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8"/>
  </p:notesMasterIdLst>
  <p:handoutMasterIdLst>
    <p:handoutMasterId r:id="rId19"/>
  </p:handoutMasterIdLst>
  <p:sldIdLst>
    <p:sldId id="268" r:id="rId2"/>
    <p:sldId id="282" r:id="rId3"/>
    <p:sldId id="283" r:id="rId4"/>
    <p:sldId id="271" r:id="rId5"/>
    <p:sldId id="272" r:id="rId6"/>
    <p:sldId id="265" r:id="rId7"/>
    <p:sldId id="274" r:id="rId8"/>
    <p:sldId id="275" r:id="rId9"/>
    <p:sldId id="276" r:id="rId10"/>
    <p:sldId id="277" r:id="rId11"/>
    <p:sldId id="278" r:id="rId12"/>
    <p:sldId id="279" r:id="rId13"/>
    <p:sldId id="280" r:id="rId14"/>
    <p:sldId id="281" r:id="rId15"/>
    <p:sldId id="269" r:id="rId16"/>
    <p:sldId id="261" r:id="rId17"/>
  </p:sldIdLst>
  <p:sldSz cx="12190413"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13376A"/>
    <a:srgbClr val="339933"/>
    <a:srgbClr val="DDDDDD"/>
    <a:srgbClr val="00CC00"/>
    <a:srgbClr val="42725E"/>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1" autoAdjust="0"/>
    <p:restoredTop sz="94640" autoAdjust="0"/>
  </p:normalViewPr>
  <p:slideViewPr>
    <p:cSldViewPr showGuides="1">
      <p:cViewPr varScale="1">
        <p:scale>
          <a:sx n="87" d="100"/>
          <a:sy n="87" d="100"/>
        </p:scale>
        <p:origin x="-605"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54954A-CA61-4F2D-A650-F0A04736B6EB}" type="datetimeFigureOut">
              <a:rPr lang="en-GB" smtClean="0"/>
              <a:t>04/05/2018</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311BF3-94F3-4971-B873-30DEF67F72FF}" type="slidenum">
              <a:rPr lang="en-GB" smtClean="0"/>
              <a:t>‹#›</a:t>
            </a:fld>
            <a:endParaRPr lang="en-GB"/>
          </a:p>
        </p:txBody>
      </p:sp>
    </p:spTree>
    <p:extLst>
      <p:ext uri="{BB962C8B-B14F-4D97-AF65-F5344CB8AC3E}">
        <p14:creationId xmlns:p14="http://schemas.microsoft.com/office/powerpoint/2010/main" val="291725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D34CD-04A9-47D5-BCC5-04154BFA8F9F}" type="datetimeFigureOut">
              <a:rPr lang="en-GB" smtClean="0"/>
              <a:t>04/05/2018</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7D2A2-7C9F-4CBF-B642-CB235E9F42B8}" type="slidenum">
              <a:rPr lang="en-GB" smtClean="0"/>
              <a:t>‹#›</a:t>
            </a:fld>
            <a:endParaRPr lang="en-GB"/>
          </a:p>
        </p:txBody>
      </p:sp>
    </p:spTree>
    <p:extLst>
      <p:ext uri="{BB962C8B-B14F-4D97-AF65-F5344CB8AC3E}">
        <p14:creationId xmlns:p14="http://schemas.microsoft.com/office/powerpoint/2010/main" val="56161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7007D2A2-7C9F-4CBF-B642-CB235E9F42B8}" type="slidenum">
              <a:rPr lang="en-GB" smtClean="0"/>
              <a:t>1</a:t>
            </a:fld>
            <a:endParaRPr lang="en-GB"/>
          </a:p>
        </p:txBody>
      </p:sp>
    </p:spTree>
    <p:extLst>
      <p:ext uri="{BB962C8B-B14F-4D97-AF65-F5344CB8AC3E}">
        <p14:creationId xmlns:p14="http://schemas.microsoft.com/office/powerpoint/2010/main" val="118362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7007D2A2-7C9F-4CBF-B642-CB235E9F42B8}" type="slidenum">
              <a:rPr lang="en-GB" smtClean="0"/>
              <a:t>2</a:t>
            </a:fld>
            <a:endParaRPr lang="en-GB"/>
          </a:p>
        </p:txBody>
      </p:sp>
    </p:spTree>
    <p:extLst>
      <p:ext uri="{BB962C8B-B14F-4D97-AF65-F5344CB8AC3E}">
        <p14:creationId xmlns:p14="http://schemas.microsoft.com/office/powerpoint/2010/main" val="118362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7007D2A2-7C9F-4CBF-B642-CB235E9F42B8}" type="slidenum">
              <a:rPr lang="en-GB" smtClean="0"/>
              <a:t>3</a:t>
            </a:fld>
            <a:endParaRPr lang="en-GB"/>
          </a:p>
        </p:txBody>
      </p:sp>
    </p:spTree>
    <p:extLst>
      <p:ext uri="{BB962C8B-B14F-4D97-AF65-F5344CB8AC3E}">
        <p14:creationId xmlns:p14="http://schemas.microsoft.com/office/powerpoint/2010/main" val="118362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35265FA3-2DCA-47E4-AED3-506A4B454C2A}" type="slidenum">
              <a:rPr lang="en-GB" smtClean="0"/>
              <a:t>5</a:t>
            </a:fld>
            <a:endParaRPr lang="en-GB"/>
          </a:p>
        </p:txBody>
      </p:sp>
    </p:spTree>
    <p:extLst>
      <p:ext uri="{BB962C8B-B14F-4D97-AF65-F5344CB8AC3E}">
        <p14:creationId xmlns:p14="http://schemas.microsoft.com/office/powerpoint/2010/main" val="6138374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
        <p:nvSpPr>
          <p:cNvPr id="11" name="Rectángulo 10">
            <a:extLst>
              <a:ext uri="{FF2B5EF4-FFF2-40B4-BE49-F238E27FC236}">
                <a16:creationId xmlns="" xmlns:a16="http://schemas.microsoft.com/office/drawing/2014/main" id="{068201D6-FB92-4800-9082-6DD6D95FE4DD}"/>
              </a:ext>
            </a:extLst>
          </p:cNvPr>
          <p:cNvSpPr/>
          <p:nvPr userDrawn="1"/>
        </p:nvSpPr>
        <p:spPr>
          <a:xfrm>
            <a:off x="8500825" y="1997"/>
            <a:ext cx="3529847" cy="6874812"/>
          </a:xfrm>
          <a:prstGeom prst="rect">
            <a:avLst/>
          </a:prstGeom>
          <a:solidFill>
            <a:srgbClr val="DDDDDD">
              <a:alpha val="1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3" name="Imagen 2">
            <a:extLst>
              <a:ext uri="{FF2B5EF4-FFF2-40B4-BE49-F238E27FC236}">
                <a16:creationId xmlns="" xmlns:a16="http://schemas.microsoft.com/office/drawing/2014/main" id="{DDDCB540-A0D0-4185-A8AB-2503FD2E235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hotocopy trans="15000" detail="0"/>
                    </a14:imgEffect>
                  </a14:imgLayer>
                </a14:imgProps>
              </a:ext>
              <a:ext uri="{28A0092B-C50C-407E-A947-70E740481C1C}">
                <a14:useLocalDpi xmlns:a14="http://schemas.microsoft.com/office/drawing/2010/main" val="0"/>
              </a:ext>
            </a:extLst>
          </a:blip>
          <a:stretch>
            <a:fillRect/>
          </a:stretch>
        </p:blipFill>
        <p:spPr>
          <a:xfrm>
            <a:off x="-44414" y="-891480"/>
            <a:ext cx="8963684" cy="8066701"/>
          </a:xfrm>
          <a:prstGeom prst="rect">
            <a:avLst/>
          </a:prstGeom>
        </p:spPr>
      </p:pic>
      <p:sp>
        <p:nvSpPr>
          <p:cNvPr id="8" name="Rectangle 7"/>
          <p:cNvSpPr/>
          <p:nvPr userDrawn="1"/>
        </p:nvSpPr>
        <p:spPr>
          <a:xfrm>
            <a:off x="374032" y="6643980"/>
            <a:ext cx="8126793" cy="230832"/>
          </a:xfrm>
          <a:prstGeom prst="rect">
            <a:avLst/>
          </a:prstGeom>
        </p:spPr>
        <p:txBody>
          <a:bodyPr wrap="square">
            <a:spAutoFit/>
          </a:bodyPr>
          <a:lstStyle/>
          <a:p>
            <a:pPr algn="dist"/>
            <a:r>
              <a:rPr lang="en-US" sz="900" dirty="0">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This project has received funding from the </a:t>
            </a:r>
            <a:r>
              <a:rPr lang="en-US" sz="900" dirty="0" err="1">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european</a:t>
            </a:r>
            <a:r>
              <a:rPr lang="en-US" sz="900" dirty="0">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 union's horizon 2020 research and innovation </a:t>
            </a:r>
            <a:r>
              <a:rPr lang="en-US" sz="900" dirty="0" err="1">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programme</a:t>
            </a:r>
            <a:r>
              <a:rPr lang="en-US" sz="900" dirty="0">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 under grant agreement n˚ </a:t>
            </a:r>
            <a:r>
              <a:rPr lang="es-ES" sz="900" dirty="0">
                <a:solidFill>
                  <a:prstClr val="black"/>
                </a:solidFill>
              </a:rPr>
              <a:t>773430</a:t>
            </a:r>
            <a:endParaRPr lang="fi-FI" sz="900" dirty="0">
              <a:solidFill>
                <a:srgbClr val="242852">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8"/>
          <p:cNvPicPr>
            <a:picLocks noChangeAspect="1"/>
          </p:cNvPicPr>
          <p:nvPr userDrawn="1"/>
        </p:nvPicPr>
        <p:blipFill>
          <a:blip r:embed="rId4"/>
          <a:stretch>
            <a:fillRect/>
          </a:stretch>
        </p:blipFill>
        <p:spPr>
          <a:xfrm>
            <a:off x="11855" y="6633681"/>
            <a:ext cx="362177" cy="245547"/>
          </a:xfrm>
          <a:prstGeom prst="rect">
            <a:avLst/>
          </a:prstGeom>
        </p:spPr>
      </p:pic>
      <p:pic>
        <p:nvPicPr>
          <p:cNvPr id="1026" name="Picture 2" descr="Logo_SenStadtUm-beberlin ro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684665" y="7513051"/>
            <a:ext cx="990408" cy="34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eagle-network.eu/wp-content/uploads/2013/06/Logo-eureva-300x126.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0122040" y="7505702"/>
            <a:ext cx="538097" cy="226030"/>
          </a:xfrm>
          <a:prstGeom prst="rect">
            <a:avLst/>
          </a:prstGeom>
          <a:noFill/>
          <a:extLst>
            <a:ext uri="{909E8E84-426E-40DD-AFC4-6F175D3DCCD1}">
              <a14:hiddenFill xmlns:a14="http://schemas.microsoft.com/office/drawing/2010/main">
                <a:solidFill>
                  <a:srgbClr val="FFFFFF"/>
                </a:solidFill>
              </a14:hiddenFill>
            </a:ext>
          </a:extLst>
        </p:spPr>
      </p:pic>
      <p:sp>
        <p:nvSpPr>
          <p:cNvPr id="1024" name="AutoShape 9" descr="https://www.pluribus-one.it/images/letscrowd_partners/Imagen-Policia-Municipal-Madrid.jpg"/>
          <p:cNvSpPr>
            <a:spLocks noChangeAspect="1" noChangeArrowheads="1"/>
          </p:cNvSpPr>
          <p:nvPr userDrawn="1"/>
        </p:nvSpPr>
        <p:spPr bwMode="auto">
          <a:xfrm>
            <a:off x="307937" y="-38100"/>
            <a:ext cx="1057137"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solidFill>
                <a:prstClr val="black"/>
              </a:solidFill>
            </a:endParaRPr>
          </a:p>
        </p:txBody>
      </p:sp>
      <p:sp>
        <p:nvSpPr>
          <p:cNvPr id="1025" name="AutoShape 11" descr="https://www.pluribus-one.it/images/letscrowd_partners/crowddynamics.jpg"/>
          <p:cNvSpPr>
            <a:spLocks noChangeAspect="1" noChangeArrowheads="1"/>
          </p:cNvSpPr>
          <p:nvPr userDrawn="1"/>
        </p:nvSpPr>
        <p:spPr bwMode="auto">
          <a:xfrm>
            <a:off x="155556" y="-190500"/>
            <a:ext cx="1085709"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solidFill>
                <a:prstClr val="black"/>
              </a:solidFill>
            </a:endParaRPr>
          </a:p>
        </p:txBody>
      </p:sp>
      <p:sp>
        <p:nvSpPr>
          <p:cNvPr id="23" name="22 CuadroTexto"/>
          <p:cNvSpPr txBox="1"/>
          <p:nvPr userDrawn="1"/>
        </p:nvSpPr>
        <p:spPr>
          <a:xfrm>
            <a:off x="1918742" y="5516833"/>
            <a:ext cx="5445571" cy="523220"/>
          </a:xfrm>
          <a:prstGeom prst="rect">
            <a:avLst/>
          </a:prstGeom>
          <a:noFill/>
        </p:spPr>
        <p:txBody>
          <a:bodyPr wrap="square" rtlCol="0">
            <a:spAutoFit/>
          </a:bodyPr>
          <a:lstStyle/>
          <a:p>
            <a:pPr algn="ctr"/>
            <a:r>
              <a:rPr lang="en-US" sz="14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rPr>
              <a:t>CROSS </a:t>
            </a:r>
            <a:r>
              <a:rPr lang="en-US" sz="1400" dirty="0" err="1">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rPr>
              <a:t>BOrder</a:t>
            </a:r>
            <a:r>
              <a:rPr lang="en-US" sz="14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rPr>
              <a:t> management of variable renewable energies and storage units enabling a transnational Wholesale market</a:t>
            </a:r>
            <a:endParaRPr lang="es-ES_tradnl" sz="14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15" name="Rectangle 6">
            <a:extLst>
              <a:ext uri="{FF2B5EF4-FFF2-40B4-BE49-F238E27FC236}">
                <a16:creationId xmlns="" xmlns:a16="http://schemas.microsoft.com/office/drawing/2014/main" id="{8B525778-E096-489F-9CF4-5BC43DC45B47}"/>
              </a:ext>
            </a:extLst>
          </p:cNvPr>
          <p:cNvSpPr/>
          <p:nvPr userDrawn="1"/>
        </p:nvSpPr>
        <p:spPr>
          <a:xfrm>
            <a:off x="12030672" y="0"/>
            <a:ext cx="159741" cy="6858000"/>
          </a:xfrm>
          <a:prstGeom prst="rect">
            <a:avLst/>
          </a:prstGeom>
          <a:solidFill>
            <a:srgbClr val="133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4" name="Imagen 13">
            <a:extLst>
              <a:ext uri="{FF2B5EF4-FFF2-40B4-BE49-F238E27FC236}">
                <a16:creationId xmlns="" xmlns:a16="http://schemas.microsoft.com/office/drawing/2014/main" id="{AA2801AF-3E7C-448B-AE08-2CD067DA138A}"/>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87471" y="874286"/>
            <a:ext cx="7670821" cy="4391821"/>
          </a:xfrm>
          <a:prstGeom prst="rect">
            <a:avLst/>
          </a:prstGeom>
        </p:spPr>
      </p:pic>
      <p:sp>
        <p:nvSpPr>
          <p:cNvPr id="16" name="24 CuadroTexto"/>
          <p:cNvSpPr txBox="1"/>
          <p:nvPr userDrawn="1"/>
        </p:nvSpPr>
        <p:spPr>
          <a:xfrm>
            <a:off x="8471470" y="131866"/>
            <a:ext cx="3659146" cy="6609502"/>
          </a:xfrm>
          <a:prstGeom prst="rect">
            <a:avLst/>
          </a:prstGeom>
          <a:noFill/>
        </p:spPr>
        <p:txBody>
          <a:bodyPr wrap="square" rtlCol="0">
            <a:spAutoFit/>
          </a:bodyPr>
          <a:lstStyle/>
          <a:p>
            <a:r>
              <a:rPr lang="es-ES" sz="900" b="1" dirty="0" err="1">
                <a:solidFill>
                  <a:prstClr val="black"/>
                </a:solidFill>
              </a:rPr>
              <a:t>Coordinator</a:t>
            </a:r>
            <a:r>
              <a:rPr lang="es-ES" sz="900" b="1" dirty="0">
                <a:solidFill>
                  <a:prstClr val="black"/>
                </a:solidFill>
              </a:rPr>
              <a:t>:</a:t>
            </a:r>
          </a:p>
          <a:p>
            <a:r>
              <a:rPr lang="es-ES" sz="1050" dirty="0">
                <a:solidFill>
                  <a:prstClr val="black"/>
                </a:solidFill>
              </a:rPr>
              <a:t>ETRA Investigación y Desarrollo S.A.</a:t>
            </a:r>
          </a:p>
          <a:p>
            <a:r>
              <a:rPr lang="es-ES" sz="800" dirty="0" smtClean="0">
                <a:solidFill>
                  <a:srgbClr val="5AA2AE">
                    <a:lumMod val="75000"/>
                  </a:srgbClr>
                </a:solidFill>
              </a:rPr>
              <a:t>SPAIN</a:t>
            </a:r>
          </a:p>
          <a:p>
            <a:endParaRPr lang="es-ES" sz="800" dirty="0">
              <a:solidFill>
                <a:srgbClr val="5AA2AE">
                  <a:lumMod val="75000"/>
                </a:srgbClr>
              </a:solidFill>
            </a:endParaRPr>
          </a:p>
          <a:p>
            <a:endParaRPr lang="es-ES" sz="300" dirty="0">
              <a:solidFill>
                <a:prstClr val="black"/>
              </a:solidFill>
            </a:endParaRPr>
          </a:p>
          <a:p>
            <a:r>
              <a:rPr lang="en-US" sz="900" b="1" dirty="0">
                <a:solidFill>
                  <a:prstClr val="black"/>
                </a:solidFill>
              </a:rPr>
              <a:t>Participants:</a:t>
            </a:r>
            <a:endParaRPr lang="es-ES" sz="900" b="1" dirty="0">
              <a:solidFill>
                <a:prstClr val="black"/>
              </a:solidFill>
            </a:endParaRPr>
          </a:p>
          <a:p>
            <a:pPr>
              <a:buFont typeface="Wingdings 3" panose="05040102010807070707" pitchFamily="18" charset="2"/>
              <a:buNone/>
            </a:pPr>
            <a:r>
              <a:rPr lang="en-US" sz="1050" dirty="0" err="1">
                <a:solidFill>
                  <a:prstClr val="black"/>
                </a:solidFill>
              </a:rPr>
              <a:t>Centrul</a:t>
            </a:r>
            <a:r>
              <a:rPr lang="en-US" sz="1050" dirty="0">
                <a:solidFill>
                  <a:prstClr val="black"/>
                </a:solidFill>
              </a:rPr>
              <a:t> Roman al </a:t>
            </a:r>
            <a:r>
              <a:rPr lang="en-US" sz="1050" dirty="0" err="1">
                <a:solidFill>
                  <a:prstClr val="black"/>
                </a:solidFill>
              </a:rPr>
              <a:t>Energiei</a:t>
            </a:r>
            <a:r>
              <a:rPr lang="en-US" sz="1050" dirty="0">
                <a:solidFill>
                  <a:prstClr val="black"/>
                </a:solidFill>
              </a:rPr>
              <a:t> –CRE.</a:t>
            </a:r>
          </a:p>
          <a:p>
            <a:pPr>
              <a:buFont typeface="Wingdings 3" panose="05040102010807070707" pitchFamily="18" charset="2"/>
              <a:buNone/>
            </a:pPr>
            <a:r>
              <a:rPr lang="en-US" sz="1050" dirty="0" err="1">
                <a:solidFill>
                  <a:prstClr val="black"/>
                </a:solidFill>
              </a:rPr>
              <a:t>Compania</a:t>
            </a:r>
            <a:r>
              <a:rPr lang="en-US" sz="1050" dirty="0">
                <a:solidFill>
                  <a:prstClr val="black"/>
                </a:solidFill>
              </a:rPr>
              <a:t> </a:t>
            </a:r>
            <a:r>
              <a:rPr lang="en-US" sz="1050" dirty="0" err="1">
                <a:solidFill>
                  <a:prstClr val="black"/>
                </a:solidFill>
              </a:rPr>
              <a:t>nationala</a:t>
            </a:r>
            <a:r>
              <a:rPr lang="en-US" sz="1050" dirty="0">
                <a:solidFill>
                  <a:prstClr val="black"/>
                </a:solidFill>
              </a:rPr>
              <a:t> de transport </a:t>
            </a:r>
            <a:r>
              <a:rPr lang="en-US" sz="1050" dirty="0" err="1">
                <a:solidFill>
                  <a:prstClr val="black"/>
                </a:solidFill>
              </a:rPr>
              <a:t>alenergiei</a:t>
            </a:r>
            <a:r>
              <a:rPr lang="en-US" sz="1050" dirty="0">
                <a:solidFill>
                  <a:prstClr val="black"/>
                </a:solidFill>
              </a:rPr>
              <a:t> </a:t>
            </a:r>
            <a:r>
              <a:rPr lang="en-US" sz="1050" dirty="0" err="1">
                <a:solidFill>
                  <a:prstClr val="black"/>
                </a:solidFill>
              </a:rPr>
              <a:t>electrice</a:t>
            </a:r>
            <a:r>
              <a:rPr lang="en-US" sz="1050" dirty="0">
                <a:solidFill>
                  <a:prstClr val="black"/>
                </a:solidFill>
              </a:rPr>
              <a:t> </a:t>
            </a:r>
            <a:r>
              <a:rPr lang="en-US" sz="1050" dirty="0" err="1">
                <a:solidFill>
                  <a:prstClr val="black"/>
                </a:solidFill>
              </a:rPr>
              <a:t>transelectrica</a:t>
            </a:r>
            <a:r>
              <a:rPr lang="en-US" sz="1050" dirty="0">
                <a:solidFill>
                  <a:prstClr val="black"/>
                </a:solidFill>
              </a:rPr>
              <a:t> SA</a:t>
            </a:r>
            <a:r>
              <a:rPr lang="en-US" sz="900" dirty="0">
                <a:solidFill>
                  <a:prstClr val="black"/>
                </a:solidFill>
              </a:rPr>
              <a:t>.</a:t>
            </a:r>
          </a:p>
          <a:p>
            <a:r>
              <a:rPr lang="en-US" sz="800" dirty="0">
                <a:solidFill>
                  <a:srgbClr val="5AA2AE">
                    <a:lumMod val="75000"/>
                  </a:srgbClr>
                </a:solidFill>
              </a:rPr>
              <a:t>ROMANIA</a:t>
            </a:r>
            <a:r>
              <a:rPr lang="en-US" sz="900" dirty="0">
                <a:solidFill>
                  <a:prstClr val="black"/>
                </a:solidFill>
              </a:rPr>
              <a:t/>
            </a:r>
            <a:br>
              <a:rPr lang="en-US" sz="900" dirty="0">
                <a:solidFill>
                  <a:prstClr val="black"/>
                </a:solidFill>
              </a:rPr>
            </a:br>
            <a:r>
              <a:rPr lang="en-US" sz="1050" dirty="0">
                <a:solidFill>
                  <a:prstClr val="black"/>
                </a:solidFill>
              </a:rPr>
              <a:t>Institute Of Communications And Computer Systems.</a:t>
            </a:r>
            <a:br>
              <a:rPr lang="en-US" sz="1050" dirty="0">
                <a:solidFill>
                  <a:prstClr val="black"/>
                </a:solidFill>
              </a:rPr>
            </a:br>
            <a:r>
              <a:rPr lang="en-US" sz="1050" dirty="0">
                <a:solidFill>
                  <a:prstClr val="black"/>
                </a:solidFill>
              </a:rPr>
              <a:t>Independent Power Transmission Operator SA. </a:t>
            </a:r>
            <a:br>
              <a:rPr lang="en-US" sz="1050" dirty="0">
                <a:solidFill>
                  <a:prstClr val="black"/>
                </a:solidFill>
              </a:rPr>
            </a:br>
            <a:r>
              <a:rPr lang="en-US" sz="1050" dirty="0">
                <a:solidFill>
                  <a:prstClr val="black"/>
                </a:solidFill>
              </a:rPr>
              <a:t>Hellenic Electricity Distribution Network Operator SA.</a:t>
            </a:r>
          </a:p>
          <a:p>
            <a:r>
              <a:rPr lang="en-US" sz="1050" dirty="0">
                <a:solidFill>
                  <a:prstClr val="black"/>
                </a:solidFill>
              </a:rPr>
              <a:t>Public Power Corporation SA.</a:t>
            </a:r>
          </a:p>
          <a:p>
            <a:r>
              <a:rPr lang="en-US" sz="800" dirty="0">
                <a:solidFill>
                  <a:srgbClr val="5AA2AE">
                    <a:lumMod val="75000"/>
                  </a:srgbClr>
                </a:solidFill>
              </a:rPr>
              <a:t>GREECE</a:t>
            </a:r>
            <a:r>
              <a:rPr lang="en-US" sz="900" dirty="0">
                <a:solidFill>
                  <a:prstClr val="black"/>
                </a:solidFill>
              </a:rPr>
              <a:t/>
            </a:r>
            <a:br>
              <a:rPr lang="en-US" sz="900" dirty="0">
                <a:solidFill>
                  <a:prstClr val="black"/>
                </a:solidFill>
              </a:rPr>
            </a:br>
            <a:r>
              <a:rPr lang="en-US" sz="1050" dirty="0">
                <a:solidFill>
                  <a:prstClr val="black"/>
                </a:solidFill>
              </a:rPr>
              <a:t>COBRA </a:t>
            </a:r>
            <a:r>
              <a:rPr lang="en-US" sz="1050" dirty="0" err="1">
                <a:solidFill>
                  <a:prstClr val="black"/>
                </a:solidFill>
              </a:rPr>
              <a:t>Instalaciones</a:t>
            </a:r>
            <a:r>
              <a:rPr lang="en-US" sz="1050" dirty="0">
                <a:solidFill>
                  <a:prstClr val="black"/>
                </a:solidFill>
              </a:rPr>
              <a:t> Y </a:t>
            </a:r>
            <a:r>
              <a:rPr lang="en-US" sz="1050" dirty="0" err="1">
                <a:solidFill>
                  <a:prstClr val="black"/>
                </a:solidFill>
              </a:rPr>
              <a:t>Servicios</a:t>
            </a:r>
            <a:r>
              <a:rPr lang="en-US" sz="1050" dirty="0">
                <a:solidFill>
                  <a:prstClr val="black"/>
                </a:solidFill>
              </a:rPr>
              <a:t> S.A.</a:t>
            </a:r>
          </a:p>
          <a:p>
            <a:r>
              <a:rPr lang="en-US" sz="800" dirty="0">
                <a:solidFill>
                  <a:srgbClr val="5AA2AE">
                    <a:lumMod val="75000"/>
                  </a:srgbClr>
                </a:solidFill>
              </a:rPr>
              <a:t>SPAIN</a:t>
            </a:r>
            <a:r>
              <a:rPr lang="en-US" sz="900" dirty="0">
                <a:solidFill>
                  <a:prstClr val="black"/>
                </a:solidFill>
              </a:rPr>
              <a:t/>
            </a:r>
            <a:br>
              <a:rPr lang="en-US" sz="900" dirty="0">
                <a:solidFill>
                  <a:prstClr val="black"/>
                </a:solidFill>
              </a:rPr>
            </a:br>
            <a:r>
              <a:rPr lang="en-US" sz="1050" dirty="0">
                <a:solidFill>
                  <a:prstClr val="black"/>
                </a:solidFill>
              </a:rPr>
              <a:t>VARTA Storage </a:t>
            </a:r>
            <a:r>
              <a:rPr lang="en-US" sz="1050" dirty="0" err="1">
                <a:solidFill>
                  <a:prstClr val="black"/>
                </a:solidFill>
              </a:rPr>
              <a:t>Gmbh</a:t>
            </a:r>
            <a:r>
              <a:rPr lang="en-US" sz="1050" dirty="0">
                <a:solidFill>
                  <a:prstClr val="black"/>
                </a:solidFill>
              </a:rPr>
              <a:t>.</a:t>
            </a:r>
          </a:p>
          <a:p>
            <a:r>
              <a:rPr lang="en-US" sz="800" dirty="0">
                <a:solidFill>
                  <a:srgbClr val="5AA2AE">
                    <a:lumMod val="75000"/>
                  </a:srgbClr>
                </a:solidFill>
              </a:rPr>
              <a:t>GERMANY</a:t>
            </a:r>
            <a:r>
              <a:rPr lang="en-US" sz="900" dirty="0">
                <a:solidFill>
                  <a:prstClr val="black"/>
                </a:solidFill>
              </a:rPr>
              <a:t/>
            </a:r>
            <a:br>
              <a:rPr lang="en-US" sz="900" dirty="0">
                <a:solidFill>
                  <a:prstClr val="black"/>
                </a:solidFill>
              </a:rPr>
            </a:br>
            <a:r>
              <a:rPr lang="en-US" sz="1050" dirty="0" err="1">
                <a:solidFill>
                  <a:prstClr val="black"/>
                </a:solidFill>
              </a:rPr>
              <a:t>Elektroenergien</a:t>
            </a:r>
            <a:r>
              <a:rPr lang="en-US" sz="1050" dirty="0">
                <a:solidFill>
                  <a:prstClr val="black"/>
                </a:solidFill>
              </a:rPr>
              <a:t> </a:t>
            </a:r>
            <a:r>
              <a:rPr lang="en-US" sz="1050" dirty="0" err="1">
                <a:solidFill>
                  <a:prstClr val="black"/>
                </a:solidFill>
              </a:rPr>
              <a:t>systemen</a:t>
            </a:r>
            <a:r>
              <a:rPr lang="en-US" sz="1050" dirty="0">
                <a:solidFill>
                  <a:prstClr val="black"/>
                </a:solidFill>
              </a:rPr>
              <a:t> operator EAD</a:t>
            </a:r>
          </a:p>
          <a:p>
            <a:r>
              <a:rPr lang="en-US" sz="700" dirty="0">
                <a:solidFill>
                  <a:prstClr val="black"/>
                </a:solidFill>
              </a:rPr>
              <a:t>BULGARIA</a:t>
            </a:r>
            <a:r>
              <a:rPr lang="en-US" sz="900" dirty="0">
                <a:solidFill>
                  <a:prstClr val="black"/>
                </a:solidFill>
              </a:rPr>
              <a:t/>
            </a:r>
            <a:br>
              <a:rPr lang="en-US" sz="900" dirty="0">
                <a:solidFill>
                  <a:prstClr val="black"/>
                </a:solidFill>
              </a:rPr>
            </a:br>
            <a:r>
              <a:rPr lang="en-US" sz="1050" dirty="0">
                <a:solidFill>
                  <a:prstClr val="black"/>
                </a:solidFill>
              </a:rPr>
              <a:t>J.P. </a:t>
            </a:r>
            <a:r>
              <a:rPr lang="en-US" sz="1050" dirty="0" err="1">
                <a:solidFill>
                  <a:prstClr val="black"/>
                </a:solidFill>
              </a:rPr>
              <a:t>Elektromreza</a:t>
            </a:r>
            <a:r>
              <a:rPr lang="en-US" sz="1050" dirty="0">
                <a:solidFill>
                  <a:prstClr val="black"/>
                </a:solidFill>
              </a:rPr>
              <a:t> </a:t>
            </a:r>
            <a:r>
              <a:rPr lang="en-US" sz="1050" dirty="0" err="1">
                <a:solidFill>
                  <a:prstClr val="black"/>
                </a:solidFill>
              </a:rPr>
              <a:t>Srbije</a:t>
            </a:r>
            <a:endParaRPr lang="en-US" sz="1050" dirty="0">
              <a:solidFill>
                <a:prstClr val="black"/>
              </a:solidFill>
            </a:endParaRPr>
          </a:p>
          <a:p>
            <a:r>
              <a:rPr lang="en-US" sz="1050" dirty="0">
                <a:solidFill>
                  <a:prstClr val="black"/>
                </a:solidFill>
              </a:rPr>
              <a:t>Security Coordination Centre SCC ltd. Belgrade.</a:t>
            </a:r>
          </a:p>
          <a:p>
            <a:r>
              <a:rPr lang="en-US" sz="800" dirty="0">
                <a:solidFill>
                  <a:srgbClr val="5AA2AE">
                    <a:lumMod val="75000"/>
                  </a:srgbClr>
                </a:solidFill>
              </a:rPr>
              <a:t>SERBIA</a:t>
            </a:r>
            <a:r>
              <a:rPr lang="en-US" sz="900" dirty="0">
                <a:solidFill>
                  <a:prstClr val="black"/>
                </a:solidFill>
              </a:rPr>
              <a:t/>
            </a:r>
            <a:br>
              <a:rPr lang="en-US" sz="900" dirty="0">
                <a:solidFill>
                  <a:prstClr val="black"/>
                </a:solidFill>
              </a:rPr>
            </a:br>
            <a:r>
              <a:rPr lang="en-US" sz="1050" dirty="0" err="1">
                <a:solidFill>
                  <a:prstClr val="black"/>
                </a:solidFill>
              </a:rPr>
              <a:t>Nezavisni</a:t>
            </a:r>
            <a:r>
              <a:rPr lang="en-US" sz="1050" dirty="0">
                <a:solidFill>
                  <a:prstClr val="black"/>
                </a:solidFill>
              </a:rPr>
              <a:t> Operator </a:t>
            </a:r>
            <a:r>
              <a:rPr lang="en-US" sz="1050" dirty="0" err="1">
                <a:solidFill>
                  <a:prstClr val="black"/>
                </a:solidFill>
              </a:rPr>
              <a:t>sistema</a:t>
            </a:r>
            <a:r>
              <a:rPr lang="en-US" sz="1050" dirty="0">
                <a:solidFill>
                  <a:prstClr val="black"/>
                </a:solidFill>
              </a:rPr>
              <a:t> u </a:t>
            </a:r>
            <a:r>
              <a:rPr lang="en-US" sz="1050" dirty="0" err="1">
                <a:solidFill>
                  <a:prstClr val="black"/>
                </a:solidFill>
              </a:rPr>
              <a:t>BiH</a:t>
            </a:r>
            <a:r>
              <a:rPr lang="en-US" sz="1050" dirty="0">
                <a:solidFill>
                  <a:prstClr val="black"/>
                </a:solidFill>
              </a:rPr>
              <a:t>.</a:t>
            </a:r>
          </a:p>
          <a:p>
            <a:r>
              <a:rPr lang="en-US" sz="800" dirty="0">
                <a:solidFill>
                  <a:srgbClr val="5AA2AE">
                    <a:lumMod val="75000"/>
                  </a:srgbClr>
                </a:solidFill>
              </a:rPr>
              <a:t>BOSNIA - HERZEGOVINA</a:t>
            </a:r>
            <a:r>
              <a:rPr lang="en-US" sz="900" dirty="0">
                <a:solidFill>
                  <a:prstClr val="black"/>
                </a:solidFill>
              </a:rPr>
              <a:t/>
            </a:r>
            <a:br>
              <a:rPr lang="en-US" sz="900" dirty="0">
                <a:solidFill>
                  <a:prstClr val="black"/>
                </a:solidFill>
              </a:rPr>
            </a:br>
            <a:r>
              <a:rPr lang="en-US" sz="1050" dirty="0">
                <a:solidFill>
                  <a:prstClr val="black"/>
                </a:solidFill>
              </a:rPr>
              <a:t>University of Manchester</a:t>
            </a:r>
          </a:p>
          <a:p>
            <a:r>
              <a:rPr lang="en-US" sz="800" dirty="0">
                <a:solidFill>
                  <a:srgbClr val="5AA2AE">
                    <a:lumMod val="75000"/>
                  </a:srgbClr>
                </a:solidFill>
              </a:rPr>
              <a:t>UNITED KINGDOM</a:t>
            </a:r>
            <a:r>
              <a:rPr lang="en-US" sz="900" dirty="0">
                <a:solidFill>
                  <a:prstClr val="black"/>
                </a:solidFill>
              </a:rPr>
              <a:t/>
            </a:r>
            <a:br>
              <a:rPr lang="en-US" sz="900" dirty="0">
                <a:solidFill>
                  <a:prstClr val="black"/>
                </a:solidFill>
              </a:rPr>
            </a:br>
            <a:r>
              <a:rPr lang="en-US" sz="1050" dirty="0">
                <a:solidFill>
                  <a:prstClr val="black"/>
                </a:solidFill>
              </a:rPr>
              <a:t>HEP – Operator </a:t>
            </a:r>
            <a:r>
              <a:rPr lang="en-US" sz="1050" dirty="0" err="1">
                <a:solidFill>
                  <a:prstClr val="black"/>
                </a:solidFill>
              </a:rPr>
              <a:t>prijenosnog</a:t>
            </a:r>
            <a:r>
              <a:rPr lang="en-US" sz="1050" dirty="0">
                <a:solidFill>
                  <a:prstClr val="black"/>
                </a:solidFill>
              </a:rPr>
              <a:t> </a:t>
            </a:r>
            <a:r>
              <a:rPr lang="en-US" sz="1050" dirty="0" err="1">
                <a:solidFill>
                  <a:prstClr val="black"/>
                </a:solidFill>
              </a:rPr>
              <a:t>sustava</a:t>
            </a:r>
            <a:r>
              <a:rPr lang="en-US" sz="1050" dirty="0">
                <a:solidFill>
                  <a:prstClr val="black"/>
                </a:solidFill>
              </a:rPr>
              <a:t> </a:t>
            </a:r>
            <a:r>
              <a:rPr lang="en-US" sz="1050" dirty="0" err="1">
                <a:solidFill>
                  <a:prstClr val="black"/>
                </a:solidFill>
              </a:rPr>
              <a:t>d.o.o</a:t>
            </a:r>
            <a:r>
              <a:rPr lang="en-US" sz="1050" dirty="0">
                <a:solidFill>
                  <a:prstClr val="black"/>
                </a:solidFill>
              </a:rPr>
              <a:t>.</a:t>
            </a:r>
            <a:br>
              <a:rPr lang="en-US" sz="1050" dirty="0">
                <a:solidFill>
                  <a:prstClr val="black"/>
                </a:solidFill>
              </a:rPr>
            </a:br>
            <a:r>
              <a:rPr lang="en-US" sz="1050" dirty="0">
                <a:solidFill>
                  <a:prstClr val="black"/>
                </a:solidFill>
              </a:rPr>
              <a:t>KONCAR – </a:t>
            </a:r>
            <a:r>
              <a:rPr lang="en-US" sz="1050" dirty="0" err="1">
                <a:solidFill>
                  <a:prstClr val="black"/>
                </a:solidFill>
              </a:rPr>
              <a:t>inzenjering</a:t>
            </a:r>
            <a:r>
              <a:rPr lang="en-US" sz="1050" dirty="0">
                <a:solidFill>
                  <a:prstClr val="black"/>
                </a:solidFill>
              </a:rPr>
              <a:t> </a:t>
            </a:r>
            <a:r>
              <a:rPr lang="en-US" sz="1050" dirty="0" err="1">
                <a:solidFill>
                  <a:prstClr val="black"/>
                </a:solidFill>
              </a:rPr>
              <a:t>za</a:t>
            </a:r>
            <a:r>
              <a:rPr lang="en-US" sz="1050" dirty="0">
                <a:solidFill>
                  <a:prstClr val="black"/>
                </a:solidFill>
              </a:rPr>
              <a:t> </a:t>
            </a:r>
            <a:r>
              <a:rPr lang="en-US" sz="1050" dirty="0" err="1">
                <a:solidFill>
                  <a:prstClr val="black"/>
                </a:solidFill>
              </a:rPr>
              <a:t>energetikui</a:t>
            </a:r>
            <a:r>
              <a:rPr lang="en-US" sz="1050" dirty="0">
                <a:solidFill>
                  <a:prstClr val="black"/>
                </a:solidFill>
              </a:rPr>
              <a:t> transport dd.</a:t>
            </a:r>
            <a:br>
              <a:rPr lang="en-US" sz="1050" dirty="0">
                <a:solidFill>
                  <a:prstClr val="black"/>
                </a:solidFill>
              </a:rPr>
            </a:br>
            <a:r>
              <a:rPr lang="en-US" sz="1050" dirty="0" err="1">
                <a:solidFill>
                  <a:prstClr val="black"/>
                </a:solidFill>
              </a:rPr>
              <a:t>Sveuciliste</a:t>
            </a:r>
            <a:r>
              <a:rPr lang="en-US" sz="1050" dirty="0">
                <a:solidFill>
                  <a:prstClr val="black"/>
                </a:solidFill>
              </a:rPr>
              <a:t> u </a:t>
            </a:r>
            <a:r>
              <a:rPr lang="en-US" sz="1050" dirty="0" err="1">
                <a:solidFill>
                  <a:prstClr val="black"/>
                </a:solidFill>
              </a:rPr>
              <a:t>Zagrebu</a:t>
            </a:r>
            <a:r>
              <a:rPr lang="en-US" sz="1050" dirty="0">
                <a:solidFill>
                  <a:prstClr val="black"/>
                </a:solidFill>
              </a:rPr>
              <a:t> </a:t>
            </a:r>
            <a:r>
              <a:rPr lang="en-US" sz="1050" dirty="0" err="1">
                <a:solidFill>
                  <a:prstClr val="black"/>
                </a:solidFill>
              </a:rPr>
              <a:t>fakultet</a:t>
            </a:r>
            <a:r>
              <a:rPr lang="en-US" sz="1050" dirty="0">
                <a:solidFill>
                  <a:prstClr val="black"/>
                </a:solidFill>
              </a:rPr>
              <a:t> </a:t>
            </a:r>
            <a:r>
              <a:rPr lang="en-US" sz="1050" dirty="0" err="1">
                <a:solidFill>
                  <a:prstClr val="black"/>
                </a:solidFill>
              </a:rPr>
              <a:t>elektrotehnike</a:t>
            </a:r>
            <a:r>
              <a:rPr lang="en-US" sz="1050" dirty="0">
                <a:solidFill>
                  <a:prstClr val="black"/>
                </a:solidFill>
              </a:rPr>
              <a:t> </a:t>
            </a:r>
            <a:r>
              <a:rPr lang="en-US" sz="1050" dirty="0" err="1">
                <a:solidFill>
                  <a:prstClr val="black"/>
                </a:solidFill>
              </a:rPr>
              <a:t>i</a:t>
            </a:r>
            <a:r>
              <a:rPr lang="en-US" sz="1050" dirty="0">
                <a:solidFill>
                  <a:prstClr val="black"/>
                </a:solidFill>
              </a:rPr>
              <a:t> </a:t>
            </a:r>
            <a:r>
              <a:rPr lang="en-US" sz="1050" dirty="0" err="1">
                <a:solidFill>
                  <a:prstClr val="black"/>
                </a:solidFill>
              </a:rPr>
              <a:t>racunarstv</a:t>
            </a:r>
            <a:r>
              <a:rPr lang="en-US" sz="1050" dirty="0">
                <a:solidFill>
                  <a:prstClr val="black"/>
                </a:solidFill>
              </a:rPr>
              <a:t>.</a:t>
            </a:r>
          </a:p>
          <a:p>
            <a:r>
              <a:rPr lang="en-US" sz="800" dirty="0">
                <a:solidFill>
                  <a:srgbClr val="5AA2AE">
                    <a:lumMod val="75000"/>
                  </a:srgbClr>
                </a:solidFill>
              </a:rPr>
              <a:t>CROATIA</a:t>
            </a:r>
            <a:r>
              <a:rPr lang="en-US" sz="900" dirty="0">
                <a:solidFill>
                  <a:prstClr val="black"/>
                </a:solidFill>
              </a:rPr>
              <a:t/>
            </a:r>
            <a:br>
              <a:rPr lang="en-US" sz="900" dirty="0">
                <a:solidFill>
                  <a:prstClr val="black"/>
                </a:solidFill>
              </a:rPr>
            </a:br>
            <a:r>
              <a:rPr lang="en-US" sz="1050" dirty="0" err="1">
                <a:solidFill>
                  <a:prstClr val="black"/>
                </a:solidFill>
              </a:rPr>
              <a:t>Univerza</a:t>
            </a:r>
            <a:r>
              <a:rPr lang="en-US" sz="1050" dirty="0">
                <a:solidFill>
                  <a:prstClr val="black"/>
                </a:solidFill>
              </a:rPr>
              <a:t> v </a:t>
            </a:r>
            <a:r>
              <a:rPr lang="en-US" sz="1050" dirty="0" err="1">
                <a:solidFill>
                  <a:prstClr val="black"/>
                </a:solidFill>
              </a:rPr>
              <a:t>Ljubljani</a:t>
            </a:r>
            <a:r>
              <a:rPr lang="en-US" sz="1050" dirty="0">
                <a:solidFill>
                  <a:prstClr val="black"/>
                </a:solidFill>
              </a:rPr>
              <a:t>.</a:t>
            </a:r>
            <a:br>
              <a:rPr lang="en-US" sz="1050" dirty="0">
                <a:solidFill>
                  <a:prstClr val="black"/>
                </a:solidFill>
              </a:rPr>
            </a:br>
            <a:r>
              <a:rPr lang="en-US" sz="1050" dirty="0">
                <a:solidFill>
                  <a:prstClr val="black"/>
                </a:solidFill>
              </a:rPr>
              <a:t>ELPROS </a:t>
            </a:r>
            <a:r>
              <a:rPr lang="en-US" sz="1050" dirty="0" err="1">
                <a:solidFill>
                  <a:prstClr val="black"/>
                </a:solidFill>
              </a:rPr>
              <a:t>elektronski</a:t>
            </a:r>
            <a:r>
              <a:rPr lang="en-US" sz="1050" dirty="0">
                <a:solidFill>
                  <a:prstClr val="black"/>
                </a:solidFill>
              </a:rPr>
              <a:t> in </a:t>
            </a:r>
            <a:r>
              <a:rPr lang="en-US" sz="1050" dirty="0" err="1">
                <a:solidFill>
                  <a:prstClr val="black"/>
                </a:solidFill>
              </a:rPr>
              <a:t>programski</a:t>
            </a:r>
            <a:r>
              <a:rPr lang="en-US" sz="1050" dirty="0">
                <a:solidFill>
                  <a:prstClr val="black"/>
                </a:solidFill>
              </a:rPr>
              <a:t> </a:t>
            </a:r>
            <a:r>
              <a:rPr lang="en-US" sz="1050" dirty="0" err="1">
                <a:solidFill>
                  <a:prstClr val="black"/>
                </a:solidFill>
              </a:rPr>
              <a:t>sistemi</a:t>
            </a:r>
            <a:r>
              <a:rPr lang="en-US" sz="1050" dirty="0">
                <a:solidFill>
                  <a:prstClr val="black"/>
                </a:solidFill>
              </a:rPr>
              <a:t> doo.</a:t>
            </a:r>
          </a:p>
          <a:p>
            <a:r>
              <a:rPr lang="en-US" sz="800" dirty="0">
                <a:solidFill>
                  <a:srgbClr val="5AA2AE">
                    <a:lumMod val="75000"/>
                  </a:srgbClr>
                </a:solidFill>
              </a:rPr>
              <a:t>SLOVENIA</a:t>
            </a:r>
            <a:r>
              <a:rPr lang="en-US" sz="900" dirty="0">
                <a:solidFill>
                  <a:prstClr val="black"/>
                </a:solidFill>
              </a:rPr>
              <a:t/>
            </a:r>
            <a:br>
              <a:rPr lang="en-US" sz="900" dirty="0">
                <a:solidFill>
                  <a:prstClr val="black"/>
                </a:solidFill>
              </a:rPr>
            </a:br>
            <a:r>
              <a:rPr lang="en-US" sz="1050" dirty="0" err="1">
                <a:solidFill>
                  <a:prstClr val="black"/>
                </a:solidFill>
              </a:rPr>
              <a:t>Crnogorski</a:t>
            </a:r>
            <a:r>
              <a:rPr lang="en-US" sz="1050" dirty="0">
                <a:solidFill>
                  <a:prstClr val="black"/>
                </a:solidFill>
              </a:rPr>
              <a:t> </a:t>
            </a:r>
            <a:r>
              <a:rPr lang="en-US" sz="1050" dirty="0" err="1">
                <a:solidFill>
                  <a:prstClr val="black"/>
                </a:solidFill>
              </a:rPr>
              <a:t>Elektroprenosni</a:t>
            </a:r>
            <a:r>
              <a:rPr lang="en-US" sz="1050" dirty="0">
                <a:solidFill>
                  <a:prstClr val="black"/>
                </a:solidFill>
              </a:rPr>
              <a:t> </a:t>
            </a:r>
            <a:r>
              <a:rPr lang="en-US" sz="1050" dirty="0" err="1">
                <a:solidFill>
                  <a:prstClr val="black"/>
                </a:solidFill>
              </a:rPr>
              <a:t>Sistem</a:t>
            </a:r>
            <a:r>
              <a:rPr lang="en-US" sz="1050" dirty="0">
                <a:solidFill>
                  <a:prstClr val="black"/>
                </a:solidFill>
              </a:rPr>
              <a:t>.</a:t>
            </a:r>
          </a:p>
          <a:p>
            <a:r>
              <a:rPr lang="en-US" sz="800" dirty="0">
                <a:solidFill>
                  <a:srgbClr val="5AA2AE">
                    <a:lumMod val="75000"/>
                  </a:srgbClr>
                </a:solidFill>
              </a:rPr>
              <a:t>MONTENEGRO</a:t>
            </a:r>
            <a:r>
              <a:rPr lang="en-US" sz="900" dirty="0">
                <a:solidFill>
                  <a:prstClr val="black"/>
                </a:solidFill>
              </a:rPr>
              <a:t/>
            </a:r>
            <a:br>
              <a:rPr lang="en-US" sz="900" dirty="0">
                <a:solidFill>
                  <a:prstClr val="black"/>
                </a:solidFill>
              </a:rPr>
            </a:br>
            <a:r>
              <a:rPr lang="en-US" sz="1050" dirty="0">
                <a:solidFill>
                  <a:prstClr val="black"/>
                </a:solidFill>
              </a:rPr>
              <a:t>Operator </a:t>
            </a:r>
            <a:r>
              <a:rPr lang="en-US" sz="1050" dirty="0" err="1">
                <a:solidFill>
                  <a:prstClr val="black"/>
                </a:solidFill>
              </a:rPr>
              <a:t>na</a:t>
            </a:r>
            <a:r>
              <a:rPr lang="en-US" sz="1050" dirty="0">
                <a:solidFill>
                  <a:prstClr val="black"/>
                </a:solidFill>
              </a:rPr>
              <a:t> </a:t>
            </a:r>
            <a:r>
              <a:rPr lang="en-US" sz="1050" dirty="0" err="1">
                <a:solidFill>
                  <a:prstClr val="black"/>
                </a:solidFill>
              </a:rPr>
              <a:t>elektroprenosniot</a:t>
            </a:r>
            <a:r>
              <a:rPr lang="en-US" sz="1050" dirty="0">
                <a:solidFill>
                  <a:prstClr val="black"/>
                </a:solidFill>
              </a:rPr>
              <a:t> </a:t>
            </a:r>
            <a:r>
              <a:rPr lang="en-US" sz="1050" dirty="0" err="1">
                <a:solidFill>
                  <a:prstClr val="black"/>
                </a:solidFill>
              </a:rPr>
              <a:t>sistem</a:t>
            </a:r>
            <a:r>
              <a:rPr lang="en-US" sz="1050" dirty="0">
                <a:solidFill>
                  <a:prstClr val="black"/>
                </a:solidFill>
              </a:rPr>
              <a:t> </a:t>
            </a:r>
            <a:r>
              <a:rPr lang="en-US" sz="1050" dirty="0" err="1">
                <a:solidFill>
                  <a:prstClr val="black"/>
                </a:solidFill>
              </a:rPr>
              <a:t>na</a:t>
            </a:r>
            <a:r>
              <a:rPr lang="en-US" sz="1050" dirty="0">
                <a:solidFill>
                  <a:prstClr val="black"/>
                </a:solidFill>
              </a:rPr>
              <a:t> </a:t>
            </a:r>
            <a:r>
              <a:rPr lang="en-US" sz="1050" dirty="0" err="1">
                <a:solidFill>
                  <a:prstClr val="black"/>
                </a:solidFill>
              </a:rPr>
              <a:t>Makedonija</a:t>
            </a:r>
            <a:r>
              <a:rPr lang="en-US" sz="1050" dirty="0">
                <a:solidFill>
                  <a:prstClr val="black"/>
                </a:solidFill>
              </a:rPr>
              <a:t>.</a:t>
            </a:r>
            <a:br>
              <a:rPr lang="en-US" sz="1050" dirty="0">
                <a:solidFill>
                  <a:prstClr val="black"/>
                </a:solidFill>
              </a:rPr>
            </a:br>
            <a:r>
              <a:rPr lang="en-US" sz="1050" dirty="0" err="1">
                <a:solidFill>
                  <a:prstClr val="black"/>
                </a:solidFill>
              </a:rPr>
              <a:t>Ss</a:t>
            </a:r>
            <a:r>
              <a:rPr lang="en-US" sz="1050" dirty="0">
                <a:solidFill>
                  <a:prstClr val="black"/>
                </a:solidFill>
              </a:rPr>
              <a:t> Cyril and Methodius University, Faculty Of Electrical Engineering And Information Technologies.</a:t>
            </a:r>
            <a:br>
              <a:rPr lang="en-US" sz="1050" dirty="0">
                <a:solidFill>
                  <a:prstClr val="black"/>
                </a:solidFill>
              </a:rPr>
            </a:br>
            <a:r>
              <a:rPr lang="en-US" sz="1050" dirty="0">
                <a:solidFill>
                  <a:prstClr val="black"/>
                </a:solidFill>
              </a:rPr>
              <a:t>AD </a:t>
            </a:r>
            <a:r>
              <a:rPr lang="en-US" sz="1050" dirty="0" err="1">
                <a:solidFill>
                  <a:prstClr val="black"/>
                </a:solidFill>
              </a:rPr>
              <a:t>Elektrani</a:t>
            </a:r>
            <a:r>
              <a:rPr lang="en-US" sz="1050" dirty="0">
                <a:solidFill>
                  <a:prstClr val="black"/>
                </a:solidFill>
              </a:rPr>
              <a:t> </a:t>
            </a:r>
            <a:r>
              <a:rPr lang="en-US" sz="1050" dirty="0" err="1">
                <a:solidFill>
                  <a:prstClr val="black"/>
                </a:solidFill>
              </a:rPr>
              <a:t>na</a:t>
            </a:r>
            <a:r>
              <a:rPr lang="en-US" sz="1050" dirty="0">
                <a:solidFill>
                  <a:prstClr val="black"/>
                </a:solidFill>
              </a:rPr>
              <a:t> </a:t>
            </a:r>
            <a:r>
              <a:rPr lang="en-US" sz="1050" dirty="0" err="1">
                <a:solidFill>
                  <a:prstClr val="black"/>
                </a:solidFill>
              </a:rPr>
              <a:t>Makedonija</a:t>
            </a:r>
            <a:r>
              <a:rPr lang="en-US" sz="1050" dirty="0">
                <a:solidFill>
                  <a:prstClr val="black"/>
                </a:solidFill>
              </a:rPr>
              <a:t> Skopje – </a:t>
            </a:r>
            <a:r>
              <a:rPr lang="en-US" sz="1050" dirty="0" err="1">
                <a:solidFill>
                  <a:prstClr val="black"/>
                </a:solidFill>
              </a:rPr>
              <a:t>Direkcija</a:t>
            </a:r>
            <a:r>
              <a:rPr lang="en-US" sz="1050" dirty="0">
                <a:solidFill>
                  <a:prstClr val="black"/>
                </a:solidFill>
              </a:rPr>
              <a:t>.</a:t>
            </a:r>
          </a:p>
          <a:p>
            <a:r>
              <a:rPr lang="en-US" sz="800" dirty="0">
                <a:solidFill>
                  <a:srgbClr val="5AA2AE">
                    <a:lumMod val="75000"/>
                  </a:srgbClr>
                </a:solidFill>
              </a:rPr>
              <a:t>MACEDONIA</a:t>
            </a:r>
            <a:r>
              <a:rPr lang="en-US" sz="900" dirty="0">
                <a:solidFill>
                  <a:prstClr val="black"/>
                </a:solidFill>
              </a:rPr>
              <a:t/>
            </a:r>
            <a:br>
              <a:rPr lang="en-US" sz="900" dirty="0">
                <a:solidFill>
                  <a:prstClr val="black"/>
                </a:solidFill>
              </a:rPr>
            </a:br>
            <a:r>
              <a:rPr lang="en-US" sz="1050" dirty="0" err="1">
                <a:solidFill>
                  <a:prstClr val="black"/>
                </a:solidFill>
              </a:rPr>
              <a:t>CyberGrid</a:t>
            </a:r>
            <a:r>
              <a:rPr lang="en-US" sz="1050" dirty="0">
                <a:solidFill>
                  <a:prstClr val="black"/>
                </a:solidFill>
              </a:rPr>
              <a:t> </a:t>
            </a:r>
            <a:r>
              <a:rPr lang="en-US" sz="1050" dirty="0" err="1">
                <a:solidFill>
                  <a:prstClr val="black"/>
                </a:solidFill>
              </a:rPr>
              <a:t>Gmbh</a:t>
            </a:r>
            <a:r>
              <a:rPr lang="en-US" sz="1050" dirty="0">
                <a:solidFill>
                  <a:prstClr val="black"/>
                </a:solidFill>
              </a:rPr>
              <a:t>.</a:t>
            </a:r>
          </a:p>
          <a:p>
            <a:r>
              <a:rPr lang="en-US" sz="800" dirty="0">
                <a:solidFill>
                  <a:srgbClr val="5AA2AE">
                    <a:lumMod val="75000"/>
                  </a:srgbClr>
                </a:solidFill>
              </a:rPr>
              <a:t>AUSTRIA</a:t>
            </a:r>
            <a:endParaRPr lang="es-ES" sz="800" dirty="0">
              <a:solidFill>
                <a:srgbClr val="5AA2AE">
                  <a:lumMod val="75000"/>
                </a:srgbClr>
              </a:solidFill>
            </a:endParaRPr>
          </a:p>
        </p:txBody>
      </p:sp>
    </p:spTree>
    <p:extLst>
      <p:ext uri="{BB962C8B-B14F-4D97-AF65-F5344CB8AC3E}">
        <p14:creationId xmlns:p14="http://schemas.microsoft.com/office/powerpoint/2010/main" val="24346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CF934637-138E-4D4D-9810-CCA8D5EB64E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hotocopy trans="15000" detail="0"/>
                    </a14:imgEffect>
                  </a14:imgLayer>
                </a14:imgProps>
              </a:ext>
              <a:ext uri="{28A0092B-C50C-407E-A947-70E740481C1C}">
                <a14:useLocalDpi xmlns:a14="http://schemas.microsoft.com/office/drawing/2010/main" val="0"/>
              </a:ext>
            </a:extLst>
          </a:blip>
          <a:stretch>
            <a:fillRect/>
          </a:stretch>
        </p:blipFill>
        <p:spPr>
          <a:xfrm>
            <a:off x="-44414" y="-891480"/>
            <a:ext cx="8963684" cy="8066701"/>
          </a:xfrm>
          <a:prstGeom prst="rect">
            <a:avLst/>
          </a:prstGeom>
        </p:spPr>
      </p:pic>
      <p:sp>
        <p:nvSpPr>
          <p:cNvPr id="2" name="Title 1"/>
          <p:cNvSpPr>
            <a:spLocks noGrp="1"/>
          </p:cNvSpPr>
          <p:nvPr>
            <p:ph type="ctrTitle" hasCustomPrompt="1"/>
          </p:nvPr>
        </p:nvSpPr>
        <p:spPr>
          <a:xfrm>
            <a:off x="457141" y="4960137"/>
            <a:ext cx="7771388" cy="1463040"/>
          </a:xfrm>
          <a:prstGeom prst="rect">
            <a:avLst/>
          </a:prstGeom>
        </p:spPr>
        <p:txBody>
          <a:bodyPr anchor="ctr">
            <a:normAutofit/>
          </a:bodyPr>
          <a:lstStyle>
            <a:lvl1pPr algn="r">
              <a:defRPr sz="5000" spc="200" baseline="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defRPr>
            </a:lvl1pPr>
          </a:lstStyle>
          <a:p>
            <a:r>
              <a:rPr lang="en-US" dirty="0"/>
              <a:t>Presentation title</a:t>
            </a:r>
          </a:p>
        </p:txBody>
      </p:sp>
      <p:sp>
        <p:nvSpPr>
          <p:cNvPr id="3" name="Subtitle 2"/>
          <p:cNvSpPr>
            <a:spLocks noGrp="1"/>
          </p:cNvSpPr>
          <p:nvPr>
            <p:ph type="subTitle" idx="1" hasCustomPrompt="1"/>
          </p:nvPr>
        </p:nvSpPr>
        <p:spPr>
          <a:xfrm>
            <a:off x="8609479" y="4960137"/>
            <a:ext cx="3199983" cy="1463040"/>
          </a:xfrm>
          <a:prstGeom prst="rect">
            <a:avLst/>
          </a:prstGeom>
        </p:spPr>
        <p:txBody>
          <a:bodyPr lIns="91440" rIns="91440" anchor="ctr">
            <a:normAutofit/>
          </a:bodyPr>
          <a:lstStyle>
            <a:lvl1pPr marL="0" indent="0" algn="l">
              <a:lnSpc>
                <a:spcPct val="100000"/>
              </a:lnSpc>
              <a:spcBef>
                <a:spcPts val="0"/>
              </a:spcBef>
              <a:buNone/>
              <a:defRPr sz="2800" baseline="0">
                <a:solidFill>
                  <a:srgbClr val="42725E"/>
                </a:solidFill>
                <a:latin typeface="Century Gothic" panose="020B050202020202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Subtitle </a:t>
            </a:r>
          </a:p>
        </p:txBody>
      </p:sp>
      <p:sp>
        <p:nvSpPr>
          <p:cNvPr id="4" name="Date Placeholder 3"/>
          <p:cNvSpPr>
            <a:spLocks noGrp="1"/>
          </p:cNvSpPr>
          <p:nvPr>
            <p:ph type="dt" sz="half" idx="10"/>
          </p:nvPr>
        </p:nvSpPr>
        <p:spPr/>
        <p:txBody>
          <a:bodyPr/>
          <a:lstStyle>
            <a:lvl1pPr algn="l">
              <a:defRPr sz="2000">
                <a:solidFill>
                  <a:schemeClr val="bg1">
                    <a:lumMod val="65000"/>
                    <a:lumOff val="35000"/>
                  </a:schemeClr>
                </a:solidFill>
                <a:latin typeface="Century Gothic" panose="020B0502020202020204" pitchFamily="34" charset="0"/>
                <a:ea typeface="Arial Unicode MS" panose="020B0604020202020204" pitchFamily="34" charset="-128"/>
                <a:cs typeface="Arial Unicode MS" panose="020B0604020202020204" pitchFamily="34" charset="-128"/>
              </a:defRPr>
            </a:lvl1pPr>
          </a:lstStyle>
          <a:p>
            <a:fld id="{DC902205-DC85-42D1-9968-9D06D4FF8F89}" type="datetime1">
              <a:rPr lang="fi-FI" smtClean="0">
                <a:solidFill>
                  <a:prstClr val="black">
                    <a:lumMod val="65000"/>
                    <a:lumOff val="35000"/>
                  </a:prstClr>
                </a:solidFill>
              </a:rPr>
              <a:pPr/>
              <a:t>4.5.2018</a:t>
            </a:fld>
            <a:endParaRPr lang="fi-FI" dirty="0">
              <a:solidFill>
                <a:prstClr val="black">
                  <a:lumMod val="65000"/>
                  <a:lumOff val="35000"/>
                </a:prstClr>
              </a:solidFill>
            </a:endParaRPr>
          </a:p>
        </p:txBody>
      </p:sp>
      <p:sp>
        <p:nvSpPr>
          <p:cNvPr id="5" name="Footer Placeholder 4"/>
          <p:cNvSpPr>
            <a:spLocks noGrp="1"/>
          </p:cNvSpPr>
          <p:nvPr>
            <p:ph type="ftr" sz="quarter" idx="11"/>
          </p:nvPr>
        </p:nvSpPr>
        <p:spPr>
          <a:xfrm>
            <a:off x="5910944" y="6482580"/>
            <a:ext cx="5900691" cy="274320"/>
          </a:xfrm>
        </p:spPr>
        <p:txBody>
          <a:bodyPr/>
          <a:lstStyle>
            <a:lvl1pPr>
              <a:defRPr sz="2000">
                <a:solidFill>
                  <a:schemeClr val="bg1">
                    <a:lumMod val="65000"/>
                    <a:lumOff val="35000"/>
                  </a:schemeClr>
                </a:solidFill>
                <a:latin typeface="Century Gothic" panose="020B0502020202020204" pitchFamily="34" charset="0"/>
                <a:ea typeface="Arial Unicode MS" panose="020B0604020202020204" pitchFamily="34" charset="-128"/>
                <a:cs typeface="Arial Unicode MS" panose="020B0604020202020204" pitchFamily="34" charset="-128"/>
              </a:defRPr>
            </a:lvl1pPr>
          </a:lstStyle>
          <a:p>
            <a:r>
              <a:rPr lang="fi-FI" dirty="0">
                <a:solidFill>
                  <a:prstClr val="black">
                    <a:lumMod val="65000"/>
                    <a:lumOff val="35000"/>
                  </a:prstClr>
                </a:solidFill>
              </a:rPr>
              <a:t>Name of the presenter, company</a:t>
            </a:r>
          </a:p>
        </p:txBody>
      </p:sp>
      <p:sp>
        <p:nvSpPr>
          <p:cNvPr id="10" name="Rectangle 9"/>
          <p:cNvSpPr/>
          <p:nvPr/>
        </p:nvSpPr>
        <p:spPr>
          <a:xfrm>
            <a:off x="1" y="-1"/>
            <a:ext cx="12190413" cy="4216401"/>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p:cNvCxnSpPr/>
          <p:nvPr userDrawn="1"/>
        </p:nvCxnSpPr>
        <p:spPr>
          <a:xfrm>
            <a:off x="8399462" y="5229200"/>
            <a:ext cx="0" cy="914400"/>
          </a:xfrm>
          <a:prstGeom prst="line">
            <a:avLst/>
          </a:prstGeom>
          <a:ln w="28575">
            <a:solidFill>
              <a:srgbClr val="42725E"/>
            </a:solidFill>
          </a:ln>
        </p:spPr>
        <p:style>
          <a:lnRef idx="1">
            <a:schemeClr val="accent1"/>
          </a:lnRef>
          <a:fillRef idx="0">
            <a:schemeClr val="accent1"/>
          </a:fillRef>
          <a:effectRef idx="0">
            <a:schemeClr val="accent1"/>
          </a:effectRef>
          <a:fontRef idx="minor">
            <a:schemeClr val="tx1"/>
          </a:fontRef>
        </p:style>
      </p:cxnSp>
      <p:sp>
        <p:nvSpPr>
          <p:cNvPr id="14" name="22 CuadroTexto">
            <a:extLst>
              <a:ext uri="{FF2B5EF4-FFF2-40B4-BE49-F238E27FC236}">
                <a16:creationId xmlns="" xmlns:a16="http://schemas.microsoft.com/office/drawing/2014/main" id="{B3FACE8D-A889-44EA-B490-940CBCA2D9E6}"/>
              </a:ext>
            </a:extLst>
          </p:cNvPr>
          <p:cNvSpPr txBox="1"/>
          <p:nvPr userDrawn="1"/>
        </p:nvSpPr>
        <p:spPr>
          <a:xfrm>
            <a:off x="6072503" y="2780928"/>
            <a:ext cx="4320480" cy="430887"/>
          </a:xfrm>
          <a:prstGeom prst="rect">
            <a:avLst/>
          </a:prstGeom>
          <a:noFill/>
        </p:spPr>
        <p:txBody>
          <a:bodyPr wrap="square" rtlCol="0">
            <a:spAutoFit/>
          </a:bodyPr>
          <a:lstStyle/>
          <a:p>
            <a:pPr algn="ctr"/>
            <a:r>
              <a:rPr lang="en-US" sz="11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rPr>
              <a:t>CROSS </a:t>
            </a:r>
            <a:r>
              <a:rPr lang="en-US" sz="1100" dirty="0" err="1">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rPr>
              <a:t>BOrder</a:t>
            </a:r>
            <a:r>
              <a:rPr lang="en-US" sz="11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rPr>
              <a:t> management of variable renewable energies and storage units enabling a transnational Wholesale market</a:t>
            </a:r>
            <a:endParaRPr lang="es-ES_tradnl" sz="11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13" name="Rectangle 6">
            <a:extLst>
              <a:ext uri="{FF2B5EF4-FFF2-40B4-BE49-F238E27FC236}">
                <a16:creationId xmlns="" xmlns:a16="http://schemas.microsoft.com/office/drawing/2014/main" id="{E0D2F0CB-020C-4C54-8B4C-12E41C946CB0}"/>
              </a:ext>
            </a:extLst>
          </p:cNvPr>
          <p:cNvSpPr/>
          <p:nvPr userDrawn="1"/>
        </p:nvSpPr>
        <p:spPr>
          <a:xfrm>
            <a:off x="0" y="4216400"/>
            <a:ext cx="12190413" cy="7622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5" name="Imagen 14">
            <a:extLst>
              <a:ext uri="{FF2B5EF4-FFF2-40B4-BE49-F238E27FC236}">
                <a16:creationId xmlns="" xmlns:a16="http://schemas.microsoft.com/office/drawing/2014/main" id="{C0155160-055E-426B-8F4F-51F16435E214}"/>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990750" y="278132"/>
            <a:ext cx="6295689" cy="3604509"/>
          </a:xfrm>
          <a:prstGeom prst="rect">
            <a:avLst/>
          </a:prstGeom>
        </p:spPr>
      </p:pic>
    </p:spTree>
    <p:extLst>
      <p:ext uri="{BB962C8B-B14F-4D97-AF65-F5344CB8AC3E}">
        <p14:creationId xmlns:p14="http://schemas.microsoft.com/office/powerpoint/2010/main" val="347258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6DC065DE-A601-4FD3-9F00-877BDA3CE3B0}"/>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hotocopy trans="15000" detail="0"/>
                    </a14:imgEffect>
                  </a14:imgLayer>
                </a14:imgProps>
              </a:ext>
              <a:ext uri="{28A0092B-C50C-407E-A947-70E740481C1C}">
                <a14:useLocalDpi xmlns:a14="http://schemas.microsoft.com/office/drawing/2010/main" val="0"/>
              </a:ext>
            </a:extLst>
          </a:blip>
          <a:stretch>
            <a:fillRect/>
          </a:stretch>
        </p:blipFill>
        <p:spPr>
          <a:xfrm>
            <a:off x="-44414" y="-891480"/>
            <a:ext cx="8963684" cy="8066701"/>
          </a:xfrm>
          <a:prstGeom prst="rect">
            <a:avLst/>
          </a:prstGeom>
        </p:spPr>
      </p:pic>
      <p:sp>
        <p:nvSpPr>
          <p:cNvPr id="7" name="Rectangle 6"/>
          <p:cNvSpPr/>
          <p:nvPr userDrawn="1"/>
        </p:nvSpPr>
        <p:spPr>
          <a:xfrm>
            <a:off x="1" y="0"/>
            <a:ext cx="12190413" cy="1587500"/>
          </a:xfrm>
          <a:prstGeom prst="rect">
            <a:avLst/>
          </a:prstGeom>
          <a:solidFill>
            <a:srgbClr val="D9D9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2" name="Title 1"/>
          <p:cNvSpPr>
            <a:spLocks noGrp="1"/>
          </p:cNvSpPr>
          <p:nvPr>
            <p:ph type="title" hasCustomPrompt="1"/>
          </p:nvPr>
        </p:nvSpPr>
        <p:spPr>
          <a:xfrm>
            <a:off x="380952" y="300231"/>
            <a:ext cx="8838049" cy="989584"/>
          </a:xfrm>
          <a:prstGeom prst="rect">
            <a:avLst/>
          </a:prstGeom>
        </p:spPr>
        <p:txBody>
          <a:bodyPr anchor="ctr"/>
          <a:lstStyle>
            <a:lvl1pPr>
              <a:defRPr baseline="0">
                <a:solidFill>
                  <a:srgbClr val="42725E"/>
                </a:solidFill>
                <a:latin typeface="Century Gothic" panose="020B0502020202020204" pitchFamily="34" charset="0"/>
              </a:defRPr>
            </a:lvl1pPr>
          </a:lstStyle>
          <a:p>
            <a:r>
              <a:rPr lang="en-US" dirty="0"/>
              <a:t>SLIDE TITLE</a:t>
            </a:r>
          </a:p>
        </p:txBody>
      </p:sp>
      <p:sp>
        <p:nvSpPr>
          <p:cNvPr id="8" name="Rectangle 7"/>
          <p:cNvSpPr/>
          <p:nvPr userDrawn="1"/>
        </p:nvSpPr>
        <p:spPr>
          <a:xfrm>
            <a:off x="1" y="6649776"/>
            <a:ext cx="12190413" cy="235497"/>
          </a:xfrm>
          <a:prstGeom prst="rect">
            <a:avLst/>
          </a:prstGeom>
          <a:solidFill>
            <a:srgbClr val="42725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13" name="Rectangle 6">
            <a:extLst>
              <a:ext uri="{FF2B5EF4-FFF2-40B4-BE49-F238E27FC236}">
                <a16:creationId xmlns="" xmlns:a16="http://schemas.microsoft.com/office/drawing/2014/main" id="{B3C3B22A-9B61-4198-B231-DC0541AD53D2}"/>
              </a:ext>
            </a:extLst>
          </p:cNvPr>
          <p:cNvSpPr/>
          <p:nvPr userDrawn="1"/>
        </p:nvSpPr>
        <p:spPr>
          <a:xfrm>
            <a:off x="8407" y="1511280"/>
            <a:ext cx="12190413" cy="7622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2" name="Imagen 11">
            <a:extLst>
              <a:ext uri="{FF2B5EF4-FFF2-40B4-BE49-F238E27FC236}">
                <a16:creationId xmlns="" xmlns:a16="http://schemas.microsoft.com/office/drawing/2014/main" id="{8390D2BA-7B5A-4A17-B4FD-850C6B295432}"/>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9674620" y="157454"/>
            <a:ext cx="2020558" cy="1156842"/>
          </a:xfrm>
          <a:prstGeom prst="rect">
            <a:avLst/>
          </a:prstGeom>
        </p:spPr>
      </p:pic>
      <p:sp>
        <p:nvSpPr>
          <p:cNvPr id="9" name="Text Placeholder 10"/>
          <p:cNvSpPr>
            <a:spLocks noGrp="1"/>
          </p:cNvSpPr>
          <p:nvPr>
            <p:ph type="body" sz="quarter" idx="10" hasCustomPrompt="1"/>
          </p:nvPr>
        </p:nvSpPr>
        <p:spPr>
          <a:xfrm>
            <a:off x="571426" y="1946920"/>
            <a:ext cx="11123752" cy="4403083"/>
          </a:xfrm>
          <a:prstGeom prst="rect">
            <a:avLst/>
          </a:prstGeom>
        </p:spPr>
        <p:txBody>
          <a:bodyPr/>
          <a:lstStyle>
            <a:lvl1pPr marL="444500" indent="-444500">
              <a:lnSpc>
                <a:spcPct val="100000"/>
              </a:lnSpc>
              <a:buClr>
                <a:schemeClr val="tx1"/>
              </a:buClr>
              <a:buFont typeface="Courier New" panose="02070309020205020404" pitchFamily="49" charset="0"/>
              <a:buChar char="o"/>
              <a:defRPr sz="3600" b="0" baseline="0">
                <a:solidFill>
                  <a:srgbClr val="13376A"/>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540000" indent="-324000">
              <a:lnSpc>
                <a:spcPct val="100000"/>
              </a:lnSpc>
              <a:spcBef>
                <a:spcPts val="0"/>
              </a:spcBef>
              <a:spcAft>
                <a:spcPts val="0"/>
              </a:spcAft>
              <a:buClr>
                <a:srgbClr val="13376A"/>
              </a:buClr>
              <a:buFont typeface="Courier New" panose="02070309020205020404" pitchFamily="49" charset="0"/>
              <a:buChar char="o"/>
              <a:defRPr sz="3200">
                <a:solidFill>
                  <a:srgbClr val="13376A"/>
                </a:solidFill>
              </a:defRPr>
            </a:lvl2pPr>
            <a:lvl3pPr marL="612000" indent="-252000" defTabSz="576000">
              <a:lnSpc>
                <a:spcPct val="100000"/>
              </a:lnSpc>
              <a:spcBef>
                <a:spcPts val="200"/>
              </a:spcBef>
              <a:buClrTx/>
              <a:buFont typeface="Courier New" panose="02070309020205020404" pitchFamily="49" charset="0"/>
              <a:buChar char="o"/>
              <a:defRPr sz="2400">
                <a:solidFill>
                  <a:srgbClr val="13376A"/>
                </a:solidFill>
              </a:defRPr>
            </a:lvl3pPr>
            <a:lvl4pPr>
              <a:defRPr sz="1800">
                <a:solidFill>
                  <a:srgbClr val="13376A"/>
                </a:solidFill>
              </a:defRPr>
            </a:lvl4pPr>
            <a:lvl5pPr marL="936000" indent="-252000">
              <a:lnSpc>
                <a:spcPct val="100000"/>
              </a:lnSpc>
              <a:buClr>
                <a:srgbClr val="339933"/>
              </a:buClr>
              <a:buSzPct val="90000"/>
              <a:buFont typeface="Wingdings" panose="05000000000000000000" pitchFamily="2" charset="2"/>
              <a:buChar char="§"/>
              <a:defRPr sz="1800" baseline="0">
                <a:solidFill>
                  <a:srgbClr val="13376A"/>
                </a:solidFill>
                <a:latin typeface="+mj-lt"/>
                <a:ea typeface="Arial Unicode MS" panose="020B0604020202020204" pitchFamily="34" charset="-128"/>
                <a:cs typeface="Arial Unicode MS" panose="020B0604020202020204" pitchFamily="34" charset="-128"/>
              </a:defRPr>
            </a:lvl5pPr>
          </a:lstStyle>
          <a:p>
            <a:pPr lvl="0"/>
            <a:r>
              <a:rPr lang="en-US" dirty="0"/>
              <a:t>First level </a:t>
            </a:r>
            <a:r>
              <a:rPr lang="en-US" dirty="0" smtClean="0"/>
              <a:t>text</a:t>
            </a:r>
          </a:p>
          <a:p>
            <a:pPr lvl="1"/>
            <a:r>
              <a:rPr lang="en-US" dirty="0" smtClean="0"/>
              <a:t>Second Level</a:t>
            </a:r>
          </a:p>
          <a:p>
            <a:pPr lvl="2"/>
            <a:r>
              <a:rPr lang="en-US" dirty="0" smtClean="0"/>
              <a:t>Third Level</a:t>
            </a:r>
          </a:p>
          <a:p>
            <a:pPr lvl="3"/>
            <a:r>
              <a:rPr lang="en-US" dirty="0" smtClean="0"/>
              <a:t> Fourth Level</a:t>
            </a:r>
          </a:p>
          <a:p>
            <a:pPr lvl="4"/>
            <a:r>
              <a:rPr lang="en-US" dirty="0" smtClean="0"/>
              <a:t>Fifth level</a:t>
            </a:r>
          </a:p>
        </p:txBody>
      </p:sp>
    </p:spTree>
    <p:extLst>
      <p:ext uri="{BB962C8B-B14F-4D97-AF65-F5344CB8AC3E}">
        <p14:creationId xmlns:p14="http://schemas.microsoft.com/office/powerpoint/2010/main" val="247919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ding slide">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9F368D6D-2ECF-4C0E-9B39-4A9CD19B9BB0}"/>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hotocopy trans="15000" detail="0"/>
                    </a14:imgEffect>
                  </a14:imgLayer>
                </a14:imgProps>
              </a:ext>
              <a:ext uri="{28A0092B-C50C-407E-A947-70E740481C1C}">
                <a14:useLocalDpi xmlns:a14="http://schemas.microsoft.com/office/drawing/2010/main" val="0"/>
              </a:ext>
            </a:extLst>
          </a:blip>
          <a:stretch>
            <a:fillRect/>
          </a:stretch>
        </p:blipFill>
        <p:spPr>
          <a:xfrm>
            <a:off x="-44414" y="-891480"/>
            <a:ext cx="8963684" cy="8066701"/>
          </a:xfrm>
          <a:prstGeom prst="rect">
            <a:avLst/>
          </a:prstGeom>
        </p:spPr>
      </p:pic>
      <p:sp>
        <p:nvSpPr>
          <p:cNvPr id="7" name="Rectangle 6"/>
          <p:cNvSpPr/>
          <p:nvPr userDrawn="1"/>
        </p:nvSpPr>
        <p:spPr>
          <a:xfrm>
            <a:off x="1" y="5386698"/>
            <a:ext cx="12190413" cy="440134"/>
          </a:xfrm>
          <a:prstGeom prst="rect">
            <a:avLst/>
          </a:prstGeom>
          <a:solidFill>
            <a:srgbClr val="DDDDD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2" name="Title 1"/>
          <p:cNvSpPr>
            <a:spLocks noGrp="1"/>
          </p:cNvSpPr>
          <p:nvPr>
            <p:ph type="title" hasCustomPrompt="1"/>
          </p:nvPr>
        </p:nvSpPr>
        <p:spPr>
          <a:xfrm>
            <a:off x="3767947" y="368839"/>
            <a:ext cx="7771388" cy="1463040"/>
          </a:xfrm>
          <a:prstGeom prst="rect">
            <a:avLst/>
          </a:prstGeom>
        </p:spPr>
        <p:txBody>
          <a:bodyPr anchor="ctr">
            <a:normAutofit/>
          </a:bodyPr>
          <a:lstStyle>
            <a:lvl1pPr algn="r">
              <a:defRPr lang="en-US" sz="3600" kern="1200" cap="all" spc="100" baseline="0" dirty="0" smtClean="0">
                <a:solidFill>
                  <a:srgbClr val="003366"/>
                </a:solidFill>
                <a:latin typeface="Century Gothic" panose="020B0502020202020204" pitchFamily="34" charset="0"/>
                <a:ea typeface="+mj-ea"/>
                <a:cs typeface="+mj-cs"/>
              </a:defRPr>
            </a:lvl1pPr>
          </a:lstStyle>
          <a:p>
            <a:r>
              <a:rPr lang="en-US" dirty="0"/>
              <a:t>Thank You! Questions?</a:t>
            </a:r>
          </a:p>
        </p:txBody>
      </p:sp>
      <p:sp>
        <p:nvSpPr>
          <p:cNvPr id="3" name="Text Placeholder 2"/>
          <p:cNvSpPr>
            <a:spLocks noGrp="1"/>
          </p:cNvSpPr>
          <p:nvPr>
            <p:ph type="body" idx="1" hasCustomPrompt="1"/>
          </p:nvPr>
        </p:nvSpPr>
        <p:spPr>
          <a:xfrm>
            <a:off x="3824549" y="2245574"/>
            <a:ext cx="7896027" cy="2796326"/>
          </a:xfrm>
          <a:prstGeom prst="rect">
            <a:avLst/>
          </a:prstGeom>
        </p:spPr>
        <p:txBody>
          <a:bodyPr lIns="91440" rIns="91440" anchor="ctr">
            <a:noAutofit/>
          </a:bodyPr>
          <a:lstStyle>
            <a:lvl1pPr marL="0" indent="0">
              <a:lnSpc>
                <a:spcPct val="150000"/>
              </a:lnSpc>
              <a:spcBef>
                <a:spcPts val="0"/>
              </a:spcBef>
              <a:spcAft>
                <a:spcPts val="0"/>
              </a:spcAft>
              <a:buNone/>
              <a:defRPr lang="en-US" sz="2400" kern="1200" dirty="0" smtClean="0">
                <a:solidFill>
                  <a:schemeClr val="bg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None/>
            </a:pPr>
            <a:r>
              <a:rPr lang="en-US" dirty="0"/>
              <a:t>Presenter Name</a:t>
            </a:r>
          </a:p>
          <a:p>
            <a:pPr marL="0" lvl="0" indent="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None/>
            </a:pPr>
            <a:r>
              <a:rPr lang="en-US" dirty="0"/>
              <a:t>Contact information</a:t>
            </a:r>
          </a:p>
          <a:p>
            <a:pPr marL="0" lvl="0" indent="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None/>
            </a:pPr>
            <a:r>
              <a:rPr lang="en-US" dirty="0"/>
              <a:t>@</a:t>
            </a:r>
          </a:p>
          <a:p>
            <a:pPr marL="0" lvl="0" indent="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None/>
            </a:pPr>
            <a:r>
              <a:rPr lang="en-US" dirty="0"/>
              <a:t>Tel.</a:t>
            </a:r>
          </a:p>
        </p:txBody>
      </p:sp>
      <p:sp>
        <p:nvSpPr>
          <p:cNvPr id="10" name="TextBox 9"/>
          <p:cNvSpPr txBox="1"/>
          <p:nvPr userDrawn="1"/>
        </p:nvSpPr>
        <p:spPr>
          <a:xfrm>
            <a:off x="406574" y="6171630"/>
            <a:ext cx="11580744" cy="369332"/>
          </a:xfrm>
          <a:prstGeom prst="rect">
            <a:avLst/>
          </a:prstGeom>
          <a:noFill/>
        </p:spPr>
        <p:txBody>
          <a:bodyPr wrap="square" rtlCol="0">
            <a:spAutoFit/>
          </a:bodyPr>
          <a:lstStyle/>
          <a:p>
            <a:pPr algn="r">
              <a:lnSpc>
                <a:spcPct val="90000"/>
              </a:lnSpc>
              <a:spcBef>
                <a:spcPts val="1200"/>
              </a:spcBef>
              <a:spcAft>
                <a:spcPts val="200"/>
              </a:spcAft>
              <a:buClr>
                <a:srgbClr val="297FD5"/>
              </a:buClr>
              <a:buSzPct val="100000"/>
              <a:buFont typeface="Tw Cen MT" panose="020B0602020104020603" pitchFamily="34" charset="0"/>
              <a:buNone/>
            </a:pPr>
            <a:r>
              <a:rPr lang="fi-FI" sz="2000" dirty="0">
                <a:solidFill>
                  <a:srgbClr val="42725E"/>
                </a:solidFill>
                <a:latin typeface="Century Gothic" panose="020B0502020202020204" pitchFamily="34" charset="0"/>
                <a:ea typeface="Arial Unicode MS" panose="020B0604020202020204" pitchFamily="34" charset="-128"/>
                <a:cs typeface="Arial Unicode MS" panose="020B0604020202020204" pitchFamily="34" charset="-128"/>
              </a:rPr>
              <a:t>For more information visit: </a:t>
            </a:r>
            <a:r>
              <a:rPr lang="fi-FI" sz="2000" dirty="0">
                <a:solidFill>
                  <a:srgbClr val="ACCBF9">
                    <a:lumMod val="50000"/>
                  </a:srgbClr>
                </a:solidFill>
                <a:latin typeface="Century Gothic" panose="020B0502020202020204" pitchFamily="34" charset="0"/>
                <a:ea typeface="Arial Unicode MS" panose="020B0604020202020204" pitchFamily="34" charset="-128"/>
                <a:cs typeface="Arial Unicode MS" panose="020B0604020202020204" pitchFamily="34" charset="-128"/>
              </a:rPr>
              <a:t>crossbowproject.eu</a:t>
            </a:r>
          </a:p>
        </p:txBody>
      </p:sp>
      <p:sp>
        <p:nvSpPr>
          <p:cNvPr id="9" name="22 CuadroTexto">
            <a:extLst>
              <a:ext uri="{FF2B5EF4-FFF2-40B4-BE49-F238E27FC236}">
                <a16:creationId xmlns="" xmlns:a16="http://schemas.microsoft.com/office/drawing/2014/main" id="{E2FE5EED-BAFD-47AA-B9E7-8292C4384AE3}"/>
              </a:ext>
            </a:extLst>
          </p:cNvPr>
          <p:cNvSpPr txBox="1"/>
          <p:nvPr userDrawn="1"/>
        </p:nvSpPr>
        <p:spPr>
          <a:xfrm>
            <a:off x="334566" y="3501541"/>
            <a:ext cx="3119047" cy="600164"/>
          </a:xfrm>
          <a:prstGeom prst="rect">
            <a:avLst/>
          </a:prstGeom>
          <a:noFill/>
        </p:spPr>
        <p:txBody>
          <a:bodyPr wrap="square" rtlCol="0">
            <a:spAutoFit/>
          </a:bodyPr>
          <a:lstStyle/>
          <a:p>
            <a:pPr algn="ctr"/>
            <a:r>
              <a:rPr lang="en-US" sz="11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rPr>
              <a:t>CROSS </a:t>
            </a:r>
            <a:r>
              <a:rPr lang="en-US" sz="1100" dirty="0" err="1">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rPr>
              <a:t>BOrder</a:t>
            </a:r>
            <a:r>
              <a:rPr lang="en-US" sz="11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rPr>
              <a:t> management of variable renewable energies and storage units enabling a transnational Wholesale market</a:t>
            </a:r>
            <a:endParaRPr lang="es-ES_tradnl" sz="1100" dirty="0">
              <a:solidFill>
                <a:srgbClr val="13376A"/>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14" name="Rectangle 6">
            <a:extLst>
              <a:ext uri="{FF2B5EF4-FFF2-40B4-BE49-F238E27FC236}">
                <a16:creationId xmlns="" xmlns:a16="http://schemas.microsoft.com/office/drawing/2014/main" id="{055E6A19-5496-43D1-BDE1-E084EDC9E33C}"/>
              </a:ext>
            </a:extLst>
          </p:cNvPr>
          <p:cNvSpPr/>
          <p:nvPr userDrawn="1"/>
        </p:nvSpPr>
        <p:spPr>
          <a:xfrm>
            <a:off x="20767" y="-14069"/>
            <a:ext cx="12190413" cy="7622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2" name="Imagen 11">
            <a:extLst>
              <a:ext uri="{FF2B5EF4-FFF2-40B4-BE49-F238E27FC236}">
                <a16:creationId xmlns="" xmlns:a16="http://schemas.microsoft.com/office/drawing/2014/main" id="{4A77EAC1-2B59-491F-A9A7-73DF8FA2C04D}"/>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90550" y="1556792"/>
            <a:ext cx="3181499" cy="1821522"/>
          </a:xfrm>
          <a:prstGeom prst="rect">
            <a:avLst/>
          </a:prstGeom>
        </p:spPr>
      </p:pic>
    </p:spTree>
    <p:extLst>
      <p:ext uri="{BB962C8B-B14F-4D97-AF65-F5344CB8AC3E}">
        <p14:creationId xmlns:p14="http://schemas.microsoft.com/office/powerpoint/2010/main" val="1117766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23997" y="6470704"/>
            <a:ext cx="215386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F6FF38E-E595-4B93-BAC1-CF4B7921F78F}" type="datetime1">
              <a:rPr lang="fi-FI" smtClean="0">
                <a:solidFill>
                  <a:prstClr val="white">
                    <a:lumMod val="95000"/>
                    <a:lumOff val="5000"/>
                  </a:prstClr>
                </a:solidFill>
              </a:rPr>
              <a:pPr/>
              <a:t>4.5.2018</a:t>
            </a:fld>
            <a:endParaRPr lang="fi-FI">
              <a:solidFill>
                <a:prstClr val="white">
                  <a:lumMod val="95000"/>
                  <a:lumOff val="5000"/>
                </a:prstClr>
              </a:solidFill>
            </a:endParaRPr>
          </a:p>
        </p:txBody>
      </p:sp>
      <p:sp>
        <p:nvSpPr>
          <p:cNvPr id="5" name="Footer Placeholder 4"/>
          <p:cNvSpPr>
            <a:spLocks noGrp="1"/>
          </p:cNvSpPr>
          <p:nvPr>
            <p:ph type="ftr" sz="quarter" idx="3"/>
          </p:nvPr>
        </p:nvSpPr>
        <p:spPr>
          <a:xfrm>
            <a:off x="4842303" y="6470704"/>
            <a:ext cx="5900691"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white">
                    <a:lumMod val="95000"/>
                    <a:lumOff val="5000"/>
                  </a:prstClr>
                </a:solidFill>
              </a:rPr>
              <a:t>Name of the presenter, company</a:t>
            </a:r>
            <a:endParaRPr lang="fi-FI">
              <a:solidFill>
                <a:prstClr val="white">
                  <a:lumMod val="95000"/>
                  <a:lumOff val="5000"/>
                </a:prstClr>
              </a:solidFill>
            </a:endParaRPr>
          </a:p>
        </p:txBody>
      </p:sp>
      <p:sp>
        <p:nvSpPr>
          <p:cNvPr id="6" name="Slide Number Placeholder 5"/>
          <p:cNvSpPr>
            <a:spLocks noGrp="1"/>
          </p:cNvSpPr>
          <p:nvPr>
            <p:ph type="sldNum" sz="quarter" idx="4"/>
          </p:nvPr>
        </p:nvSpPr>
        <p:spPr>
          <a:xfrm>
            <a:off x="10835923" y="6470704"/>
            <a:ext cx="97354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85C81B-0047-4374-875E-08DF17B38DFC}" type="slidenum">
              <a:rPr lang="fi-FI" smtClean="0">
                <a:solidFill>
                  <a:prstClr val="white">
                    <a:lumMod val="95000"/>
                    <a:lumOff val="5000"/>
                  </a:prstClr>
                </a:solidFill>
              </a:rPr>
              <a:pPr/>
              <a:t>‹#›</a:t>
            </a:fld>
            <a:endParaRPr lang="fi-FI">
              <a:solidFill>
                <a:prstClr val="white">
                  <a:lumMod val="95000"/>
                  <a:lumOff val="5000"/>
                </a:prstClr>
              </a:solidFill>
            </a:endParaRPr>
          </a:p>
        </p:txBody>
      </p:sp>
    </p:spTree>
    <p:extLst>
      <p:ext uri="{BB962C8B-B14F-4D97-AF65-F5344CB8AC3E}">
        <p14:creationId xmlns:p14="http://schemas.microsoft.com/office/powerpoint/2010/main" val="5870102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p:txStyles>
    <p:titleStyle>
      <a:lvl1pPr algn="l" defTabSz="914400" rtl="0" eaLnBrk="1" latinLnBrk="0" hangingPunct="1">
        <a:lnSpc>
          <a:spcPct val="80000"/>
        </a:lnSpc>
        <a:spcBef>
          <a:spcPct val="0"/>
        </a:spcBef>
        <a:buNone/>
        <a:defRPr sz="5000" kern="1200" cap="all" spc="100" baseline="0">
          <a:solidFill>
            <a:schemeClr val="tx2">
              <a:lumMod val="7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3600" kern="1200">
          <a:solidFill>
            <a:schemeClr val="bg1"/>
          </a:solidFill>
          <a:latin typeface="+mn-lt"/>
          <a:ea typeface="+mn-ea"/>
          <a:cs typeface="+mn-cs"/>
        </a:defRPr>
      </a:lvl1pPr>
      <a:lvl2pPr marL="699516" indent="-571500" algn="l" defTabSz="914400" rtl="0" eaLnBrk="1" latinLnBrk="0" hangingPunct="1">
        <a:lnSpc>
          <a:spcPct val="90000"/>
        </a:lnSpc>
        <a:spcBef>
          <a:spcPts val="200"/>
        </a:spcBef>
        <a:spcAft>
          <a:spcPts val="400"/>
        </a:spcAft>
        <a:buClr>
          <a:schemeClr val="accent2"/>
        </a:buClr>
        <a:buFont typeface="Courier New" panose="02070309020205020404" pitchFamily="49" charset="0"/>
        <a:buChar char="o"/>
        <a:defRPr sz="3600" kern="1200">
          <a:solidFill>
            <a:schemeClr val="bg1"/>
          </a:solidFill>
          <a:latin typeface="+mn-lt"/>
          <a:ea typeface="+mn-ea"/>
          <a:cs typeface="+mn-cs"/>
        </a:defRPr>
      </a:lvl2pPr>
      <a:lvl3pPr marL="768096" indent="-457200" algn="l" defTabSz="914400" rtl="0" eaLnBrk="1" latinLnBrk="0" hangingPunct="1">
        <a:lnSpc>
          <a:spcPct val="90000"/>
        </a:lnSpc>
        <a:spcBef>
          <a:spcPts val="200"/>
        </a:spcBef>
        <a:spcAft>
          <a:spcPts val="400"/>
        </a:spcAft>
        <a:buClr>
          <a:schemeClr val="accent2"/>
        </a:buClr>
        <a:buFont typeface="Arial" panose="020B0604020202020204" pitchFamily="34" charset="0"/>
        <a:buChar char="•"/>
        <a:defRPr sz="3200" kern="1200">
          <a:solidFill>
            <a:schemeClr val="bg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Arial" panose="020B0604020202020204" pitchFamily="34" charset="0"/>
        <a:buChar char="•"/>
        <a:defRPr sz="2800" kern="1200">
          <a:solidFill>
            <a:schemeClr val="bg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emf"/><Relationship Id="rId21" Type="http://schemas.openxmlformats.org/officeDocument/2006/relationships/image" Target="../media/image30.png"/><Relationship Id="rId34" Type="http://schemas.openxmlformats.org/officeDocument/2006/relationships/image" Target="../media/image43.emf"/><Relationship Id="rId42" Type="http://schemas.openxmlformats.org/officeDocument/2006/relationships/image" Target="../media/image51.png"/><Relationship Id="rId47" Type="http://schemas.openxmlformats.org/officeDocument/2006/relationships/image" Target="../media/image56.png"/><Relationship Id="rId50" Type="http://schemas.openxmlformats.org/officeDocument/2006/relationships/image" Target="../media/image59.emf"/><Relationship Id="rId55" Type="http://schemas.openxmlformats.org/officeDocument/2006/relationships/image" Target="../media/image64.png"/><Relationship Id="rId7" Type="http://schemas.openxmlformats.org/officeDocument/2006/relationships/image" Target="../media/image16.emf"/><Relationship Id="rId2" Type="http://schemas.openxmlformats.org/officeDocument/2006/relationships/image" Target="../media/image11.emf"/><Relationship Id="rId16" Type="http://schemas.openxmlformats.org/officeDocument/2006/relationships/image" Target="../media/image25.emf"/><Relationship Id="rId29" Type="http://schemas.openxmlformats.org/officeDocument/2006/relationships/image" Target="../media/image38.png"/><Relationship Id="rId11" Type="http://schemas.openxmlformats.org/officeDocument/2006/relationships/image" Target="../media/image20.emf"/><Relationship Id="rId24" Type="http://schemas.openxmlformats.org/officeDocument/2006/relationships/image" Target="../media/image33.emf"/><Relationship Id="rId32" Type="http://schemas.openxmlformats.org/officeDocument/2006/relationships/image" Target="../media/image41.emf"/><Relationship Id="rId37" Type="http://schemas.openxmlformats.org/officeDocument/2006/relationships/image" Target="../media/image46.png"/><Relationship Id="rId40" Type="http://schemas.openxmlformats.org/officeDocument/2006/relationships/image" Target="../media/image49.emf"/><Relationship Id="rId45" Type="http://schemas.openxmlformats.org/officeDocument/2006/relationships/image" Target="../media/image54.png"/><Relationship Id="rId53" Type="http://schemas.openxmlformats.org/officeDocument/2006/relationships/image" Target="../media/image62.png"/><Relationship Id="rId5" Type="http://schemas.openxmlformats.org/officeDocument/2006/relationships/image" Target="../media/image14.png"/><Relationship Id="rId10" Type="http://schemas.openxmlformats.org/officeDocument/2006/relationships/image" Target="../media/image19.emf"/><Relationship Id="rId19" Type="http://schemas.openxmlformats.org/officeDocument/2006/relationships/image" Target="../media/image28.emf"/><Relationship Id="rId31" Type="http://schemas.openxmlformats.org/officeDocument/2006/relationships/image" Target="../media/image40.emf"/><Relationship Id="rId44" Type="http://schemas.openxmlformats.org/officeDocument/2006/relationships/image" Target="../media/image53.png"/><Relationship Id="rId52" Type="http://schemas.openxmlformats.org/officeDocument/2006/relationships/image" Target="../media/image61.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emf"/><Relationship Id="rId22" Type="http://schemas.openxmlformats.org/officeDocument/2006/relationships/image" Target="../media/image31.emf"/><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emf"/><Relationship Id="rId43" Type="http://schemas.openxmlformats.org/officeDocument/2006/relationships/image" Target="../media/image52.png"/><Relationship Id="rId48" Type="http://schemas.openxmlformats.org/officeDocument/2006/relationships/image" Target="../media/image57.png"/><Relationship Id="rId8" Type="http://schemas.openxmlformats.org/officeDocument/2006/relationships/image" Target="../media/image17.emf"/><Relationship Id="rId51" Type="http://schemas.openxmlformats.org/officeDocument/2006/relationships/image" Target="../media/image60.png"/><Relationship Id="rId3" Type="http://schemas.openxmlformats.org/officeDocument/2006/relationships/image" Target="../media/image12.emf"/><Relationship Id="rId12" Type="http://schemas.openxmlformats.org/officeDocument/2006/relationships/image" Target="../media/image21.png"/><Relationship Id="rId17" Type="http://schemas.openxmlformats.org/officeDocument/2006/relationships/image" Target="../media/image26.emf"/><Relationship Id="rId25" Type="http://schemas.openxmlformats.org/officeDocument/2006/relationships/image" Target="../media/image34.emf"/><Relationship Id="rId33" Type="http://schemas.openxmlformats.org/officeDocument/2006/relationships/image" Target="../media/image42.png"/><Relationship Id="rId38" Type="http://schemas.openxmlformats.org/officeDocument/2006/relationships/image" Target="../media/image47.emf"/><Relationship Id="rId46" Type="http://schemas.openxmlformats.org/officeDocument/2006/relationships/image" Target="../media/image55.png"/><Relationship Id="rId20" Type="http://schemas.openxmlformats.org/officeDocument/2006/relationships/image" Target="../media/image29.emf"/><Relationship Id="rId41" Type="http://schemas.openxmlformats.org/officeDocument/2006/relationships/image" Target="../media/image50.emf"/><Relationship Id="rId54"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15.png"/><Relationship Id="rId15" Type="http://schemas.openxmlformats.org/officeDocument/2006/relationships/image" Target="../media/image24.emf"/><Relationship Id="rId23" Type="http://schemas.openxmlformats.org/officeDocument/2006/relationships/image" Target="../media/image32.emf"/><Relationship Id="rId28" Type="http://schemas.openxmlformats.org/officeDocument/2006/relationships/image" Target="../media/image37.png"/><Relationship Id="rId36" Type="http://schemas.openxmlformats.org/officeDocument/2006/relationships/image" Target="../media/image45.png"/><Relationship Id="rId49" Type="http://schemas.openxmlformats.org/officeDocument/2006/relationships/image" Target="../media/image58.emf"/></Relationships>
</file>

<file path=ppt/slides/_rels/slide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670" y="70321"/>
            <a:ext cx="5760640" cy="1554272"/>
          </a:xfrm>
          <a:prstGeom prst="rect">
            <a:avLst/>
          </a:prstGeom>
          <a:noFill/>
        </p:spPr>
        <p:txBody>
          <a:bodyPr wrap="square" rtlCol="0">
            <a:spAutoFit/>
          </a:bodyPr>
          <a:lstStyle/>
          <a:p>
            <a:pPr algn="ctr"/>
            <a:r>
              <a:rPr lang="en-US" sz="1050" dirty="0"/>
              <a:t>This project has received funding from the</a:t>
            </a:r>
          </a:p>
          <a:p>
            <a:pPr algn="ctr"/>
            <a:r>
              <a:rPr lang="en-US" sz="1050" dirty="0"/>
              <a:t>European Union’s Horizon 2020 Research and Innovation </a:t>
            </a:r>
            <a:r>
              <a:rPr lang="en-US" sz="1050" dirty="0" err="1"/>
              <a:t>Programme</a:t>
            </a:r>
            <a:r>
              <a:rPr lang="en-US" sz="1050" dirty="0"/>
              <a:t> </a:t>
            </a:r>
          </a:p>
          <a:p>
            <a:pPr algn="ctr"/>
            <a:r>
              <a:rPr lang="en-US" sz="1050" dirty="0"/>
              <a:t>under Grant Agreement № 773430.</a:t>
            </a:r>
          </a:p>
          <a:p>
            <a:pPr algn="ctr"/>
            <a:r>
              <a:rPr lang="en-US" sz="1050" dirty="0"/>
              <a:t>More information available at https://crossbowproject.eu</a:t>
            </a:r>
          </a:p>
          <a:p>
            <a:pPr algn="ctr"/>
            <a:r>
              <a:rPr lang="en-US" sz="1050" dirty="0"/>
              <a:t>This presentation reflects only the author’s views and </a:t>
            </a:r>
          </a:p>
          <a:p>
            <a:pPr algn="ctr"/>
            <a:r>
              <a:rPr lang="en-US" sz="1050" dirty="0"/>
              <a:t>neither the Agency nor the Commission are responsible for any use that </a:t>
            </a:r>
          </a:p>
          <a:p>
            <a:pPr algn="ctr"/>
            <a:r>
              <a:rPr lang="en-US" sz="1050" dirty="0"/>
              <a:t>may be made of the information contained therein</a:t>
            </a:r>
          </a:p>
          <a:p>
            <a:pPr algn="ctr"/>
            <a:endParaRPr lang="en-US" sz="1050" dirty="0"/>
          </a:p>
          <a:p>
            <a:pPr algn="ctr"/>
            <a:endParaRPr lang="bg-BG" sz="1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54" y="332656"/>
            <a:ext cx="10668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262558" y="2780928"/>
            <a:ext cx="11515948" cy="1463040"/>
          </a:xfrm>
          <a:prstGeom prst="rect">
            <a:avLst/>
          </a:prstGeom>
        </p:spPr>
        <p:txBody>
          <a:bodyPr anchor="ctr">
            <a:noAutofit/>
          </a:bodyPr>
          <a:lstStyle>
            <a:lvl1pPr algn="l" defTabSz="914400" rtl="0" eaLnBrk="1" latinLnBrk="0" hangingPunct="1">
              <a:lnSpc>
                <a:spcPct val="80000"/>
              </a:lnSpc>
              <a:spcBef>
                <a:spcPct val="0"/>
              </a:spcBef>
              <a:buNone/>
              <a:defRPr sz="5000" kern="1200" cap="all" spc="100" baseline="0">
                <a:solidFill>
                  <a:srgbClr val="42725E"/>
                </a:solidFill>
                <a:latin typeface="Century Gothic" panose="020B0502020202020204" pitchFamily="34" charset="0"/>
                <a:ea typeface="+mj-ea"/>
                <a:cs typeface="+mj-cs"/>
              </a:defRPr>
            </a:lvl1pPr>
          </a:lstStyle>
          <a:p>
            <a:r>
              <a:rPr lang="bg-BG" sz="7200" b="1" dirty="0" smtClean="0">
                <a:solidFill>
                  <a:srgbClr val="33CC33"/>
                </a:solidFill>
                <a:effectLst>
                  <a:outerShdw blurRad="38100" dist="38100" dir="2700000" algn="tl">
                    <a:srgbClr val="000000">
                      <a:alpha val="43137"/>
                    </a:srgbClr>
                  </a:outerShdw>
                </a:effectLst>
              </a:rPr>
              <a:t>ОБЩО ПРЕДСТАВЯНЕ НА ПРОЕКТА </a:t>
            </a:r>
            <a:r>
              <a:rPr lang="en-GB" sz="7200" b="1" dirty="0" smtClean="0">
                <a:solidFill>
                  <a:srgbClr val="33CC33"/>
                </a:solidFill>
                <a:effectLst>
                  <a:outerShdw blurRad="38100" dist="38100" dir="2700000" algn="tl">
                    <a:srgbClr val="000000">
                      <a:alpha val="43137"/>
                    </a:srgbClr>
                  </a:outerShdw>
                </a:effectLst>
              </a:rPr>
              <a:t>crossbow</a:t>
            </a:r>
            <a:endParaRPr lang="es-ES_tradnl" sz="8800" b="1" dirty="0">
              <a:solidFill>
                <a:srgbClr val="33CC33"/>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7574" y="4967631"/>
            <a:ext cx="2010892" cy="335607"/>
          </a:xfrm>
          <a:prstGeom prst="rect">
            <a:avLst/>
          </a:prstGeom>
        </p:spPr>
      </p:pic>
    </p:spTree>
    <p:extLst>
      <p:ext uri="{BB962C8B-B14F-4D97-AF65-F5344CB8AC3E}">
        <p14:creationId xmlns:p14="http://schemas.microsoft.com/office/powerpoint/2010/main" val="1649178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542" y="476672"/>
            <a:ext cx="10250758" cy="989584"/>
          </a:xfrm>
        </p:spPr>
        <p:txBody>
          <a:bodyPr/>
          <a:lstStyle/>
          <a:p>
            <a:r>
              <a:rPr lang="bg-BG" sz="3200" dirty="0"/>
              <a:t>Пилотни клъстъри</a:t>
            </a:r>
            <a:r>
              <a:rPr lang="en-US" sz="3200" dirty="0" smtClean="0"/>
              <a:t/>
            </a:r>
            <a:br>
              <a:rPr lang="en-US" sz="3200" dirty="0" smtClean="0"/>
            </a:br>
            <a:r>
              <a:rPr lang="bg-BG" sz="3200" dirty="0" smtClean="0"/>
              <a:t>ПК</a:t>
            </a:r>
            <a:r>
              <a:rPr lang="en-US" sz="3200" dirty="0" smtClean="0"/>
              <a:t>5 </a:t>
            </a:r>
            <a:r>
              <a:rPr lang="bg-BG" sz="3200" b="1" dirty="0" smtClean="0"/>
              <a:t>ВИРТУАЛНО СЪХРАНЕНИЕ на енергията </a:t>
            </a:r>
            <a:r>
              <a:rPr lang="bg-BG" sz="3200" dirty="0"/>
              <a:t/>
            </a:r>
            <a:br>
              <a:rPr lang="bg-BG" sz="3200" dirty="0"/>
            </a:br>
            <a:endParaRPr lang="en-US" sz="3200" b="1" dirty="0">
              <a:effectLst>
                <a:outerShdw blurRad="38100" dist="38100" dir="2700000" algn="tl">
                  <a:srgbClr val="000000">
                    <a:alpha val="43137"/>
                  </a:srgbClr>
                </a:outerShdw>
              </a:effectLst>
            </a:endParaRPr>
          </a:p>
        </p:txBody>
      </p:sp>
      <p:sp>
        <p:nvSpPr>
          <p:cNvPr id="3" name="Marcador de texto 2"/>
          <p:cNvSpPr>
            <a:spLocks noGrp="1"/>
          </p:cNvSpPr>
          <p:nvPr>
            <p:ph type="body" sz="quarter" idx="10"/>
          </p:nvPr>
        </p:nvSpPr>
        <p:spPr>
          <a:xfrm>
            <a:off x="190550" y="1946920"/>
            <a:ext cx="11881320" cy="4403083"/>
          </a:xfrm>
        </p:spPr>
        <p:txBody>
          <a:bodyPr/>
          <a:lstStyle/>
          <a:p>
            <a:pPr marL="0" indent="0" algn="just">
              <a:spcBef>
                <a:spcPts val="0"/>
              </a:spcBef>
              <a:spcAft>
                <a:spcPts val="0"/>
              </a:spcAft>
              <a:buNone/>
            </a:pPr>
            <a:r>
              <a:rPr lang="ru-RU" sz="2200" dirty="0">
                <a:solidFill>
                  <a:schemeClr val="tx1"/>
                </a:solidFill>
              </a:rPr>
              <a:t>Когато в една и съща или в съседна страна не е на разположение голямо съоръжение за съхранение на излишък от възобновяема </a:t>
            </a:r>
            <a:r>
              <a:rPr lang="ru-RU" sz="2200" dirty="0" smtClean="0">
                <a:solidFill>
                  <a:schemeClr val="tx1"/>
                </a:solidFill>
              </a:rPr>
              <a:t>генерация, </a:t>
            </a:r>
            <a:r>
              <a:rPr lang="ru-RU" sz="2200" dirty="0">
                <a:solidFill>
                  <a:schemeClr val="tx1"/>
                </a:solidFill>
              </a:rPr>
              <a:t>може </a:t>
            </a:r>
            <a:r>
              <a:rPr lang="ru-RU" sz="2200" dirty="0" smtClean="0">
                <a:solidFill>
                  <a:schemeClr val="tx1"/>
                </a:solidFill>
              </a:rPr>
              <a:t>да се </a:t>
            </a:r>
            <a:r>
              <a:rPr lang="ru-RU" sz="2200" dirty="0">
                <a:solidFill>
                  <a:schemeClr val="tx1"/>
                </a:solidFill>
              </a:rPr>
              <a:t>предвиди координирано използване на група от по-малки съоръжения за съхранение. В този случай виртуалното съоръжение за съхранение трябва да посрещне не само посоченото </a:t>
            </a:r>
            <a:r>
              <a:rPr lang="ru-RU" sz="2200" dirty="0" smtClean="0">
                <a:solidFill>
                  <a:schemeClr val="tx1"/>
                </a:solidFill>
              </a:rPr>
              <a:t>предизвикателство</a:t>
            </a:r>
            <a:r>
              <a:rPr lang="ru-RU" sz="2200" dirty="0">
                <a:solidFill>
                  <a:schemeClr val="tx1"/>
                </a:solidFill>
              </a:rPr>
              <a:t>, но и необходимостта от координиране на голям брой разпределени съоръжения за съхранение, както и от по-добро взаимодействие с ОРС.</a:t>
            </a:r>
            <a:endParaRPr lang="en-GB" sz="2200" dirty="0">
              <a:solidFill>
                <a:schemeClr val="tx1"/>
              </a:solidFill>
            </a:endParaRPr>
          </a:p>
        </p:txBody>
      </p:sp>
    </p:spTree>
    <p:extLst>
      <p:ext uri="{BB962C8B-B14F-4D97-AF65-F5344CB8AC3E}">
        <p14:creationId xmlns:p14="http://schemas.microsoft.com/office/powerpoint/2010/main" val="2817248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bg-BG" sz="3200" dirty="0" smtClean="0"/>
              <a:t>Пилотни клъстъри</a:t>
            </a:r>
            <a:r>
              <a:rPr lang="en-US" sz="3200" dirty="0" smtClean="0"/>
              <a:t/>
            </a:r>
            <a:br>
              <a:rPr lang="en-US" sz="3200" dirty="0" smtClean="0"/>
            </a:br>
            <a:r>
              <a:rPr lang="bg-BG" sz="3200" dirty="0" err="1" smtClean="0"/>
              <a:t>пк</a:t>
            </a:r>
            <a:r>
              <a:rPr lang="en-US" sz="3200" dirty="0" smtClean="0"/>
              <a:t>6 </a:t>
            </a:r>
            <a:r>
              <a:rPr lang="bg-BG" sz="3200" b="1" dirty="0"/>
              <a:t>ТРАНСНАЦИОНАЛНО РЕГУЛИРАНЕ НА ПОТРЕБЛЕНИЕТО </a:t>
            </a:r>
            <a:endParaRPr lang="bg-BG" sz="3200" dirty="0"/>
          </a:p>
        </p:txBody>
      </p:sp>
      <p:sp>
        <p:nvSpPr>
          <p:cNvPr id="3" name="Marcador de texto 2"/>
          <p:cNvSpPr>
            <a:spLocks noGrp="1"/>
          </p:cNvSpPr>
          <p:nvPr>
            <p:ph type="body" sz="quarter" idx="10"/>
          </p:nvPr>
        </p:nvSpPr>
        <p:spPr>
          <a:xfrm>
            <a:off x="190550" y="1946920"/>
            <a:ext cx="11881320" cy="4403083"/>
          </a:xfrm>
        </p:spPr>
        <p:txBody>
          <a:bodyPr/>
          <a:lstStyle/>
          <a:p>
            <a:pPr marL="0" indent="0" algn="just">
              <a:spcBef>
                <a:spcPts val="0"/>
              </a:spcBef>
              <a:spcAft>
                <a:spcPts val="0"/>
              </a:spcAft>
              <a:buNone/>
            </a:pPr>
            <a:r>
              <a:rPr lang="ru-RU" sz="2200" dirty="0">
                <a:solidFill>
                  <a:schemeClr val="tx1"/>
                </a:solidFill>
              </a:rPr>
              <a:t>ЕСО е сключил два договора за регулиране на потреблението с металургични предприятия (големи промишлени предприятия) в </a:t>
            </a:r>
            <a:r>
              <a:rPr lang="ru-RU" sz="2200" dirty="0" smtClean="0">
                <a:solidFill>
                  <a:schemeClr val="tx1"/>
                </a:solidFill>
              </a:rPr>
              <a:t>България</a:t>
            </a:r>
            <a:r>
              <a:rPr lang="en-US" sz="2200" dirty="0" smtClean="0">
                <a:solidFill>
                  <a:schemeClr val="tx1"/>
                </a:solidFill>
              </a:rPr>
              <a:t>: </a:t>
            </a:r>
            <a:r>
              <a:rPr lang="bg-BG" sz="2200" dirty="0" smtClean="0">
                <a:solidFill>
                  <a:schemeClr val="tx1"/>
                </a:solidFill>
              </a:rPr>
              <a:t>Стомана </a:t>
            </a:r>
            <a:r>
              <a:rPr lang="bg-BG" sz="2200" dirty="0" err="1" smtClean="0">
                <a:solidFill>
                  <a:schemeClr val="tx1"/>
                </a:solidFill>
              </a:rPr>
              <a:t>Индъстрийс</a:t>
            </a:r>
            <a:r>
              <a:rPr lang="bg-BG" sz="2200" dirty="0">
                <a:solidFill>
                  <a:schemeClr val="tx1"/>
                </a:solidFill>
              </a:rPr>
              <a:t> </a:t>
            </a:r>
            <a:r>
              <a:rPr lang="bg-BG" sz="2200" dirty="0" smtClean="0">
                <a:solidFill>
                  <a:schemeClr val="tx1"/>
                </a:solidFill>
              </a:rPr>
              <a:t>с</a:t>
            </a:r>
            <a:r>
              <a:rPr lang="en-US" sz="2200" dirty="0" smtClean="0">
                <a:solidFill>
                  <a:schemeClr val="tx1"/>
                </a:solidFill>
              </a:rPr>
              <a:t> </a:t>
            </a:r>
            <a:r>
              <a:rPr lang="bg-BG" sz="2200" dirty="0" smtClean="0">
                <a:solidFill>
                  <a:schemeClr val="tx1"/>
                </a:solidFill>
              </a:rPr>
              <a:t>диапазон</a:t>
            </a:r>
            <a:r>
              <a:rPr lang="en-US" sz="2200" dirty="0" smtClean="0">
                <a:solidFill>
                  <a:schemeClr val="tx1"/>
                </a:solidFill>
              </a:rPr>
              <a:t> </a:t>
            </a:r>
            <a:r>
              <a:rPr lang="en-US" sz="2200" dirty="0">
                <a:solidFill>
                  <a:schemeClr val="tx1"/>
                </a:solidFill>
              </a:rPr>
              <a:t>0÷57 MW </a:t>
            </a:r>
            <a:r>
              <a:rPr lang="bg-BG" sz="2200" dirty="0">
                <a:solidFill>
                  <a:schemeClr val="tx1"/>
                </a:solidFill>
              </a:rPr>
              <a:t>и</a:t>
            </a:r>
            <a:r>
              <a:rPr lang="en-US" sz="2200" dirty="0" smtClean="0">
                <a:solidFill>
                  <a:schemeClr val="tx1"/>
                </a:solidFill>
              </a:rPr>
              <a:t> </a:t>
            </a:r>
            <a:r>
              <a:rPr lang="bg-BG" sz="2200" dirty="0" smtClean="0">
                <a:solidFill>
                  <a:schemeClr val="tx1"/>
                </a:solidFill>
              </a:rPr>
              <a:t>Радомир </a:t>
            </a:r>
            <a:r>
              <a:rPr lang="bg-BG" sz="2200" dirty="0">
                <a:solidFill>
                  <a:schemeClr val="tx1"/>
                </a:solidFill>
              </a:rPr>
              <a:t>Метал </a:t>
            </a:r>
            <a:r>
              <a:rPr lang="bg-BG" sz="2200" dirty="0" err="1">
                <a:solidFill>
                  <a:schemeClr val="tx1"/>
                </a:solidFill>
              </a:rPr>
              <a:t>Индъстрийс</a:t>
            </a:r>
            <a:r>
              <a:rPr lang="bg-BG" sz="2200" dirty="0">
                <a:solidFill>
                  <a:schemeClr val="tx1"/>
                </a:solidFill>
              </a:rPr>
              <a:t> с</a:t>
            </a:r>
            <a:r>
              <a:rPr lang="en-US" sz="2200" dirty="0">
                <a:solidFill>
                  <a:schemeClr val="tx1"/>
                </a:solidFill>
              </a:rPr>
              <a:t> </a:t>
            </a:r>
            <a:r>
              <a:rPr lang="bg-BG" sz="2200" dirty="0" smtClean="0">
                <a:solidFill>
                  <a:schemeClr val="tx1"/>
                </a:solidFill>
              </a:rPr>
              <a:t>диапазон </a:t>
            </a:r>
            <a:r>
              <a:rPr lang="en-US" sz="2200" dirty="0" smtClean="0">
                <a:solidFill>
                  <a:schemeClr val="tx1"/>
                </a:solidFill>
              </a:rPr>
              <a:t>1.5÷75 </a:t>
            </a:r>
            <a:r>
              <a:rPr lang="en-US" sz="2200" dirty="0">
                <a:solidFill>
                  <a:schemeClr val="tx1"/>
                </a:solidFill>
              </a:rPr>
              <a:t>MW. </a:t>
            </a:r>
            <a:r>
              <a:rPr lang="ru-RU" sz="2200" dirty="0">
                <a:solidFill>
                  <a:schemeClr val="tx1"/>
                </a:solidFill>
              </a:rPr>
              <a:t>Въз основа на тези договори се модулира потреблението в зависимост от разполагаемостта на ВЕИ с оглед максималното използване на екологично чиста енергия. ЕСО използва тези договори предимно през </a:t>
            </a:r>
            <a:r>
              <a:rPr lang="ru-RU" sz="2200" dirty="0" smtClean="0">
                <a:solidFill>
                  <a:schemeClr val="tx1"/>
                </a:solidFill>
              </a:rPr>
              <a:t>пролетта</a:t>
            </a:r>
            <a:r>
              <a:rPr lang="en-US" sz="2200" dirty="0" smtClean="0">
                <a:solidFill>
                  <a:schemeClr val="tx1"/>
                </a:solidFill>
              </a:rPr>
              <a:t>,</a:t>
            </a:r>
            <a:r>
              <a:rPr lang="bg-BG" sz="2200" dirty="0" smtClean="0">
                <a:solidFill>
                  <a:schemeClr val="tx1"/>
                </a:solidFill>
              </a:rPr>
              <a:t> но те могат да се използват и през зимата с цел намаляване на пиковите товари.</a:t>
            </a:r>
            <a:endParaRPr lang="en-US" sz="2200" dirty="0">
              <a:solidFill>
                <a:schemeClr val="tx1"/>
              </a:solidFill>
            </a:endParaRPr>
          </a:p>
          <a:p>
            <a:pPr marL="0" indent="0" algn="just">
              <a:spcBef>
                <a:spcPts val="0"/>
              </a:spcBef>
              <a:spcAft>
                <a:spcPts val="0"/>
              </a:spcAft>
              <a:buNone/>
            </a:pPr>
            <a:r>
              <a:rPr lang="en-US" sz="2200" dirty="0">
                <a:solidFill>
                  <a:schemeClr val="tx1"/>
                </a:solidFill>
              </a:rPr>
              <a:t>CROSSBOW </a:t>
            </a:r>
            <a:r>
              <a:rPr lang="ru-RU" sz="2200" dirty="0">
                <a:solidFill>
                  <a:schemeClr val="tx1"/>
                </a:solidFill>
              </a:rPr>
              <a:t>ще доразвие вече съществуващите в България схеми за регулиране на потреблението, разширявайки възможностите на ЕСО да използва и други участници не само в България, но и в съседните </a:t>
            </a:r>
            <a:r>
              <a:rPr lang="ru-RU" sz="2200" dirty="0" smtClean="0">
                <a:solidFill>
                  <a:schemeClr val="tx1"/>
                </a:solidFill>
              </a:rPr>
              <a:t>страни. Аналогично </a:t>
            </a:r>
            <a:r>
              <a:rPr lang="ru-RU" sz="2200" dirty="0">
                <a:solidFill>
                  <a:schemeClr val="tx1"/>
                </a:solidFill>
              </a:rPr>
              <a:t>ще бъде анализирано как тези договори би могло да бъдат използвани от други ОПС в региона в контекста на транснационален пазар на допълнителни </a:t>
            </a:r>
            <a:r>
              <a:rPr lang="ru-RU" sz="2200" dirty="0" smtClean="0">
                <a:solidFill>
                  <a:schemeClr val="tx1"/>
                </a:solidFill>
              </a:rPr>
              <a:t>услуги.</a:t>
            </a:r>
            <a:endParaRPr lang="en-US" sz="2200" dirty="0">
              <a:solidFill>
                <a:schemeClr val="tx1"/>
              </a:solidFill>
            </a:endParaRPr>
          </a:p>
          <a:p>
            <a:pPr marL="0" indent="0">
              <a:buNone/>
            </a:pPr>
            <a:endParaRPr lang="en-GB" sz="2200" dirty="0">
              <a:solidFill>
                <a:schemeClr val="tx1"/>
              </a:solidFill>
            </a:endParaRPr>
          </a:p>
        </p:txBody>
      </p:sp>
    </p:spTree>
    <p:extLst>
      <p:ext uri="{BB962C8B-B14F-4D97-AF65-F5344CB8AC3E}">
        <p14:creationId xmlns:p14="http://schemas.microsoft.com/office/powerpoint/2010/main" val="330045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574" y="548680"/>
            <a:ext cx="8838049" cy="989584"/>
          </a:xfrm>
        </p:spPr>
        <p:txBody>
          <a:bodyPr/>
          <a:lstStyle/>
          <a:p>
            <a:r>
              <a:rPr lang="bg-BG" sz="3200" dirty="0" smtClean="0"/>
              <a:t>Пилотни клъстъри</a:t>
            </a:r>
            <a:r>
              <a:rPr lang="en-US" sz="3200" dirty="0" smtClean="0"/>
              <a:t/>
            </a:r>
            <a:br>
              <a:rPr lang="en-US" sz="3200" dirty="0" smtClean="0"/>
            </a:br>
            <a:r>
              <a:rPr lang="bg-BG" sz="3200" dirty="0" smtClean="0"/>
              <a:t>ПК</a:t>
            </a:r>
            <a:r>
              <a:rPr lang="en-US" sz="3200" dirty="0" smtClean="0"/>
              <a:t>7 </a:t>
            </a:r>
            <a:r>
              <a:rPr lang="bg-BG" sz="3200" b="1" dirty="0"/>
              <a:t>ХИБРИДНИ </a:t>
            </a:r>
            <a:r>
              <a:rPr lang="bg-BG" sz="3200" b="1" dirty="0" smtClean="0"/>
              <a:t>ДИСПЕЧИРУЕМИ ВЕИ</a:t>
            </a:r>
            <a:r>
              <a:rPr lang="bg-BG" sz="3200" dirty="0"/>
              <a:t/>
            </a:r>
            <a:br>
              <a:rPr lang="bg-BG" sz="3200" dirty="0"/>
            </a:br>
            <a:endParaRPr lang="en-US" sz="3200" b="1" dirty="0">
              <a:effectLst>
                <a:outerShdw blurRad="38100" dist="38100" dir="2700000" algn="tl">
                  <a:srgbClr val="000000">
                    <a:alpha val="43137"/>
                  </a:srgbClr>
                </a:outerShdw>
              </a:effectLst>
            </a:endParaRPr>
          </a:p>
        </p:txBody>
      </p:sp>
      <p:sp>
        <p:nvSpPr>
          <p:cNvPr id="3" name="Marcador de texto 2"/>
          <p:cNvSpPr>
            <a:spLocks noGrp="1"/>
          </p:cNvSpPr>
          <p:nvPr>
            <p:ph type="body" sz="quarter" idx="10"/>
          </p:nvPr>
        </p:nvSpPr>
        <p:spPr>
          <a:xfrm>
            <a:off x="190550" y="1946920"/>
            <a:ext cx="11881320" cy="4403083"/>
          </a:xfrm>
        </p:spPr>
        <p:txBody>
          <a:bodyPr/>
          <a:lstStyle/>
          <a:p>
            <a:pPr marL="0" indent="0" algn="just">
              <a:spcBef>
                <a:spcPts val="0"/>
              </a:spcBef>
              <a:spcAft>
                <a:spcPts val="0"/>
              </a:spcAft>
              <a:buNone/>
            </a:pPr>
            <a:r>
              <a:rPr lang="en-US" sz="2200" dirty="0" smtClean="0">
                <a:solidFill>
                  <a:schemeClr val="tx1"/>
                </a:solidFill>
              </a:rPr>
              <a:t>CROSSBOW </a:t>
            </a:r>
            <a:r>
              <a:rPr lang="ru-RU" sz="2200" dirty="0">
                <a:solidFill>
                  <a:schemeClr val="tx1"/>
                </a:solidFill>
              </a:rPr>
              <a:t>предлага решение с хибридни електроцентрали за възобновяема енергия, разполагащи с капацитет за съхранение, комбинирани с производството на енергия от биомаса за постигане на </a:t>
            </a:r>
            <a:r>
              <a:rPr lang="ru-RU" sz="2200" dirty="0" smtClean="0">
                <a:solidFill>
                  <a:schemeClr val="tx1"/>
                </a:solidFill>
              </a:rPr>
              <a:t>100% </a:t>
            </a:r>
            <a:r>
              <a:rPr lang="ru-RU" sz="2200" dirty="0">
                <a:solidFill>
                  <a:schemeClr val="tx1"/>
                </a:solidFill>
              </a:rPr>
              <a:t>възобновяема и устойчива енергия независимо от метеорологичните условия. Предложеното решение се базира на решаване на проблема на равнище генерация. Недиспечируеми ВЕИ могат да бъдат обединени в групи и компенсирани вътрешно в нови конфигурации от електроцентрали, използващи капацитет за съхранение и модерни технологии за управление, които да се разглеждат като диспечируеми централи, свързани към мрежата в </a:t>
            </a:r>
            <a:r>
              <a:rPr lang="ru-RU" sz="2200" dirty="0" smtClean="0">
                <a:solidFill>
                  <a:schemeClr val="tx1"/>
                </a:solidFill>
              </a:rPr>
              <a:t>точката </a:t>
            </a:r>
            <a:r>
              <a:rPr lang="ru-RU" sz="2200" dirty="0">
                <a:solidFill>
                  <a:schemeClr val="tx1"/>
                </a:solidFill>
              </a:rPr>
              <a:t>на общо присъединяване (ТОП).</a:t>
            </a:r>
            <a:r>
              <a:rPr lang="en-US" sz="2200" dirty="0" smtClean="0">
                <a:solidFill>
                  <a:schemeClr val="tx1"/>
                </a:solidFill>
              </a:rPr>
              <a:t> </a:t>
            </a:r>
            <a:r>
              <a:rPr lang="ru-RU" sz="2200" dirty="0" smtClean="0">
                <a:solidFill>
                  <a:schemeClr val="tx1"/>
                </a:solidFill>
              </a:rPr>
              <a:t>Това </a:t>
            </a:r>
            <a:r>
              <a:rPr lang="ru-RU" sz="2200" dirty="0">
                <a:solidFill>
                  <a:schemeClr val="tx1"/>
                </a:solidFill>
              </a:rPr>
              <a:t>решение ще отговори на изискванията на ОПС тези централи да се разглеждат като диспечируеми, осигуряващи гарантирана енергия и напълно </a:t>
            </a:r>
            <a:r>
              <a:rPr lang="ru-RU" sz="2200" dirty="0" smtClean="0">
                <a:solidFill>
                  <a:schemeClr val="tx1"/>
                </a:solidFill>
              </a:rPr>
              <a:t>гъвкави, което ще </a:t>
            </a:r>
            <a:r>
              <a:rPr lang="ru-RU" sz="2200" dirty="0">
                <a:solidFill>
                  <a:schemeClr val="tx1"/>
                </a:solidFill>
              </a:rPr>
              <a:t>замести сегашната роля на работещите с изкопаеми горива резервиращи системи, същевременно увеличавайки възобновяемата генерация.</a:t>
            </a:r>
            <a:endParaRPr lang="en-GB" sz="2200" dirty="0">
              <a:solidFill>
                <a:schemeClr val="tx1"/>
              </a:solidFill>
            </a:endParaRPr>
          </a:p>
        </p:txBody>
      </p:sp>
    </p:spTree>
    <p:extLst>
      <p:ext uri="{BB962C8B-B14F-4D97-AF65-F5344CB8AC3E}">
        <p14:creationId xmlns:p14="http://schemas.microsoft.com/office/powerpoint/2010/main" val="2859424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566" y="404664"/>
            <a:ext cx="8838049" cy="989584"/>
          </a:xfrm>
        </p:spPr>
        <p:txBody>
          <a:bodyPr/>
          <a:lstStyle/>
          <a:p>
            <a:r>
              <a:rPr lang="bg-BG" sz="3200" dirty="0" smtClean="0"/>
              <a:t>Пилотни клъстъри</a:t>
            </a:r>
            <a:r>
              <a:rPr lang="en-US" sz="3200" dirty="0" smtClean="0"/>
              <a:t/>
            </a:r>
            <a:br>
              <a:rPr lang="en-US" sz="3200" dirty="0" smtClean="0"/>
            </a:br>
            <a:r>
              <a:rPr lang="bg-BG" sz="3200" dirty="0" smtClean="0"/>
              <a:t>ПК</a:t>
            </a:r>
            <a:r>
              <a:rPr lang="en-US" sz="3200" dirty="0" smtClean="0"/>
              <a:t>8 </a:t>
            </a:r>
            <a:r>
              <a:rPr lang="ru-RU" sz="3200" b="1" dirty="0">
                <a:effectLst>
                  <a:outerShdw blurRad="38100" dist="38100" dir="2700000" algn="tl">
                    <a:srgbClr val="000000">
                      <a:alpha val="43137"/>
                    </a:srgbClr>
                  </a:outerShdw>
                </a:effectLst>
              </a:rPr>
              <a:t>Кооперативна собственост на гъвкави активи</a:t>
            </a:r>
            <a:br>
              <a:rPr lang="ru-RU"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3" name="Marcador de texto 2"/>
          <p:cNvSpPr>
            <a:spLocks noGrp="1"/>
          </p:cNvSpPr>
          <p:nvPr>
            <p:ph type="body" sz="quarter" idx="10"/>
          </p:nvPr>
        </p:nvSpPr>
        <p:spPr>
          <a:xfrm>
            <a:off x="190550" y="1844824"/>
            <a:ext cx="11881320" cy="4722440"/>
          </a:xfrm>
        </p:spPr>
        <p:txBody>
          <a:bodyPr/>
          <a:lstStyle/>
          <a:p>
            <a:pPr marL="0" indent="0" algn="just">
              <a:spcBef>
                <a:spcPts val="0"/>
              </a:spcBef>
              <a:spcAft>
                <a:spcPts val="0"/>
              </a:spcAft>
              <a:buNone/>
            </a:pPr>
            <a:r>
              <a:rPr lang="bg-BG" sz="2200" dirty="0" smtClean="0">
                <a:solidFill>
                  <a:schemeClr val="tx1"/>
                </a:solidFill>
              </a:rPr>
              <a:t>Този ПК ще демонстрира иновативен бизнес модел с основополагаща информационна и комуникационна технология за кооперативна собственост на гъвкави активи. Гъвкави активи, като системи за управление на потреблението и виртуални ел. централи, обичайно стават доставчици на балансиращи услуги в някои европейски пазари</a:t>
            </a:r>
            <a:r>
              <a:rPr lang="en-US" sz="2200" dirty="0" smtClean="0">
                <a:solidFill>
                  <a:schemeClr val="tx1"/>
                </a:solidFill>
              </a:rPr>
              <a:t> (</a:t>
            </a:r>
            <a:r>
              <a:rPr lang="bg-BG" sz="2200" dirty="0" smtClean="0">
                <a:solidFill>
                  <a:schemeClr val="tx1"/>
                </a:solidFill>
              </a:rPr>
              <a:t>напр.</a:t>
            </a:r>
            <a:r>
              <a:rPr lang="en-US" sz="2200" dirty="0" smtClean="0">
                <a:solidFill>
                  <a:schemeClr val="tx1"/>
                </a:solidFill>
              </a:rPr>
              <a:t> </a:t>
            </a:r>
            <a:r>
              <a:rPr lang="bg-BG" sz="2200" dirty="0" smtClean="0">
                <a:solidFill>
                  <a:schemeClr val="tx1"/>
                </a:solidFill>
              </a:rPr>
              <a:t>Австрия</a:t>
            </a:r>
            <a:r>
              <a:rPr lang="en-US" sz="2200" dirty="0" smtClean="0">
                <a:solidFill>
                  <a:schemeClr val="tx1"/>
                </a:solidFill>
              </a:rPr>
              <a:t>, </a:t>
            </a:r>
            <a:r>
              <a:rPr lang="bg-BG" sz="2200" dirty="0" smtClean="0">
                <a:solidFill>
                  <a:schemeClr val="tx1"/>
                </a:solidFill>
              </a:rPr>
              <a:t>Франция</a:t>
            </a:r>
            <a:r>
              <a:rPr lang="en-US" sz="2200" dirty="0" smtClean="0">
                <a:solidFill>
                  <a:schemeClr val="tx1"/>
                </a:solidFill>
              </a:rPr>
              <a:t>, </a:t>
            </a:r>
            <a:r>
              <a:rPr lang="bg-BG" sz="2200" dirty="0" smtClean="0">
                <a:solidFill>
                  <a:schemeClr val="tx1"/>
                </a:solidFill>
              </a:rPr>
              <a:t>Словения</a:t>
            </a:r>
            <a:r>
              <a:rPr lang="en-US" sz="2200" dirty="0" smtClean="0">
                <a:solidFill>
                  <a:schemeClr val="tx1"/>
                </a:solidFill>
              </a:rPr>
              <a:t>,</a:t>
            </a:r>
            <a:r>
              <a:rPr lang="bg-BG" sz="2200" dirty="0" smtClean="0">
                <a:solidFill>
                  <a:schemeClr val="tx1"/>
                </a:solidFill>
              </a:rPr>
              <a:t> Великобритания). Те обикновено са притежавани и експлоатирани само от търговци на електроенергия или независими агрегатори, чиито бизнес цели не е наложително да съвпадат с доставчиците на тази гъвкавост </a:t>
            </a:r>
            <a:r>
              <a:rPr lang="en-US" sz="2200" dirty="0" smtClean="0">
                <a:solidFill>
                  <a:schemeClr val="tx1"/>
                </a:solidFill>
              </a:rPr>
              <a:t>(</a:t>
            </a:r>
            <a:r>
              <a:rPr lang="bg-BG" sz="2200" dirty="0" smtClean="0">
                <a:solidFill>
                  <a:schemeClr val="tx1"/>
                </a:solidFill>
              </a:rPr>
              <a:t>например консуматори, просуматори</a:t>
            </a:r>
            <a:r>
              <a:rPr lang="en-US" sz="2200" dirty="0" smtClean="0">
                <a:solidFill>
                  <a:schemeClr val="tx1"/>
                </a:solidFill>
              </a:rPr>
              <a:t>, </a:t>
            </a:r>
            <a:r>
              <a:rPr lang="bg-BG" sz="2200" dirty="0" smtClean="0">
                <a:solidFill>
                  <a:schemeClr val="tx1"/>
                </a:solidFill>
              </a:rPr>
              <a:t>разпределени</a:t>
            </a:r>
            <a:r>
              <a:rPr lang="en-US" sz="2200" dirty="0" smtClean="0">
                <a:solidFill>
                  <a:schemeClr val="tx1"/>
                </a:solidFill>
              </a:rPr>
              <a:t> </a:t>
            </a:r>
            <a:r>
              <a:rPr lang="bg-BG" sz="2200" dirty="0" smtClean="0">
                <a:solidFill>
                  <a:schemeClr val="tx1"/>
                </a:solidFill>
              </a:rPr>
              <a:t>генератори</a:t>
            </a:r>
            <a:r>
              <a:rPr lang="en-US" sz="2200" dirty="0" smtClean="0">
                <a:solidFill>
                  <a:schemeClr val="tx1"/>
                </a:solidFill>
              </a:rPr>
              <a:t>, </a:t>
            </a:r>
            <a:r>
              <a:rPr lang="bg-BG" sz="2200" dirty="0" smtClean="0">
                <a:solidFill>
                  <a:schemeClr val="tx1"/>
                </a:solidFill>
              </a:rPr>
              <a:t>ВЕИ</a:t>
            </a:r>
            <a:r>
              <a:rPr lang="bg-BG" sz="2200" dirty="0">
                <a:solidFill>
                  <a:schemeClr val="tx1"/>
                </a:solidFill>
              </a:rPr>
              <a:t> </a:t>
            </a:r>
            <a:r>
              <a:rPr lang="bg-BG" sz="2200" dirty="0" smtClean="0">
                <a:solidFill>
                  <a:schemeClr val="tx1"/>
                </a:solidFill>
              </a:rPr>
              <a:t>и съхранение на енергия</a:t>
            </a:r>
            <a:r>
              <a:rPr lang="en-US" sz="2200" dirty="0" smtClean="0">
                <a:solidFill>
                  <a:schemeClr val="tx1"/>
                </a:solidFill>
              </a:rPr>
              <a:t>). </a:t>
            </a:r>
            <a:r>
              <a:rPr lang="bg-BG" sz="2200" dirty="0" smtClean="0">
                <a:solidFill>
                  <a:schemeClr val="tx1"/>
                </a:solidFill>
              </a:rPr>
              <a:t>Нарастващата осъзнатост за ползите на системата от разпределените гъвкави активи (подкрепени наскоро и от пакет „чиста енергия“ на ЕК) изисква нови решения, които ще бъдат по-конвертируеми и позволяващи по-голяма свобода в бизнес отношенията, за да подпомагат различни интереси, цели, а също така и технически характеристики, с каквито различните доставчици на гъвкавост могат да разполагат (просуматори, съхранение, ВЕИ и т.н.). Това ще подкрепи внедряването на гъвкави активи.</a:t>
            </a:r>
            <a:endParaRPr lang="en-US" sz="2200" dirty="0">
              <a:solidFill>
                <a:schemeClr val="tx1"/>
              </a:solidFill>
            </a:endParaRPr>
          </a:p>
          <a:p>
            <a:pPr marL="0" indent="0">
              <a:buNone/>
            </a:pPr>
            <a:endParaRPr lang="en-GB" sz="2200" dirty="0">
              <a:solidFill>
                <a:schemeClr val="tx1"/>
              </a:solidFill>
            </a:endParaRPr>
          </a:p>
        </p:txBody>
      </p:sp>
    </p:spTree>
    <p:extLst>
      <p:ext uri="{BB962C8B-B14F-4D97-AF65-F5344CB8AC3E}">
        <p14:creationId xmlns:p14="http://schemas.microsoft.com/office/powerpoint/2010/main" val="4288883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bg-BG" sz="3200" dirty="0" smtClean="0"/>
              <a:t>Пилотни клъстъри</a:t>
            </a:r>
            <a:r>
              <a:rPr lang="en-US" sz="3200" dirty="0" smtClean="0"/>
              <a:t/>
            </a:r>
            <a:br>
              <a:rPr lang="en-US" sz="3200" dirty="0" smtClean="0"/>
            </a:br>
            <a:r>
              <a:rPr lang="bg-BG" sz="3200" dirty="0" smtClean="0"/>
              <a:t>ПК</a:t>
            </a:r>
            <a:r>
              <a:rPr lang="en-US" sz="3200" dirty="0" smtClean="0"/>
              <a:t>9 </a:t>
            </a:r>
            <a:r>
              <a:rPr lang="bg-BG" sz="3200" b="1" dirty="0" smtClean="0"/>
              <a:t>Транснационален ПАЗАР </a:t>
            </a:r>
            <a:r>
              <a:rPr lang="bg-BG" sz="3200" b="1" dirty="0"/>
              <a:t>НА ДОПЪЛНИТЕЛНИ УСЛУГИ</a:t>
            </a:r>
            <a:endParaRPr lang="en-US" sz="3200" b="1" dirty="0">
              <a:effectLst>
                <a:outerShdw blurRad="38100" dist="38100" dir="2700000" algn="tl">
                  <a:srgbClr val="000000">
                    <a:alpha val="43137"/>
                  </a:srgbClr>
                </a:outerShdw>
              </a:effectLst>
            </a:endParaRPr>
          </a:p>
        </p:txBody>
      </p:sp>
      <p:sp>
        <p:nvSpPr>
          <p:cNvPr id="3" name="Marcador de texto 2"/>
          <p:cNvSpPr>
            <a:spLocks noGrp="1"/>
          </p:cNvSpPr>
          <p:nvPr>
            <p:ph type="body" sz="quarter" idx="10"/>
          </p:nvPr>
        </p:nvSpPr>
        <p:spPr>
          <a:xfrm>
            <a:off x="118542" y="1628800"/>
            <a:ext cx="11881320" cy="5040560"/>
          </a:xfrm>
        </p:spPr>
        <p:txBody>
          <a:bodyPr/>
          <a:lstStyle/>
          <a:p>
            <a:pPr marL="0" indent="0" algn="just">
              <a:spcBef>
                <a:spcPts val="0"/>
              </a:spcBef>
              <a:spcAft>
                <a:spcPts val="0"/>
              </a:spcAft>
              <a:buNone/>
            </a:pPr>
            <a:r>
              <a:rPr lang="ru-RU" sz="2200" dirty="0">
                <a:solidFill>
                  <a:schemeClr val="tx1"/>
                </a:solidFill>
              </a:rPr>
              <a:t>Главната цел на </a:t>
            </a:r>
            <a:r>
              <a:rPr lang="ru-RU" sz="2200" dirty="0" smtClean="0">
                <a:solidFill>
                  <a:schemeClr val="tx1"/>
                </a:solidFill>
              </a:rPr>
              <a:t>този клъстър </a:t>
            </a:r>
            <a:r>
              <a:rPr lang="ru-RU" sz="2200" dirty="0">
                <a:solidFill>
                  <a:schemeClr val="tx1"/>
                </a:solidFill>
              </a:rPr>
              <a:t>е да предложи стандартизирани балансиращи услуги, </a:t>
            </a:r>
            <a:r>
              <a:rPr lang="ru-RU" sz="2200" dirty="0" smtClean="0">
                <a:solidFill>
                  <a:schemeClr val="tx1"/>
                </a:solidFill>
              </a:rPr>
              <a:t>изчисляване, </a:t>
            </a:r>
            <a:r>
              <a:rPr lang="ru-RU" sz="2200" dirty="0">
                <a:solidFill>
                  <a:schemeClr val="tx1"/>
                </a:solidFill>
              </a:rPr>
              <a:t>закупуване и сетълмент на балансиращи резерви и стандартни </a:t>
            </a:r>
            <a:r>
              <a:rPr lang="ru-RU" sz="2200" dirty="0" smtClean="0">
                <a:solidFill>
                  <a:schemeClr val="tx1"/>
                </a:solidFill>
              </a:rPr>
              <a:t>продукти. </a:t>
            </a:r>
            <a:r>
              <a:rPr lang="ru-RU" sz="2200" dirty="0">
                <a:solidFill>
                  <a:schemeClr val="tx1"/>
                </a:solidFill>
              </a:rPr>
              <a:t>Наред с това ще бъдат разгледани принципи на трансгранично балансиране за споделено използване на балансиращи резерви, обмен на балансираща енергия и салдиране на небаланси</a:t>
            </a:r>
            <a:r>
              <a:rPr lang="ru-RU" sz="2200" dirty="0" smtClean="0">
                <a:solidFill>
                  <a:schemeClr val="tx1"/>
                </a:solidFill>
              </a:rPr>
              <a:t>. Оригинална нова мулти-възлова пазарна платформа ще бъде адаптирана и приложена. Тя ще даде възможност на пазарните играчи да взаимодействат при концепцията за децентрализирани активи чрез минимален набор от хармонизирани технически изиквания за пазарно участие. Пазарната платформа ще въведе нови иновативни концепции, базирани на блокчейн технология, микроуслуги</a:t>
            </a:r>
            <a:r>
              <a:rPr lang="en-US" sz="2200" dirty="0" smtClean="0">
                <a:solidFill>
                  <a:schemeClr val="tx1"/>
                </a:solidFill>
              </a:rPr>
              <a:t> </a:t>
            </a:r>
            <a:r>
              <a:rPr lang="bg-BG" sz="2200" dirty="0">
                <a:solidFill>
                  <a:schemeClr val="tx1"/>
                </a:solidFill>
              </a:rPr>
              <a:t>и</a:t>
            </a:r>
            <a:r>
              <a:rPr lang="ru-RU" sz="2200" dirty="0" smtClean="0">
                <a:solidFill>
                  <a:schemeClr val="tx1"/>
                </a:solidFill>
              </a:rPr>
              <a:t> интерфейси за програмиране (</a:t>
            </a:r>
            <a:r>
              <a:rPr lang="en-US" sz="2200" dirty="0" smtClean="0">
                <a:solidFill>
                  <a:schemeClr val="tx1"/>
                </a:solidFill>
              </a:rPr>
              <a:t>APIs)</a:t>
            </a:r>
            <a:r>
              <a:rPr lang="bg-BG" sz="2200" dirty="0" smtClean="0">
                <a:solidFill>
                  <a:schemeClr val="tx1"/>
                </a:solidFill>
              </a:rPr>
              <a:t> с цел да демонстрира възможностите за договаряне и заплащане чрез систематична оценка на тяхната ефективност, прозрачност, мащабност,  оперативна съвместимост,</a:t>
            </a:r>
            <a:r>
              <a:rPr lang="en-US" sz="2200" dirty="0" smtClean="0">
                <a:solidFill>
                  <a:schemeClr val="tx1"/>
                </a:solidFill>
              </a:rPr>
              <a:t> </a:t>
            </a:r>
            <a:r>
              <a:rPr lang="bg-BG" sz="2200" dirty="0" smtClean="0">
                <a:solidFill>
                  <a:schemeClr val="tx1"/>
                </a:solidFill>
              </a:rPr>
              <a:t>сигурност, надеждност и изобщо цялостното влияние върху пазара на едро и допълнителни услуги.</a:t>
            </a:r>
            <a:r>
              <a:rPr lang="en-US" sz="2200" dirty="0" smtClean="0">
                <a:solidFill>
                  <a:schemeClr val="tx1"/>
                </a:solidFill>
              </a:rPr>
              <a:t> </a:t>
            </a:r>
            <a:r>
              <a:rPr lang="bg-BG" sz="2200" dirty="0" smtClean="0">
                <a:solidFill>
                  <a:schemeClr val="tx1"/>
                </a:solidFill>
              </a:rPr>
              <a:t>П</a:t>
            </a:r>
            <a:r>
              <a:rPr lang="ru-RU" sz="2200" dirty="0" smtClean="0">
                <a:solidFill>
                  <a:schemeClr val="tx1"/>
                </a:solidFill>
              </a:rPr>
              <a:t>олзите и оценката </a:t>
            </a:r>
            <a:r>
              <a:rPr lang="ru-RU" sz="2200" dirty="0">
                <a:solidFill>
                  <a:schemeClr val="tx1"/>
                </a:solidFill>
              </a:rPr>
              <a:t>от обединението на балансиращите </a:t>
            </a:r>
            <a:r>
              <a:rPr lang="ru-RU" sz="2200" dirty="0" smtClean="0">
                <a:solidFill>
                  <a:schemeClr val="tx1"/>
                </a:solidFill>
              </a:rPr>
              <a:t>пазари ще бъде направено с </a:t>
            </a:r>
            <a:r>
              <a:rPr lang="ru-RU" sz="2200" dirty="0">
                <a:solidFill>
                  <a:schemeClr val="tx1"/>
                </a:solidFill>
              </a:rPr>
              <a:t>предложение за пътна карта за това </a:t>
            </a:r>
            <a:r>
              <a:rPr lang="ru-RU" sz="2200" dirty="0" smtClean="0">
                <a:solidFill>
                  <a:schemeClr val="tx1"/>
                </a:solidFill>
              </a:rPr>
              <a:t>обединение. </a:t>
            </a:r>
            <a:endParaRPr lang="en-GB" sz="2200" dirty="0">
              <a:solidFill>
                <a:schemeClr val="tx1"/>
              </a:solidFill>
            </a:endParaRPr>
          </a:p>
        </p:txBody>
      </p:sp>
    </p:spTree>
    <p:extLst>
      <p:ext uri="{BB962C8B-B14F-4D97-AF65-F5344CB8AC3E}">
        <p14:creationId xmlns:p14="http://schemas.microsoft.com/office/powerpoint/2010/main" val="1965735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bg-BG" sz="4400" b="1" dirty="0" smtClean="0">
                <a:effectLst>
                  <a:outerShdw blurRad="38100" dist="38100" dir="2700000" algn="tl">
                    <a:srgbClr val="000000">
                      <a:alpha val="43137"/>
                    </a:srgbClr>
                  </a:outerShdw>
                </a:effectLst>
              </a:rPr>
              <a:t>Очакванията на </a:t>
            </a:r>
            <a:r>
              <a:rPr lang="bg-BG" sz="4400" b="1" dirty="0" err="1" smtClean="0">
                <a:effectLst>
                  <a:outerShdw blurRad="38100" dist="38100" dir="2700000" algn="tl">
                    <a:srgbClr val="000000">
                      <a:alpha val="43137"/>
                    </a:srgbClr>
                  </a:outerShdw>
                </a:effectLst>
              </a:rPr>
              <a:t>есо</a:t>
            </a:r>
            <a:r>
              <a:rPr lang="bg-BG" sz="4400" b="1" dirty="0" smtClean="0">
                <a:effectLst>
                  <a:outerShdw blurRad="38100" dist="38100" dir="2700000" algn="tl">
                    <a:srgbClr val="000000">
                      <a:alpha val="43137"/>
                    </a:srgbClr>
                  </a:outerShdw>
                </a:effectLst>
              </a:rPr>
              <a:t> ЕАД от </a:t>
            </a:r>
            <a:r>
              <a:rPr lang="en-US" sz="4400" b="1" dirty="0" smtClean="0">
                <a:effectLst>
                  <a:outerShdw blurRad="38100" dist="38100" dir="2700000" algn="tl">
                    <a:srgbClr val="000000">
                      <a:alpha val="43137"/>
                    </a:srgbClr>
                  </a:outerShdw>
                </a:effectLst>
              </a:rPr>
              <a:t>Crossbow</a:t>
            </a:r>
            <a:endParaRPr lang="en-US" sz="4400" b="1" dirty="0">
              <a:effectLst>
                <a:outerShdw blurRad="38100" dist="38100" dir="2700000" algn="tl">
                  <a:srgbClr val="000000">
                    <a:alpha val="43137"/>
                  </a:srgbClr>
                </a:outerShdw>
              </a:effectLst>
            </a:endParaRPr>
          </a:p>
        </p:txBody>
      </p:sp>
      <p:sp>
        <p:nvSpPr>
          <p:cNvPr id="3" name="Marcador de texto 2"/>
          <p:cNvSpPr>
            <a:spLocks noGrp="1"/>
          </p:cNvSpPr>
          <p:nvPr>
            <p:ph type="body" sz="quarter" idx="10"/>
          </p:nvPr>
        </p:nvSpPr>
        <p:spPr>
          <a:xfrm>
            <a:off x="262558" y="1484784"/>
            <a:ext cx="11521280" cy="5184576"/>
          </a:xfrm>
        </p:spPr>
        <p:txBody>
          <a:bodyPr/>
          <a:lstStyle/>
          <a:p>
            <a:pPr algn="just">
              <a:buFont typeface="Wingdings" pitchFamily="2" charset="2"/>
              <a:buChar char="q"/>
            </a:pPr>
            <a:r>
              <a:rPr lang="bg-BG" sz="2400" b="1" dirty="0" smtClean="0">
                <a:solidFill>
                  <a:schemeClr val="tx1"/>
                </a:solidFill>
                <a:effectLst>
                  <a:outerShdw blurRad="38100" dist="38100" dir="2700000" algn="tl">
                    <a:srgbClr val="000000">
                      <a:alpha val="43137"/>
                    </a:srgbClr>
                  </a:outerShdw>
                </a:effectLst>
              </a:rPr>
              <a:t>Ползи от различни решения за бъдеща интеграция на ВИ с цел изпълнение на новия пакет „Чиста енергия“ на ЕС</a:t>
            </a:r>
            <a:endParaRPr lang="en-US" sz="2400" b="1" dirty="0" smtClean="0">
              <a:solidFill>
                <a:schemeClr val="tx1"/>
              </a:solidFill>
              <a:effectLst>
                <a:outerShdw blurRad="38100" dist="38100" dir="2700000" algn="tl">
                  <a:srgbClr val="000000">
                    <a:alpha val="43137"/>
                  </a:srgbClr>
                </a:outerShdw>
              </a:effectLst>
            </a:endParaRPr>
          </a:p>
          <a:p>
            <a:pPr algn="just">
              <a:buFont typeface="Wingdings" pitchFamily="2" charset="2"/>
              <a:buChar char="q"/>
            </a:pPr>
            <a:r>
              <a:rPr lang="bg-BG" sz="2400" b="1" dirty="0" smtClean="0">
                <a:solidFill>
                  <a:schemeClr val="tx1"/>
                </a:solidFill>
                <a:effectLst>
                  <a:outerShdw blurRad="38100" dist="38100" dir="2700000" algn="tl">
                    <a:srgbClr val="000000">
                      <a:alpha val="43137"/>
                    </a:srgbClr>
                  </a:outerShdw>
                </a:effectLst>
              </a:rPr>
              <a:t>Селектирането на оптимална комбинация от решения, които ще увеличат общественото благополучие, включително съкращаването на експлоатационните разходи на ЕЕС и повишаването на сигурността и надеждността на електроснабдяването</a:t>
            </a:r>
            <a:endParaRPr lang="en-US" sz="2400" b="1" dirty="0" smtClean="0">
              <a:solidFill>
                <a:schemeClr val="tx1"/>
              </a:solidFill>
              <a:effectLst>
                <a:outerShdw blurRad="38100" dist="38100" dir="2700000" algn="tl">
                  <a:srgbClr val="000000">
                    <a:alpha val="43137"/>
                  </a:srgbClr>
                </a:outerShdw>
              </a:effectLst>
            </a:endParaRPr>
          </a:p>
          <a:p>
            <a:pPr algn="just">
              <a:buFont typeface="Wingdings" pitchFamily="2" charset="2"/>
              <a:buChar char="q"/>
            </a:pPr>
            <a:r>
              <a:rPr lang="bg-BG" sz="2400" b="1" dirty="0" smtClean="0">
                <a:solidFill>
                  <a:schemeClr val="tx1"/>
                </a:solidFill>
                <a:effectLst>
                  <a:outerShdw blurRad="38100" dist="38100" dir="2700000" algn="tl">
                    <a:srgbClr val="000000">
                      <a:alpha val="43137"/>
                    </a:srgbClr>
                  </a:outerShdw>
                </a:effectLst>
              </a:rPr>
              <a:t>Създаването на пътна карта и предстоящи стъпки, които ЕЕС на Балканския полуостров трябва да преодолеят, за да доразвият и подобрят работата на РКЦ</a:t>
            </a:r>
            <a:r>
              <a:rPr lang="en-US" sz="2400" b="1" dirty="0" smtClean="0">
                <a:solidFill>
                  <a:schemeClr val="tx1"/>
                </a:solidFill>
                <a:effectLst>
                  <a:outerShdw blurRad="38100" dist="38100" dir="2700000" algn="tl">
                    <a:srgbClr val="000000">
                      <a:alpha val="43137"/>
                    </a:srgbClr>
                  </a:outerShdw>
                </a:effectLst>
              </a:rPr>
              <a:t> </a:t>
            </a:r>
          </a:p>
          <a:p>
            <a:pPr algn="just">
              <a:buFont typeface="Wingdings" pitchFamily="2" charset="2"/>
              <a:buChar char="q"/>
            </a:pPr>
            <a:r>
              <a:rPr lang="bg-BG" sz="2400" b="1" dirty="0" smtClean="0">
                <a:solidFill>
                  <a:schemeClr val="tx1"/>
                </a:solidFill>
                <a:effectLst>
                  <a:outerShdw blurRad="38100" dist="38100" dir="2700000" algn="tl">
                    <a:srgbClr val="000000">
                      <a:alpha val="43137"/>
                    </a:srgbClr>
                  </a:outerShdw>
                </a:effectLst>
              </a:rPr>
              <a:t>Дефинирането на нормативна рамка за регионална интеграция на пазарите</a:t>
            </a:r>
            <a:r>
              <a:rPr lang="en-US" sz="2400" b="1" dirty="0" smtClean="0">
                <a:solidFill>
                  <a:schemeClr val="tx1"/>
                </a:solidFill>
                <a:effectLst>
                  <a:outerShdw blurRad="38100" dist="38100" dir="2700000" algn="tl">
                    <a:srgbClr val="000000">
                      <a:alpha val="43137"/>
                    </a:srgbClr>
                  </a:outerShdw>
                </a:effectLst>
              </a:rPr>
              <a:t> </a:t>
            </a:r>
          </a:p>
          <a:p>
            <a:pPr algn="just">
              <a:buFont typeface="Wingdings" pitchFamily="2" charset="2"/>
              <a:buChar char="q"/>
            </a:pPr>
            <a:r>
              <a:rPr lang="bg-BG" sz="2400" b="1" dirty="0" smtClean="0">
                <a:solidFill>
                  <a:schemeClr val="tx1"/>
                </a:solidFill>
                <a:effectLst>
                  <a:outerShdw blurRad="38100" dist="38100" dir="2700000" algn="tl">
                    <a:srgbClr val="000000">
                      <a:alpha val="43137"/>
                    </a:srgbClr>
                  </a:outerShdw>
                </a:effectLst>
              </a:rPr>
              <a:t>Ценни знания и опит за специалистите на ЕСО, за да могат да се справят с бъдещите предизвикателства в експлоатацията на ЕЕС</a:t>
            </a:r>
            <a:endParaRPr lang="en-GB"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8293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2"/>
          <p:cNvSpPr>
            <a:spLocks noGrp="1"/>
          </p:cNvSpPr>
          <p:nvPr>
            <p:ph type="body" sz="quarter" idx="4294967295"/>
          </p:nvPr>
        </p:nvSpPr>
        <p:spPr>
          <a:xfrm>
            <a:off x="4439022" y="1988840"/>
            <a:ext cx="8640960" cy="936104"/>
          </a:xfrm>
          <a:prstGeom prst="rect">
            <a:avLst/>
          </a:prstGeom>
        </p:spPr>
        <p:txBody>
          <a:bodyPr/>
          <a:lstStyle/>
          <a:p>
            <a:pPr marL="0" indent="0">
              <a:buNone/>
            </a:pPr>
            <a:r>
              <a:rPr lang="bg-BG" sz="6000" b="1" dirty="0" smtClean="0">
                <a:solidFill>
                  <a:srgbClr val="FF0000"/>
                </a:solidFill>
                <a:effectLst>
                  <a:outerShdw blurRad="38100" dist="38100" dir="2700000" algn="tl">
                    <a:srgbClr val="000000">
                      <a:alpha val="43137"/>
                    </a:srgbClr>
                  </a:outerShdw>
                </a:effectLst>
              </a:rPr>
              <a:t>Благодарим </a:t>
            </a:r>
            <a:r>
              <a:rPr lang="bg-BG" sz="6000" b="1" dirty="0" smtClean="0">
                <a:solidFill>
                  <a:srgbClr val="FF0000"/>
                </a:solidFill>
                <a:effectLst>
                  <a:outerShdw blurRad="38100" dist="38100" dir="2700000" algn="tl">
                    <a:srgbClr val="000000">
                      <a:alpha val="43137"/>
                    </a:srgbClr>
                  </a:outerShdw>
                </a:effectLst>
              </a:rPr>
              <a:t>за </a:t>
            </a:r>
            <a:r>
              <a:rPr lang="bg-BG" sz="6000" b="1" dirty="0" smtClean="0">
                <a:solidFill>
                  <a:srgbClr val="FF0000"/>
                </a:solidFill>
                <a:effectLst>
                  <a:outerShdw blurRad="38100" dist="38100" dir="2700000" algn="tl">
                    <a:srgbClr val="000000">
                      <a:alpha val="43137"/>
                    </a:srgbClr>
                  </a:outerShdw>
                </a:effectLst>
              </a:rPr>
              <a:t>проявения интерес</a:t>
            </a:r>
            <a:r>
              <a:rPr lang="en-GB" sz="6000" b="1" dirty="0" smtClean="0">
                <a:solidFill>
                  <a:srgbClr val="FF0000"/>
                </a:solidFill>
                <a:effectLst>
                  <a:outerShdw blurRad="38100" dist="38100" dir="2700000" algn="tl">
                    <a:srgbClr val="000000">
                      <a:alpha val="43137"/>
                    </a:srgbClr>
                  </a:outerShdw>
                </a:effectLst>
              </a:rPr>
              <a:t>!</a:t>
            </a:r>
            <a:endParaRPr lang="en-GB" sz="6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192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bg-BG" dirty="0" smtClean="0"/>
              <a:t>отправна ТОЧКА</a:t>
            </a:r>
            <a:endParaRPr lang="es-ES_tradnl" dirty="0"/>
          </a:p>
        </p:txBody>
      </p:sp>
      <p:sp>
        <p:nvSpPr>
          <p:cNvPr id="5" name="TextShape 2"/>
          <p:cNvSpPr txBox="1"/>
          <p:nvPr/>
        </p:nvSpPr>
        <p:spPr>
          <a:xfrm>
            <a:off x="262558" y="1556792"/>
            <a:ext cx="11809312" cy="5184576"/>
          </a:xfrm>
          <a:prstGeom prst="rect">
            <a:avLst/>
          </a:prstGeom>
          <a:noFill/>
          <a:ln>
            <a:noFill/>
          </a:ln>
        </p:spPr>
        <p:txBody>
          <a:bodyPr/>
          <a:lstStyle/>
          <a:p>
            <a:pPr algn="just"/>
            <a:r>
              <a:rPr lang="bg-BG" sz="1900" spc="-1" dirty="0" smtClean="0">
                <a:solidFill>
                  <a:srgbClr val="404040"/>
                </a:solidFill>
                <a:uFill>
                  <a:solidFill>
                    <a:srgbClr val="FFFFFF"/>
                  </a:solidFill>
                </a:uFill>
                <a:latin typeface="Trebuchet MS"/>
              </a:rPr>
              <a:t>Очакваният четвърти пакет на ЕС „чиста енергия“ ще създаде нови предизвикателства в електроенергийния сектор, включително такива свързани с балансирането и надеждната работа на системата. Българският оператор на електропреносната система ЕСО ЕАД проучва и предприема мерки за справянето с тези изпитания чрез редица научни разработки в съответните области. В резултат ЕСО стана бенефициент на два проекта получили финансиране по програмата на ЕС Хоризонт 2020:</a:t>
            </a:r>
            <a:endParaRPr lang="en-US" sz="1900" spc="-1" dirty="0" smtClean="0">
              <a:solidFill>
                <a:srgbClr val="404040"/>
              </a:solidFill>
              <a:uFill>
                <a:solidFill>
                  <a:srgbClr val="FFFFFF"/>
                </a:solidFill>
              </a:uFill>
              <a:latin typeface="Trebuchet MS"/>
            </a:endParaRPr>
          </a:p>
          <a:p>
            <a:pPr marL="342900" indent="-342900" algn="just">
              <a:spcBef>
                <a:spcPts val="600"/>
              </a:spcBef>
              <a:spcAft>
                <a:spcPts val="600"/>
              </a:spcAft>
              <a:buFont typeface="Wingdings" pitchFamily="2" charset="2"/>
              <a:buChar char="q"/>
            </a:pPr>
            <a:r>
              <a:rPr lang="en-US" sz="1900" b="1" spc="-1" dirty="0" smtClean="0">
                <a:solidFill>
                  <a:srgbClr val="FF0000"/>
                </a:solidFill>
                <a:effectLst>
                  <a:outerShdw blurRad="38100" dist="38100" dir="2700000" algn="tl">
                    <a:srgbClr val="000000">
                      <a:alpha val="43137"/>
                    </a:srgbClr>
                  </a:outerShdw>
                </a:effectLst>
                <a:uFill>
                  <a:solidFill>
                    <a:srgbClr val="FFFFFF"/>
                  </a:solidFill>
                </a:uFill>
                <a:latin typeface="Trebuchet MS"/>
              </a:rPr>
              <a:t>CROSSBOW </a:t>
            </a:r>
            <a:r>
              <a:rPr lang="en-US" sz="1900" b="1" spc="-1" dirty="0">
                <a:solidFill>
                  <a:srgbClr val="FF0000"/>
                </a:solidFill>
                <a:effectLst>
                  <a:outerShdw blurRad="38100" dist="38100" dir="2700000" algn="tl">
                    <a:srgbClr val="000000">
                      <a:alpha val="43137"/>
                    </a:srgbClr>
                  </a:outerShdw>
                </a:effectLst>
                <a:uFill>
                  <a:solidFill>
                    <a:srgbClr val="FFFFFF"/>
                  </a:solidFill>
                </a:uFill>
                <a:latin typeface="Trebuchet MS"/>
              </a:rPr>
              <a:t>- </a:t>
            </a:r>
            <a:r>
              <a:rPr lang="en-US" sz="1900" b="1" spc="-1" dirty="0" smtClean="0">
                <a:solidFill>
                  <a:srgbClr val="FF0000"/>
                </a:solidFill>
                <a:effectLst>
                  <a:outerShdw blurRad="38100" dist="38100" dir="2700000" algn="tl">
                    <a:srgbClr val="000000">
                      <a:alpha val="43137"/>
                    </a:srgbClr>
                  </a:outerShdw>
                </a:effectLst>
                <a:uFill>
                  <a:solidFill>
                    <a:srgbClr val="FFFFFF"/>
                  </a:solidFill>
                </a:uFill>
                <a:latin typeface="Trebuchet MS"/>
              </a:rPr>
              <a:t>CROSS </a:t>
            </a:r>
            <a:r>
              <a:rPr lang="en-US" sz="1900" b="1" spc="-1" dirty="0" err="1">
                <a:solidFill>
                  <a:srgbClr val="FF0000"/>
                </a:solidFill>
                <a:effectLst>
                  <a:outerShdw blurRad="38100" dist="38100" dir="2700000" algn="tl">
                    <a:srgbClr val="000000">
                      <a:alpha val="43137"/>
                    </a:srgbClr>
                  </a:outerShdw>
                </a:effectLst>
                <a:uFill>
                  <a:solidFill>
                    <a:srgbClr val="FFFFFF"/>
                  </a:solidFill>
                </a:uFill>
                <a:latin typeface="Trebuchet MS"/>
              </a:rPr>
              <a:t>BOrder</a:t>
            </a:r>
            <a:r>
              <a:rPr lang="en-US" sz="1900" b="1" spc="-1" dirty="0">
                <a:solidFill>
                  <a:srgbClr val="FF0000"/>
                </a:solidFill>
                <a:effectLst>
                  <a:outerShdw blurRad="38100" dist="38100" dir="2700000" algn="tl">
                    <a:srgbClr val="000000">
                      <a:alpha val="43137"/>
                    </a:srgbClr>
                  </a:outerShdw>
                </a:effectLst>
                <a:uFill>
                  <a:solidFill>
                    <a:srgbClr val="FFFFFF"/>
                  </a:solidFill>
                </a:uFill>
                <a:latin typeface="Trebuchet MS"/>
              </a:rPr>
              <a:t> management of variable renewable energies and storage units enabling a transnational Wholesale </a:t>
            </a:r>
            <a:r>
              <a:rPr lang="en-US" sz="1900" b="1" spc="-1" dirty="0" smtClean="0">
                <a:solidFill>
                  <a:srgbClr val="FF0000"/>
                </a:solidFill>
                <a:effectLst>
                  <a:outerShdw blurRad="38100" dist="38100" dir="2700000" algn="tl">
                    <a:srgbClr val="000000">
                      <a:alpha val="43137"/>
                    </a:srgbClr>
                  </a:outerShdw>
                </a:effectLst>
                <a:uFill>
                  <a:solidFill>
                    <a:srgbClr val="FFFFFF"/>
                  </a:solidFill>
                </a:uFill>
                <a:latin typeface="Trebuchet MS"/>
              </a:rPr>
              <a:t>market </a:t>
            </a:r>
            <a:r>
              <a:rPr lang="bg-BG" sz="1900" b="1" spc="-1" dirty="0" smtClean="0">
                <a:solidFill>
                  <a:srgbClr val="FF0000"/>
                </a:solidFill>
                <a:effectLst>
                  <a:outerShdw blurRad="38100" dist="38100" dir="2700000" algn="tl">
                    <a:srgbClr val="000000">
                      <a:alpha val="43137"/>
                    </a:srgbClr>
                  </a:outerShdw>
                </a:effectLst>
                <a:uFill>
                  <a:solidFill>
                    <a:srgbClr val="FFFFFF"/>
                  </a:solidFill>
                </a:uFill>
                <a:latin typeface="Trebuchet MS"/>
              </a:rPr>
              <a:t>или Трансгранично управление на непостоянни ВЕИ и инсталации за съхранение на енергия, позволяващи транснационален пазар на едро</a:t>
            </a:r>
            <a:r>
              <a:rPr lang="en-US" sz="1900" b="1" spc="-1" dirty="0" smtClean="0">
                <a:solidFill>
                  <a:srgbClr val="FF0000"/>
                </a:solidFill>
                <a:effectLst>
                  <a:outerShdw blurRad="38100" dist="38100" dir="2700000" algn="tl">
                    <a:srgbClr val="000000">
                      <a:alpha val="43137"/>
                    </a:srgbClr>
                  </a:outerShdw>
                </a:effectLst>
                <a:uFill>
                  <a:solidFill>
                    <a:srgbClr val="FFFFFF"/>
                  </a:solidFill>
                </a:uFill>
                <a:latin typeface="Trebuchet MS"/>
              </a:rPr>
              <a:t>;</a:t>
            </a:r>
            <a:endParaRPr lang="en-US" sz="1900" b="1" spc="-1" dirty="0">
              <a:solidFill>
                <a:srgbClr val="FF0000"/>
              </a:solidFill>
              <a:effectLst>
                <a:outerShdw blurRad="38100" dist="38100" dir="2700000" algn="tl">
                  <a:srgbClr val="000000">
                    <a:alpha val="43137"/>
                  </a:srgbClr>
                </a:outerShdw>
              </a:effectLst>
              <a:uFill>
                <a:solidFill>
                  <a:srgbClr val="FFFFFF"/>
                </a:solidFill>
              </a:uFill>
              <a:latin typeface="Trebuchet MS"/>
            </a:endParaRPr>
          </a:p>
          <a:p>
            <a:pPr marL="342900" indent="-342900" algn="just">
              <a:spcBef>
                <a:spcPts val="600"/>
              </a:spcBef>
              <a:spcAft>
                <a:spcPts val="600"/>
              </a:spcAft>
              <a:buFont typeface="Wingdings" pitchFamily="2" charset="2"/>
              <a:buChar char="q"/>
            </a:pPr>
            <a:r>
              <a:rPr lang="en-US" sz="1900" spc="-1" dirty="0" smtClean="0">
                <a:solidFill>
                  <a:srgbClr val="0000FF"/>
                </a:solidFill>
                <a:uFill>
                  <a:solidFill>
                    <a:srgbClr val="FFFFFF"/>
                  </a:solidFill>
                </a:uFill>
                <a:latin typeface="Trebuchet MS"/>
              </a:rPr>
              <a:t>FLEXITRANSTORE </a:t>
            </a:r>
            <a:r>
              <a:rPr lang="en-US" sz="1900" spc="-1" dirty="0">
                <a:solidFill>
                  <a:srgbClr val="0000FF"/>
                </a:solidFill>
                <a:uFill>
                  <a:solidFill>
                    <a:srgbClr val="FFFFFF"/>
                  </a:solidFill>
                </a:uFill>
                <a:latin typeface="Trebuchet MS"/>
              </a:rPr>
              <a:t>- An Integrated Platform for Increased </a:t>
            </a:r>
            <a:r>
              <a:rPr lang="en-US" sz="1900" spc="-1" dirty="0" err="1">
                <a:solidFill>
                  <a:srgbClr val="0000FF"/>
                </a:solidFill>
                <a:uFill>
                  <a:solidFill>
                    <a:srgbClr val="FFFFFF"/>
                  </a:solidFill>
                </a:uFill>
                <a:latin typeface="Trebuchet MS"/>
              </a:rPr>
              <a:t>FLEXIbility</a:t>
            </a:r>
            <a:r>
              <a:rPr lang="en-US" sz="1900" spc="-1" dirty="0">
                <a:solidFill>
                  <a:srgbClr val="0000FF"/>
                </a:solidFill>
                <a:uFill>
                  <a:solidFill>
                    <a:srgbClr val="FFFFFF"/>
                  </a:solidFill>
                </a:uFill>
                <a:latin typeface="Trebuchet MS"/>
              </a:rPr>
              <a:t> in smart </a:t>
            </a:r>
            <a:r>
              <a:rPr lang="en-US" sz="1900" spc="-1" dirty="0" err="1">
                <a:solidFill>
                  <a:srgbClr val="0000FF"/>
                </a:solidFill>
                <a:uFill>
                  <a:solidFill>
                    <a:srgbClr val="FFFFFF"/>
                  </a:solidFill>
                </a:uFill>
                <a:latin typeface="Trebuchet MS"/>
              </a:rPr>
              <a:t>TRANSmission</a:t>
            </a:r>
            <a:r>
              <a:rPr lang="en-US" sz="1900" spc="-1" dirty="0">
                <a:solidFill>
                  <a:srgbClr val="0000FF"/>
                </a:solidFill>
                <a:uFill>
                  <a:solidFill>
                    <a:srgbClr val="FFFFFF"/>
                  </a:solidFill>
                </a:uFill>
                <a:latin typeface="Trebuchet MS"/>
              </a:rPr>
              <a:t> grids with </a:t>
            </a:r>
            <a:r>
              <a:rPr lang="en-US" sz="1900" spc="-1" dirty="0" err="1">
                <a:solidFill>
                  <a:srgbClr val="0000FF"/>
                </a:solidFill>
                <a:uFill>
                  <a:solidFill>
                    <a:srgbClr val="FFFFFF"/>
                  </a:solidFill>
                </a:uFill>
                <a:latin typeface="Trebuchet MS"/>
              </a:rPr>
              <a:t>STORage</a:t>
            </a:r>
            <a:r>
              <a:rPr lang="en-US" sz="1900" spc="-1" dirty="0">
                <a:solidFill>
                  <a:srgbClr val="0000FF"/>
                </a:solidFill>
                <a:uFill>
                  <a:solidFill>
                    <a:srgbClr val="FFFFFF"/>
                  </a:solidFill>
                </a:uFill>
                <a:latin typeface="Trebuchet MS"/>
              </a:rPr>
              <a:t> Entities and large penetration of Renewable Energy </a:t>
            </a:r>
            <a:r>
              <a:rPr lang="en-US" sz="1900" spc="-1" dirty="0" smtClean="0">
                <a:solidFill>
                  <a:srgbClr val="0000FF"/>
                </a:solidFill>
                <a:uFill>
                  <a:solidFill>
                    <a:srgbClr val="FFFFFF"/>
                  </a:solidFill>
                </a:uFill>
                <a:latin typeface="Trebuchet MS"/>
              </a:rPr>
              <a:t>Sources</a:t>
            </a:r>
            <a:r>
              <a:rPr lang="bg-BG" sz="1900" spc="-1" dirty="0" smtClean="0">
                <a:solidFill>
                  <a:srgbClr val="0000FF"/>
                </a:solidFill>
                <a:uFill>
                  <a:solidFill>
                    <a:srgbClr val="FFFFFF"/>
                  </a:solidFill>
                </a:uFill>
                <a:latin typeface="Trebuchet MS"/>
              </a:rPr>
              <a:t> или Интегрирана платформа за повишена гъвкавост в интелигентните електропреносни мрежи с инсталации за съхранение на енергия и голямо навлизане на ВЕИ</a:t>
            </a:r>
            <a:endParaRPr lang="en-US" sz="1900" spc="-1" dirty="0" smtClean="0">
              <a:solidFill>
                <a:srgbClr val="0000FF"/>
              </a:solidFill>
              <a:uFill>
                <a:solidFill>
                  <a:srgbClr val="FFFFFF"/>
                </a:solidFill>
              </a:uFill>
              <a:latin typeface="Trebuchet MS"/>
            </a:endParaRPr>
          </a:p>
          <a:p>
            <a:pPr algn="just"/>
            <a:r>
              <a:rPr lang="bg-BG" sz="1900" spc="-1" dirty="0" smtClean="0">
                <a:solidFill>
                  <a:srgbClr val="FF0000"/>
                </a:solidFill>
                <a:uFill>
                  <a:solidFill>
                    <a:srgbClr val="FFFFFF"/>
                  </a:solidFill>
                </a:uFill>
                <a:latin typeface="Trebuchet MS"/>
              </a:rPr>
              <a:t>В тази презентация е описана основната рамка на проекта </a:t>
            </a:r>
            <a:r>
              <a:rPr lang="en-US" sz="1900" spc="-1" dirty="0" smtClean="0">
                <a:solidFill>
                  <a:srgbClr val="FF0000"/>
                </a:solidFill>
                <a:uFill>
                  <a:solidFill>
                    <a:srgbClr val="FFFFFF"/>
                  </a:solidFill>
                </a:uFill>
                <a:latin typeface="Trebuchet MS"/>
              </a:rPr>
              <a:t>CROSSBOW </a:t>
            </a:r>
            <a:r>
              <a:rPr lang="bg-BG" sz="1900" spc="-1" dirty="0" smtClean="0">
                <a:solidFill>
                  <a:srgbClr val="FF0000"/>
                </a:solidFill>
                <a:uFill>
                  <a:solidFill>
                    <a:srgbClr val="FFFFFF"/>
                  </a:solidFill>
                </a:uFill>
                <a:latin typeface="Trebuchet MS"/>
              </a:rPr>
              <a:t>и очакванията на ЕСО от крайните резултатите. </a:t>
            </a:r>
            <a:endParaRPr lang="en-GB" sz="1900" b="1" strike="noStrike" spc="-1" dirty="0">
              <a:solidFill>
                <a:srgbClr val="404040"/>
              </a:solidFill>
              <a:uFill>
                <a:solidFill>
                  <a:srgbClr val="FFFFFF"/>
                </a:solidFill>
              </a:uFill>
              <a:latin typeface="Trebuchet MS"/>
            </a:endParaRPr>
          </a:p>
          <a:p>
            <a:pPr algn="just">
              <a:lnSpc>
                <a:spcPct val="100000"/>
              </a:lnSpc>
            </a:pPr>
            <a:endParaRPr lang="en-US" sz="1900" b="0" strike="noStrike" spc="-1" dirty="0">
              <a:solidFill>
                <a:srgbClr val="404040"/>
              </a:solidFill>
              <a:uFill>
                <a:solidFill>
                  <a:srgbClr val="FFFFFF"/>
                </a:solidFill>
              </a:uFill>
              <a:latin typeface="Trebuchet MS"/>
            </a:endParaRPr>
          </a:p>
          <a:p>
            <a:pPr algn="just">
              <a:lnSpc>
                <a:spcPct val="100000"/>
              </a:lnSpc>
            </a:pPr>
            <a:endParaRPr lang="en-US" sz="1900" b="0" strike="noStrike" spc="-1" dirty="0">
              <a:solidFill>
                <a:srgbClr val="404040"/>
              </a:solidFill>
              <a:uFill>
                <a:solidFill>
                  <a:srgbClr val="FFFFFF"/>
                </a:solidFill>
              </a:uFill>
              <a:latin typeface="Trebuchet MS"/>
            </a:endParaRPr>
          </a:p>
        </p:txBody>
      </p:sp>
    </p:spTree>
    <p:extLst>
      <p:ext uri="{BB962C8B-B14F-4D97-AF65-F5344CB8AC3E}">
        <p14:creationId xmlns:p14="http://schemas.microsoft.com/office/powerpoint/2010/main" val="1890003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bg-BG" dirty="0" smtClean="0"/>
              <a:t>СТРАТЕГИЧЕСКА ЦЕЛ</a:t>
            </a:r>
            <a:endParaRPr lang="es-ES_tradnl" dirty="0"/>
          </a:p>
        </p:txBody>
      </p:sp>
      <p:sp>
        <p:nvSpPr>
          <p:cNvPr id="4" name="TextShape 2"/>
          <p:cNvSpPr txBox="1"/>
          <p:nvPr/>
        </p:nvSpPr>
        <p:spPr>
          <a:xfrm>
            <a:off x="262558" y="1661770"/>
            <a:ext cx="11809312" cy="1407190"/>
          </a:xfrm>
          <a:prstGeom prst="rect">
            <a:avLst/>
          </a:prstGeom>
          <a:solidFill>
            <a:schemeClr val="accent1"/>
          </a:solidFill>
          <a:ln>
            <a:noFill/>
          </a:ln>
        </p:spPr>
        <p:txBody>
          <a:bodyPr/>
          <a:lstStyle/>
          <a:p>
            <a:pPr algn="just"/>
            <a:r>
              <a:rPr lang="en-GB" b="1" strike="noStrike" spc="-1" dirty="0">
                <a:solidFill>
                  <a:schemeClr val="bg1"/>
                </a:solidFill>
                <a:uFill>
                  <a:solidFill>
                    <a:srgbClr val="FFFFFF"/>
                  </a:solidFill>
                </a:uFill>
                <a:latin typeface="Trebuchet MS"/>
              </a:rPr>
              <a:t>CROSSBOW </a:t>
            </a:r>
            <a:r>
              <a:rPr lang="bg-BG" b="1" strike="noStrike" spc="-1" dirty="0" smtClean="0">
                <a:solidFill>
                  <a:schemeClr val="bg1"/>
                </a:solidFill>
                <a:uFill>
                  <a:solidFill>
                    <a:srgbClr val="FFFFFF"/>
                  </a:solidFill>
                </a:uFill>
                <a:latin typeface="Trebuchet MS"/>
              </a:rPr>
              <a:t>е проект в интере</a:t>
            </a:r>
            <a:r>
              <a:rPr lang="bg-BG" b="1" spc="-1" dirty="0" smtClean="0">
                <a:solidFill>
                  <a:schemeClr val="bg1"/>
                </a:solidFill>
                <a:uFill>
                  <a:solidFill>
                    <a:srgbClr val="FFFFFF"/>
                  </a:solidFill>
                </a:uFill>
                <a:latin typeface="Trebuchet MS"/>
              </a:rPr>
              <a:t>с на операторите на преносни мрежи (ОПМ), който ще позволи споделеното използване на ресурси, за да насърчи трансграничното управление на променливи ВЕИ и инсталации за енергосъхранение, осъществявайки по-голям дял на чистата енергия и същевременно, намалявайки оперативните разходи на мрежата и подобрявайки икономическите ползи за ВЕИ и единиците за съхранение на енергия.   </a:t>
            </a:r>
            <a:endParaRPr lang="en-US" sz="2000" b="1" strike="noStrike" spc="-1" dirty="0">
              <a:solidFill>
                <a:schemeClr val="bg1"/>
              </a:solidFill>
              <a:uFill>
                <a:solidFill>
                  <a:srgbClr val="FFFFFF"/>
                </a:solidFill>
              </a:uFill>
              <a:latin typeface="Trebuchet MS"/>
            </a:endParaRPr>
          </a:p>
        </p:txBody>
      </p:sp>
      <p:sp>
        <p:nvSpPr>
          <p:cNvPr id="5" name="TextShape 2"/>
          <p:cNvSpPr txBox="1"/>
          <p:nvPr/>
        </p:nvSpPr>
        <p:spPr>
          <a:xfrm>
            <a:off x="262558" y="3068960"/>
            <a:ext cx="11809312" cy="3403768"/>
          </a:xfrm>
          <a:prstGeom prst="rect">
            <a:avLst/>
          </a:prstGeom>
          <a:noFill/>
          <a:ln>
            <a:noFill/>
          </a:ln>
        </p:spPr>
        <p:txBody>
          <a:bodyPr/>
          <a:lstStyle/>
          <a:p>
            <a:pPr algn="just"/>
            <a:r>
              <a:rPr lang="bg-BG" sz="1600" b="0" strike="noStrike" spc="-1" dirty="0" smtClean="0">
                <a:solidFill>
                  <a:srgbClr val="404040"/>
                </a:solidFill>
                <a:uFill>
                  <a:solidFill>
                    <a:srgbClr val="FFFFFF"/>
                  </a:solidFill>
                </a:uFill>
                <a:latin typeface="Trebuchet MS"/>
              </a:rPr>
              <a:t>Постигането на тази стратегическа цел включва четирите аспекта адресирани в работната рамка </a:t>
            </a:r>
            <a:r>
              <a:rPr lang="en-US" sz="1600" b="0" strike="noStrike" spc="-1" dirty="0" smtClean="0">
                <a:solidFill>
                  <a:srgbClr val="404040"/>
                </a:solidFill>
                <a:uFill>
                  <a:solidFill>
                    <a:srgbClr val="FFFFFF"/>
                  </a:solidFill>
                </a:uFill>
                <a:latin typeface="Trebuchet MS"/>
              </a:rPr>
              <a:t>LCE-04-2017, </a:t>
            </a:r>
            <a:r>
              <a:rPr lang="bg-BG" sz="1600" b="0" strike="noStrike" spc="-1" dirty="0" smtClean="0">
                <a:solidFill>
                  <a:srgbClr val="404040"/>
                </a:solidFill>
                <a:uFill>
                  <a:solidFill>
                    <a:srgbClr val="FFFFFF"/>
                  </a:solidFill>
                </a:uFill>
                <a:latin typeface="Trebuchet MS"/>
              </a:rPr>
              <a:t>тъй като проектът ще демонстрира много различни технологии, предлагащи на ОПМ повишена гъвкавост и стабилност на мрежата чрез:</a:t>
            </a:r>
          </a:p>
          <a:p>
            <a:pPr marL="342900" indent="-342900" algn="just">
              <a:buAutoNum type="arabicParenR"/>
            </a:pPr>
            <a:r>
              <a:rPr lang="bg-BG" sz="1600" b="0" strike="noStrike" spc="-1" dirty="0" smtClean="0">
                <a:solidFill>
                  <a:srgbClr val="404040"/>
                </a:solidFill>
                <a:uFill>
                  <a:solidFill>
                    <a:srgbClr val="FFFFFF"/>
                  </a:solidFill>
                </a:uFill>
                <a:latin typeface="Trebuchet MS"/>
              </a:rPr>
              <a:t>По-добро управление на трансграничната балансираща енергия в точките на междусистемните връзки. </a:t>
            </a:r>
            <a:endParaRPr lang="en-GB" sz="1600" b="0" strike="noStrike" spc="-1" dirty="0" smtClean="0">
              <a:solidFill>
                <a:srgbClr val="404040"/>
              </a:solidFill>
              <a:uFill>
                <a:solidFill>
                  <a:srgbClr val="FFFFFF"/>
                </a:solidFill>
              </a:uFill>
              <a:latin typeface="Trebuchet MS"/>
            </a:endParaRPr>
          </a:p>
          <a:p>
            <a:pPr marL="342900" indent="-342900" algn="just">
              <a:buAutoNum type="arabicParenR"/>
            </a:pPr>
            <a:r>
              <a:rPr lang="bg-BG" sz="1600" b="0" strike="noStrike" spc="-1" dirty="0" smtClean="0">
                <a:solidFill>
                  <a:srgbClr val="404040"/>
                </a:solidFill>
                <a:uFill>
                  <a:solidFill>
                    <a:srgbClr val="FFFFFF"/>
                  </a:solidFill>
                </a:uFill>
                <a:latin typeface="Trebuchet MS"/>
              </a:rPr>
              <a:t>Нови решения за съхранение на енергия – разпределени и централизирани, предлагащи допълнителни услуги чрез работата на виртуалн</a:t>
            </a:r>
            <a:r>
              <a:rPr lang="bg-BG" sz="1600" spc="-1" dirty="0" smtClean="0">
                <a:solidFill>
                  <a:srgbClr val="404040"/>
                </a:solidFill>
                <a:uFill>
                  <a:solidFill>
                    <a:srgbClr val="FFFFFF"/>
                  </a:solidFill>
                </a:uFill>
                <a:latin typeface="Trebuchet MS"/>
              </a:rPr>
              <a:t>о</a:t>
            </a:r>
            <a:r>
              <a:rPr lang="bg-BG" sz="1600" b="0" strike="noStrike" spc="-1" dirty="0" smtClean="0">
                <a:solidFill>
                  <a:srgbClr val="404040"/>
                </a:solidFill>
                <a:uFill>
                  <a:solidFill>
                    <a:srgbClr val="FFFFFF"/>
                  </a:solidFill>
                </a:uFill>
                <a:latin typeface="Trebuchet MS"/>
              </a:rPr>
              <a:t> съхранение на електроенергия (</a:t>
            </a:r>
            <a:r>
              <a:rPr lang="en-GB" sz="1600" b="0" strike="noStrike" spc="-1" dirty="0" smtClean="0">
                <a:solidFill>
                  <a:srgbClr val="404040"/>
                </a:solidFill>
                <a:uFill>
                  <a:solidFill>
                    <a:srgbClr val="FFFFFF"/>
                  </a:solidFill>
                </a:uFill>
                <a:latin typeface="Trebuchet MS"/>
              </a:rPr>
              <a:t>Virtual </a:t>
            </a:r>
            <a:r>
              <a:rPr lang="en-GB" sz="1600" b="0" strike="noStrike" spc="-1" dirty="0">
                <a:solidFill>
                  <a:srgbClr val="404040"/>
                </a:solidFill>
                <a:uFill>
                  <a:solidFill>
                    <a:srgbClr val="FFFFFF"/>
                  </a:solidFill>
                </a:uFill>
                <a:latin typeface="Trebuchet MS"/>
              </a:rPr>
              <a:t>Storage </a:t>
            </a:r>
            <a:r>
              <a:rPr lang="en-GB" sz="1600" b="0" strike="noStrike" spc="-1" dirty="0" smtClean="0">
                <a:solidFill>
                  <a:srgbClr val="404040"/>
                </a:solidFill>
                <a:uFill>
                  <a:solidFill>
                    <a:srgbClr val="FFFFFF"/>
                  </a:solidFill>
                </a:uFill>
                <a:latin typeface="Trebuchet MS"/>
              </a:rPr>
              <a:t>Plants - VSP).</a:t>
            </a:r>
          </a:p>
          <a:p>
            <a:pPr marL="342900" indent="-342900" algn="just">
              <a:buAutoNum type="arabicParenR"/>
            </a:pPr>
            <a:r>
              <a:rPr lang="bg-BG" sz="1600" b="0" strike="noStrike" spc="-1" dirty="0" smtClean="0">
                <a:solidFill>
                  <a:srgbClr val="404040"/>
                </a:solidFill>
                <a:uFill>
                  <a:solidFill>
                    <a:srgbClr val="FFFFFF"/>
                  </a:solidFill>
                </a:uFill>
                <a:latin typeface="Trebuchet MS"/>
              </a:rPr>
              <a:t>По-добри информационни и комуникационни технологии – напр. подобрена наблюдаемост на мрежата, даваща възможност за гъвкава генерация и механизми за управление на потреблението (</a:t>
            </a:r>
            <a:r>
              <a:rPr lang="en-US" sz="1600" b="0" strike="noStrike" spc="-1" dirty="0" smtClean="0">
                <a:solidFill>
                  <a:srgbClr val="404040"/>
                </a:solidFill>
                <a:uFill>
                  <a:solidFill>
                    <a:srgbClr val="FFFFFF"/>
                  </a:solidFill>
                </a:uFill>
                <a:latin typeface="Trebuchet MS"/>
              </a:rPr>
              <a:t>Demand Response)</a:t>
            </a:r>
            <a:endParaRPr lang="en-GB" sz="1600" b="0" strike="noStrike" spc="-1" dirty="0" smtClean="0">
              <a:solidFill>
                <a:srgbClr val="404040"/>
              </a:solidFill>
              <a:uFill>
                <a:solidFill>
                  <a:srgbClr val="FFFFFF"/>
                </a:solidFill>
              </a:uFill>
              <a:latin typeface="Trebuchet MS"/>
            </a:endParaRPr>
          </a:p>
          <a:p>
            <a:pPr marL="342900" indent="-342900" algn="just">
              <a:buAutoNum type="arabicParenR"/>
            </a:pPr>
            <a:r>
              <a:rPr lang="bg-BG" sz="1600" spc="-1" dirty="0" smtClean="0">
                <a:solidFill>
                  <a:srgbClr val="404040"/>
                </a:solidFill>
                <a:uFill>
                  <a:solidFill>
                    <a:srgbClr val="FFFFFF"/>
                  </a:solidFill>
                </a:uFill>
                <a:latin typeface="Trebuchet MS"/>
              </a:rPr>
              <a:t>Дефинирането на транснационален пазар на едро, предлагащ справедливо и устойчиво възнаграждение за чистите енергии чрез създаването на нови бизнес модели, подкрепящи участието на нови играчи, напр. агрегатори, и намаляването на разходите. </a:t>
            </a:r>
            <a:endParaRPr lang="en-GB" sz="1600" b="1" strike="noStrike" spc="-1" dirty="0" smtClean="0">
              <a:solidFill>
                <a:srgbClr val="404040"/>
              </a:solidFill>
              <a:uFill>
                <a:solidFill>
                  <a:srgbClr val="FFFFFF"/>
                </a:solidFill>
              </a:uFill>
              <a:latin typeface="Trebuchet MS"/>
            </a:endParaRPr>
          </a:p>
          <a:p>
            <a:pPr algn="just"/>
            <a:r>
              <a:rPr lang="bg-BG" sz="1600" b="0" strike="noStrike" spc="-1" dirty="0" smtClean="0">
                <a:solidFill>
                  <a:srgbClr val="404040"/>
                </a:solidFill>
                <a:uFill>
                  <a:solidFill>
                    <a:srgbClr val="FFFFFF"/>
                  </a:solidFill>
                </a:uFill>
                <a:latin typeface="Trebuchet MS"/>
              </a:rPr>
              <a:t>Резултатите от </a:t>
            </a:r>
            <a:r>
              <a:rPr lang="en-GB" sz="1600" b="0" strike="noStrike" spc="-1" dirty="0" smtClean="0">
                <a:solidFill>
                  <a:srgbClr val="404040"/>
                </a:solidFill>
                <a:uFill>
                  <a:solidFill>
                    <a:srgbClr val="FFFFFF"/>
                  </a:solidFill>
                </a:uFill>
                <a:latin typeface="Trebuchet MS"/>
              </a:rPr>
              <a:t>CROSSBOW </a:t>
            </a:r>
            <a:r>
              <a:rPr lang="bg-BG" sz="1600" b="0" strike="noStrike" spc="-1" dirty="0" smtClean="0">
                <a:solidFill>
                  <a:srgbClr val="404040"/>
                </a:solidFill>
                <a:uFill>
                  <a:solidFill>
                    <a:srgbClr val="FFFFFF"/>
                  </a:solidFill>
                </a:uFill>
                <a:latin typeface="Trebuchet MS"/>
              </a:rPr>
              <a:t>ще бъдат оценени от 8 ОПМ в югоизточна Европа, групирани в 9 демо клъстъра</a:t>
            </a:r>
            <a:r>
              <a:rPr lang="bg-BG" sz="1600" spc="-1" dirty="0" smtClean="0">
                <a:solidFill>
                  <a:srgbClr val="404040"/>
                </a:solidFill>
                <a:uFill>
                  <a:solidFill>
                    <a:srgbClr val="FFFFFF"/>
                  </a:solidFill>
                </a:uFill>
                <a:latin typeface="Trebuchet MS"/>
              </a:rPr>
              <a:t>, които ще валидират всеки от тях в поне три различни държави, демонстрирайки как </a:t>
            </a:r>
            <a:r>
              <a:rPr lang="en-GB" sz="1600" b="0" strike="noStrike" spc="-1" dirty="0" smtClean="0">
                <a:solidFill>
                  <a:srgbClr val="404040"/>
                </a:solidFill>
                <a:uFill>
                  <a:solidFill>
                    <a:srgbClr val="FFFFFF"/>
                  </a:solidFill>
                </a:uFill>
                <a:latin typeface="Trebuchet MS"/>
              </a:rPr>
              <a:t>CROSSBOW </a:t>
            </a:r>
            <a:r>
              <a:rPr lang="bg-BG" sz="1600" b="0" strike="noStrike" spc="-1" dirty="0" smtClean="0">
                <a:solidFill>
                  <a:srgbClr val="404040"/>
                </a:solidFill>
                <a:uFill>
                  <a:solidFill>
                    <a:srgbClr val="FFFFFF"/>
                  </a:solidFill>
                </a:uFill>
                <a:latin typeface="Trebuchet MS"/>
              </a:rPr>
              <a:t>подхожда към регионалните предизвикателства, пред които са изправени тези ОПМ.</a:t>
            </a:r>
            <a:endParaRPr lang="en-US" sz="1600" b="0" strike="noStrike" spc="-1" dirty="0">
              <a:solidFill>
                <a:srgbClr val="404040"/>
              </a:solidFill>
              <a:uFill>
                <a:solidFill>
                  <a:srgbClr val="FFFFFF"/>
                </a:solidFill>
              </a:uFill>
              <a:latin typeface="Trebuchet MS"/>
            </a:endParaRPr>
          </a:p>
          <a:p>
            <a:pPr algn="just">
              <a:lnSpc>
                <a:spcPct val="100000"/>
              </a:lnSpc>
            </a:pPr>
            <a:endParaRPr lang="en-US" sz="1800" b="0" strike="noStrike" spc="-1" dirty="0">
              <a:solidFill>
                <a:srgbClr val="404040"/>
              </a:solidFill>
              <a:uFill>
                <a:solidFill>
                  <a:srgbClr val="FFFFFF"/>
                </a:solidFill>
              </a:uFill>
              <a:latin typeface="Trebuchet MS"/>
            </a:endParaRPr>
          </a:p>
        </p:txBody>
      </p:sp>
    </p:spTree>
    <p:extLst>
      <p:ext uri="{BB962C8B-B14F-4D97-AF65-F5344CB8AC3E}">
        <p14:creationId xmlns:p14="http://schemas.microsoft.com/office/powerpoint/2010/main" val="3056241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05"/>
          <p:cNvGrpSpPr>
            <a:grpSpLocks/>
          </p:cNvGrpSpPr>
          <p:nvPr/>
        </p:nvGrpSpPr>
        <p:grpSpPr bwMode="auto">
          <a:xfrm>
            <a:off x="4217987" y="-614362"/>
            <a:ext cx="9464676" cy="7197725"/>
            <a:chOff x="2657" y="-387"/>
            <a:chExt cx="5962" cy="4534"/>
          </a:xfrm>
        </p:grpSpPr>
        <p:sp>
          <p:nvSpPr>
            <p:cNvPr id="11417" name="Freeform 174"/>
            <p:cNvSpPr>
              <a:spLocks noEditPoints="1"/>
            </p:cNvSpPr>
            <p:nvPr/>
          </p:nvSpPr>
          <p:spPr bwMode="auto">
            <a:xfrm>
              <a:off x="5649" y="-387"/>
              <a:ext cx="2970" cy="3629"/>
            </a:xfrm>
            <a:custGeom>
              <a:avLst/>
              <a:gdLst>
                <a:gd name="T0" fmla="*/ 0 w 2970"/>
                <a:gd name="T1" fmla="*/ 2402 h 3629"/>
                <a:gd name="T2" fmla="*/ 979 w 2970"/>
                <a:gd name="T3" fmla="*/ 1478 h 3629"/>
                <a:gd name="T4" fmla="*/ 1434 w 2970"/>
                <a:gd name="T5" fmla="*/ 810 h 3629"/>
                <a:gd name="T6" fmla="*/ 2136 w 2970"/>
                <a:gd name="T7" fmla="*/ 566 h 3629"/>
                <a:gd name="T8" fmla="*/ 2463 w 2970"/>
                <a:gd name="T9" fmla="*/ 357 h 3629"/>
                <a:gd name="T10" fmla="*/ 1822 w 2970"/>
                <a:gd name="T11" fmla="*/ 466 h 3629"/>
                <a:gd name="T12" fmla="*/ 1842 w 2970"/>
                <a:gd name="T13" fmla="*/ 340 h 3629"/>
                <a:gd name="T14" fmla="*/ 840 w 2970"/>
                <a:gd name="T15" fmla="*/ 355 h 3629"/>
                <a:gd name="T16" fmla="*/ 1013 w 2970"/>
                <a:gd name="T17" fmla="*/ 410 h 3629"/>
                <a:gd name="T18" fmla="*/ 1290 w 2970"/>
                <a:gd name="T19" fmla="*/ 613 h 3629"/>
                <a:gd name="T20" fmla="*/ 986 w 2970"/>
                <a:gd name="T21" fmla="*/ 855 h 3629"/>
                <a:gd name="T22" fmla="*/ 794 w 2970"/>
                <a:gd name="T23" fmla="*/ 774 h 3629"/>
                <a:gd name="T24" fmla="*/ 931 w 2970"/>
                <a:gd name="T25" fmla="*/ 1007 h 3629"/>
                <a:gd name="T26" fmla="*/ 958 w 2970"/>
                <a:gd name="T27" fmla="*/ 1342 h 3629"/>
                <a:gd name="T28" fmla="*/ 965 w 2970"/>
                <a:gd name="T29" fmla="*/ 1441 h 3629"/>
                <a:gd name="T30" fmla="*/ 921 w 2970"/>
                <a:gd name="T31" fmla="*/ 1437 h 3629"/>
                <a:gd name="T32" fmla="*/ 989 w 2970"/>
                <a:gd name="T33" fmla="*/ 1558 h 3629"/>
                <a:gd name="T34" fmla="*/ 1003 w 2970"/>
                <a:gd name="T35" fmla="*/ 1416 h 3629"/>
                <a:gd name="T36" fmla="*/ 919 w 2970"/>
                <a:gd name="T37" fmla="*/ 1223 h 3629"/>
                <a:gd name="T38" fmla="*/ 1170 w 2970"/>
                <a:gd name="T39" fmla="*/ 1230 h 3629"/>
                <a:gd name="T40" fmla="*/ 1151 w 2970"/>
                <a:gd name="T41" fmla="*/ 1121 h 3629"/>
                <a:gd name="T42" fmla="*/ 1388 w 2970"/>
                <a:gd name="T43" fmla="*/ 1161 h 3629"/>
                <a:gd name="T44" fmla="*/ 1461 w 2970"/>
                <a:gd name="T45" fmla="*/ 850 h 3629"/>
                <a:gd name="T46" fmla="*/ 1514 w 2970"/>
                <a:gd name="T47" fmla="*/ 734 h 3629"/>
                <a:gd name="T48" fmla="*/ 1681 w 2970"/>
                <a:gd name="T49" fmla="*/ 590 h 3629"/>
                <a:gd name="T50" fmla="*/ 1695 w 2970"/>
                <a:gd name="T51" fmla="*/ 804 h 3629"/>
                <a:gd name="T52" fmla="*/ 1925 w 2970"/>
                <a:gd name="T53" fmla="*/ 566 h 3629"/>
                <a:gd name="T54" fmla="*/ 2121 w 2970"/>
                <a:gd name="T55" fmla="*/ 439 h 3629"/>
                <a:gd name="T56" fmla="*/ 2132 w 2970"/>
                <a:gd name="T57" fmla="*/ 528 h 3629"/>
                <a:gd name="T58" fmla="*/ 2058 w 2970"/>
                <a:gd name="T59" fmla="*/ 863 h 3629"/>
                <a:gd name="T60" fmla="*/ 2190 w 2970"/>
                <a:gd name="T61" fmla="*/ 541 h 3629"/>
                <a:gd name="T62" fmla="*/ 2413 w 2970"/>
                <a:gd name="T63" fmla="*/ 440 h 3629"/>
                <a:gd name="T64" fmla="*/ 2547 w 2970"/>
                <a:gd name="T65" fmla="*/ 466 h 3629"/>
                <a:gd name="T66" fmla="*/ 2738 w 2970"/>
                <a:gd name="T67" fmla="*/ 293 h 3629"/>
                <a:gd name="T68" fmla="*/ 2970 w 2970"/>
                <a:gd name="T69" fmla="*/ 832 h 3629"/>
                <a:gd name="T70" fmla="*/ 2594 w 2970"/>
                <a:gd name="T71" fmla="*/ 2697 h 3629"/>
                <a:gd name="T72" fmla="*/ 2275 w 2970"/>
                <a:gd name="T73" fmla="*/ 2784 h 3629"/>
                <a:gd name="T74" fmla="*/ 1918 w 2970"/>
                <a:gd name="T75" fmla="*/ 2710 h 3629"/>
                <a:gd name="T76" fmla="*/ 1852 w 2970"/>
                <a:gd name="T77" fmla="*/ 3156 h 3629"/>
                <a:gd name="T78" fmla="*/ 1780 w 2970"/>
                <a:gd name="T79" fmla="*/ 3226 h 3629"/>
                <a:gd name="T80" fmla="*/ 1730 w 2970"/>
                <a:gd name="T81" fmla="*/ 3306 h 3629"/>
                <a:gd name="T82" fmla="*/ 1769 w 2970"/>
                <a:gd name="T83" fmla="*/ 3416 h 3629"/>
                <a:gd name="T84" fmla="*/ 1641 w 2970"/>
                <a:gd name="T85" fmla="*/ 3541 h 3629"/>
                <a:gd name="T86" fmla="*/ 1161 w 2970"/>
                <a:gd name="T87" fmla="*/ 3365 h 3629"/>
                <a:gd name="T88" fmla="*/ 1128 w 2970"/>
                <a:gd name="T89" fmla="*/ 3283 h 3629"/>
                <a:gd name="T90" fmla="*/ 1188 w 2970"/>
                <a:gd name="T91" fmla="*/ 3209 h 3629"/>
                <a:gd name="T92" fmla="*/ 1240 w 2970"/>
                <a:gd name="T93" fmla="*/ 3121 h 3629"/>
                <a:gd name="T94" fmla="*/ 1271 w 2970"/>
                <a:gd name="T95" fmla="*/ 2902 h 3629"/>
                <a:gd name="T96" fmla="*/ 929 w 2970"/>
                <a:gd name="T97" fmla="*/ 2662 h 3629"/>
                <a:gd name="T98" fmla="*/ 777 w 2970"/>
                <a:gd name="T99" fmla="*/ 2459 h 3629"/>
                <a:gd name="T100" fmla="*/ 547 w 2970"/>
                <a:gd name="T101" fmla="*/ 2119 h 3629"/>
                <a:gd name="T102" fmla="*/ 505 w 2970"/>
                <a:gd name="T103" fmla="*/ 1901 h 3629"/>
                <a:gd name="T104" fmla="*/ 588 w 2970"/>
                <a:gd name="T105" fmla="*/ 1757 h 3629"/>
                <a:gd name="T106" fmla="*/ 559 w 2970"/>
                <a:gd name="T107" fmla="*/ 1675 h 3629"/>
                <a:gd name="T108" fmla="*/ 638 w 2970"/>
                <a:gd name="T109" fmla="*/ 1168 h 3629"/>
                <a:gd name="T110" fmla="*/ 517 w 2970"/>
                <a:gd name="T111" fmla="*/ 509 h 3629"/>
                <a:gd name="T112" fmla="*/ 751 w 2970"/>
                <a:gd name="T113" fmla="*/ 311 h 3629"/>
                <a:gd name="T114" fmla="*/ 2484 w 2970"/>
                <a:gd name="T115" fmla="*/ 240 h 3629"/>
                <a:gd name="T116" fmla="*/ 2114 w 2970"/>
                <a:gd name="T117" fmla="*/ 43 h 3629"/>
                <a:gd name="T118" fmla="*/ 2344 w 2970"/>
                <a:gd name="T119" fmla="*/ 112 h 3629"/>
                <a:gd name="T120" fmla="*/ 2211 w 2970"/>
                <a:gd name="T121" fmla="*/ 96 h 3629"/>
                <a:gd name="T122" fmla="*/ 2121 w 2970"/>
                <a:gd name="T123" fmla="*/ 0 h 3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0" h="3629">
                  <a:moveTo>
                    <a:pt x="80" y="2262"/>
                  </a:moveTo>
                  <a:lnTo>
                    <a:pt x="87" y="2274"/>
                  </a:lnTo>
                  <a:lnTo>
                    <a:pt x="84" y="2289"/>
                  </a:lnTo>
                  <a:lnTo>
                    <a:pt x="81" y="2309"/>
                  </a:lnTo>
                  <a:lnTo>
                    <a:pt x="70" y="2325"/>
                  </a:lnTo>
                  <a:lnTo>
                    <a:pt x="55" y="2341"/>
                  </a:lnTo>
                  <a:lnTo>
                    <a:pt x="65" y="2347"/>
                  </a:lnTo>
                  <a:lnTo>
                    <a:pt x="71" y="2345"/>
                  </a:lnTo>
                  <a:lnTo>
                    <a:pt x="79" y="2351"/>
                  </a:lnTo>
                  <a:lnTo>
                    <a:pt x="84" y="2351"/>
                  </a:lnTo>
                  <a:lnTo>
                    <a:pt x="92" y="2345"/>
                  </a:lnTo>
                  <a:lnTo>
                    <a:pt x="92" y="2316"/>
                  </a:lnTo>
                  <a:lnTo>
                    <a:pt x="104" y="2312"/>
                  </a:lnTo>
                  <a:lnTo>
                    <a:pt x="113" y="2312"/>
                  </a:lnTo>
                  <a:lnTo>
                    <a:pt x="136" y="2328"/>
                  </a:lnTo>
                  <a:lnTo>
                    <a:pt x="154" y="2334"/>
                  </a:lnTo>
                  <a:lnTo>
                    <a:pt x="181" y="2333"/>
                  </a:lnTo>
                  <a:lnTo>
                    <a:pt x="201" y="2357"/>
                  </a:lnTo>
                  <a:lnTo>
                    <a:pt x="192" y="2383"/>
                  </a:lnTo>
                  <a:lnTo>
                    <a:pt x="201" y="2413"/>
                  </a:lnTo>
                  <a:lnTo>
                    <a:pt x="156" y="2419"/>
                  </a:lnTo>
                  <a:lnTo>
                    <a:pt x="104" y="2407"/>
                  </a:lnTo>
                  <a:lnTo>
                    <a:pt x="0" y="2402"/>
                  </a:lnTo>
                  <a:lnTo>
                    <a:pt x="9" y="2392"/>
                  </a:lnTo>
                  <a:lnTo>
                    <a:pt x="13" y="2382"/>
                  </a:lnTo>
                  <a:lnTo>
                    <a:pt x="25" y="2382"/>
                  </a:lnTo>
                  <a:lnTo>
                    <a:pt x="41" y="2381"/>
                  </a:lnTo>
                  <a:lnTo>
                    <a:pt x="39" y="2368"/>
                  </a:lnTo>
                  <a:lnTo>
                    <a:pt x="32" y="2374"/>
                  </a:lnTo>
                  <a:lnTo>
                    <a:pt x="25" y="2370"/>
                  </a:lnTo>
                  <a:lnTo>
                    <a:pt x="20" y="2365"/>
                  </a:lnTo>
                  <a:lnTo>
                    <a:pt x="10" y="2374"/>
                  </a:lnTo>
                  <a:lnTo>
                    <a:pt x="6" y="2371"/>
                  </a:lnTo>
                  <a:lnTo>
                    <a:pt x="13" y="2363"/>
                  </a:lnTo>
                  <a:lnTo>
                    <a:pt x="13" y="2352"/>
                  </a:lnTo>
                  <a:lnTo>
                    <a:pt x="13" y="2347"/>
                  </a:lnTo>
                  <a:lnTo>
                    <a:pt x="19" y="2343"/>
                  </a:lnTo>
                  <a:lnTo>
                    <a:pt x="26" y="2347"/>
                  </a:lnTo>
                  <a:lnTo>
                    <a:pt x="43" y="2343"/>
                  </a:lnTo>
                  <a:lnTo>
                    <a:pt x="58" y="2332"/>
                  </a:lnTo>
                  <a:lnTo>
                    <a:pt x="71" y="2315"/>
                  </a:lnTo>
                  <a:lnTo>
                    <a:pt x="79" y="2294"/>
                  </a:lnTo>
                  <a:lnTo>
                    <a:pt x="81" y="2274"/>
                  </a:lnTo>
                  <a:lnTo>
                    <a:pt x="80" y="2262"/>
                  </a:lnTo>
                  <a:close/>
                  <a:moveTo>
                    <a:pt x="978" y="1466"/>
                  </a:moveTo>
                  <a:lnTo>
                    <a:pt x="979" y="1478"/>
                  </a:lnTo>
                  <a:lnTo>
                    <a:pt x="976" y="1490"/>
                  </a:lnTo>
                  <a:lnTo>
                    <a:pt x="970" y="1492"/>
                  </a:lnTo>
                  <a:lnTo>
                    <a:pt x="967" y="1476"/>
                  </a:lnTo>
                  <a:lnTo>
                    <a:pt x="971" y="1469"/>
                  </a:lnTo>
                  <a:lnTo>
                    <a:pt x="978" y="1466"/>
                  </a:lnTo>
                  <a:close/>
                  <a:moveTo>
                    <a:pt x="1004" y="1046"/>
                  </a:moveTo>
                  <a:lnTo>
                    <a:pt x="1009" y="1051"/>
                  </a:lnTo>
                  <a:lnTo>
                    <a:pt x="1007" y="1058"/>
                  </a:lnTo>
                  <a:lnTo>
                    <a:pt x="1012" y="1064"/>
                  </a:lnTo>
                  <a:lnTo>
                    <a:pt x="1007" y="1076"/>
                  </a:lnTo>
                  <a:lnTo>
                    <a:pt x="1004" y="1065"/>
                  </a:lnTo>
                  <a:lnTo>
                    <a:pt x="990" y="1058"/>
                  </a:lnTo>
                  <a:lnTo>
                    <a:pt x="995" y="1048"/>
                  </a:lnTo>
                  <a:lnTo>
                    <a:pt x="999" y="1053"/>
                  </a:lnTo>
                  <a:lnTo>
                    <a:pt x="1004" y="1046"/>
                  </a:lnTo>
                  <a:close/>
                  <a:moveTo>
                    <a:pt x="1009" y="1045"/>
                  </a:moveTo>
                  <a:lnTo>
                    <a:pt x="1019" y="1047"/>
                  </a:lnTo>
                  <a:lnTo>
                    <a:pt x="1012" y="1051"/>
                  </a:lnTo>
                  <a:lnTo>
                    <a:pt x="1009" y="1045"/>
                  </a:lnTo>
                  <a:close/>
                  <a:moveTo>
                    <a:pt x="1433" y="795"/>
                  </a:moveTo>
                  <a:lnTo>
                    <a:pt x="1444" y="803"/>
                  </a:lnTo>
                  <a:lnTo>
                    <a:pt x="1442" y="817"/>
                  </a:lnTo>
                  <a:lnTo>
                    <a:pt x="1434" y="810"/>
                  </a:lnTo>
                  <a:lnTo>
                    <a:pt x="1433" y="795"/>
                  </a:lnTo>
                  <a:close/>
                  <a:moveTo>
                    <a:pt x="2094" y="601"/>
                  </a:moveTo>
                  <a:lnTo>
                    <a:pt x="2106" y="603"/>
                  </a:lnTo>
                  <a:lnTo>
                    <a:pt x="2119" y="605"/>
                  </a:lnTo>
                  <a:lnTo>
                    <a:pt x="2108" y="617"/>
                  </a:lnTo>
                  <a:lnTo>
                    <a:pt x="2093" y="616"/>
                  </a:lnTo>
                  <a:lnTo>
                    <a:pt x="2083" y="612"/>
                  </a:lnTo>
                  <a:lnTo>
                    <a:pt x="2094" y="601"/>
                  </a:lnTo>
                  <a:close/>
                  <a:moveTo>
                    <a:pt x="2130" y="570"/>
                  </a:moveTo>
                  <a:lnTo>
                    <a:pt x="2135" y="580"/>
                  </a:lnTo>
                  <a:lnTo>
                    <a:pt x="2132" y="598"/>
                  </a:lnTo>
                  <a:lnTo>
                    <a:pt x="2127" y="604"/>
                  </a:lnTo>
                  <a:lnTo>
                    <a:pt x="2120" y="602"/>
                  </a:lnTo>
                  <a:lnTo>
                    <a:pt x="2124" y="586"/>
                  </a:lnTo>
                  <a:lnTo>
                    <a:pt x="2130" y="570"/>
                  </a:lnTo>
                  <a:close/>
                  <a:moveTo>
                    <a:pt x="2117" y="562"/>
                  </a:moveTo>
                  <a:lnTo>
                    <a:pt x="2112" y="587"/>
                  </a:lnTo>
                  <a:lnTo>
                    <a:pt x="2107" y="577"/>
                  </a:lnTo>
                  <a:lnTo>
                    <a:pt x="2107" y="567"/>
                  </a:lnTo>
                  <a:lnTo>
                    <a:pt x="2117" y="562"/>
                  </a:lnTo>
                  <a:close/>
                  <a:moveTo>
                    <a:pt x="2151" y="544"/>
                  </a:moveTo>
                  <a:lnTo>
                    <a:pt x="2151" y="551"/>
                  </a:lnTo>
                  <a:lnTo>
                    <a:pt x="2136" y="566"/>
                  </a:lnTo>
                  <a:lnTo>
                    <a:pt x="2131" y="558"/>
                  </a:lnTo>
                  <a:lnTo>
                    <a:pt x="2151" y="544"/>
                  </a:lnTo>
                  <a:close/>
                  <a:moveTo>
                    <a:pt x="1999" y="506"/>
                  </a:moveTo>
                  <a:lnTo>
                    <a:pt x="1992" y="511"/>
                  </a:lnTo>
                  <a:lnTo>
                    <a:pt x="1967" y="521"/>
                  </a:lnTo>
                  <a:lnTo>
                    <a:pt x="1966" y="516"/>
                  </a:lnTo>
                  <a:lnTo>
                    <a:pt x="1978" y="507"/>
                  </a:lnTo>
                  <a:lnTo>
                    <a:pt x="1999" y="506"/>
                  </a:lnTo>
                  <a:close/>
                  <a:moveTo>
                    <a:pt x="2227" y="435"/>
                  </a:moveTo>
                  <a:lnTo>
                    <a:pt x="2247" y="435"/>
                  </a:lnTo>
                  <a:lnTo>
                    <a:pt x="2258" y="446"/>
                  </a:lnTo>
                  <a:lnTo>
                    <a:pt x="2259" y="453"/>
                  </a:lnTo>
                  <a:lnTo>
                    <a:pt x="2242" y="441"/>
                  </a:lnTo>
                  <a:lnTo>
                    <a:pt x="2227" y="435"/>
                  </a:lnTo>
                  <a:close/>
                  <a:moveTo>
                    <a:pt x="2461" y="342"/>
                  </a:moveTo>
                  <a:lnTo>
                    <a:pt x="2489" y="377"/>
                  </a:lnTo>
                  <a:lnTo>
                    <a:pt x="2490" y="396"/>
                  </a:lnTo>
                  <a:lnTo>
                    <a:pt x="2488" y="396"/>
                  </a:lnTo>
                  <a:lnTo>
                    <a:pt x="2486" y="396"/>
                  </a:lnTo>
                  <a:lnTo>
                    <a:pt x="2486" y="396"/>
                  </a:lnTo>
                  <a:lnTo>
                    <a:pt x="2486" y="395"/>
                  </a:lnTo>
                  <a:lnTo>
                    <a:pt x="2480" y="379"/>
                  </a:lnTo>
                  <a:lnTo>
                    <a:pt x="2463" y="357"/>
                  </a:lnTo>
                  <a:lnTo>
                    <a:pt x="2461" y="342"/>
                  </a:lnTo>
                  <a:close/>
                  <a:moveTo>
                    <a:pt x="1854" y="325"/>
                  </a:moveTo>
                  <a:lnTo>
                    <a:pt x="1869" y="343"/>
                  </a:lnTo>
                  <a:lnTo>
                    <a:pt x="1877" y="341"/>
                  </a:lnTo>
                  <a:lnTo>
                    <a:pt x="1904" y="364"/>
                  </a:lnTo>
                  <a:lnTo>
                    <a:pt x="1902" y="371"/>
                  </a:lnTo>
                  <a:lnTo>
                    <a:pt x="1907" y="379"/>
                  </a:lnTo>
                  <a:lnTo>
                    <a:pt x="1908" y="368"/>
                  </a:lnTo>
                  <a:lnTo>
                    <a:pt x="1911" y="366"/>
                  </a:lnTo>
                  <a:lnTo>
                    <a:pt x="1916" y="382"/>
                  </a:lnTo>
                  <a:lnTo>
                    <a:pt x="1929" y="395"/>
                  </a:lnTo>
                  <a:lnTo>
                    <a:pt x="1921" y="414"/>
                  </a:lnTo>
                  <a:lnTo>
                    <a:pt x="1916" y="407"/>
                  </a:lnTo>
                  <a:lnTo>
                    <a:pt x="1919" y="394"/>
                  </a:lnTo>
                  <a:lnTo>
                    <a:pt x="1911" y="395"/>
                  </a:lnTo>
                  <a:lnTo>
                    <a:pt x="1909" y="405"/>
                  </a:lnTo>
                  <a:lnTo>
                    <a:pt x="1896" y="406"/>
                  </a:lnTo>
                  <a:lnTo>
                    <a:pt x="1895" y="423"/>
                  </a:lnTo>
                  <a:lnTo>
                    <a:pt x="1859" y="458"/>
                  </a:lnTo>
                  <a:lnTo>
                    <a:pt x="1850" y="455"/>
                  </a:lnTo>
                  <a:lnTo>
                    <a:pt x="1845" y="466"/>
                  </a:lnTo>
                  <a:lnTo>
                    <a:pt x="1831" y="474"/>
                  </a:lnTo>
                  <a:lnTo>
                    <a:pt x="1822" y="466"/>
                  </a:lnTo>
                  <a:lnTo>
                    <a:pt x="1817" y="469"/>
                  </a:lnTo>
                  <a:lnTo>
                    <a:pt x="1808" y="454"/>
                  </a:lnTo>
                  <a:lnTo>
                    <a:pt x="1796" y="450"/>
                  </a:lnTo>
                  <a:lnTo>
                    <a:pt x="1798" y="466"/>
                  </a:lnTo>
                  <a:lnTo>
                    <a:pt x="1792" y="472"/>
                  </a:lnTo>
                  <a:lnTo>
                    <a:pt x="1790" y="469"/>
                  </a:lnTo>
                  <a:lnTo>
                    <a:pt x="1787" y="463"/>
                  </a:lnTo>
                  <a:lnTo>
                    <a:pt x="1785" y="459"/>
                  </a:lnTo>
                  <a:lnTo>
                    <a:pt x="1784" y="456"/>
                  </a:lnTo>
                  <a:lnTo>
                    <a:pt x="1783" y="453"/>
                  </a:lnTo>
                  <a:lnTo>
                    <a:pt x="1783" y="453"/>
                  </a:lnTo>
                  <a:lnTo>
                    <a:pt x="1783" y="452"/>
                  </a:lnTo>
                  <a:lnTo>
                    <a:pt x="1784" y="450"/>
                  </a:lnTo>
                  <a:lnTo>
                    <a:pt x="1785" y="449"/>
                  </a:lnTo>
                  <a:lnTo>
                    <a:pt x="1789" y="444"/>
                  </a:lnTo>
                  <a:lnTo>
                    <a:pt x="1793" y="439"/>
                  </a:lnTo>
                  <a:lnTo>
                    <a:pt x="1794" y="389"/>
                  </a:lnTo>
                  <a:lnTo>
                    <a:pt x="1795" y="387"/>
                  </a:lnTo>
                  <a:lnTo>
                    <a:pt x="1796" y="383"/>
                  </a:lnTo>
                  <a:lnTo>
                    <a:pt x="1799" y="373"/>
                  </a:lnTo>
                  <a:lnTo>
                    <a:pt x="1803" y="357"/>
                  </a:lnTo>
                  <a:lnTo>
                    <a:pt x="1829" y="333"/>
                  </a:lnTo>
                  <a:lnTo>
                    <a:pt x="1842" y="340"/>
                  </a:lnTo>
                  <a:lnTo>
                    <a:pt x="1844" y="327"/>
                  </a:lnTo>
                  <a:lnTo>
                    <a:pt x="1854" y="325"/>
                  </a:lnTo>
                  <a:close/>
                  <a:moveTo>
                    <a:pt x="761" y="256"/>
                  </a:moveTo>
                  <a:lnTo>
                    <a:pt x="791" y="269"/>
                  </a:lnTo>
                  <a:lnTo>
                    <a:pt x="806" y="289"/>
                  </a:lnTo>
                  <a:lnTo>
                    <a:pt x="817" y="289"/>
                  </a:lnTo>
                  <a:lnTo>
                    <a:pt x="823" y="298"/>
                  </a:lnTo>
                  <a:lnTo>
                    <a:pt x="833" y="298"/>
                  </a:lnTo>
                  <a:lnTo>
                    <a:pt x="815" y="325"/>
                  </a:lnTo>
                  <a:lnTo>
                    <a:pt x="790" y="322"/>
                  </a:lnTo>
                  <a:lnTo>
                    <a:pt x="771" y="305"/>
                  </a:lnTo>
                  <a:lnTo>
                    <a:pt x="759" y="320"/>
                  </a:lnTo>
                  <a:lnTo>
                    <a:pt x="763" y="335"/>
                  </a:lnTo>
                  <a:lnTo>
                    <a:pt x="775" y="325"/>
                  </a:lnTo>
                  <a:lnTo>
                    <a:pt x="780" y="332"/>
                  </a:lnTo>
                  <a:lnTo>
                    <a:pt x="789" y="335"/>
                  </a:lnTo>
                  <a:lnTo>
                    <a:pt x="776" y="347"/>
                  </a:lnTo>
                  <a:lnTo>
                    <a:pt x="782" y="355"/>
                  </a:lnTo>
                  <a:lnTo>
                    <a:pt x="798" y="344"/>
                  </a:lnTo>
                  <a:lnTo>
                    <a:pt x="830" y="347"/>
                  </a:lnTo>
                  <a:lnTo>
                    <a:pt x="818" y="367"/>
                  </a:lnTo>
                  <a:lnTo>
                    <a:pt x="821" y="373"/>
                  </a:lnTo>
                  <a:lnTo>
                    <a:pt x="840" y="355"/>
                  </a:lnTo>
                  <a:lnTo>
                    <a:pt x="842" y="373"/>
                  </a:lnTo>
                  <a:lnTo>
                    <a:pt x="856" y="388"/>
                  </a:lnTo>
                  <a:lnTo>
                    <a:pt x="849" y="406"/>
                  </a:lnTo>
                  <a:lnTo>
                    <a:pt x="835" y="411"/>
                  </a:lnTo>
                  <a:lnTo>
                    <a:pt x="827" y="420"/>
                  </a:lnTo>
                  <a:lnTo>
                    <a:pt x="827" y="449"/>
                  </a:lnTo>
                  <a:lnTo>
                    <a:pt x="810" y="464"/>
                  </a:lnTo>
                  <a:lnTo>
                    <a:pt x="816" y="475"/>
                  </a:lnTo>
                  <a:lnTo>
                    <a:pt x="831" y="467"/>
                  </a:lnTo>
                  <a:lnTo>
                    <a:pt x="838" y="423"/>
                  </a:lnTo>
                  <a:lnTo>
                    <a:pt x="862" y="414"/>
                  </a:lnTo>
                  <a:lnTo>
                    <a:pt x="868" y="383"/>
                  </a:lnTo>
                  <a:lnTo>
                    <a:pt x="880" y="381"/>
                  </a:lnTo>
                  <a:lnTo>
                    <a:pt x="888" y="376"/>
                  </a:lnTo>
                  <a:lnTo>
                    <a:pt x="922" y="384"/>
                  </a:lnTo>
                  <a:lnTo>
                    <a:pt x="951" y="390"/>
                  </a:lnTo>
                  <a:lnTo>
                    <a:pt x="958" y="403"/>
                  </a:lnTo>
                  <a:lnTo>
                    <a:pt x="964" y="396"/>
                  </a:lnTo>
                  <a:lnTo>
                    <a:pt x="967" y="385"/>
                  </a:lnTo>
                  <a:lnTo>
                    <a:pt x="992" y="392"/>
                  </a:lnTo>
                  <a:lnTo>
                    <a:pt x="1005" y="402"/>
                  </a:lnTo>
                  <a:lnTo>
                    <a:pt x="1009" y="396"/>
                  </a:lnTo>
                  <a:lnTo>
                    <a:pt x="1013" y="410"/>
                  </a:lnTo>
                  <a:lnTo>
                    <a:pt x="1032" y="409"/>
                  </a:lnTo>
                  <a:lnTo>
                    <a:pt x="1045" y="417"/>
                  </a:lnTo>
                  <a:lnTo>
                    <a:pt x="1058" y="430"/>
                  </a:lnTo>
                  <a:lnTo>
                    <a:pt x="1071" y="435"/>
                  </a:lnTo>
                  <a:lnTo>
                    <a:pt x="1082" y="449"/>
                  </a:lnTo>
                  <a:lnTo>
                    <a:pt x="1099" y="455"/>
                  </a:lnTo>
                  <a:lnTo>
                    <a:pt x="1103" y="465"/>
                  </a:lnTo>
                  <a:lnTo>
                    <a:pt x="1122" y="479"/>
                  </a:lnTo>
                  <a:lnTo>
                    <a:pt x="1168" y="527"/>
                  </a:lnTo>
                  <a:lnTo>
                    <a:pt x="1173" y="541"/>
                  </a:lnTo>
                  <a:lnTo>
                    <a:pt x="1183" y="545"/>
                  </a:lnTo>
                  <a:lnTo>
                    <a:pt x="1192" y="554"/>
                  </a:lnTo>
                  <a:lnTo>
                    <a:pt x="1196" y="551"/>
                  </a:lnTo>
                  <a:lnTo>
                    <a:pt x="1186" y="541"/>
                  </a:lnTo>
                  <a:lnTo>
                    <a:pt x="1186" y="531"/>
                  </a:lnTo>
                  <a:lnTo>
                    <a:pt x="1205" y="547"/>
                  </a:lnTo>
                  <a:lnTo>
                    <a:pt x="1205" y="555"/>
                  </a:lnTo>
                  <a:lnTo>
                    <a:pt x="1214" y="567"/>
                  </a:lnTo>
                  <a:lnTo>
                    <a:pt x="1248" y="581"/>
                  </a:lnTo>
                  <a:lnTo>
                    <a:pt x="1259" y="590"/>
                  </a:lnTo>
                  <a:lnTo>
                    <a:pt x="1257" y="574"/>
                  </a:lnTo>
                  <a:lnTo>
                    <a:pt x="1288" y="605"/>
                  </a:lnTo>
                  <a:lnTo>
                    <a:pt x="1290" y="613"/>
                  </a:lnTo>
                  <a:lnTo>
                    <a:pt x="1298" y="619"/>
                  </a:lnTo>
                  <a:lnTo>
                    <a:pt x="1295" y="630"/>
                  </a:lnTo>
                  <a:lnTo>
                    <a:pt x="1303" y="640"/>
                  </a:lnTo>
                  <a:lnTo>
                    <a:pt x="1311" y="631"/>
                  </a:lnTo>
                  <a:lnTo>
                    <a:pt x="1325" y="643"/>
                  </a:lnTo>
                  <a:lnTo>
                    <a:pt x="1342" y="649"/>
                  </a:lnTo>
                  <a:lnTo>
                    <a:pt x="1336" y="678"/>
                  </a:lnTo>
                  <a:lnTo>
                    <a:pt x="1346" y="690"/>
                  </a:lnTo>
                  <a:lnTo>
                    <a:pt x="1343" y="724"/>
                  </a:lnTo>
                  <a:lnTo>
                    <a:pt x="1347" y="734"/>
                  </a:lnTo>
                  <a:lnTo>
                    <a:pt x="1358" y="727"/>
                  </a:lnTo>
                  <a:lnTo>
                    <a:pt x="1361" y="748"/>
                  </a:lnTo>
                  <a:lnTo>
                    <a:pt x="1333" y="803"/>
                  </a:lnTo>
                  <a:lnTo>
                    <a:pt x="1293" y="865"/>
                  </a:lnTo>
                  <a:lnTo>
                    <a:pt x="1245" y="887"/>
                  </a:lnTo>
                  <a:lnTo>
                    <a:pt x="1199" y="905"/>
                  </a:lnTo>
                  <a:lnTo>
                    <a:pt x="1140" y="898"/>
                  </a:lnTo>
                  <a:lnTo>
                    <a:pt x="1093" y="874"/>
                  </a:lnTo>
                  <a:lnTo>
                    <a:pt x="1052" y="871"/>
                  </a:lnTo>
                  <a:lnTo>
                    <a:pt x="1024" y="859"/>
                  </a:lnTo>
                  <a:lnTo>
                    <a:pt x="1016" y="863"/>
                  </a:lnTo>
                  <a:lnTo>
                    <a:pt x="993" y="849"/>
                  </a:lnTo>
                  <a:lnTo>
                    <a:pt x="986" y="855"/>
                  </a:lnTo>
                  <a:lnTo>
                    <a:pt x="980" y="839"/>
                  </a:lnTo>
                  <a:lnTo>
                    <a:pt x="963" y="840"/>
                  </a:lnTo>
                  <a:lnTo>
                    <a:pt x="944" y="822"/>
                  </a:lnTo>
                  <a:lnTo>
                    <a:pt x="932" y="839"/>
                  </a:lnTo>
                  <a:lnTo>
                    <a:pt x="916" y="825"/>
                  </a:lnTo>
                  <a:lnTo>
                    <a:pt x="922" y="809"/>
                  </a:lnTo>
                  <a:lnTo>
                    <a:pt x="909" y="806"/>
                  </a:lnTo>
                  <a:lnTo>
                    <a:pt x="906" y="798"/>
                  </a:lnTo>
                  <a:lnTo>
                    <a:pt x="896" y="800"/>
                  </a:lnTo>
                  <a:lnTo>
                    <a:pt x="887" y="813"/>
                  </a:lnTo>
                  <a:lnTo>
                    <a:pt x="867" y="797"/>
                  </a:lnTo>
                  <a:lnTo>
                    <a:pt x="864" y="802"/>
                  </a:lnTo>
                  <a:lnTo>
                    <a:pt x="843" y="795"/>
                  </a:lnTo>
                  <a:lnTo>
                    <a:pt x="840" y="787"/>
                  </a:lnTo>
                  <a:lnTo>
                    <a:pt x="826" y="784"/>
                  </a:lnTo>
                  <a:lnTo>
                    <a:pt x="818" y="752"/>
                  </a:lnTo>
                  <a:lnTo>
                    <a:pt x="802" y="740"/>
                  </a:lnTo>
                  <a:lnTo>
                    <a:pt x="771" y="739"/>
                  </a:lnTo>
                  <a:lnTo>
                    <a:pt x="768" y="743"/>
                  </a:lnTo>
                  <a:lnTo>
                    <a:pt x="776" y="746"/>
                  </a:lnTo>
                  <a:lnTo>
                    <a:pt x="788" y="760"/>
                  </a:lnTo>
                  <a:lnTo>
                    <a:pt x="798" y="758"/>
                  </a:lnTo>
                  <a:lnTo>
                    <a:pt x="794" y="774"/>
                  </a:lnTo>
                  <a:lnTo>
                    <a:pt x="803" y="794"/>
                  </a:lnTo>
                  <a:lnTo>
                    <a:pt x="810" y="797"/>
                  </a:lnTo>
                  <a:lnTo>
                    <a:pt x="822" y="812"/>
                  </a:lnTo>
                  <a:lnTo>
                    <a:pt x="838" y="819"/>
                  </a:lnTo>
                  <a:lnTo>
                    <a:pt x="829" y="827"/>
                  </a:lnTo>
                  <a:lnTo>
                    <a:pt x="830" y="838"/>
                  </a:lnTo>
                  <a:lnTo>
                    <a:pt x="844" y="837"/>
                  </a:lnTo>
                  <a:lnTo>
                    <a:pt x="870" y="855"/>
                  </a:lnTo>
                  <a:lnTo>
                    <a:pt x="868" y="864"/>
                  </a:lnTo>
                  <a:lnTo>
                    <a:pt x="849" y="868"/>
                  </a:lnTo>
                  <a:lnTo>
                    <a:pt x="858" y="876"/>
                  </a:lnTo>
                  <a:lnTo>
                    <a:pt x="873" y="874"/>
                  </a:lnTo>
                  <a:lnTo>
                    <a:pt x="896" y="879"/>
                  </a:lnTo>
                  <a:lnTo>
                    <a:pt x="904" y="888"/>
                  </a:lnTo>
                  <a:lnTo>
                    <a:pt x="901" y="901"/>
                  </a:lnTo>
                  <a:lnTo>
                    <a:pt x="913" y="899"/>
                  </a:lnTo>
                  <a:lnTo>
                    <a:pt x="933" y="909"/>
                  </a:lnTo>
                  <a:lnTo>
                    <a:pt x="939" y="928"/>
                  </a:lnTo>
                  <a:lnTo>
                    <a:pt x="946" y="935"/>
                  </a:lnTo>
                  <a:lnTo>
                    <a:pt x="931" y="957"/>
                  </a:lnTo>
                  <a:lnTo>
                    <a:pt x="939" y="976"/>
                  </a:lnTo>
                  <a:lnTo>
                    <a:pt x="933" y="982"/>
                  </a:lnTo>
                  <a:lnTo>
                    <a:pt x="931" y="1007"/>
                  </a:lnTo>
                  <a:lnTo>
                    <a:pt x="915" y="1005"/>
                  </a:lnTo>
                  <a:lnTo>
                    <a:pt x="909" y="1017"/>
                  </a:lnTo>
                  <a:lnTo>
                    <a:pt x="921" y="1023"/>
                  </a:lnTo>
                  <a:lnTo>
                    <a:pt x="921" y="1034"/>
                  </a:lnTo>
                  <a:lnTo>
                    <a:pt x="929" y="1039"/>
                  </a:lnTo>
                  <a:lnTo>
                    <a:pt x="940" y="1087"/>
                  </a:lnTo>
                  <a:lnTo>
                    <a:pt x="952" y="1083"/>
                  </a:lnTo>
                  <a:lnTo>
                    <a:pt x="954" y="1101"/>
                  </a:lnTo>
                  <a:lnTo>
                    <a:pt x="947" y="1112"/>
                  </a:lnTo>
                  <a:lnTo>
                    <a:pt x="960" y="1128"/>
                  </a:lnTo>
                  <a:lnTo>
                    <a:pt x="952" y="1135"/>
                  </a:lnTo>
                  <a:lnTo>
                    <a:pt x="929" y="1147"/>
                  </a:lnTo>
                  <a:lnTo>
                    <a:pt x="912" y="1189"/>
                  </a:lnTo>
                  <a:lnTo>
                    <a:pt x="915" y="1225"/>
                  </a:lnTo>
                  <a:lnTo>
                    <a:pt x="915" y="1251"/>
                  </a:lnTo>
                  <a:lnTo>
                    <a:pt x="909" y="1262"/>
                  </a:lnTo>
                  <a:lnTo>
                    <a:pt x="922" y="1273"/>
                  </a:lnTo>
                  <a:lnTo>
                    <a:pt x="922" y="1260"/>
                  </a:lnTo>
                  <a:lnTo>
                    <a:pt x="927" y="1257"/>
                  </a:lnTo>
                  <a:lnTo>
                    <a:pt x="939" y="1299"/>
                  </a:lnTo>
                  <a:lnTo>
                    <a:pt x="949" y="1300"/>
                  </a:lnTo>
                  <a:lnTo>
                    <a:pt x="953" y="1335"/>
                  </a:lnTo>
                  <a:lnTo>
                    <a:pt x="958" y="1342"/>
                  </a:lnTo>
                  <a:lnTo>
                    <a:pt x="952" y="1353"/>
                  </a:lnTo>
                  <a:lnTo>
                    <a:pt x="954" y="1362"/>
                  </a:lnTo>
                  <a:lnTo>
                    <a:pt x="947" y="1356"/>
                  </a:lnTo>
                  <a:lnTo>
                    <a:pt x="940" y="1363"/>
                  </a:lnTo>
                  <a:lnTo>
                    <a:pt x="934" y="1362"/>
                  </a:lnTo>
                  <a:lnTo>
                    <a:pt x="927" y="1360"/>
                  </a:lnTo>
                  <a:lnTo>
                    <a:pt x="922" y="1367"/>
                  </a:lnTo>
                  <a:lnTo>
                    <a:pt x="933" y="1370"/>
                  </a:lnTo>
                  <a:lnTo>
                    <a:pt x="935" y="1386"/>
                  </a:lnTo>
                  <a:lnTo>
                    <a:pt x="944" y="1392"/>
                  </a:lnTo>
                  <a:lnTo>
                    <a:pt x="952" y="1387"/>
                  </a:lnTo>
                  <a:lnTo>
                    <a:pt x="960" y="1396"/>
                  </a:lnTo>
                  <a:lnTo>
                    <a:pt x="972" y="1393"/>
                  </a:lnTo>
                  <a:lnTo>
                    <a:pt x="982" y="1396"/>
                  </a:lnTo>
                  <a:lnTo>
                    <a:pt x="979" y="1406"/>
                  </a:lnTo>
                  <a:lnTo>
                    <a:pt x="991" y="1431"/>
                  </a:lnTo>
                  <a:lnTo>
                    <a:pt x="992" y="1442"/>
                  </a:lnTo>
                  <a:lnTo>
                    <a:pt x="989" y="1452"/>
                  </a:lnTo>
                  <a:lnTo>
                    <a:pt x="981" y="1452"/>
                  </a:lnTo>
                  <a:lnTo>
                    <a:pt x="980" y="1457"/>
                  </a:lnTo>
                  <a:lnTo>
                    <a:pt x="974" y="1455"/>
                  </a:lnTo>
                  <a:lnTo>
                    <a:pt x="970" y="1447"/>
                  </a:lnTo>
                  <a:lnTo>
                    <a:pt x="965" y="1441"/>
                  </a:lnTo>
                  <a:lnTo>
                    <a:pt x="960" y="1442"/>
                  </a:lnTo>
                  <a:lnTo>
                    <a:pt x="961" y="1452"/>
                  </a:lnTo>
                  <a:lnTo>
                    <a:pt x="967" y="1454"/>
                  </a:lnTo>
                  <a:lnTo>
                    <a:pt x="965" y="1463"/>
                  </a:lnTo>
                  <a:lnTo>
                    <a:pt x="964" y="1470"/>
                  </a:lnTo>
                  <a:lnTo>
                    <a:pt x="966" y="1476"/>
                  </a:lnTo>
                  <a:lnTo>
                    <a:pt x="959" y="1473"/>
                  </a:lnTo>
                  <a:lnTo>
                    <a:pt x="954" y="1469"/>
                  </a:lnTo>
                  <a:lnTo>
                    <a:pt x="950" y="1455"/>
                  </a:lnTo>
                  <a:lnTo>
                    <a:pt x="947" y="1446"/>
                  </a:lnTo>
                  <a:lnTo>
                    <a:pt x="940" y="1440"/>
                  </a:lnTo>
                  <a:lnTo>
                    <a:pt x="941" y="1426"/>
                  </a:lnTo>
                  <a:lnTo>
                    <a:pt x="935" y="1412"/>
                  </a:lnTo>
                  <a:lnTo>
                    <a:pt x="927" y="1397"/>
                  </a:lnTo>
                  <a:lnTo>
                    <a:pt x="926" y="1410"/>
                  </a:lnTo>
                  <a:lnTo>
                    <a:pt x="925" y="1418"/>
                  </a:lnTo>
                  <a:lnTo>
                    <a:pt x="939" y="1433"/>
                  </a:lnTo>
                  <a:lnTo>
                    <a:pt x="940" y="1440"/>
                  </a:lnTo>
                  <a:lnTo>
                    <a:pt x="941" y="1451"/>
                  </a:lnTo>
                  <a:lnTo>
                    <a:pt x="934" y="1447"/>
                  </a:lnTo>
                  <a:lnTo>
                    <a:pt x="931" y="1436"/>
                  </a:lnTo>
                  <a:lnTo>
                    <a:pt x="923" y="1428"/>
                  </a:lnTo>
                  <a:lnTo>
                    <a:pt x="921" y="1437"/>
                  </a:lnTo>
                  <a:lnTo>
                    <a:pt x="934" y="1450"/>
                  </a:lnTo>
                  <a:lnTo>
                    <a:pt x="939" y="1461"/>
                  </a:lnTo>
                  <a:lnTo>
                    <a:pt x="929" y="1458"/>
                  </a:lnTo>
                  <a:lnTo>
                    <a:pt x="929" y="1466"/>
                  </a:lnTo>
                  <a:lnTo>
                    <a:pt x="938" y="1476"/>
                  </a:lnTo>
                  <a:lnTo>
                    <a:pt x="945" y="1494"/>
                  </a:lnTo>
                  <a:lnTo>
                    <a:pt x="940" y="1493"/>
                  </a:lnTo>
                  <a:lnTo>
                    <a:pt x="931" y="1484"/>
                  </a:lnTo>
                  <a:lnTo>
                    <a:pt x="926" y="1483"/>
                  </a:lnTo>
                  <a:lnTo>
                    <a:pt x="921" y="1474"/>
                  </a:lnTo>
                  <a:lnTo>
                    <a:pt x="915" y="1471"/>
                  </a:lnTo>
                  <a:lnTo>
                    <a:pt x="914" y="1483"/>
                  </a:lnTo>
                  <a:lnTo>
                    <a:pt x="925" y="1486"/>
                  </a:lnTo>
                  <a:lnTo>
                    <a:pt x="930" y="1493"/>
                  </a:lnTo>
                  <a:lnTo>
                    <a:pt x="931" y="1505"/>
                  </a:lnTo>
                  <a:lnTo>
                    <a:pt x="924" y="1498"/>
                  </a:lnTo>
                  <a:lnTo>
                    <a:pt x="921" y="1503"/>
                  </a:lnTo>
                  <a:lnTo>
                    <a:pt x="925" y="1507"/>
                  </a:lnTo>
                  <a:lnTo>
                    <a:pt x="915" y="1508"/>
                  </a:lnTo>
                  <a:lnTo>
                    <a:pt x="915" y="1513"/>
                  </a:lnTo>
                  <a:lnTo>
                    <a:pt x="939" y="1532"/>
                  </a:lnTo>
                  <a:lnTo>
                    <a:pt x="978" y="1552"/>
                  </a:lnTo>
                  <a:lnTo>
                    <a:pt x="989" y="1558"/>
                  </a:lnTo>
                  <a:lnTo>
                    <a:pt x="995" y="1584"/>
                  </a:lnTo>
                  <a:lnTo>
                    <a:pt x="995" y="1592"/>
                  </a:lnTo>
                  <a:lnTo>
                    <a:pt x="989" y="1608"/>
                  </a:lnTo>
                  <a:lnTo>
                    <a:pt x="992" y="1620"/>
                  </a:lnTo>
                  <a:lnTo>
                    <a:pt x="1006" y="1627"/>
                  </a:lnTo>
                  <a:lnTo>
                    <a:pt x="1026" y="1615"/>
                  </a:lnTo>
                  <a:lnTo>
                    <a:pt x="1032" y="1598"/>
                  </a:lnTo>
                  <a:lnTo>
                    <a:pt x="1044" y="1592"/>
                  </a:lnTo>
                  <a:lnTo>
                    <a:pt x="1051" y="1564"/>
                  </a:lnTo>
                  <a:lnTo>
                    <a:pt x="1045" y="1555"/>
                  </a:lnTo>
                  <a:lnTo>
                    <a:pt x="1052" y="1554"/>
                  </a:lnTo>
                  <a:lnTo>
                    <a:pt x="1053" y="1546"/>
                  </a:lnTo>
                  <a:lnTo>
                    <a:pt x="1034" y="1531"/>
                  </a:lnTo>
                  <a:lnTo>
                    <a:pt x="1030" y="1506"/>
                  </a:lnTo>
                  <a:lnTo>
                    <a:pt x="1022" y="1498"/>
                  </a:lnTo>
                  <a:lnTo>
                    <a:pt x="998" y="1476"/>
                  </a:lnTo>
                  <a:lnTo>
                    <a:pt x="996" y="1464"/>
                  </a:lnTo>
                  <a:lnTo>
                    <a:pt x="998" y="1454"/>
                  </a:lnTo>
                  <a:lnTo>
                    <a:pt x="1004" y="1443"/>
                  </a:lnTo>
                  <a:lnTo>
                    <a:pt x="1003" y="1435"/>
                  </a:lnTo>
                  <a:lnTo>
                    <a:pt x="997" y="1430"/>
                  </a:lnTo>
                  <a:lnTo>
                    <a:pt x="998" y="1423"/>
                  </a:lnTo>
                  <a:lnTo>
                    <a:pt x="1003" y="1416"/>
                  </a:lnTo>
                  <a:lnTo>
                    <a:pt x="1001" y="1400"/>
                  </a:lnTo>
                  <a:lnTo>
                    <a:pt x="990" y="1388"/>
                  </a:lnTo>
                  <a:lnTo>
                    <a:pt x="982" y="1389"/>
                  </a:lnTo>
                  <a:lnTo>
                    <a:pt x="978" y="1379"/>
                  </a:lnTo>
                  <a:lnTo>
                    <a:pt x="967" y="1376"/>
                  </a:lnTo>
                  <a:lnTo>
                    <a:pt x="962" y="1377"/>
                  </a:lnTo>
                  <a:lnTo>
                    <a:pt x="951" y="1374"/>
                  </a:lnTo>
                  <a:lnTo>
                    <a:pt x="951" y="1369"/>
                  </a:lnTo>
                  <a:lnTo>
                    <a:pt x="954" y="1362"/>
                  </a:lnTo>
                  <a:lnTo>
                    <a:pt x="962" y="1351"/>
                  </a:lnTo>
                  <a:lnTo>
                    <a:pt x="958" y="1342"/>
                  </a:lnTo>
                  <a:lnTo>
                    <a:pt x="964" y="1332"/>
                  </a:lnTo>
                  <a:lnTo>
                    <a:pt x="962" y="1317"/>
                  </a:lnTo>
                  <a:lnTo>
                    <a:pt x="959" y="1294"/>
                  </a:lnTo>
                  <a:lnTo>
                    <a:pt x="968" y="1299"/>
                  </a:lnTo>
                  <a:lnTo>
                    <a:pt x="994" y="1293"/>
                  </a:lnTo>
                  <a:lnTo>
                    <a:pt x="988" y="1285"/>
                  </a:lnTo>
                  <a:lnTo>
                    <a:pt x="966" y="1282"/>
                  </a:lnTo>
                  <a:lnTo>
                    <a:pt x="964" y="1265"/>
                  </a:lnTo>
                  <a:lnTo>
                    <a:pt x="957" y="1263"/>
                  </a:lnTo>
                  <a:lnTo>
                    <a:pt x="951" y="1254"/>
                  </a:lnTo>
                  <a:lnTo>
                    <a:pt x="926" y="1227"/>
                  </a:lnTo>
                  <a:lnTo>
                    <a:pt x="919" y="1223"/>
                  </a:lnTo>
                  <a:lnTo>
                    <a:pt x="917" y="1216"/>
                  </a:lnTo>
                  <a:lnTo>
                    <a:pt x="914" y="1190"/>
                  </a:lnTo>
                  <a:lnTo>
                    <a:pt x="930" y="1150"/>
                  </a:lnTo>
                  <a:lnTo>
                    <a:pt x="957" y="1151"/>
                  </a:lnTo>
                  <a:lnTo>
                    <a:pt x="960" y="1160"/>
                  </a:lnTo>
                  <a:lnTo>
                    <a:pt x="969" y="1167"/>
                  </a:lnTo>
                  <a:lnTo>
                    <a:pt x="982" y="1178"/>
                  </a:lnTo>
                  <a:lnTo>
                    <a:pt x="993" y="1174"/>
                  </a:lnTo>
                  <a:lnTo>
                    <a:pt x="1000" y="1163"/>
                  </a:lnTo>
                  <a:lnTo>
                    <a:pt x="1009" y="1172"/>
                  </a:lnTo>
                  <a:lnTo>
                    <a:pt x="1018" y="1190"/>
                  </a:lnTo>
                  <a:lnTo>
                    <a:pt x="1032" y="1194"/>
                  </a:lnTo>
                  <a:lnTo>
                    <a:pt x="1036" y="1217"/>
                  </a:lnTo>
                  <a:lnTo>
                    <a:pt x="1053" y="1221"/>
                  </a:lnTo>
                  <a:lnTo>
                    <a:pt x="1060" y="1228"/>
                  </a:lnTo>
                  <a:lnTo>
                    <a:pt x="1082" y="1236"/>
                  </a:lnTo>
                  <a:lnTo>
                    <a:pt x="1101" y="1236"/>
                  </a:lnTo>
                  <a:lnTo>
                    <a:pt x="1110" y="1245"/>
                  </a:lnTo>
                  <a:lnTo>
                    <a:pt x="1118" y="1242"/>
                  </a:lnTo>
                  <a:lnTo>
                    <a:pt x="1126" y="1230"/>
                  </a:lnTo>
                  <a:lnTo>
                    <a:pt x="1149" y="1227"/>
                  </a:lnTo>
                  <a:lnTo>
                    <a:pt x="1159" y="1238"/>
                  </a:lnTo>
                  <a:lnTo>
                    <a:pt x="1170" y="1230"/>
                  </a:lnTo>
                  <a:lnTo>
                    <a:pt x="1156" y="1221"/>
                  </a:lnTo>
                  <a:lnTo>
                    <a:pt x="1144" y="1191"/>
                  </a:lnTo>
                  <a:lnTo>
                    <a:pt x="1150" y="1179"/>
                  </a:lnTo>
                  <a:lnTo>
                    <a:pt x="1139" y="1166"/>
                  </a:lnTo>
                  <a:lnTo>
                    <a:pt x="1137" y="1151"/>
                  </a:lnTo>
                  <a:lnTo>
                    <a:pt x="1127" y="1151"/>
                  </a:lnTo>
                  <a:lnTo>
                    <a:pt x="1105" y="1162"/>
                  </a:lnTo>
                  <a:lnTo>
                    <a:pt x="1092" y="1157"/>
                  </a:lnTo>
                  <a:lnTo>
                    <a:pt x="1070" y="1118"/>
                  </a:lnTo>
                  <a:lnTo>
                    <a:pt x="1055" y="1111"/>
                  </a:lnTo>
                  <a:lnTo>
                    <a:pt x="1053" y="1089"/>
                  </a:lnTo>
                  <a:lnTo>
                    <a:pt x="1073" y="1074"/>
                  </a:lnTo>
                  <a:lnTo>
                    <a:pt x="1076" y="1051"/>
                  </a:lnTo>
                  <a:lnTo>
                    <a:pt x="1087" y="1045"/>
                  </a:lnTo>
                  <a:lnTo>
                    <a:pt x="1128" y="1064"/>
                  </a:lnTo>
                  <a:lnTo>
                    <a:pt x="1129" y="1075"/>
                  </a:lnTo>
                  <a:lnTo>
                    <a:pt x="1139" y="1089"/>
                  </a:lnTo>
                  <a:lnTo>
                    <a:pt x="1149" y="1085"/>
                  </a:lnTo>
                  <a:lnTo>
                    <a:pt x="1168" y="1093"/>
                  </a:lnTo>
                  <a:lnTo>
                    <a:pt x="1171" y="1100"/>
                  </a:lnTo>
                  <a:lnTo>
                    <a:pt x="1148" y="1104"/>
                  </a:lnTo>
                  <a:lnTo>
                    <a:pt x="1152" y="1112"/>
                  </a:lnTo>
                  <a:lnTo>
                    <a:pt x="1151" y="1121"/>
                  </a:lnTo>
                  <a:lnTo>
                    <a:pt x="1158" y="1121"/>
                  </a:lnTo>
                  <a:lnTo>
                    <a:pt x="1166" y="1108"/>
                  </a:lnTo>
                  <a:lnTo>
                    <a:pt x="1178" y="1105"/>
                  </a:lnTo>
                  <a:lnTo>
                    <a:pt x="1179" y="1096"/>
                  </a:lnTo>
                  <a:lnTo>
                    <a:pt x="1185" y="1103"/>
                  </a:lnTo>
                  <a:lnTo>
                    <a:pt x="1203" y="1105"/>
                  </a:lnTo>
                  <a:lnTo>
                    <a:pt x="1226" y="1121"/>
                  </a:lnTo>
                  <a:lnTo>
                    <a:pt x="1237" y="1121"/>
                  </a:lnTo>
                  <a:lnTo>
                    <a:pt x="1250" y="1130"/>
                  </a:lnTo>
                  <a:lnTo>
                    <a:pt x="1260" y="1129"/>
                  </a:lnTo>
                  <a:lnTo>
                    <a:pt x="1265" y="1119"/>
                  </a:lnTo>
                  <a:lnTo>
                    <a:pt x="1280" y="1132"/>
                  </a:lnTo>
                  <a:lnTo>
                    <a:pt x="1315" y="1137"/>
                  </a:lnTo>
                  <a:lnTo>
                    <a:pt x="1335" y="1156"/>
                  </a:lnTo>
                  <a:lnTo>
                    <a:pt x="1347" y="1170"/>
                  </a:lnTo>
                  <a:lnTo>
                    <a:pt x="1363" y="1177"/>
                  </a:lnTo>
                  <a:lnTo>
                    <a:pt x="1377" y="1195"/>
                  </a:lnTo>
                  <a:lnTo>
                    <a:pt x="1375" y="1216"/>
                  </a:lnTo>
                  <a:lnTo>
                    <a:pt x="1387" y="1211"/>
                  </a:lnTo>
                  <a:lnTo>
                    <a:pt x="1389" y="1201"/>
                  </a:lnTo>
                  <a:lnTo>
                    <a:pt x="1399" y="1200"/>
                  </a:lnTo>
                  <a:lnTo>
                    <a:pt x="1399" y="1166"/>
                  </a:lnTo>
                  <a:lnTo>
                    <a:pt x="1388" y="1161"/>
                  </a:lnTo>
                  <a:lnTo>
                    <a:pt x="1377" y="1167"/>
                  </a:lnTo>
                  <a:lnTo>
                    <a:pt x="1368" y="1164"/>
                  </a:lnTo>
                  <a:lnTo>
                    <a:pt x="1351" y="1153"/>
                  </a:lnTo>
                  <a:lnTo>
                    <a:pt x="1335" y="1148"/>
                  </a:lnTo>
                  <a:lnTo>
                    <a:pt x="1317" y="1126"/>
                  </a:lnTo>
                  <a:lnTo>
                    <a:pt x="1316" y="1109"/>
                  </a:lnTo>
                  <a:lnTo>
                    <a:pt x="1310" y="1103"/>
                  </a:lnTo>
                  <a:lnTo>
                    <a:pt x="1307" y="1091"/>
                  </a:lnTo>
                  <a:lnTo>
                    <a:pt x="1298" y="1069"/>
                  </a:lnTo>
                  <a:lnTo>
                    <a:pt x="1285" y="1065"/>
                  </a:lnTo>
                  <a:lnTo>
                    <a:pt x="1280" y="1057"/>
                  </a:lnTo>
                  <a:lnTo>
                    <a:pt x="1259" y="982"/>
                  </a:lnTo>
                  <a:lnTo>
                    <a:pt x="1305" y="946"/>
                  </a:lnTo>
                  <a:lnTo>
                    <a:pt x="1309" y="934"/>
                  </a:lnTo>
                  <a:lnTo>
                    <a:pt x="1327" y="919"/>
                  </a:lnTo>
                  <a:lnTo>
                    <a:pt x="1356" y="913"/>
                  </a:lnTo>
                  <a:lnTo>
                    <a:pt x="1405" y="863"/>
                  </a:lnTo>
                  <a:lnTo>
                    <a:pt x="1402" y="857"/>
                  </a:lnTo>
                  <a:lnTo>
                    <a:pt x="1415" y="850"/>
                  </a:lnTo>
                  <a:lnTo>
                    <a:pt x="1417" y="837"/>
                  </a:lnTo>
                  <a:lnTo>
                    <a:pt x="1430" y="839"/>
                  </a:lnTo>
                  <a:lnTo>
                    <a:pt x="1439" y="856"/>
                  </a:lnTo>
                  <a:lnTo>
                    <a:pt x="1461" y="850"/>
                  </a:lnTo>
                  <a:lnTo>
                    <a:pt x="1472" y="861"/>
                  </a:lnTo>
                  <a:lnTo>
                    <a:pt x="1480" y="855"/>
                  </a:lnTo>
                  <a:lnTo>
                    <a:pt x="1486" y="867"/>
                  </a:lnTo>
                  <a:lnTo>
                    <a:pt x="1507" y="882"/>
                  </a:lnTo>
                  <a:lnTo>
                    <a:pt x="1484" y="892"/>
                  </a:lnTo>
                  <a:lnTo>
                    <a:pt x="1487" y="912"/>
                  </a:lnTo>
                  <a:lnTo>
                    <a:pt x="1492" y="902"/>
                  </a:lnTo>
                  <a:lnTo>
                    <a:pt x="1512" y="892"/>
                  </a:lnTo>
                  <a:lnTo>
                    <a:pt x="1527" y="902"/>
                  </a:lnTo>
                  <a:lnTo>
                    <a:pt x="1522" y="914"/>
                  </a:lnTo>
                  <a:lnTo>
                    <a:pt x="1534" y="941"/>
                  </a:lnTo>
                  <a:lnTo>
                    <a:pt x="1555" y="977"/>
                  </a:lnTo>
                  <a:lnTo>
                    <a:pt x="1561" y="971"/>
                  </a:lnTo>
                  <a:lnTo>
                    <a:pt x="1540" y="944"/>
                  </a:lnTo>
                  <a:lnTo>
                    <a:pt x="1543" y="895"/>
                  </a:lnTo>
                  <a:lnTo>
                    <a:pt x="1533" y="882"/>
                  </a:lnTo>
                  <a:lnTo>
                    <a:pt x="1539" y="868"/>
                  </a:lnTo>
                  <a:lnTo>
                    <a:pt x="1547" y="838"/>
                  </a:lnTo>
                  <a:lnTo>
                    <a:pt x="1557" y="829"/>
                  </a:lnTo>
                  <a:lnTo>
                    <a:pt x="1560" y="765"/>
                  </a:lnTo>
                  <a:lnTo>
                    <a:pt x="1539" y="731"/>
                  </a:lnTo>
                  <a:lnTo>
                    <a:pt x="1531" y="737"/>
                  </a:lnTo>
                  <a:lnTo>
                    <a:pt x="1514" y="734"/>
                  </a:lnTo>
                  <a:lnTo>
                    <a:pt x="1516" y="688"/>
                  </a:lnTo>
                  <a:lnTo>
                    <a:pt x="1529" y="666"/>
                  </a:lnTo>
                  <a:lnTo>
                    <a:pt x="1531" y="617"/>
                  </a:lnTo>
                  <a:lnTo>
                    <a:pt x="1538" y="591"/>
                  </a:lnTo>
                  <a:lnTo>
                    <a:pt x="1534" y="580"/>
                  </a:lnTo>
                  <a:lnTo>
                    <a:pt x="1540" y="573"/>
                  </a:lnTo>
                  <a:lnTo>
                    <a:pt x="1533" y="561"/>
                  </a:lnTo>
                  <a:lnTo>
                    <a:pt x="1536" y="539"/>
                  </a:lnTo>
                  <a:lnTo>
                    <a:pt x="1527" y="524"/>
                  </a:lnTo>
                  <a:lnTo>
                    <a:pt x="1514" y="524"/>
                  </a:lnTo>
                  <a:lnTo>
                    <a:pt x="1471" y="486"/>
                  </a:lnTo>
                  <a:lnTo>
                    <a:pt x="1470" y="480"/>
                  </a:lnTo>
                  <a:lnTo>
                    <a:pt x="1493" y="480"/>
                  </a:lnTo>
                  <a:lnTo>
                    <a:pt x="1531" y="506"/>
                  </a:lnTo>
                  <a:lnTo>
                    <a:pt x="1576" y="501"/>
                  </a:lnTo>
                  <a:lnTo>
                    <a:pt x="1607" y="505"/>
                  </a:lnTo>
                  <a:lnTo>
                    <a:pt x="1645" y="515"/>
                  </a:lnTo>
                  <a:lnTo>
                    <a:pt x="1647" y="539"/>
                  </a:lnTo>
                  <a:lnTo>
                    <a:pt x="1660" y="546"/>
                  </a:lnTo>
                  <a:lnTo>
                    <a:pt x="1664" y="564"/>
                  </a:lnTo>
                  <a:lnTo>
                    <a:pt x="1680" y="564"/>
                  </a:lnTo>
                  <a:lnTo>
                    <a:pt x="1686" y="580"/>
                  </a:lnTo>
                  <a:lnTo>
                    <a:pt x="1681" y="590"/>
                  </a:lnTo>
                  <a:lnTo>
                    <a:pt x="1693" y="601"/>
                  </a:lnTo>
                  <a:lnTo>
                    <a:pt x="1694" y="623"/>
                  </a:lnTo>
                  <a:lnTo>
                    <a:pt x="1676" y="622"/>
                  </a:lnTo>
                  <a:lnTo>
                    <a:pt x="1666" y="631"/>
                  </a:lnTo>
                  <a:lnTo>
                    <a:pt x="1654" y="627"/>
                  </a:lnTo>
                  <a:lnTo>
                    <a:pt x="1644" y="633"/>
                  </a:lnTo>
                  <a:lnTo>
                    <a:pt x="1624" y="630"/>
                  </a:lnTo>
                  <a:lnTo>
                    <a:pt x="1616" y="639"/>
                  </a:lnTo>
                  <a:lnTo>
                    <a:pt x="1607" y="641"/>
                  </a:lnTo>
                  <a:lnTo>
                    <a:pt x="1606" y="665"/>
                  </a:lnTo>
                  <a:lnTo>
                    <a:pt x="1587" y="668"/>
                  </a:lnTo>
                  <a:lnTo>
                    <a:pt x="1593" y="681"/>
                  </a:lnTo>
                  <a:lnTo>
                    <a:pt x="1586" y="690"/>
                  </a:lnTo>
                  <a:lnTo>
                    <a:pt x="1600" y="695"/>
                  </a:lnTo>
                  <a:lnTo>
                    <a:pt x="1619" y="719"/>
                  </a:lnTo>
                  <a:lnTo>
                    <a:pt x="1624" y="745"/>
                  </a:lnTo>
                  <a:lnTo>
                    <a:pt x="1634" y="747"/>
                  </a:lnTo>
                  <a:lnTo>
                    <a:pt x="1643" y="766"/>
                  </a:lnTo>
                  <a:lnTo>
                    <a:pt x="1652" y="782"/>
                  </a:lnTo>
                  <a:lnTo>
                    <a:pt x="1688" y="778"/>
                  </a:lnTo>
                  <a:lnTo>
                    <a:pt x="1686" y="789"/>
                  </a:lnTo>
                  <a:lnTo>
                    <a:pt x="1690" y="809"/>
                  </a:lnTo>
                  <a:lnTo>
                    <a:pt x="1695" y="804"/>
                  </a:lnTo>
                  <a:lnTo>
                    <a:pt x="1701" y="782"/>
                  </a:lnTo>
                  <a:lnTo>
                    <a:pt x="1722" y="785"/>
                  </a:lnTo>
                  <a:lnTo>
                    <a:pt x="1725" y="778"/>
                  </a:lnTo>
                  <a:lnTo>
                    <a:pt x="1741" y="776"/>
                  </a:lnTo>
                  <a:lnTo>
                    <a:pt x="1754" y="768"/>
                  </a:lnTo>
                  <a:lnTo>
                    <a:pt x="1761" y="738"/>
                  </a:lnTo>
                  <a:lnTo>
                    <a:pt x="1756" y="729"/>
                  </a:lnTo>
                  <a:lnTo>
                    <a:pt x="1767" y="718"/>
                  </a:lnTo>
                  <a:lnTo>
                    <a:pt x="1760" y="705"/>
                  </a:lnTo>
                  <a:lnTo>
                    <a:pt x="1771" y="692"/>
                  </a:lnTo>
                  <a:lnTo>
                    <a:pt x="1772" y="670"/>
                  </a:lnTo>
                  <a:lnTo>
                    <a:pt x="1779" y="660"/>
                  </a:lnTo>
                  <a:lnTo>
                    <a:pt x="1789" y="663"/>
                  </a:lnTo>
                  <a:lnTo>
                    <a:pt x="1796" y="652"/>
                  </a:lnTo>
                  <a:lnTo>
                    <a:pt x="1819" y="649"/>
                  </a:lnTo>
                  <a:lnTo>
                    <a:pt x="1821" y="642"/>
                  </a:lnTo>
                  <a:lnTo>
                    <a:pt x="1833" y="651"/>
                  </a:lnTo>
                  <a:lnTo>
                    <a:pt x="1834" y="642"/>
                  </a:lnTo>
                  <a:lnTo>
                    <a:pt x="1826" y="627"/>
                  </a:lnTo>
                  <a:lnTo>
                    <a:pt x="1828" y="620"/>
                  </a:lnTo>
                  <a:lnTo>
                    <a:pt x="1842" y="621"/>
                  </a:lnTo>
                  <a:lnTo>
                    <a:pt x="1916" y="568"/>
                  </a:lnTo>
                  <a:lnTo>
                    <a:pt x="1925" y="566"/>
                  </a:lnTo>
                  <a:lnTo>
                    <a:pt x="1924" y="557"/>
                  </a:lnTo>
                  <a:lnTo>
                    <a:pt x="1985" y="521"/>
                  </a:lnTo>
                  <a:lnTo>
                    <a:pt x="2012" y="515"/>
                  </a:lnTo>
                  <a:lnTo>
                    <a:pt x="2006" y="508"/>
                  </a:lnTo>
                  <a:lnTo>
                    <a:pt x="2039" y="501"/>
                  </a:lnTo>
                  <a:lnTo>
                    <a:pt x="2050" y="509"/>
                  </a:lnTo>
                  <a:lnTo>
                    <a:pt x="2048" y="519"/>
                  </a:lnTo>
                  <a:lnTo>
                    <a:pt x="2060" y="528"/>
                  </a:lnTo>
                  <a:lnTo>
                    <a:pt x="2074" y="508"/>
                  </a:lnTo>
                  <a:lnTo>
                    <a:pt x="2068" y="501"/>
                  </a:lnTo>
                  <a:lnTo>
                    <a:pt x="2070" y="488"/>
                  </a:lnTo>
                  <a:lnTo>
                    <a:pt x="2056" y="491"/>
                  </a:lnTo>
                  <a:lnTo>
                    <a:pt x="2051" y="488"/>
                  </a:lnTo>
                  <a:lnTo>
                    <a:pt x="2090" y="457"/>
                  </a:lnTo>
                  <a:lnTo>
                    <a:pt x="2084" y="471"/>
                  </a:lnTo>
                  <a:lnTo>
                    <a:pt x="2094" y="472"/>
                  </a:lnTo>
                  <a:lnTo>
                    <a:pt x="2094" y="491"/>
                  </a:lnTo>
                  <a:lnTo>
                    <a:pt x="2118" y="486"/>
                  </a:lnTo>
                  <a:lnTo>
                    <a:pt x="2116" y="470"/>
                  </a:lnTo>
                  <a:lnTo>
                    <a:pt x="2118" y="463"/>
                  </a:lnTo>
                  <a:lnTo>
                    <a:pt x="2108" y="450"/>
                  </a:lnTo>
                  <a:lnTo>
                    <a:pt x="2120" y="450"/>
                  </a:lnTo>
                  <a:lnTo>
                    <a:pt x="2121" y="439"/>
                  </a:lnTo>
                  <a:lnTo>
                    <a:pt x="2144" y="424"/>
                  </a:lnTo>
                  <a:lnTo>
                    <a:pt x="2181" y="421"/>
                  </a:lnTo>
                  <a:lnTo>
                    <a:pt x="2188" y="420"/>
                  </a:lnTo>
                  <a:lnTo>
                    <a:pt x="2191" y="427"/>
                  </a:lnTo>
                  <a:lnTo>
                    <a:pt x="2183" y="425"/>
                  </a:lnTo>
                  <a:lnTo>
                    <a:pt x="2163" y="431"/>
                  </a:lnTo>
                  <a:lnTo>
                    <a:pt x="2144" y="429"/>
                  </a:lnTo>
                  <a:lnTo>
                    <a:pt x="2137" y="439"/>
                  </a:lnTo>
                  <a:lnTo>
                    <a:pt x="2142" y="452"/>
                  </a:lnTo>
                  <a:lnTo>
                    <a:pt x="2148" y="452"/>
                  </a:lnTo>
                  <a:lnTo>
                    <a:pt x="2150" y="446"/>
                  </a:lnTo>
                  <a:lnTo>
                    <a:pt x="2159" y="450"/>
                  </a:lnTo>
                  <a:lnTo>
                    <a:pt x="2152" y="453"/>
                  </a:lnTo>
                  <a:lnTo>
                    <a:pt x="2155" y="460"/>
                  </a:lnTo>
                  <a:lnTo>
                    <a:pt x="2161" y="478"/>
                  </a:lnTo>
                  <a:lnTo>
                    <a:pt x="2149" y="488"/>
                  </a:lnTo>
                  <a:lnTo>
                    <a:pt x="2147" y="498"/>
                  </a:lnTo>
                  <a:lnTo>
                    <a:pt x="2155" y="502"/>
                  </a:lnTo>
                  <a:lnTo>
                    <a:pt x="2154" y="513"/>
                  </a:lnTo>
                  <a:lnTo>
                    <a:pt x="2164" y="520"/>
                  </a:lnTo>
                  <a:lnTo>
                    <a:pt x="2149" y="526"/>
                  </a:lnTo>
                  <a:lnTo>
                    <a:pt x="2139" y="518"/>
                  </a:lnTo>
                  <a:lnTo>
                    <a:pt x="2132" y="528"/>
                  </a:lnTo>
                  <a:lnTo>
                    <a:pt x="2115" y="532"/>
                  </a:lnTo>
                  <a:lnTo>
                    <a:pt x="2115" y="542"/>
                  </a:lnTo>
                  <a:lnTo>
                    <a:pt x="2109" y="549"/>
                  </a:lnTo>
                  <a:lnTo>
                    <a:pt x="2115" y="559"/>
                  </a:lnTo>
                  <a:lnTo>
                    <a:pt x="2105" y="559"/>
                  </a:lnTo>
                  <a:lnTo>
                    <a:pt x="2095" y="569"/>
                  </a:lnTo>
                  <a:lnTo>
                    <a:pt x="2097" y="582"/>
                  </a:lnTo>
                  <a:lnTo>
                    <a:pt x="2070" y="608"/>
                  </a:lnTo>
                  <a:lnTo>
                    <a:pt x="2067" y="617"/>
                  </a:lnTo>
                  <a:lnTo>
                    <a:pt x="2085" y="619"/>
                  </a:lnTo>
                  <a:lnTo>
                    <a:pt x="2076" y="626"/>
                  </a:lnTo>
                  <a:lnTo>
                    <a:pt x="2072" y="642"/>
                  </a:lnTo>
                  <a:lnTo>
                    <a:pt x="2044" y="662"/>
                  </a:lnTo>
                  <a:lnTo>
                    <a:pt x="2033" y="697"/>
                  </a:lnTo>
                  <a:lnTo>
                    <a:pt x="2041" y="714"/>
                  </a:lnTo>
                  <a:lnTo>
                    <a:pt x="2038" y="719"/>
                  </a:lnTo>
                  <a:lnTo>
                    <a:pt x="2048" y="732"/>
                  </a:lnTo>
                  <a:lnTo>
                    <a:pt x="2048" y="757"/>
                  </a:lnTo>
                  <a:lnTo>
                    <a:pt x="2054" y="765"/>
                  </a:lnTo>
                  <a:lnTo>
                    <a:pt x="2055" y="812"/>
                  </a:lnTo>
                  <a:lnTo>
                    <a:pt x="2056" y="836"/>
                  </a:lnTo>
                  <a:lnTo>
                    <a:pt x="2057" y="853"/>
                  </a:lnTo>
                  <a:lnTo>
                    <a:pt x="2058" y="863"/>
                  </a:lnTo>
                  <a:lnTo>
                    <a:pt x="2058" y="865"/>
                  </a:lnTo>
                  <a:lnTo>
                    <a:pt x="2059" y="869"/>
                  </a:lnTo>
                  <a:lnTo>
                    <a:pt x="2061" y="877"/>
                  </a:lnTo>
                  <a:lnTo>
                    <a:pt x="2064" y="887"/>
                  </a:lnTo>
                  <a:lnTo>
                    <a:pt x="2064" y="872"/>
                  </a:lnTo>
                  <a:lnTo>
                    <a:pt x="2061" y="838"/>
                  </a:lnTo>
                  <a:lnTo>
                    <a:pt x="2061" y="815"/>
                  </a:lnTo>
                  <a:lnTo>
                    <a:pt x="2056" y="777"/>
                  </a:lnTo>
                  <a:lnTo>
                    <a:pt x="2060" y="755"/>
                  </a:lnTo>
                  <a:lnTo>
                    <a:pt x="2059" y="737"/>
                  </a:lnTo>
                  <a:lnTo>
                    <a:pt x="2051" y="720"/>
                  </a:lnTo>
                  <a:lnTo>
                    <a:pt x="2045" y="699"/>
                  </a:lnTo>
                  <a:lnTo>
                    <a:pt x="2055" y="668"/>
                  </a:lnTo>
                  <a:lnTo>
                    <a:pt x="2089" y="655"/>
                  </a:lnTo>
                  <a:lnTo>
                    <a:pt x="2093" y="644"/>
                  </a:lnTo>
                  <a:lnTo>
                    <a:pt x="2106" y="632"/>
                  </a:lnTo>
                  <a:lnTo>
                    <a:pt x="2117" y="641"/>
                  </a:lnTo>
                  <a:lnTo>
                    <a:pt x="2152" y="591"/>
                  </a:lnTo>
                  <a:lnTo>
                    <a:pt x="2145" y="591"/>
                  </a:lnTo>
                  <a:lnTo>
                    <a:pt x="2143" y="588"/>
                  </a:lnTo>
                  <a:lnTo>
                    <a:pt x="2172" y="540"/>
                  </a:lnTo>
                  <a:lnTo>
                    <a:pt x="2181" y="548"/>
                  </a:lnTo>
                  <a:lnTo>
                    <a:pt x="2190" y="541"/>
                  </a:lnTo>
                  <a:lnTo>
                    <a:pt x="2193" y="548"/>
                  </a:lnTo>
                  <a:lnTo>
                    <a:pt x="2195" y="553"/>
                  </a:lnTo>
                  <a:lnTo>
                    <a:pt x="2197" y="556"/>
                  </a:lnTo>
                  <a:lnTo>
                    <a:pt x="2199" y="558"/>
                  </a:lnTo>
                  <a:lnTo>
                    <a:pt x="2201" y="560"/>
                  </a:lnTo>
                  <a:lnTo>
                    <a:pt x="2204" y="563"/>
                  </a:lnTo>
                  <a:lnTo>
                    <a:pt x="2218" y="556"/>
                  </a:lnTo>
                  <a:lnTo>
                    <a:pt x="2223" y="516"/>
                  </a:lnTo>
                  <a:lnTo>
                    <a:pt x="2250" y="493"/>
                  </a:lnTo>
                  <a:lnTo>
                    <a:pt x="2260" y="494"/>
                  </a:lnTo>
                  <a:lnTo>
                    <a:pt x="2287" y="477"/>
                  </a:lnTo>
                  <a:lnTo>
                    <a:pt x="2299" y="484"/>
                  </a:lnTo>
                  <a:lnTo>
                    <a:pt x="2328" y="482"/>
                  </a:lnTo>
                  <a:lnTo>
                    <a:pt x="2342" y="489"/>
                  </a:lnTo>
                  <a:lnTo>
                    <a:pt x="2351" y="488"/>
                  </a:lnTo>
                  <a:lnTo>
                    <a:pt x="2361" y="503"/>
                  </a:lnTo>
                  <a:lnTo>
                    <a:pt x="2386" y="484"/>
                  </a:lnTo>
                  <a:lnTo>
                    <a:pt x="2385" y="458"/>
                  </a:lnTo>
                  <a:lnTo>
                    <a:pt x="2378" y="458"/>
                  </a:lnTo>
                  <a:lnTo>
                    <a:pt x="2376" y="456"/>
                  </a:lnTo>
                  <a:lnTo>
                    <a:pt x="2394" y="446"/>
                  </a:lnTo>
                  <a:lnTo>
                    <a:pt x="2407" y="457"/>
                  </a:lnTo>
                  <a:lnTo>
                    <a:pt x="2413" y="440"/>
                  </a:lnTo>
                  <a:lnTo>
                    <a:pt x="2429" y="439"/>
                  </a:lnTo>
                  <a:lnTo>
                    <a:pt x="2434" y="452"/>
                  </a:lnTo>
                  <a:lnTo>
                    <a:pt x="2415" y="461"/>
                  </a:lnTo>
                  <a:lnTo>
                    <a:pt x="2431" y="467"/>
                  </a:lnTo>
                  <a:lnTo>
                    <a:pt x="2442" y="454"/>
                  </a:lnTo>
                  <a:lnTo>
                    <a:pt x="2433" y="438"/>
                  </a:lnTo>
                  <a:lnTo>
                    <a:pt x="2434" y="429"/>
                  </a:lnTo>
                  <a:lnTo>
                    <a:pt x="2466" y="412"/>
                  </a:lnTo>
                  <a:lnTo>
                    <a:pt x="2480" y="419"/>
                  </a:lnTo>
                  <a:lnTo>
                    <a:pt x="2474" y="428"/>
                  </a:lnTo>
                  <a:lnTo>
                    <a:pt x="2503" y="458"/>
                  </a:lnTo>
                  <a:lnTo>
                    <a:pt x="2499" y="466"/>
                  </a:lnTo>
                  <a:lnTo>
                    <a:pt x="2489" y="467"/>
                  </a:lnTo>
                  <a:lnTo>
                    <a:pt x="2487" y="480"/>
                  </a:lnTo>
                  <a:lnTo>
                    <a:pt x="2478" y="478"/>
                  </a:lnTo>
                  <a:lnTo>
                    <a:pt x="2482" y="489"/>
                  </a:lnTo>
                  <a:lnTo>
                    <a:pt x="2485" y="518"/>
                  </a:lnTo>
                  <a:lnTo>
                    <a:pt x="2513" y="529"/>
                  </a:lnTo>
                  <a:lnTo>
                    <a:pt x="2537" y="505"/>
                  </a:lnTo>
                  <a:lnTo>
                    <a:pt x="2535" y="492"/>
                  </a:lnTo>
                  <a:lnTo>
                    <a:pt x="2527" y="480"/>
                  </a:lnTo>
                  <a:lnTo>
                    <a:pt x="2533" y="461"/>
                  </a:lnTo>
                  <a:lnTo>
                    <a:pt x="2547" y="466"/>
                  </a:lnTo>
                  <a:lnTo>
                    <a:pt x="2557" y="461"/>
                  </a:lnTo>
                  <a:lnTo>
                    <a:pt x="2568" y="464"/>
                  </a:lnTo>
                  <a:lnTo>
                    <a:pt x="2594" y="426"/>
                  </a:lnTo>
                  <a:lnTo>
                    <a:pt x="2595" y="404"/>
                  </a:lnTo>
                  <a:lnTo>
                    <a:pt x="2603" y="400"/>
                  </a:lnTo>
                  <a:lnTo>
                    <a:pt x="2601" y="387"/>
                  </a:lnTo>
                  <a:lnTo>
                    <a:pt x="2594" y="382"/>
                  </a:lnTo>
                  <a:lnTo>
                    <a:pt x="2590" y="394"/>
                  </a:lnTo>
                  <a:lnTo>
                    <a:pt x="2582" y="386"/>
                  </a:lnTo>
                  <a:lnTo>
                    <a:pt x="2583" y="368"/>
                  </a:lnTo>
                  <a:lnTo>
                    <a:pt x="2555" y="304"/>
                  </a:lnTo>
                  <a:lnTo>
                    <a:pt x="2581" y="296"/>
                  </a:lnTo>
                  <a:lnTo>
                    <a:pt x="2595" y="320"/>
                  </a:lnTo>
                  <a:lnTo>
                    <a:pt x="2597" y="314"/>
                  </a:lnTo>
                  <a:lnTo>
                    <a:pt x="2584" y="291"/>
                  </a:lnTo>
                  <a:lnTo>
                    <a:pt x="2592" y="281"/>
                  </a:lnTo>
                  <a:lnTo>
                    <a:pt x="2593" y="260"/>
                  </a:lnTo>
                  <a:lnTo>
                    <a:pt x="2629" y="270"/>
                  </a:lnTo>
                  <a:lnTo>
                    <a:pt x="2633" y="275"/>
                  </a:lnTo>
                  <a:lnTo>
                    <a:pt x="2685" y="283"/>
                  </a:lnTo>
                  <a:lnTo>
                    <a:pt x="2718" y="283"/>
                  </a:lnTo>
                  <a:lnTo>
                    <a:pt x="2730" y="298"/>
                  </a:lnTo>
                  <a:lnTo>
                    <a:pt x="2738" y="293"/>
                  </a:lnTo>
                  <a:lnTo>
                    <a:pt x="2770" y="300"/>
                  </a:lnTo>
                  <a:lnTo>
                    <a:pt x="2786" y="313"/>
                  </a:lnTo>
                  <a:lnTo>
                    <a:pt x="2801" y="314"/>
                  </a:lnTo>
                  <a:lnTo>
                    <a:pt x="2817" y="339"/>
                  </a:lnTo>
                  <a:lnTo>
                    <a:pt x="2839" y="351"/>
                  </a:lnTo>
                  <a:lnTo>
                    <a:pt x="2853" y="354"/>
                  </a:lnTo>
                  <a:lnTo>
                    <a:pt x="2858" y="363"/>
                  </a:lnTo>
                  <a:lnTo>
                    <a:pt x="2850" y="367"/>
                  </a:lnTo>
                  <a:lnTo>
                    <a:pt x="2860" y="375"/>
                  </a:lnTo>
                  <a:lnTo>
                    <a:pt x="2872" y="366"/>
                  </a:lnTo>
                  <a:lnTo>
                    <a:pt x="2879" y="377"/>
                  </a:lnTo>
                  <a:lnTo>
                    <a:pt x="2925" y="377"/>
                  </a:lnTo>
                  <a:lnTo>
                    <a:pt x="2925" y="383"/>
                  </a:lnTo>
                  <a:lnTo>
                    <a:pt x="2919" y="390"/>
                  </a:lnTo>
                  <a:lnTo>
                    <a:pt x="2937" y="401"/>
                  </a:lnTo>
                  <a:lnTo>
                    <a:pt x="2948" y="412"/>
                  </a:lnTo>
                  <a:lnTo>
                    <a:pt x="2970" y="423"/>
                  </a:lnTo>
                  <a:lnTo>
                    <a:pt x="2970" y="548"/>
                  </a:lnTo>
                  <a:lnTo>
                    <a:pt x="2970" y="819"/>
                  </a:lnTo>
                  <a:lnTo>
                    <a:pt x="2968" y="824"/>
                  </a:lnTo>
                  <a:lnTo>
                    <a:pt x="2927" y="871"/>
                  </a:lnTo>
                  <a:lnTo>
                    <a:pt x="2960" y="853"/>
                  </a:lnTo>
                  <a:lnTo>
                    <a:pt x="2970" y="832"/>
                  </a:lnTo>
                  <a:lnTo>
                    <a:pt x="2970" y="2350"/>
                  </a:lnTo>
                  <a:lnTo>
                    <a:pt x="2963" y="2353"/>
                  </a:lnTo>
                  <a:lnTo>
                    <a:pt x="2928" y="2356"/>
                  </a:lnTo>
                  <a:lnTo>
                    <a:pt x="2876" y="2384"/>
                  </a:lnTo>
                  <a:lnTo>
                    <a:pt x="2713" y="2422"/>
                  </a:lnTo>
                  <a:lnTo>
                    <a:pt x="2650" y="2412"/>
                  </a:lnTo>
                  <a:lnTo>
                    <a:pt x="2636" y="2399"/>
                  </a:lnTo>
                  <a:lnTo>
                    <a:pt x="2628" y="2416"/>
                  </a:lnTo>
                  <a:lnTo>
                    <a:pt x="2637" y="2426"/>
                  </a:lnTo>
                  <a:lnTo>
                    <a:pt x="2624" y="2440"/>
                  </a:lnTo>
                  <a:lnTo>
                    <a:pt x="2633" y="2456"/>
                  </a:lnTo>
                  <a:lnTo>
                    <a:pt x="2632" y="2468"/>
                  </a:lnTo>
                  <a:lnTo>
                    <a:pt x="2629" y="2474"/>
                  </a:lnTo>
                  <a:lnTo>
                    <a:pt x="2626" y="2495"/>
                  </a:lnTo>
                  <a:lnTo>
                    <a:pt x="2658" y="2515"/>
                  </a:lnTo>
                  <a:lnTo>
                    <a:pt x="2653" y="2528"/>
                  </a:lnTo>
                  <a:lnTo>
                    <a:pt x="2608" y="2535"/>
                  </a:lnTo>
                  <a:lnTo>
                    <a:pt x="2593" y="2561"/>
                  </a:lnTo>
                  <a:lnTo>
                    <a:pt x="2605" y="2610"/>
                  </a:lnTo>
                  <a:lnTo>
                    <a:pt x="2563" y="2661"/>
                  </a:lnTo>
                  <a:lnTo>
                    <a:pt x="2557" y="2689"/>
                  </a:lnTo>
                  <a:lnTo>
                    <a:pt x="2565" y="2698"/>
                  </a:lnTo>
                  <a:lnTo>
                    <a:pt x="2594" y="2697"/>
                  </a:lnTo>
                  <a:lnTo>
                    <a:pt x="2604" y="2703"/>
                  </a:lnTo>
                  <a:lnTo>
                    <a:pt x="2629" y="2707"/>
                  </a:lnTo>
                  <a:lnTo>
                    <a:pt x="2639" y="2707"/>
                  </a:lnTo>
                  <a:lnTo>
                    <a:pt x="2643" y="2719"/>
                  </a:lnTo>
                  <a:lnTo>
                    <a:pt x="2637" y="2726"/>
                  </a:lnTo>
                  <a:lnTo>
                    <a:pt x="2628" y="2773"/>
                  </a:lnTo>
                  <a:lnTo>
                    <a:pt x="2612" y="2782"/>
                  </a:lnTo>
                  <a:lnTo>
                    <a:pt x="2554" y="2798"/>
                  </a:lnTo>
                  <a:lnTo>
                    <a:pt x="2539" y="2780"/>
                  </a:lnTo>
                  <a:lnTo>
                    <a:pt x="2514" y="2803"/>
                  </a:lnTo>
                  <a:lnTo>
                    <a:pt x="2457" y="2768"/>
                  </a:lnTo>
                  <a:lnTo>
                    <a:pt x="2443" y="2741"/>
                  </a:lnTo>
                  <a:lnTo>
                    <a:pt x="2424" y="2740"/>
                  </a:lnTo>
                  <a:lnTo>
                    <a:pt x="2411" y="2758"/>
                  </a:lnTo>
                  <a:lnTo>
                    <a:pt x="2396" y="2759"/>
                  </a:lnTo>
                  <a:lnTo>
                    <a:pt x="2353" y="2749"/>
                  </a:lnTo>
                  <a:lnTo>
                    <a:pt x="2338" y="2739"/>
                  </a:lnTo>
                  <a:lnTo>
                    <a:pt x="2331" y="2744"/>
                  </a:lnTo>
                  <a:lnTo>
                    <a:pt x="2318" y="2746"/>
                  </a:lnTo>
                  <a:lnTo>
                    <a:pt x="2306" y="2757"/>
                  </a:lnTo>
                  <a:lnTo>
                    <a:pt x="2301" y="2755"/>
                  </a:lnTo>
                  <a:lnTo>
                    <a:pt x="2285" y="2784"/>
                  </a:lnTo>
                  <a:lnTo>
                    <a:pt x="2275" y="2784"/>
                  </a:lnTo>
                  <a:lnTo>
                    <a:pt x="2245" y="2768"/>
                  </a:lnTo>
                  <a:lnTo>
                    <a:pt x="2234" y="2746"/>
                  </a:lnTo>
                  <a:lnTo>
                    <a:pt x="2213" y="2747"/>
                  </a:lnTo>
                  <a:lnTo>
                    <a:pt x="2200" y="2772"/>
                  </a:lnTo>
                  <a:lnTo>
                    <a:pt x="2202" y="2784"/>
                  </a:lnTo>
                  <a:lnTo>
                    <a:pt x="2192" y="2781"/>
                  </a:lnTo>
                  <a:lnTo>
                    <a:pt x="2187" y="2769"/>
                  </a:lnTo>
                  <a:lnTo>
                    <a:pt x="2188" y="2736"/>
                  </a:lnTo>
                  <a:lnTo>
                    <a:pt x="2150" y="2708"/>
                  </a:lnTo>
                  <a:lnTo>
                    <a:pt x="2129" y="2687"/>
                  </a:lnTo>
                  <a:lnTo>
                    <a:pt x="2096" y="2690"/>
                  </a:lnTo>
                  <a:lnTo>
                    <a:pt x="2071" y="2684"/>
                  </a:lnTo>
                  <a:lnTo>
                    <a:pt x="2057" y="2695"/>
                  </a:lnTo>
                  <a:lnTo>
                    <a:pt x="2031" y="2680"/>
                  </a:lnTo>
                  <a:lnTo>
                    <a:pt x="2005" y="2685"/>
                  </a:lnTo>
                  <a:lnTo>
                    <a:pt x="1994" y="2706"/>
                  </a:lnTo>
                  <a:lnTo>
                    <a:pt x="1960" y="2687"/>
                  </a:lnTo>
                  <a:lnTo>
                    <a:pt x="1956" y="2678"/>
                  </a:lnTo>
                  <a:lnTo>
                    <a:pt x="1942" y="2677"/>
                  </a:lnTo>
                  <a:lnTo>
                    <a:pt x="1943" y="2689"/>
                  </a:lnTo>
                  <a:lnTo>
                    <a:pt x="1936" y="2688"/>
                  </a:lnTo>
                  <a:lnTo>
                    <a:pt x="1936" y="2702"/>
                  </a:lnTo>
                  <a:lnTo>
                    <a:pt x="1918" y="2710"/>
                  </a:lnTo>
                  <a:lnTo>
                    <a:pt x="1875" y="2727"/>
                  </a:lnTo>
                  <a:lnTo>
                    <a:pt x="1829" y="2778"/>
                  </a:lnTo>
                  <a:lnTo>
                    <a:pt x="1818" y="2777"/>
                  </a:lnTo>
                  <a:lnTo>
                    <a:pt x="1805" y="2787"/>
                  </a:lnTo>
                  <a:lnTo>
                    <a:pt x="1798" y="2788"/>
                  </a:lnTo>
                  <a:lnTo>
                    <a:pt x="1834" y="2834"/>
                  </a:lnTo>
                  <a:lnTo>
                    <a:pt x="1813" y="2854"/>
                  </a:lnTo>
                  <a:lnTo>
                    <a:pt x="1797" y="2853"/>
                  </a:lnTo>
                  <a:lnTo>
                    <a:pt x="1745" y="2808"/>
                  </a:lnTo>
                  <a:lnTo>
                    <a:pt x="1733" y="2831"/>
                  </a:lnTo>
                  <a:lnTo>
                    <a:pt x="1736" y="2845"/>
                  </a:lnTo>
                  <a:lnTo>
                    <a:pt x="1719" y="2871"/>
                  </a:lnTo>
                  <a:lnTo>
                    <a:pt x="1721" y="2888"/>
                  </a:lnTo>
                  <a:lnTo>
                    <a:pt x="1719" y="2909"/>
                  </a:lnTo>
                  <a:lnTo>
                    <a:pt x="1726" y="2923"/>
                  </a:lnTo>
                  <a:lnTo>
                    <a:pt x="1713" y="2937"/>
                  </a:lnTo>
                  <a:lnTo>
                    <a:pt x="1697" y="2989"/>
                  </a:lnTo>
                  <a:lnTo>
                    <a:pt x="1732" y="3012"/>
                  </a:lnTo>
                  <a:lnTo>
                    <a:pt x="1737" y="3038"/>
                  </a:lnTo>
                  <a:lnTo>
                    <a:pt x="1738" y="3053"/>
                  </a:lnTo>
                  <a:lnTo>
                    <a:pt x="1777" y="3081"/>
                  </a:lnTo>
                  <a:lnTo>
                    <a:pt x="1796" y="3090"/>
                  </a:lnTo>
                  <a:lnTo>
                    <a:pt x="1852" y="3156"/>
                  </a:lnTo>
                  <a:lnTo>
                    <a:pt x="1850" y="3158"/>
                  </a:lnTo>
                  <a:lnTo>
                    <a:pt x="1825" y="3162"/>
                  </a:lnTo>
                  <a:lnTo>
                    <a:pt x="1824" y="3174"/>
                  </a:lnTo>
                  <a:lnTo>
                    <a:pt x="1856" y="3191"/>
                  </a:lnTo>
                  <a:lnTo>
                    <a:pt x="1851" y="3196"/>
                  </a:lnTo>
                  <a:lnTo>
                    <a:pt x="1844" y="3195"/>
                  </a:lnTo>
                  <a:lnTo>
                    <a:pt x="1839" y="3200"/>
                  </a:lnTo>
                  <a:lnTo>
                    <a:pt x="1834" y="3201"/>
                  </a:lnTo>
                  <a:lnTo>
                    <a:pt x="1835" y="3195"/>
                  </a:lnTo>
                  <a:lnTo>
                    <a:pt x="1827" y="3198"/>
                  </a:lnTo>
                  <a:lnTo>
                    <a:pt x="1824" y="3206"/>
                  </a:lnTo>
                  <a:lnTo>
                    <a:pt x="1821" y="3208"/>
                  </a:lnTo>
                  <a:lnTo>
                    <a:pt x="1823" y="3214"/>
                  </a:lnTo>
                  <a:lnTo>
                    <a:pt x="1821" y="3222"/>
                  </a:lnTo>
                  <a:lnTo>
                    <a:pt x="1813" y="3220"/>
                  </a:lnTo>
                  <a:lnTo>
                    <a:pt x="1811" y="3223"/>
                  </a:lnTo>
                  <a:lnTo>
                    <a:pt x="1813" y="3229"/>
                  </a:lnTo>
                  <a:lnTo>
                    <a:pt x="1807" y="3232"/>
                  </a:lnTo>
                  <a:lnTo>
                    <a:pt x="1798" y="3230"/>
                  </a:lnTo>
                  <a:lnTo>
                    <a:pt x="1792" y="3227"/>
                  </a:lnTo>
                  <a:lnTo>
                    <a:pt x="1782" y="3219"/>
                  </a:lnTo>
                  <a:lnTo>
                    <a:pt x="1777" y="3220"/>
                  </a:lnTo>
                  <a:lnTo>
                    <a:pt x="1780" y="3226"/>
                  </a:lnTo>
                  <a:lnTo>
                    <a:pt x="1785" y="3228"/>
                  </a:lnTo>
                  <a:lnTo>
                    <a:pt x="1781" y="3235"/>
                  </a:lnTo>
                  <a:lnTo>
                    <a:pt x="1772" y="3235"/>
                  </a:lnTo>
                  <a:lnTo>
                    <a:pt x="1767" y="3231"/>
                  </a:lnTo>
                  <a:lnTo>
                    <a:pt x="1764" y="3237"/>
                  </a:lnTo>
                  <a:lnTo>
                    <a:pt x="1772" y="3242"/>
                  </a:lnTo>
                  <a:lnTo>
                    <a:pt x="1768" y="3248"/>
                  </a:lnTo>
                  <a:lnTo>
                    <a:pt x="1764" y="3250"/>
                  </a:lnTo>
                  <a:lnTo>
                    <a:pt x="1766" y="3256"/>
                  </a:lnTo>
                  <a:lnTo>
                    <a:pt x="1760" y="3267"/>
                  </a:lnTo>
                  <a:lnTo>
                    <a:pt x="1758" y="3263"/>
                  </a:lnTo>
                  <a:lnTo>
                    <a:pt x="1754" y="3250"/>
                  </a:lnTo>
                  <a:lnTo>
                    <a:pt x="1749" y="3256"/>
                  </a:lnTo>
                  <a:lnTo>
                    <a:pt x="1743" y="3268"/>
                  </a:lnTo>
                  <a:lnTo>
                    <a:pt x="1752" y="3284"/>
                  </a:lnTo>
                  <a:lnTo>
                    <a:pt x="1751" y="3292"/>
                  </a:lnTo>
                  <a:lnTo>
                    <a:pt x="1743" y="3298"/>
                  </a:lnTo>
                  <a:lnTo>
                    <a:pt x="1743" y="3291"/>
                  </a:lnTo>
                  <a:lnTo>
                    <a:pt x="1742" y="3288"/>
                  </a:lnTo>
                  <a:lnTo>
                    <a:pt x="1731" y="3293"/>
                  </a:lnTo>
                  <a:lnTo>
                    <a:pt x="1730" y="3299"/>
                  </a:lnTo>
                  <a:lnTo>
                    <a:pt x="1730" y="3304"/>
                  </a:lnTo>
                  <a:lnTo>
                    <a:pt x="1730" y="3306"/>
                  </a:lnTo>
                  <a:lnTo>
                    <a:pt x="1730" y="3307"/>
                  </a:lnTo>
                  <a:lnTo>
                    <a:pt x="1732" y="3313"/>
                  </a:lnTo>
                  <a:lnTo>
                    <a:pt x="1727" y="3319"/>
                  </a:lnTo>
                  <a:lnTo>
                    <a:pt x="1718" y="3323"/>
                  </a:lnTo>
                  <a:lnTo>
                    <a:pt x="1715" y="3333"/>
                  </a:lnTo>
                  <a:lnTo>
                    <a:pt x="1706" y="3343"/>
                  </a:lnTo>
                  <a:lnTo>
                    <a:pt x="1711" y="3363"/>
                  </a:lnTo>
                  <a:lnTo>
                    <a:pt x="1715" y="3373"/>
                  </a:lnTo>
                  <a:lnTo>
                    <a:pt x="1723" y="3372"/>
                  </a:lnTo>
                  <a:lnTo>
                    <a:pt x="1727" y="3365"/>
                  </a:lnTo>
                  <a:lnTo>
                    <a:pt x="1738" y="3368"/>
                  </a:lnTo>
                  <a:lnTo>
                    <a:pt x="1741" y="3387"/>
                  </a:lnTo>
                  <a:lnTo>
                    <a:pt x="1742" y="3394"/>
                  </a:lnTo>
                  <a:lnTo>
                    <a:pt x="1751" y="3400"/>
                  </a:lnTo>
                  <a:lnTo>
                    <a:pt x="1753" y="3400"/>
                  </a:lnTo>
                  <a:lnTo>
                    <a:pt x="1755" y="3407"/>
                  </a:lnTo>
                  <a:lnTo>
                    <a:pt x="1751" y="3416"/>
                  </a:lnTo>
                  <a:lnTo>
                    <a:pt x="1750" y="3432"/>
                  </a:lnTo>
                  <a:lnTo>
                    <a:pt x="1754" y="3435"/>
                  </a:lnTo>
                  <a:lnTo>
                    <a:pt x="1761" y="3423"/>
                  </a:lnTo>
                  <a:lnTo>
                    <a:pt x="1766" y="3415"/>
                  </a:lnTo>
                  <a:lnTo>
                    <a:pt x="1767" y="3407"/>
                  </a:lnTo>
                  <a:lnTo>
                    <a:pt x="1769" y="3416"/>
                  </a:lnTo>
                  <a:lnTo>
                    <a:pt x="1765" y="3431"/>
                  </a:lnTo>
                  <a:lnTo>
                    <a:pt x="1760" y="3442"/>
                  </a:lnTo>
                  <a:lnTo>
                    <a:pt x="1761" y="3450"/>
                  </a:lnTo>
                  <a:lnTo>
                    <a:pt x="1766" y="3444"/>
                  </a:lnTo>
                  <a:lnTo>
                    <a:pt x="1766" y="3452"/>
                  </a:lnTo>
                  <a:lnTo>
                    <a:pt x="1760" y="3460"/>
                  </a:lnTo>
                  <a:lnTo>
                    <a:pt x="1756" y="3469"/>
                  </a:lnTo>
                  <a:lnTo>
                    <a:pt x="1759" y="3481"/>
                  </a:lnTo>
                  <a:lnTo>
                    <a:pt x="1781" y="3502"/>
                  </a:lnTo>
                  <a:lnTo>
                    <a:pt x="1790" y="3514"/>
                  </a:lnTo>
                  <a:lnTo>
                    <a:pt x="1797" y="3529"/>
                  </a:lnTo>
                  <a:lnTo>
                    <a:pt x="1807" y="3562"/>
                  </a:lnTo>
                  <a:lnTo>
                    <a:pt x="1818" y="3570"/>
                  </a:lnTo>
                  <a:lnTo>
                    <a:pt x="1826" y="3578"/>
                  </a:lnTo>
                  <a:lnTo>
                    <a:pt x="1817" y="3594"/>
                  </a:lnTo>
                  <a:lnTo>
                    <a:pt x="1805" y="3624"/>
                  </a:lnTo>
                  <a:lnTo>
                    <a:pt x="1767" y="3629"/>
                  </a:lnTo>
                  <a:lnTo>
                    <a:pt x="1727" y="3586"/>
                  </a:lnTo>
                  <a:lnTo>
                    <a:pt x="1696" y="3569"/>
                  </a:lnTo>
                  <a:lnTo>
                    <a:pt x="1671" y="3568"/>
                  </a:lnTo>
                  <a:lnTo>
                    <a:pt x="1659" y="3564"/>
                  </a:lnTo>
                  <a:lnTo>
                    <a:pt x="1639" y="3550"/>
                  </a:lnTo>
                  <a:lnTo>
                    <a:pt x="1641" y="3541"/>
                  </a:lnTo>
                  <a:lnTo>
                    <a:pt x="1633" y="3527"/>
                  </a:lnTo>
                  <a:lnTo>
                    <a:pt x="1606" y="3523"/>
                  </a:lnTo>
                  <a:lnTo>
                    <a:pt x="1589" y="3508"/>
                  </a:lnTo>
                  <a:lnTo>
                    <a:pt x="1576" y="3516"/>
                  </a:lnTo>
                  <a:lnTo>
                    <a:pt x="1550" y="3524"/>
                  </a:lnTo>
                  <a:lnTo>
                    <a:pt x="1539" y="3522"/>
                  </a:lnTo>
                  <a:lnTo>
                    <a:pt x="1536" y="3513"/>
                  </a:lnTo>
                  <a:lnTo>
                    <a:pt x="1516" y="3506"/>
                  </a:lnTo>
                  <a:lnTo>
                    <a:pt x="1503" y="3489"/>
                  </a:lnTo>
                  <a:lnTo>
                    <a:pt x="1483" y="3481"/>
                  </a:lnTo>
                  <a:lnTo>
                    <a:pt x="1443" y="3475"/>
                  </a:lnTo>
                  <a:lnTo>
                    <a:pt x="1400" y="3458"/>
                  </a:lnTo>
                  <a:lnTo>
                    <a:pt x="1374" y="3457"/>
                  </a:lnTo>
                  <a:lnTo>
                    <a:pt x="1355" y="3448"/>
                  </a:lnTo>
                  <a:lnTo>
                    <a:pt x="1321" y="3445"/>
                  </a:lnTo>
                  <a:lnTo>
                    <a:pt x="1296" y="3436"/>
                  </a:lnTo>
                  <a:lnTo>
                    <a:pt x="1276" y="3444"/>
                  </a:lnTo>
                  <a:lnTo>
                    <a:pt x="1261" y="3432"/>
                  </a:lnTo>
                  <a:lnTo>
                    <a:pt x="1239" y="3403"/>
                  </a:lnTo>
                  <a:lnTo>
                    <a:pt x="1210" y="3383"/>
                  </a:lnTo>
                  <a:lnTo>
                    <a:pt x="1191" y="3376"/>
                  </a:lnTo>
                  <a:lnTo>
                    <a:pt x="1175" y="3373"/>
                  </a:lnTo>
                  <a:lnTo>
                    <a:pt x="1161" y="3365"/>
                  </a:lnTo>
                  <a:lnTo>
                    <a:pt x="1161" y="3359"/>
                  </a:lnTo>
                  <a:lnTo>
                    <a:pt x="1152" y="3353"/>
                  </a:lnTo>
                  <a:lnTo>
                    <a:pt x="1149" y="3359"/>
                  </a:lnTo>
                  <a:lnTo>
                    <a:pt x="1142" y="3357"/>
                  </a:lnTo>
                  <a:lnTo>
                    <a:pt x="1131" y="3355"/>
                  </a:lnTo>
                  <a:lnTo>
                    <a:pt x="1125" y="3354"/>
                  </a:lnTo>
                  <a:lnTo>
                    <a:pt x="1114" y="3335"/>
                  </a:lnTo>
                  <a:lnTo>
                    <a:pt x="1103" y="3311"/>
                  </a:lnTo>
                  <a:lnTo>
                    <a:pt x="1091" y="3307"/>
                  </a:lnTo>
                  <a:lnTo>
                    <a:pt x="1079" y="3307"/>
                  </a:lnTo>
                  <a:lnTo>
                    <a:pt x="1076" y="3298"/>
                  </a:lnTo>
                  <a:lnTo>
                    <a:pt x="1096" y="3293"/>
                  </a:lnTo>
                  <a:lnTo>
                    <a:pt x="1095" y="3286"/>
                  </a:lnTo>
                  <a:lnTo>
                    <a:pt x="1088" y="3285"/>
                  </a:lnTo>
                  <a:lnTo>
                    <a:pt x="1085" y="3289"/>
                  </a:lnTo>
                  <a:lnTo>
                    <a:pt x="1087" y="3278"/>
                  </a:lnTo>
                  <a:lnTo>
                    <a:pt x="1100" y="3281"/>
                  </a:lnTo>
                  <a:lnTo>
                    <a:pt x="1107" y="3286"/>
                  </a:lnTo>
                  <a:lnTo>
                    <a:pt x="1106" y="3292"/>
                  </a:lnTo>
                  <a:lnTo>
                    <a:pt x="1118" y="3293"/>
                  </a:lnTo>
                  <a:lnTo>
                    <a:pt x="1111" y="3286"/>
                  </a:lnTo>
                  <a:lnTo>
                    <a:pt x="1124" y="3287"/>
                  </a:lnTo>
                  <a:lnTo>
                    <a:pt x="1128" y="3283"/>
                  </a:lnTo>
                  <a:lnTo>
                    <a:pt x="1130" y="3269"/>
                  </a:lnTo>
                  <a:lnTo>
                    <a:pt x="1136" y="3261"/>
                  </a:lnTo>
                  <a:lnTo>
                    <a:pt x="1146" y="3256"/>
                  </a:lnTo>
                  <a:lnTo>
                    <a:pt x="1148" y="3243"/>
                  </a:lnTo>
                  <a:lnTo>
                    <a:pt x="1161" y="3221"/>
                  </a:lnTo>
                  <a:lnTo>
                    <a:pt x="1167" y="3222"/>
                  </a:lnTo>
                  <a:lnTo>
                    <a:pt x="1163" y="3228"/>
                  </a:lnTo>
                  <a:lnTo>
                    <a:pt x="1164" y="3236"/>
                  </a:lnTo>
                  <a:lnTo>
                    <a:pt x="1174" y="3242"/>
                  </a:lnTo>
                  <a:lnTo>
                    <a:pt x="1180" y="3236"/>
                  </a:lnTo>
                  <a:lnTo>
                    <a:pt x="1179" y="3233"/>
                  </a:lnTo>
                  <a:lnTo>
                    <a:pt x="1176" y="3230"/>
                  </a:lnTo>
                  <a:lnTo>
                    <a:pt x="1177" y="3236"/>
                  </a:lnTo>
                  <a:lnTo>
                    <a:pt x="1172" y="3231"/>
                  </a:lnTo>
                  <a:lnTo>
                    <a:pt x="1170" y="3226"/>
                  </a:lnTo>
                  <a:lnTo>
                    <a:pt x="1173" y="3223"/>
                  </a:lnTo>
                  <a:lnTo>
                    <a:pt x="1179" y="3217"/>
                  </a:lnTo>
                  <a:lnTo>
                    <a:pt x="1183" y="3216"/>
                  </a:lnTo>
                  <a:lnTo>
                    <a:pt x="1189" y="3224"/>
                  </a:lnTo>
                  <a:lnTo>
                    <a:pt x="1195" y="3225"/>
                  </a:lnTo>
                  <a:lnTo>
                    <a:pt x="1201" y="3221"/>
                  </a:lnTo>
                  <a:lnTo>
                    <a:pt x="1189" y="3213"/>
                  </a:lnTo>
                  <a:lnTo>
                    <a:pt x="1188" y="3209"/>
                  </a:lnTo>
                  <a:lnTo>
                    <a:pt x="1167" y="3193"/>
                  </a:lnTo>
                  <a:lnTo>
                    <a:pt x="1165" y="3197"/>
                  </a:lnTo>
                  <a:lnTo>
                    <a:pt x="1156" y="3188"/>
                  </a:lnTo>
                  <a:lnTo>
                    <a:pt x="1150" y="3176"/>
                  </a:lnTo>
                  <a:lnTo>
                    <a:pt x="1148" y="3164"/>
                  </a:lnTo>
                  <a:lnTo>
                    <a:pt x="1160" y="3171"/>
                  </a:lnTo>
                  <a:lnTo>
                    <a:pt x="1171" y="3166"/>
                  </a:lnTo>
                  <a:lnTo>
                    <a:pt x="1174" y="3162"/>
                  </a:lnTo>
                  <a:lnTo>
                    <a:pt x="1180" y="3163"/>
                  </a:lnTo>
                  <a:lnTo>
                    <a:pt x="1185" y="3168"/>
                  </a:lnTo>
                  <a:lnTo>
                    <a:pt x="1198" y="3168"/>
                  </a:lnTo>
                  <a:lnTo>
                    <a:pt x="1198" y="3161"/>
                  </a:lnTo>
                  <a:lnTo>
                    <a:pt x="1190" y="3156"/>
                  </a:lnTo>
                  <a:lnTo>
                    <a:pt x="1186" y="3161"/>
                  </a:lnTo>
                  <a:lnTo>
                    <a:pt x="1182" y="3155"/>
                  </a:lnTo>
                  <a:lnTo>
                    <a:pt x="1184" y="3149"/>
                  </a:lnTo>
                  <a:lnTo>
                    <a:pt x="1187" y="3147"/>
                  </a:lnTo>
                  <a:lnTo>
                    <a:pt x="1203" y="3147"/>
                  </a:lnTo>
                  <a:lnTo>
                    <a:pt x="1211" y="3140"/>
                  </a:lnTo>
                  <a:lnTo>
                    <a:pt x="1218" y="3137"/>
                  </a:lnTo>
                  <a:lnTo>
                    <a:pt x="1247" y="3131"/>
                  </a:lnTo>
                  <a:lnTo>
                    <a:pt x="1247" y="3125"/>
                  </a:lnTo>
                  <a:lnTo>
                    <a:pt x="1240" y="3121"/>
                  </a:lnTo>
                  <a:lnTo>
                    <a:pt x="1241" y="3115"/>
                  </a:lnTo>
                  <a:lnTo>
                    <a:pt x="1238" y="3110"/>
                  </a:lnTo>
                  <a:lnTo>
                    <a:pt x="1223" y="3113"/>
                  </a:lnTo>
                  <a:lnTo>
                    <a:pt x="1214" y="3119"/>
                  </a:lnTo>
                  <a:lnTo>
                    <a:pt x="1195" y="3121"/>
                  </a:lnTo>
                  <a:lnTo>
                    <a:pt x="1182" y="3123"/>
                  </a:lnTo>
                  <a:lnTo>
                    <a:pt x="1186" y="3095"/>
                  </a:lnTo>
                  <a:lnTo>
                    <a:pt x="1217" y="3061"/>
                  </a:lnTo>
                  <a:lnTo>
                    <a:pt x="1269" y="3055"/>
                  </a:lnTo>
                  <a:lnTo>
                    <a:pt x="1277" y="3036"/>
                  </a:lnTo>
                  <a:lnTo>
                    <a:pt x="1294" y="3023"/>
                  </a:lnTo>
                  <a:lnTo>
                    <a:pt x="1292" y="2994"/>
                  </a:lnTo>
                  <a:lnTo>
                    <a:pt x="1282" y="2978"/>
                  </a:lnTo>
                  <a:lnTo>
                    <a:pt x="1297" y="2966"/>
                  </a:lnTo>
                  <a:lnTo>
                    <a:pt x="1298" y="2957"/>
                  </a:lnTo>
                  <a:lnTo>
                    <a:pt x="1280" y="2960"/>
                  </a:lnTo>
                  <a:lnTo>
                    <a:pt x="1272" y="2949"/>
                  </a:lnTo>
                  <a:lnTo>
                    <a:pt x="1277" y="2947"/>
                  </a:lnTo>
                  <a:lnTo>
                    <a:pt x="1302" y="2926"/>
                  </a:lnTo>
                  <a:lnTo>
                    <a:pt x="1294" y="2912"/>
                  </a:lnTo>
                  <a:lnTo>
                    <a:pt x="1304" y="2900"/>
                  </a:lnTo>
                  <a:lnTo>
                    <a:pt x="1292" y="2895"/>
                  </a:lnTo>
                  <a:lnTo>
                    <a:pt x="1271" y="2902"/>
                  </a:lnTo>
                  <a:lnTo>
                    <a:pt x="1247" y="2881"/>
                  </a:lnTo>
                  <a:lnTo>
                    <a:pt x="1240" y="2870"/>
                  </a:lnTo>
                  <a:lnTo>
                    <a:pt x="1212" y="2872"/>
                  </a:lnTo>
                  <a:lnTo>
                    <a:pt x="1203" y="2857"/>
                  </a:lnTo>
                  <a:lnTo>
                    <a:pt x="1182" y="2844"/>
                  </a:lnTo>
                  <a:lnTo>
                    <a:pt x="1162" y="2854"/>
                  </a:lnTo>
                  <a:lnTo>
                    <a:pt x="1149" y="2843"/>
                  </a:lnTo>
                  <a:lnTo>
                    <a:pt x="1145" y="2829"/>
                  </a:lnTo>
                  <a:lnTo>
                    <a:pt x="1124" y="2809"/>
                  </a:lnTo>
                  <a:lnTo>
                    <a:pt x="1110" y="2823"/>
                  </a:lnTo>
                  <a:lnTo>
                    <a:pt x="1083" y="2825"/>
                  </a:lnTo>
                  <a:lnTo>
                    <a:pt x="1045" y="2804"/>
                  </a:lnTo>
                  <a:lnTo>
                    <a:pt x="1022" y="2824"/>
                  </a:lnTo>
                  <a:lnTo>
                    <a:pt x="1005" y="2813"/>
                  </a:lnTo>
                  <a:lnTo>
                    <a:pt x="1009" y="2804"/>
                  </a:lnTo>
                  <a:lnTo>
                    <a:pt x="1007" y="2787"/>
                  </a:lnTo>
                  <a:lnTo>
                    <a:pt x="1001" y="2781"/>
                  </a:lnTo>
                  <a:lnTo>
                    <a:pt x="984" y="2744"/>
                  </a:lnTo>
                  <a:lnTo>
                    <a:pt x="979" y="2724"/>
                  </a:lnTo>
                  <a:lnTo>
                    <a:pt x="927" y="2717"/>
                  </a:lnTo>
                  <a:lnTo>
                    <a:pt x="926" y="2688"/>
                  </a:lnTo>
                  <a:lnTo>
                    <a:pt x="917" y="2675"/>
                  </a:lnTo>
                  <a:lnTo>
                    <a:pt x="929" y="2662"/>
                  </a:lnTo>
                  <a:lnTo>
                    <a:pt x="898" y="2624"/>
                  </a:lnTo>
                  <a:lnTo>
                    <a:pt x="877" y="2621"/>
                  </a:lnTo>
                  <a:lnTo>
                    <a:pt x="835" y="2629"/>
                  </a:lnTo>
                  <a:lnTo>
                    <a:pt x="819" y="2621"/>
                  </a:lnTo>
                  <a:lnTo>
                    <a:pt x="810" y="2626"/>
                  </a:lnTo>
                  <a:lnTo>
                    <a:pt x="803" y="2626"/>
                  </a:lnTo>
                  <a:lnTo>
                    <a:pt x="803" y="2632"/>
                  </a:lnTo>
                  <a:lnTo>
                    <a:pt x="791" y="2643"/>
                  </a:lnTo>
                  <a:lnTo>
                    <a:pt x="770" y="2636"/>
                  </a:lnTo>
                  <a:lnTo>
                    <a:pt x="758" y="2615"/>
                  </a:lnTo>
                  <a:lnTo>
                    <a:pt x="760" y="2605"/>
                  </a:lnTo>
                  <a:lnTo>
                    <a:pt x="753" y="2602"/>
                  </a:lnTo>
                  <a:lnTo>
                    <a:pt x="762" y="2582"/>
                  </a:lnTo>
                  <a:lnTo>
                    <a:pt x="746" y="2555"/>
                  </a:lnTo>
                  <a:lnTo>
                    <a:pt x="756" y="2538"/>
                  </a:lnTo>
                  <a:lnTo>
                    <a:pt x="789" y="2542"/>
                  </a:lnTo>
                  <a:lnTo>
                    <a:pt x="825" y="2513"/>
                  </a:lnTo>
                  <a:lnTo>
                    <a:pt x="827" y="2488"/>
                  </a:lnTo>
                  <a:lnTo>
                    <a:pt x="810" y="2478"/>
                  </a:lnTo>
                  <a:lnTo>
                    <a:pt x="806" y="2467"/>
                  </a:lnTo>
                  <a:lnTo>
                    <a:pt x="789" y="2464"/>
                  </a:lnTo>
                  <a:lnTo>
                    <a:pt x="776" y="2467"/>
                  </a:lnTo>
                  <a:lnTo>
                    <a:pt x="777" y="2459"/>
                  </a:lnTo>
                  <a:lnTo>
                    <a:pt x="771" y="2437"/>
                  </a:lnTo>
                  <a:lnTo>
                    <a:pt x="740" y="2410"/>
                  </a:lnTo>
                  <a:lnTo>
                    <a:pt x="739" y="2402"/>
                  </a:lnTo>
                  <a:lnTo>
                    <a:pt x="710" y="2338"/>
                  </a:lnTo>
                  <a:lnTo>
                    <a:pt x="719" y="2312"/>
                  </a:lnTo>
                  <a:lnTo>
                    <a:pt x="711" y="2299"/>
                  </a:lnTo>
                  <a:lnTo>
                    <a:pt x="713" y="2259"/>
                  </a:lnTo>
                  <a:lnTo>
                    <a:pt x="690" y="2243"/>
                  </a:lnTo>
                  <a:lnTo>
                    <a:pt x="655" y="2242"/>
                  </a:lnTo>
                  <a:lnTo>
                    <a:pt x="646" y="2252"/>
                  </a:lnTo>
                  <a:lnTo>
                    <a:pt x="627" y="2251"/>
                  </a:lnTo>
                  <a:lnTo>
                    <a:pt x="617" y="2224"/>
                  </a:lnTo>
                  <a:lnTo>
                    <a:pt x="598" y="2219"/>
                  </a:lnTo>
                  <a:lnTo>
                    <a:pt x="594" y="2225"/>
                  </a:lnTo>
                  <a:lnTo>
                    <a:pt x="573" y="2225"/>
                  </a:lnTo>
                  <a:lnTo>
                    <a:pt x="562" y="2215"/>
                  </a:lnTo>
                  <a:lnTo>
                    <a:pt x="546" y="2219"/>
                  </a:lnTo>
                  <a:lnTo>
                    <a:pt x="535" y="2213"/>
                  </a:lnTo>
                  <a:lnTo>
                    <a:pt x="540" y="2187"/>
                  </a:lnTo>
                  <a:lnTo>
                    <a:pt x="526" y="2164"/>
                  </a:lnTo>
                  <a:lnTo>
                    <a:pt x="521" y="2133"/>
                  </a:lnTo>
                  <a:lnTo>
                    <a:pt x="529" y="2125"/>
                  </a:lnTo>
                  <a:lnTo>
                    <a:pt x="547" y="2119"/>
                  </a:lnTo>
                  <a:lnTo>
                    <a:pt x="549" y="2081"/>
                  </a:lnTo>
                  <a:lnTo>
                    <a:pt x="537" y="2072"/>
                  </a:lnTo>
                  <a:lnTo>
                    <a:pt x="538" y="2029"/>
                  </a:lnTo>
                  <a:lnTo>
                    <a:pt x="515" y="2025"/>
                  </a:lnTo>
                  <a:lnTo>
                    <a:pt x="507" y="2016"/>
                  </a:lnTo>
                  <a:lnTo>
                    <a:pt x="511" y="2001"/>
                  </a:lnTo>
                  <a:lnTo>
                    <a:pt x="499" y="1986"/>
                  </a:lnTo>
                  <a:lnTo>
                    <a:pt x="503" y="1986"/>
                  </a:lnTo>
                  <a:lnTo>
                    <a:pt x="511" y="1996"/>
                  </a:lnTo>
                  <a:lnTo>
                    <a:pt x="514" y="2009"/>
                  </a:lnTo>
                  <a:lnTo>
                    <a:pt x="525" y="2010"/>
                  </a:lnTo>
                  <a:lnTo>
                    <a:pt x="531" y="2004"/>
                  </a:lnTo>
                  <a:lnTo>
                    <a:pt x="531" y="1992"/>
                  </a:lnTo>
                  <a:lnTo>
                    <a:pt x="526" y="1975"/>
                  </a:lnTo>
                  <a:lnTo>
                    <a:pt x="519" y="1970"/>
                  </a:lnTo>
                  <a:lnTo>
                    <a:pt x="508" y="1975"/>
                  </a:lnTo>
                  <a:lnTo>
                    <a:pt x="497" y="1975"/>
                  </a:lnTo>
                  <a:lnTo>
                    <a:pt x="490" y="1962"/>
                  </a:lnTo>
                  <a:lnTo>
                    <a:pt x="493" y="1954"/>
                  </a:lnTo>
                  <a:lnTo>
                    <a:pt x="496" y="1946"/>
                  </a:lnTo>
                  <a:lnTo>
                    <a:pt x="507" y="1939"/>
                  </a:lnTo>
                  <a:lnTo>
                    <a:pt x="507" y="1920"/>
                  </a:lnTo>
                  <a:lnTo>
                    <a:pt x="505" y="1901"/>
                  </a:lnTo>
                  <a:lnTo>
                    <a:pt x="508" y="1885"/>
                  </a:lnTo>
                  <a:lnTo>
                    <a:pt x="508" y="1882"/>
                  </a:lnTo>
                  <a:lnTo>
                    <a:pt x="516" y="1868"/>
                  </a:lnTo>
                  <a:lnTo>
                    <a:pt x="517" y="1854"/>
                  </a:lnTo>
                  <a:lnTo>
                    <a:pt x="521" y="1853"/>
                  </a:lnTo>
                  <a:lnTo>
                    <a:pt x="523" y="1856"/>
                  </a:lnTo>
                  <a:lnTo>
                    <a:pt x="520" y="1865"/>
                  </a:lnTo>
                  <a:lnTo>
                    <a:pt x="528" y="1854"/>
                  </a:lnTo>
                  <a:lnTo>
                    <a:pt x="525" y="1850"/>
                  </a:lnTo>
                  <a:lnTo>
                    <a:pt x="529" y="1848"/>
                  </a:lnTo>
                  <a:lnTo>
                    <a:pt x="524" y="1844"/>
                  </a:lnTo>
                  <a:lnTo>
                    <a:pt x="519" y="1841"/>
                  </a:lnTo>
                  <a:lnTo>
                    <a:pt x="519" y="1837"/>
                  </a:lnTo>
                  <a:lnTo>
                    <a:pt x="511" y="1827"/>
                  </a:lnTo>
                  <a:lnTo>
                    <a:pt x="519" y="1816"/>
                  </a:lnTo>
                  <a:lnTo>
                    <a:pt x="525" y="1809"/>
                  </a:lnTo>
                  <a:lnTo>
                    <a:pt x="517" y="1789"/>
                  </a:lnTo>
                  <a:lnTo>
                    <a:pt x="524" y="1784"/>
                  </a:lnTo>
                  <a:lnTo>
                    <a:pt x="538" y="1797"/>
                  </a:lnTo>
                  <a:lnTo>
                    <a:pt x="545" y="1785"/>
                  </a:lnTo>
                  <a:lnTo>
                    <a:pt x="555" y="1780"/>
                  </a:lnTo>
                  <a:lnTo>
                    <a:pt x="567" y="1785"/>
                  </a:lnTo>
                  <a:lnTo>
                    <a:pt x="588" y="1757"/>
                  </a:lnTo>
                  <a:lnTo>
                    <a:pt x="596" y="1762"/>
                  </a:lnTo>
                  <a:lnTo>
                    <a:pt x="624" y="1762"/>
                  </a:lnTo>
                  <a:lnTo>
                    <a:pt x="653" y="1765"/>
                  </a:lnTo>
                  <a:lnTo>
                    <a:pt x="662" y="1764"/>
                  </a:lnTo>
                  <a:lnTo>
                    <a:pt x="661" y="1762"/>
                  </a:lnTo>
                  <a:lnTo>
                    <a:pt x="659" y="1758"/>
                  </a:lnTo>
                  <a:lnTo>
                    <a:pt x="665" y="1754"/>
                  </a:lnTo>
                  <a:lnTo>
                    <a:pt x="666" y="1752"/>
                  </a:lnTo>
                  <a:lnTo>
                    <a:pt x="640" y="1748"/>
                  </a:lnTo>
                  <a:lnTo>
                    <a:pt x="648" y="1744"/>
                  </a:lnTo>
                  <a:lnTo>
                    <a:pt x="642" y="1737"/>
                  </a:lnTo>
                  <a:lnTo>
                    <a:pt x="612" y="1730"/>
                  </a:lnTo>
                  <a:lnTo>
                    <a:pt x="595" y="1736"/>
                  </a:lnTo>
                  <a:lnTo>
                    <a:pt x="589" y="1736"/>
                  </a:lnTo>
                  <a:lnTo>
                    <a:pt x="566" y="1711"/>
                  </a:lnTo>
                  <a:lnTo>
                    <a:pt x="557" y="1713"/>
                  </a:lnTo>
                  <a:lnTo>
                    <a:pt x="547" y="1704"/>
                  </a:lnTo>
                  <a:lnTo>
                    <a:pt x="551" y="1695"/>
                  </a:lnTo>
                  <a:lnTo>
                    <a:pt x="545" y="1694"/>
                  </a:lnTo>
                  <a:lnTo>
                    <a:pt x="549" y="1689"/>
                  </a:lnTo>
                  <a:lnTo>
                    <a:pt x="562" y="1699"/>
                  </a:lnTo>
                  <a:lnTo>
                    <a:pt x="567" y="1697"/>
                  </a:lnTo>
                  <a:lnTo>
                    <a:pt x="559" y="1675"/>
                  </a:lnTo>
                  <a:lnTo>
                    <a:pt x="566" y="1662"/>
                  </a:lnTo>
                  <a:lnTo>
                    <a:pt x="563" y="1660"/>
                  </a:lnTo>
                  <a:lnTo>
                    <a:pt x="552" y="1674"/>
                  </a:lnTo>
                  <a:lnTo>
                    <a:pt x="538" y="1676"/>
                  </a:lnTo>
                  <a:lnTo>
                    <a:pt x="531" y="1685"/>
                  </a:lnTo>
                  <a:lnTo>
                    <a:pt x="517" y="1689"/>
                  </a:lnTo>
                  <a:lnTo>
                    <a:pt x="505" y="1681"/>
                  </a:lnTo>
                  <a:lnTo>
                    <a:pt x="497" y="1681"/>
                  </a:lnTo>
                  <a:lnTo>
                    <a:pt x="515" y="1639"/>
                  </a:lnTo>
                  <a:lnTo>
                    <a:pt x="593" y="1577"/>
                  </a:lnTo>
                  <a:lnTo>
                    <a:pt x="601" y="1541"/>
                  </a:lnTo>
                  <a:lnTo>
                    <a:pt x="658" y="1492"/>
                  </a:lnTo>
                  <a:lnTo>
                    <a:pt x="710" y="1431"/>
                  </a:lnTo>
                  <a:lnTo>
                    <a:pt x="732" y="1384"/>
                  </a:lnTo>
                  <a:lnTo>
                    <a:pt x="733" y="1355"/>
                  </a:lnTo>
                  <a:lnTo>
                    <a:pt x="717" y="1340"/>
                  </a:lnTo>
                  <a:lnTo>
                    <a:pt x="710" y="1318"/>
                  </a:lnTo>
                  <a:lnTo>
                    <a:pt x="675" y="1305"/>
                  </a:lnTo>
                  <a:lnTo>
                    <a:pt x="634" y="1267"/>
                  </a:lnTo>
                  <a:lnTo>
                    <a:pt x="664" y="1236"/>
                  </a:lnTo>
                  <a:lnTo>
                    <a:pt x="667" y="1184"/>
                  </a:lnTo>
                  <a:lnTo>
                    <a:pt x="658" y="1184"/>
                  </a:lnTo>
                  <a:lnTo>
                    <a:pt x="638" y="1168"/>
                  </a:lnTo>
                  <a:lnTo>
                    <a:pt x="637" y="1133"/>
                  </a:lnTo>
                  <a:lnTo>
                    <a:pt x="642" y="1126"/>
                  </a:lnTo>
                  <a:lnTo>
                    <a:pt x="641" y="1112"/>
                  </a:lnTo>
                  <a:lnTo>
                    <a:pt x="622" y="1113"/>
                  </a:lnTo>
                  <a:lnTo>
                    <a:pt x="609" y="1094"/>
                  </a:lnTo>
                  <a:lnTo>
                    <a:pt x="627" y="1062"/>
                  </a:lnTo>
                  <a:lnTo>
                    <a:pt x="614" y="1029"/>
                  </a:lnTo>
                  <a:lnTo>
                    <a:pt x="625" y="1005"/>
                  </a:lnTo>
                  <a:lnTo>
                    <a:pt x="619" y="985"/>
                  </a:lnTo>
                  <a:lnTo>
                    <a:pt x="621" y="973"/>
                  </a:lnTo>
                  <a:lnTo>
                    <a:pt x="642" y="969"/>
                  </a:lnTo>
                  <a:lnTo>
                    <a:pt x="644" y="960"/>
                  </a:lnTo>
                  <a:lnTo>
                    <a:pt x="629" y="938"/>
                  </a:lnTo>
                  <a:lnTo>
                    <a:pt x="627" y="915"/>
                  </a:lnTo>
                  <a:lnTo>
                    <a:pt x="576" y="810"/>
                  </a:lnTo>
                  <a:lnTo>
                    <a:pt x="572" y="773"/>
                  </a:lnTo>
                  <a:lnTo>
                    <a:pt x="641" y="648"/>
                  </a:lnTo>
                  <a:lnTo>
                    <a:pt x="614" y="635"/>
                  </a:lnTo>
                  <a:lnTo>
                    <a:pt x="600" y="609"/>
                  </a:lnTo>
                  <a:lnTo>
                    <a:pt x="593" y="593"/>
                  </a:lnTo>
                  <a:lnTo>
                    <a:pt x="579" y="574"/>
                  </a:lnTo>
                  <a:lnTo>
                    <a:pt x="555" y="558"/>
                  </a:lnTo>
                  <a:lnTo>
                    <a:pt x="517" y="509"/>
                  </a:lnTo>
                  <a:lnTo>
                    <a:pt x="533" y="468"/>
                  </a:lnTo>
                  <a:lnTo>
                    <a:pt x="517" y="458"/>
                  </a:lnTo>
                  <a:lnTo>
                    <a:pt x="524" y="454"/>
                  </a:lnTo>
                  <a:lnTo>
                    <a:pt x="525" y="454"/>
                  </a:lnTo>
                  <a:lnTo>
                    <a:pt x="525" y="454"/>
                  </a:lnTo>
                  <a:lnTo>
                    <a:pt x="540" y="446"/>
                  </a:lnTo>
                  <a:lnTo>
                    <a:pt x="548" y="441"/>
                  </a:lnTo>
                  <a:lnTo>
                    <a:pt x="571" y="420"/>
                  </a:lnTo>
                  <a:lnTo>
                    <a:pt x="588" y="407"/>
                  </a:lnTo>
                  <a:lnTo>
                    <a:pt x="596" y="382"/>
                  </a:lnTo>
                  <a:lnTo>
                    <a:pt x="595" y="374"/>
                  </a:lnTo>
                  <a:lnTo>
                    <a:pt x="633" y="359"/>
                  </a:lnTo>
                  <a:lnTo>
                    <a:pt x="650" y="333"/>
                  </a:lnTo>
                  <a:lnTo>
                    <a:pt x="680" y="347"/>
                  </a:lnTo>
                  <a:lnTo>
                    <a:pt x="689" y="338"/>
                  </a:lnTo>
                  <a:lnTo>
                    <a:pt x="687" y="298"/>
                  </a:lnTo>
                  <a:lnTo>
                    <a:pt x="704" y="296"/>
                  </a:lnTo>
                  <a:lnTo>
                    <a:pt x="725" y="301"/>
                  </a:lnTo>
                  <a:lnTo>
                    <a:pt x="729" y="313"/>
                  </a:lnTo>
                  <a:lnTo>
                    <a:pt x="718" y="325"/>
                  </a:lnTo>
                  <a:lnTo>
                    <a:pt x="720" y="328"/>
                  </a:lnTo>
                  <a:lnTo>
                    <a:pt x="737" y="312"/>
                  </a:lnTo>
                  <a:lnTo>
                    <a:pt x="751" y="311"/>
                  </a:lnTo>
                  <a:lnTo>
                    <a:pt x="743" y="304"/>
                  </a:lnTo>
                  <a:lnTo>
                    <a:pt x="748" y="284"/>
                  </a:lnTo>
                  <a:lnTo>
                    <a:pt x="758" y="288"/>
                  </a:lnTo>
                  <a:lnTo>
                    <a:pt x="765" y="275"/>
                  </a:lnTo>
                  <a:lnTo>
                    <a:pt x="760" y="265"/>
                  </a:lnTo>
                  <a:lnTo>
                    <a:pt x="761" y="256"/>
                  </a:lnTo>
                  <a:close/>
                  <a:moveTo>
                    <a:pt x="2475" y="154"/>
                  </a:moveTo>
                  <a:lnTo>
                    <a:pt x="2503" y="188"/>
                  </a:lnTo>
                  <a:lnTo>
                    <a:pt x="2508" y="201"/>
                  </a:lnTo>
                  <a:lnTo>
                    <a:pt x="2517" y="202"/>
                  </a:lnTo>
                  <a:lnTo>
                    <a:pt x="2523" y="215"/>
                  </a:lnTo>
                  <a:lnTo>
                    <a:pt x="2546" y="225"/>
                  </a:lnTo>
                  <a:lnTo>
                    <a:pt x="2554" y="239"/>
                  </a:lnTo>
                  <a:lnTo>
                    <a:pt x="2562" y="242"/>
                  </a:lnTo>
                  <a:lnTo>
                    <a:pt x="2575" y="274"/>
                  </a:lnTo>
                  <a:lnTo>
                    <a:pt x="2554" y="291"/>
                  </a:lnTo>
                  <a:lnTo>
                    <a:pt x="2548" y="282"/>
                  </a:lnTo>
                  <a:lnTo>
                    <a:pt x="2536" y="294"/>
                  </a:lnTo>
                  <a:lnTo>
                    <a:pt x="2513" y="291"/>
                  </a:lnTo>
                  <a:lnTo>
                    <a:pt x="2515" y="271"/>
                  </a:lnTo>
                  <a:lnTo>
                    <a:pt x="2502" y="257"/>
                  </a:lnTo>
                  <a:lnTo>
                    <a:pt x="2489" y="255"/>
                  </a:lnTo>
                  <a:lnTo>
                    <a:pt x="2484" y="240"/>
                  </a:lnTo>
                  <a:lnTo>
                    <a:pt x="2475" y="237"/>
                  </a:lnTo>
                  <a:lnTo>
                    <a:pt x="2474" y="249"/>
                  </a:lnTo>
                  <a:lnTo>
                    <a:pt x="2489" y="264"/>
                  </a:lnTo>
                  <a:lnTo>
                    <a:pt x="2486" y="275"/>
                  </a:lnTo>
                  <a:lnTo>
                    <a:pt x="2470" y="263"/>
                  </a:lnTo>
                  <a:lnTo>
                    <a:pt x="2461" y="246"/>
                  </a:lnTo>
                  <a:lnTo>
                    <a:pt x="2452" y="207"/>
                  </a:lnTo>
                  <a:lnTo>
                    <a:pt x="2441" y="205"/>
                  </a:lnTo>
                  <a:lnTo>
                    <a:pt x="2443" y="190"/>
                  </a:lnTo>
                  <a:lnTo>
                    <a:pt x="2465" y="199"/>
                  </a:lnTo>
                  <a:lnTo>
                    <a:pt x="2465" y="191"/>
                  </a:lnTo>
                  <a:lnTo>
                    <a:pt x="2449" y="176"/>
                  </a:lnTo>
                  <a:lnTo>
                    <a:pt x="2457" y="169"/>
                  </a:lnTo>
                  <a:lnTo>
                    <a:pt x="2463" y="157"/>
                  </a:lnTo>
                  <a:lnTo>
                    <a:pt x="2475" y="154"/>
                  </a:lnTo>
                  <a:close/>
                  <a:moveTo>
                    <a:pt x="2114" y="43"/>
                  </a:moveTo>
                  <a:lnTo>
                    <a:pt x="2127" y="46"/>
                  </a:lnTo>
                  <a:lnTo>
                    <a:pt x="2127" y="57"/>
                  </a:lnTo>
                  <a:lnTo>
                    <a:pt x="2131" y="70"/>
                  </a:lnTo>
                  <a:lnTo>
                    <a:pt x="2119" y="74"/>
                  </a:lnTo>
                  <a:lnTo>
                    <a:pt x="2125" y="60"/>
                  </a:lnTo>
                  <a:lnTo>
                    <a:pt x="2112" y="50"/>
                  </a:lnTo>
                  <a:lnTo>
                    <a:pt x="2114" y="43"/>
                  </a:lnTo>
                  <a:close/>
                  <a:moveTo>
                    <a:pt x="2155" y="0"/>
                  </a:moveTo>
                  <a:lnTo>
                    <a:pt x="2310" y="0"/>
                  </a:lnTo>
                  <a:lnTo>
                    <a:pt x="2309" y="2"/>
                  </a:lnTo>
                  <a:lnTo>
                    <a:pt x="2329" y="30"/>
                  </a:lnTo>
                  <a:lnTo>
                    <a:pt x="2354" y="54"/>
                  </a:lnTo>
                  <a:lnTo>
                    <a:pt x="2372" y="68"/>
                  </a:lnTo>
                  <a:lnTo>
                    <a:pt x="2375" y="76"/>
                  </a:lnTo>
                  <a:lnTo>
                    <a:pt x="2387" y="81"/>
                  </a:lnTo>
                  <a:lnTo>
                    <a:pt x="2390" y="89"/>
                  </a:lnTo>
                  <a:lnTo>
                    <a:pt x="2398" y="81"/>
                  </a:lnTo>
                  <a:lnTo>
                    <a:pt x="2406" y="98"/>
                  </a:lnTo>
                  <a:lnTo>
                    <a:pt x="2397" y="105"/>
                  </a:lnTo>
                  <a:lnTo>
                    <a:pt x="2402" y="114"/>
                  </a:lnTo>
                  <a:lnTo>
                    <a:pt x="2392" y="121"/>
                  </a:lnTo>
                  <a:lnTo>
                    <a:pt x="2357" y="104"/>
                  </a:lnTo>
                  <a:lnTo>
                    <a:pt x="2355" y="116"/>
                  </a:lnTo>
                  <a:lnTo>
                    <a:pt x="2371" y="117"/>
                  </a:lnTo>
                  <a:lnTo>
                    <a:pt x="2384" y="128"/>
                  </a:lnTo>
                  <a:lnTo>
                    <a:pt x="2378" y="130"/>
                  </a:lnTo>
                  <a:lnTo>
                    <a:pt x="2379" y="142"/>
                  </a:lnTo>
                  <a:lnTo>
                    <a:pt x="2369" y="138"/>
                  </a:lnTo>
                  <a:lnTo>
                    <a:pt x="2355" y="120"/>
                  </a:lnTo>
                  <a:lnTo>
                    <a:pt x="2344" y="112"/>
                  </a:lnTo>
                  <a:lnTo>
                    <a:pt x="2347" y="100"/>
                  </a:lnTo>
                  <a:lnTo>
                    <a:pt x="2342" y="98"/>
                  </a:lnTo>
                  <a:lnTo>
                    <a:pt x="2338" y="102"/>
                  </a:lnTo>
                  <a:lnTo>
                    <a:pt x="2324" y="100"/>
                  </a:lnTo>
                  <a:lnTo>
                    <a:pt x="2325" y="111"/>
                  </a:lnTo>
                  <a:lnTo>
                    <a:pt x="2336" y="115"/>
                  </a:lnTo>
                  <a:lnTo>
                    <a:pt x="2337" y="131"/>
                  </a:lnTo>
                  <a:lnTo>
                    <a:pt x="2322" y="129"/>
                  </a:lnTo>
                  <a:lnTo>
                    <a:pt x="2308" y="120"/>
                  </a:lnTo>
                  <a:lnTo>
                    <a:pt x="2298" y="126"/>
                  </a:lnTo>
                  <a:lnTo>
                    <a:pt x="2287" y="108"/>
                  </a:lnTo>
                  <a:lnTo>
                    <a:pt x="2271" y="104"/>
                  </a:lnTo>
                  <a:lnTo>
                    <a:pt x="2265" y="113"/>
                  </a:lnTo>
                  <a:lnTo>
                    <a:pt x="2257" y="113"/>
                  </a:lnTo>
                  <a:lnTo>
                    <a:pt x="2268" y="127"/>
                  </a:lnTo>
                  <a:lnTo>
                    <a:pt x="2263" y="135"/>
                  </a:lnTo>
                  <a:lnTo>
                    <a:pt x="2251" y="130"/>
                  </a:lnTo>
                  <a:lnTo>
                    <a:pt x="2234" y="112"/>
                  </a:lnTo>
                  <a:lnTo>
                    <a:pt x="2225" y="113"/>
                  </a:lnTo>
                  <a:lnTo>
                    <a:pt x="2227" y="103"/>
                  </a:lnTo>
                  <a:lnTo>
                    <a:pt x="2247" y="97"/>
                  </a:lnTo>
                  <a:lnTo>
                    <a:pt x="2221" y="89"/>
                  </a:lnTo>
                  <a:lnTo>
                    <a:pt x="2211" y="96"/>
                  </a:lnTo>
                  <a:lnTo>
                    <a:pt x="2202" y="92"/>
                  </a:lnTo>
                  <a:lnTo>
                    <a:pt x="2184" y="101"/>
                  </a:lnTo>
                  <a:lnTo>
                    <a:pt x="2182" y="89"/>
                  </a:lnTo>
                  <a:lnTo>
                    <a:pt x="2169" y="85"/>
                  </a:lnTo>
                  <a:lnTo>
                    <a:pt x="2168" y="60"/>
                  </a:lnTo>
                  <a:lnTo>
                    <a:pt x="2153" y="48"/>
                  </a:lnTo>
                  <a:lnTo>
                    <a:pt x="2162" y="37"/>
                  </a:lnTo>
                  <a:lnTo>
                    <a:pt x="2167" y="40"/>
                  </a:lnTo>
                  <a:lnTo>
                    <a:pt x="2170" y="52"/>
                  </a:lnTo>
                  <a:lnTo>
                    <a:pt x="2189" y="50"/>
                  </a:lnTo>
                  <a:lnTo>
                    <a:pt x="2177" y="40"/>
                  </a:lnTo>
                  <a:lnTo>
                    <a:pt x="2179" y="29"/>
                  </a:lnTo>
                  <a:lnTo>
                    <a:pt x="2193" y="37"/>
                  </a:lnTo>
                  <a:lnTo>
                    <a:pt x="2186" y="25"/>
                  </a:lnTo>
                  <a:lnTo>
                    <a:pt x="2190" y="18"/>
                  </a:lnTo>
                  <a:lnTo>
                    <a:pt x="2182" y="12"/>
                  </a:lnTo>
                  <a:lnTo>
                    <a:pt x="2167" y="23"/>
                  </a:lnTo>
                  <a:lnTo>
                    <a:pt x="2164" y="14"/>
                  </a:lnTo>
                  <a:lnTo>
                    <a:pt x="2152" y="15"/>
                  </a:lnTo>
                  <a:lnTo>
                    <a:pt x="2151" y="4"/>
                  </a:lnTo>
                  <a:lnTo>
                    <a:pt x="2155" y="0"/>
                  </a:lnTo>
                  <a:close/>
                  <a:moveTo>
                    <a:pt x="2076" y="0"/>
                  </a:moveTo>
                  <a:lnTo>
                    <a:pt x="2121" y="0"/>
                  </a:lnTo>
                  <a:lnTo>
                    <a:pt x="2130" y="2"/>
                  </a:lnTo>
                  <a:lnTo>
                    <a:pt x="2126" y="23"/>
                  </a:lnTo>
                  <a:lnTo>
                    <a:pt x="2128" y="36"/>
                  </a:lnTo>
                  <a:lnTo>
                    <a:pt x="2116" y="38"/>
                  </a:lnTo>
                  <a:lnTo>
                    <a:pt x="2103" y="23"/>
                  </a:lnTo>
                  <a:lnTo>
                    <a:pt x="2101" y="10"/>
                  </a:lnTo>
                  <a:lnTo>
                    <a:pt x="2077" y="3"/>
                  </a:lnTo>
                  <a:lnTo>
                    <a:pt x="207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024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8" y="3432"/>
              <a:ext cx="725"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8" y="3432"/>
              <a:ext cx="725"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3" name="Freeform 8"/>
            <p:cNvSpPr>
              <a:spLocks/>
            </p:cNvSpPr>
            <p:nvPr/>
          </p:nvSpPr>
          <p:spPr bwMode="auto">
            <a:xfrm>
              <a:off x="5064" y="3843"/>
              <a:ext cx="20" cy="20"/>
            </a:xfrm>
            <a:custGeom>
              <a:avLst/>
              <a:gdLst>
                <a:gd name="T0" fmla="*/ 12 w 20"/>
                <a:gd name="T1" fmla="*/ 0 h 20"/>
                <a:gd name="T2" fmla="*/ 20 w 20"/>
                <a:gd name="T3" fmla="*/ 11 h 20"/>
                <a:gd name="T4" fmla="*/ 11 w 20"/>
                <a:gd name="T5" fmla="*/ 20 h 20"/>
                <a:gd name="T6" fmla="*/ 2 w 20"/>
                <a:gd name="T7" fmla="*/ 20 h 20"/>
                <a:gd name="T8" fmla="*/ 0 w 20"/>
                <a:gd name="T9" fmla="*/ 10 h 20"/>
                <a:gd name="T10" fmla="*/ 12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12" y="0"/>
                  </a:moveTo>
                  <a:lnTo>
                    <a:pt x="20" y="11"/>
                  </a:lnTo>
                  <a:lnTo>
                    <a:pt x="11" y="20"/>
                  </a:lnTo>
                  <a:lnTo>
                    <a:pt x="2" y="20"/>
                  </a:lnTo>
                  <a:lnTo>
                    <a:pt x="0" y="10"/>
                  </a:lnTo>
                  <a:lnTo>
                    <a:pt x="12" y="0"/>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14" name="Freeform 9"/>
            <p:cNvSpPr>
              <a:spLocks/>
            </p:cNvSpPr>
            <p:nvPr/>
          </p:nvSpPr>
          <p:spPr bwMode="auto">
            <a:xfrm>
              <a:off x="5064" y="3843"/>
              <a:ext cx="20" cy="20"/>
            </a:xfrm>
            <a:custGeom>
              <a:avLst/>
              <a:gdLst>
                <a:gd name="T0" fmla="*/ 12 w 20"/>
                <a:gd name="T1" fmla="*/ 0 h 20"/>
                <a:gd name="T2" fmla="*/ 20 w 20"/>
                <a:gd name="T3" fmla="*/ 11 h 20"/>
                <a:gd name="T4" fmla="*/ 11 w 20"/>
                <a:gd name="T5" fmla="*/ 20 h 20"/>
                <a:gd name="T6" fmla="*/ 2 w 20"/>
                <a:gd name="T7" fmla="*/ 20 h 20"/>
                <a:gd name="T8" fmla="*/ 0 w 20"/>
                <a:gd name="T9" fmla="*/ 10 h 20"/>
                <a:gd name="T10" fmla="*/ 12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12" y="0"/>
                  </a:moveTo>
                  <a:lnTo>
                    <a:pt x="20" y="11"/>
                  </a:lnTo>
                  <a:lnTo>
                    <a:pt x="11" y="20"/>
                  </a:lnTo>
                  <a:lnTo>
                    <a:pt x="2" y="20"/>
                  </a:lnTo>
                  <a:lnTo>
                    <a:pt x="0" y="10"/>
                  </a:lnTo>
                  <a:lnTo>
                    <a:pt x="12"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15" name="Freeform 10"/>
            <p:cNvSpPr>
              <a:spLocks/>
            </p:cNvSpPr>
            <p:nvPr/>
          </p:nvSpPr>
          <p:spPr bwMode="auto">
            <a:xfrm>
              <a:off x="5080" y="3790"/>
              <a:ext cx="8" cy="6"/>
            </a:xfrm>
            <a:custGeom>
              <a:avLst/>
              <a:gdLst>
                <a:gd name="T0" fmla="*/ 5 w 8"/>
                <a:gd name="T1" fmla="*/ 6 h 6"/>
                <a:gd name="T2" fmla="*/ 0 w 8"/>
                <a:gd name="T3" fmla="*/ 5 h 6"/>
                <a:gd name="T4" fmla="*/ 2 w 8"/>
                <a:gd name="T5" fmla="*/ 1 h 6"/>
                <a:gd name="T6" fmla="*/ 8 w 8"/>
                <a:gd name="T7" fmla="*/ 0 h 6"/>
                <a:gd name="T8" fmla="*/ 5 w 8"/>
                <a:gd name="T9" fmla="*/ 6 h 6"/>
              </a:gdLst>
              <a:ahLst/>
              <a:cxnLst>
                <a:cxn ang="0">
                  <a:pos x="T0" y="T1"/>
                </a:cxn>
                <a:cxn ang="0">
                  <a:pos x="T2" y="T3"/>
                </a:cxn>
                <a:cxn ang="0">
                  <a:pos x="T4" y="T5"/>
                </a:cxn>
                <a:cxn ang="0">
                  <a:pos x="T6" y="T7"/>
                </a:cxn>
                <a:cxn ang="0">
                  <a:pos x="T8" y="T9"/>
                </a:cxn>
              </a:cxnLst>
              <a:rect l="0" t="0" r="r" b="b"/>
              <a:pathLst>
                <a:path w="8" h="6">
                  <a:moveTo>
                    <a:pt x="5" y="6"/>
                  </a:moveTo>
                  <a:lnTo>
                    <a:pt x="0" y="5"/>
                  </a:lnTo>
                  <a:lnTo>
                    <a:pt x="2" y="1"/>
                  </a:lnTo>
                  <a:lnTo>
                    <a:pt x="8" y="0"/>
                  </a:lnTo>
                  <a:lnTo>
                    <a:pt x="5" y="6"/>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16" name="Freeform 11"/>
            <p:cNvSpPr>
              <a:spLocks/>
            </p:cNvSpPr>
            <p:nvPr/>
          </p:nvSpPr>
          <p:spPr bwMode="auto">
            <a:xfrm>
              <a:off x="5080" y="3790"/>
              <a:ext cx="8" cy="6"/>
            </a:xfrm>
            <a:custGeom>
              <a:avLst/>
              <a:gdLst>
                <a:gd name="T0" fmla="*/ 5 w 8"/>
                <a:gd name="T1" fmla="*/ 6 h 6"/>
                <a:gd name="T2" fmla="*/ 0 w 8"/>
                <a:gd name="T3" fmla="*/ 5 h 6"/>
                <a:gd name="T4" fmla="*/ 2 w 8"/>
                <a:gd name="T5" fmla="*/ 1 h 6"/>
                <a:gd name="T6" fmla="*/ 8 w 8"/>
                <a:gd name="T7" fmla="*/ 0 h 6"/>
                <a:gd name="T8" fmla="*/ 5 w 8"/>
                <a:gd name="T9" fmla="*/ 6 h 6"/>
              </a:gdLst>
              <a:ahLst/>
              <a:cxnLst>
                <a:cxn ang="0">
                  <a:pos x="T0" y="T1"/>
                </a:cxn>
                <a:cxn ang="0">
                  <a:pos x="T2" y="T3"/>
                </a:cxn>
                <a:cxn ang="0">
                  <a:pos x="T4" y="T5"/>
                </a:cxn>
                <a:cxn ang="0">
                  <a:pos x="T6" y="T7"/>
                </a:cxn>
                <a:cxn ang="0">
                  <a:pos x="T8" y="T9"/>
                </a:cxn>
              </a:cxnLst>
              <a:rect l="0" t="0" r="r" b="b"/>
              <a:pathLst>
                <a:path w="8" h="6">
                  <a:moveTo>
                    <a:pt x="5" y="6"/>
                  </a:moveTo>
                  <a:lnTo>
                    <a:pt x="0" y="5"/>
                  </a:lnTo>
                  <a:lnTo>
                    <a:pt x="2" y="1"/>
                  </a:lnTo>
                  <a:lnTo>
                    <a:pt x="8" y="0"/>
                  </a:lnTo>
                  <a:lnTo>
                    <a:pt x="5" y="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17" name="Freeform 12"/>
            <p:cNvSpPr>
              <a:spLocks/>
            </p:cNvSpPr>
            <p:nvPr/>
          </p:nvSpPr>
          <p:spPr bwMode="auto">
            <a:xfrm>
              <a:off x="5096" y="3778"/>
              <a:ext cx="6" cy="10"/>
            </a:xfrm>
            <a:custGeom>
              <a:avLst/>
              <a:gdLst>
                <a:gd name="T0" fmla="*/ 5 w 6"/>
                <a:gd name="T1" fmla="*/ 10 h 10"/>
                <a:gd name="T2" fmla="*/ 0 w 6"/>
                <a:gd name="T3" fmla="*/ 8 h 10"/>
                <a:gd name="T4" fmla="*/ 1 w 6"/>
                <a:gd name="T5" fmla="*/ 2 h 10"/>
                <a:gd name="T6" fmla="*/ 6 w 6"/>
                <a:gd name="T7" fmla="*/ 0 h 10"/>
                <a:gd name="T8" fmla="*/ 5 w 6"/>
                <a:gd name="T9" fmla="*/ 10 h 10"/>
              </a:gdLst>
              <a:ahLst/>
              <a:cxnLst>
                <a:cxn ang="0">
                  <a:pos x="T0" y="T1"/>
                </a:cxn>
                <a:cxn ang="0">
                  <a:pos x="T2" y="T3"/>
                </a:cxn>
                <a:cxn ang="0">
                  <a:pos x="T4" y="T5"/>
                </a:cxn>
                <a:cxn ang="0">
                  <a:pos x="T6" y="T7"/>
                </a:cxn>
                <a:cxn ang="0">
                  <a:pos x="T8" y="T9"/>
                </a:cxn>
              </a:cxnLst>
              <a:rect l="0" t="0" r="r" b="b"/>
              <a:pathLst>
                <a:path w="6" h="10">
                  <a:moveTo>
                    <a:pt x="5" y="10"/>
                  </a:moveTo>
                  <a:lnTo>
                    <a:pt x="0" y="8"/>
                  </a:lnTo>
                  <a:lnTo>
                    <a:pt x="1" y="2"/>
                  </a:lnTo>
                  <a:lnTo>
                    <a:pt x="6" y="0"/>
                  </a:lnTo>
                  <a:lnTo>
                    <a:pt x="5" y="10"/>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18" name="Freeform 13"/>
            <p:cNvSpPr>
              <a:spLocks/>
            </p:cNvSpPr>
            <p:nvPr/>
          </p:nvSpPr>
          <p:spPr bwMode="auto">
            <a:xfrm>
              <a:off x="5096" y="3778"/>
              <a:ext cx="6" cy="10"/>
            </a:xfrm>
            <a:custGeom>
              <a:avLst/>
              <a:gdLst>
                <a:gd name="T0" fmla="*/ 5 w 6"/>
                <a:gd name="T1" fmla="*/ 10 h 10"/>
                <a:gd name="T2" fmla="*/ 0 w 6"/>
                <a:gd name="T3" fmla="*/ 8 h 10"/>
                <a:gd name="T4" fmla="*/ 1 w 6"/>
                <a:gd name="T5" fmla="*/ 2 h 10"/>
                <a:gd name="T6" fmla="*/ 6 w 6"/>
                <a:gd name="T7" fmla="*/ 0 h 10"/>
                <a:gd name="T8" fmla="*/ 5 w 6"/>
                <a:gd name="T9" fmla="*/ 10 h 10"/>
              </a:gdLst>
              <a:ahLst/>
              <a:cxnLst>
                <a:cxn ang="0">
                  <a:pos x="T0" y="T1"/>
                </a:cxn>
                <a:cxn ang="0">
                  <a:pos x="T2" y="T3"/>
                </a:cxn>
                <a:cxn ang="0">
                  <a:pos x="T4" y="T5"/>
                </a:cxn>
                <a:cxn ang="0">
                  <a:pos x="T6" y="T7"/>
                </a:cxn>
                <a:cxn ang="0">
                  <a:pos x="T8" y="T9"/>
                </a:cxn>
              </a:cxnLst>
              <a:rect l="0" t="0" r="r" b="b"/>
              <a:pathLst>
                <a:path w="6" h="10">
                  <a:moveTo>
                    <a:pt x="5" y="10"/>
                  </a:moveTo>
                  <a:lnTo>
                    <a:pt x="0" y="8"/>
                  </a:lnTo>
                  <a:lnTo>
                    <a:pt x="1" y="2"/>
                  </a:lnTo>
                  <a:lnTo>
                    <a:pt x="6" y="0"/>
                  </a:lnTo>
                  <a:lnTo>
                    <a:pt x="5" y="1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19" name="Freeform 14"/>
            <p:cNvSpPr>
              <a:spLocks/>
            </p:cNvSpPr>
            <p:nvPr/>
          </p:nvSpPr>
          <p:spPr bwMode="auto">
            <a:xfrm>
              <a:off x="3844" y="-355"/>
              <a:ext cx="75" cy="67"/>
            </a:xfrm>
            <a:custGeom>
              <a:avLst/>
              <a:gdLst>
                <a:gd name="T0" fmla="*/ 68 w 75"/>
                <a:gd name="T1" fmla="*/ 0 h 67"/>
                <a:gd name="T2" fmla="*/ 62 w 75"/>
                <a:gd name="T3" fmla="*/ 3 h 67"/>
                <a:gd name="T4" fmla="*/ 48 w 75"/>
                <a:gd name="T5" fmla="*/ 9 h 67"/>
                <a:gd name="T6" fmla="*/ 46 w 75"/>
                <a:gd name="T7" fmla="*/ 16 h 67"/>
                <a:gd name="T8" fmla="*/ 50 w 75"/>
                <a:gd name="T9" fmla="*/ 20 h 67"/>
                <a:gd name="T10" fmla="*/ 46 w 75"/>
                <a:gd name="T11" fmla="*/ 26 h 67"/>
                <a:gd name="T12" fmla="*/ 34 w 75"/>
                <a:gd name="T13" fmla="*/ 33 h 67"/>
                <a:gd name="T14" fmla="*/ 27 w 75"/>
                <a:gd name="T15" fmla="*/ 34 h 67"/>
                <a:gd name="T16" fmla="*/ 13 w 75"/>
                <a:gd name="T17" fmla="*/ 47 h 67"/>
                <a:gd name="T18" fmla="*/ 6 w 75"/>
                <a:gd name="T19" fmla="*/ 52 h 67"/>
                <a:gd name="T20" fmla="*/ 0 w 75"/>
                <a:gd name="T21" fmla="*/ 62 h 67"/>
                <a:gd name="T22" fmla="*/ 5 w 75"/>
                <a:gd name="T23" fmla="*/ 67 h 67"/>
                <a:gd name="T24" fmla="*/ 11 w 75"/>
                <a:gd name="T25" fmla="*/ 59 h 67"/>
                <a:gd name="T26" fmla="*/ 20 w 75"/>
                <a:gd name="T27" fmla="*/ 48 h 67"/>
                <a:gd name="T28" fmla="*/ 24 w 75"/>
                <a:gd name="T29" fmla="*/ 41 h 67"/>
                <a:gd name="T30" fmla="*/ 36 w 75"/>
                <a:gd name="T31" fmla="*/ 37 h 67"/>
                <a:gd name="T32" fmla="*/ 58 w 75"/>
                <a:gd name="T33" fmla="*/ 36 h 67"/>
                <a:gd name="T34" fmla="*/ 69 w 75"/>
                <a:gd name="T35" fmla="*/ 31 h 67"/>
                <a:gd name="T36" fmla="*/ 68 w 75"/>
                <a:gd name="T37" fmla="*/ 18 h 67"/>
                <a:gd name="T38" fmla="*/ 64 w 75"/>
                <a:gd name="T39" fmla="*/ 18 h 67"/>
                <a:gd name="T40" fmla="*/ 64 w 75"/>
                <a:gd name="T41" fmla="*/ 14 h 67"/>
                <a:gd name="T42" fmla="*/ 75 w 75"/>
                <a:gd name="T43" fmla="*/ 5 h 67"/>
                <a:gd name="T44" fmla="*/ 68 w 75"/>
                <a:gd name="T4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67">
                  <a:moveTo>
                    <a:pt x="68" y="0"/>
                  </a:moveTo>
                  <a:lnTo>
                    <a:pt x="62" y="3"/>
                  </a:lnTo>
                  <a:lnTo>
                    <a:pt x="48" y="9"/>
                  </a:lnTo>
                  <a:lnTo>
                    <a:pt x="46" y="16"/>
                  </a:lnTo>
                  <a:lnTo>
                    <a:pt x="50" y="20"/>
                  </a:lnTo>
                  <a:lnTo>
                    <a:pt x="46" y="26"/>
                  </a:lnTo>
                  <a:lnTo>
                    <a:pt x="34" y="33"/>
                  </a:lnTo>
                  <a:lnTo>
                    <a:pt x="27" y="34"/>
                  </a:lnTo>
                  <a:lnTo>
                    <a:pt x="13" y="47"/>
                  </a:lnTo>
                  <a:lnTo>
                    <a:pt x="6" y="52"/>
                  </a:lnTo>
                  <a:lnTo>
                    <a:pt x="0" y="62"/>
                  </a:lnTo>
                  <a:lnTo>
                    <a:pt x="5" y="67"/>
                  </a:lnTo>
                  <a:lnTo>
                    <a:pt x="11" y="59"/>
                  </a:lnTo>
                  <a:lnTo>
                    <a:pt x="20" y="48"/>
                  </a:lnTo>
                  <a:lnTo>
                    <a:pt x="24" y="41"/>
                  </a:lnTo>
                  <a:lnTo>
                    <a:pt x="36" y="37"/>
                  </a:lnTo>
                  <a:lnTo>
                    <a:pt x="58" y="36"/>
                  </a:lnTo>
                  <a:lnTo>
                    <a:pt x="69" y="31"/>
                  </a:lnTo>
                  <a:lnTo>
                    <a:pt x="68" y="18"/>
                  </a:lnTo>
                  <a:lnTo>
                    <a:pt x="64" y="18"/>
                  </a:lnTo>
                  <a:lnTo>
                    <a:pt x="64" y="14"/>
                  </a:lnTo>
                  <a:lnTo>
                    <a:pt x="75" y="5"/>
                  </a:lnTo>
                  <a:lnTo>
                    <a:pt x="68"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20" name="Freeform 15"/>
            <p:cNvSpPr>
              <a:spLocks/>
            </p:cNvSpPr>
            <p:nvPr/>
          </p:nvSpPr>
          <p:spPr bwMode="auto">
            <a:xfrm>
              <a:off x="3844" y="-355"/>
              <a:ext cx="75" cy="67"/>
            </a:xfrm>
            <a:custGeom>
              <a:avLst/>
              <a:gdLst>
                <a:gd name="T0" fmla="*/ 68 w 75"/>
                <a:gd name="T1" fmla="*/ 0 h 67"/>
                <a:gd name="T2" fmla="*/ 62 w 75"/>
                <a:gd name="T3" fmla="*/ 3 h 67"/>
                <a:gd name="T4" fmla="*/ 48 w 75"/>
                <a:gd name="T5" fmla="*/ 9 h 67"/>
                <a:gd name="T6" fmla="*/ 46 w 75"/>
                <a:gd name="T7" fmla="*/ 16 h 67"/>
                <a:gd name="T8" fmla="*/ 50 w 75"/>
                <a:gd name="T9" fmla="*/ 20 h 67"/>
                <a:gd name="T10" fmla="*/ 46 w 75"/>
                <a:gd name="T11" fmla="*/ 26 h 67"/>
                <a:gd name="T12" fmla="*/ 34 w 75"/>
                <a:gd name="T13" fmla="*/ 33 h 67"/>
                <a:gd name="T14" fmla="*/ 27 w 75"/>
                <a:gd name="T15" fmla="*/ 34 h 67"/>
                <a:gd name="T16" fmla="*/ 13 w 75"/>
                <a:gd name="T17" fmla="*/ 47 h 67"/>
                <a:gd name="T18" fmla="*/ 6 w 75"/>
                <a:gd name="T19" fmla="*/ 52 h 67"/>
                <a:gd name="T20" fmla="*/ 0 w 75"/>
                <a:gd name="T21" fmla="*/ 62 h 67"/>
                <a:gd name="T22" fmla="*/ 5 w 75"/>
                <a:gd name="T23" fmla="*/ 67 h 67"/>
                <a:gd name="T24" fmla="*/ 11 w 75"/>
                <a:gd name="T25" fmla="*/ 59 h 67"/>
                <a:gd name="T26" fmla="*/ 20 w 75"/>
                <a:gd name="T27" fmla="*/ 48 h 67"/>
                <a:gd name="T28" fmla="*/ 24 w 75"/>
                <a:gd name="T29" fmla="*/ 41 h 67"/>
                <a:gd name="T30" fmla="*/ 36 w 75"/>
                <a:gd name="T31" fmla="*/ 37 h 67"/>
                <a:gd name="T32" fmla="*/ 58 w 75"/>
                <a:gd name="T33" fmla="*/ 36 h 67"/>
                <a:gd name="T34" fmla="*/ 69 w 75"/>
                <a:gd name="T35" fmla="*/ 31 h 67"/>
                <a:gd name="T36" fmla="*/ 68 w 75"/>
                <a:gd name="T37" fmla="*/ 18 h 67"/>
                <a:gd name="T38" fmla="*/ 64 w 75"/>
                <a:gd name="T39" fmla="*/ 18 h 67"/>
                <a:gd name="T40" fmla="*/ 64 w 75"/>
                <a:gd name="T41" fmla="*/ 14 h 67"/>
                <a:gd name="T42" fmla="*/ 75 w 75"/>
                <a:gd name="T43" fmla="*/ 5 h 67"/>
                <a:gd name="T44" fmla="*/ 68 w 75"/>
                <a:gd name="T4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67">
                  <a:moveTo>
                    <a:pt x="68" y="0"/>
                  </a:moveTo>
                  <a:lnTo>
                    <a:pt x="62" y="3"/>
                  </a:lnTo>
                  <a:lnTo>
                    <a:pt x="48" y="9"/>
                  </a:lnTo>
                  <a:lnTo>
                    <a:pt x="46" y="16"/>
                  </a:lnTo>
                  <a:lnTo>
                    <a:pt x="50" y="20"/>
                  </a:lnTo>
                  <a:lnTo>
                    <a:pt x="46" y="26"/>
                  </a:lnTo>
                  <a:lnTo>
                    <a:pt x="34" y="33"/>
                  </a:lnTo>
                  <a:lnTo>
                    <a:pt x="27" y="34"/>
                  </a:lnTo>
                  <a:lnTo>
                    <a:pt x="13" y="47"/>
                  </a:lnTo>
                  <a:lnTo>
                    <a:pt x="6" y="52"/>
                  </a:lnTo>
                  <a:lnTo>
                    <a:pt x="0" y="62"/>
                  </a:lnTo>
                  <a:lnTo>
                    <a:pt x="5" y="67"/>
                  </a:lnTo>
                  <a:lnTo>
                    <a:pt x="11" y="59"/>
                  </a:lnTo>
                  <a:lnTo>
                    <a:pt x="20" y="48"/>
                  </a:lnTo>
                  <a:lnTo>
                    <a:pt x="24" y="41"/>
                  </a:lnTo>
                  <a:lnTo>
                    <a:pt x="36" y="37"/>
                  </a:lnTo>
                  <a:lnTo>
                    <a:pt x="58" y="36"/>
                  </a:lnTo>
                  <a:lnTo>
                    <a:pt x="69" y="31"/>
                  </a:lnTo>
                  <a:lnTo>
                    <a:pt x="68" y="18"/>
                  </a:lnTo>
                  <a:lnTo>
                    <a:pt x="64" y="18"/>
                  </a:lnTo>
                  <a:lnTo>
                    <a:pt x="64" y="14"/>
                  </a:lnTo>
                  <a:lnTo>
                    <a:pt x="75" y="5"/>
                  </a:lnTo>
                  <a:lnTo>
                    <a:pt x="68"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21" name="Freeform 16"/>
            <p:cNvSpPr>
              <a:spLocks/>
            </p:cNvSpPr>
            <p:nvPr/>
          </p:nvSpPr>
          <p:spPr bwMode="auto">
            <a:xfrm>
              <a:off x="5320" y="256"/>
              <a:ext cx="14" cy="14"/>
            </a:xfrm>
            <a:custGeom>
              <a:avLst/>
              <a:gdLst>
                <a:gd name="T0" fmla="*/ 14 w 14"/>
                <a:gd name="T1" fmla="*/ 12 h 14"/>
                <a:gd name="T2" fmla="*/ 13 w 14"/>
                <a:gd name="T3" fmla="*/ 0 h 14"/>
                <a:gd name="T4" fmla="*/ 0 w 14"/>
                <a:gd name="T5" fmla="*/ 14 h 14"/>
                <a:gd name="T6" fmla="*/ 14 w 14"/>
                <a:gd name="T7" fmla="*/ 12 h 14"/>
              </a:gdLst>
              <a:ahLst/>
              <a:cxnLst>
                <a:cxn ang="0">
                  <a:pos x="T0" y="T1"/>
                </a:cxn>
                <a:cxn ang="0">
                  <a:pos x="T2" y="T3"/>
                </a:cxn>
                <a:cxn ang="0">
                  <a:pos x="T4" y="T5"/>
                </a:cxn>
                <a:cxn ang="0">
                  <a:pos x="T6" y="T7"/>
                </a:cxn>
              </a:cxnLst>
              <a:rect l="0" t="0" r="r" b="b"/>
              <a:pathLst>
                <a:path w="14" h="14">
                  <a:moveTo>
                    <a:pt x="14" y="12"/>
                  </a:moveTo>
                  <a:lnTo>
                    <a:pt x="13" y="0"/>
                  </a:lnTo>
                  <a:lnTo>
                    <a:pt x="0" y="14"/>
                  </a:lnTo>
                  <a:lnTo>
                    <a:pt x="14" y="1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22" name="Freeform 17"/>
            <p:cNvSpPr>
              <a:spLocks/>
            </p:cNvSpPr>
            <p:nvPr/>
          </p:nvSpPr>
          <p:spPr bwMode="auto">
            <a:xfrm>
              <a:off x="5320" y="256"/>
              <a:ext cx="14" cy="14"/>
            </a:xfrm>
            <a:custGeom>
              <a:avLst/>
              <a:gdLst>
                <a:gd name="T0" fmla="*/ 14 w 14"/>
                <a:gd name="T1" fmla="*/ 12 h 14"/>
                <a:gd name="T2" fmla="*/ 13 w 14"/>
                <a:gd name="T3" fmla="*/ 0 h 14"/>
                <a:gd name="T4" fmla="*/ 0 w 14"/>
                <a:gd name="T5" fmla="*/ 14 h 14"/>
                <a:gd name="T6" fmla="*/ 14 w 14"/>
                <a:gd name="T7" fmla="*/ 12 h 14"/>
              </a:gdLst>
              <a:ahLst/>
              <a:cxnLst>
                <a:cxn ang="0">
                  <a:pos x="T0" y="T1"/>
                </a:cxn>
                <a:cxn ang="0">
                  <a:pos x="T2" y="T3"/>
                </a:cxn>
                <a:cxn ang="0">
                  <a:pos x="T4" y="T5"/>
                </a:cxn>
                <a:cxn ang="0">
                  <a:pos x="T6" y="T7"/>
                </a:cxn>
              </a:cxnLst>
              <a:rect l="0" t="0" r="r" b="b"/>
              <a:pathLst>
                <a:path w="14" h="14">
                  <a:moveTo>
                    <a:pt x="14" y="12"/>
                  </a:moveTo>
                  <a:lnTo>
                    <a:pt x="13" y="0"/>
                  </a:lnTo>
                  <a:lnTo>
                    <a:pt x="0" y="14"/>
                  </a:lnTo>
                  <a:lnTo>
                    <a:pt x="14" y="1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23" name="Freeform 18"/>
            <p:cNvSpPr>
              <a:spLocks/>
            </p:cNvSpPr>
            <p:nvPr/>
          </p:nvSpPr>
          <p:spPr bwMode="auto">
            <a:xfrm>
              <a:off x="5399" y="169"/>
              <a:ext cx="12" cy="10"/>
            </a:xfrm>
            <a:custGeom>
              <a:avLst/>
              <a:gdLst>
                <a:gd name="T0" fmla="*/ 0 w 12"/>
                <a:gd name="T1" fmla="*/ 6 h 10"/>
                <a:gd name="T2" fmla="*/ 7 w 12"/>
                <a:gd name="T3" fmla="*/ 10 h 10"/>
                <a:gd name="T4" fmla="*/ 12 w 12"/>
                <a:gd name="T5" fmla="*/ 6 h 10"/>
                <a:gd name="T6" fmla="*/ 7 w 12"/>
                <a:gd name="T7" fmla="*/ 0 h 10"/>
                <a:gd name="T8" fmla="*/ 0 w 12"/>
                <a:gd name="T9" fmla="*/ 6 h 10"/>
              </a:gdLst>
              <a:ahLst/>
              <a:cxnLst>
                <a:cxn ang="0">
                  <a:pos x="T0" y="T1"/>
                </a:cxn>
                <a:cxn ang="0">
                  <a:pos x="T2" y="T3"/>
                </a:cxn>
                <a:cxn ang="0">
                  <a:pos x="T4" y="T5"/>
                </a:cxn>
                <a:cxn ang="0">
                  <a:pos x="T6" y="T7"/>
                </a:cxn>
                <a:cxn ang="0">
                  <a:pos x="T8" y="T9"/>
                </a:cxn>
              </a:cxnLst>
              <a:rect l="0" t="0" r="r" b="b"/>
              <a:pathLst>
                <a:path w="12" h="10">
                  <a:moveTo>
                    <a:pt x="0" y="6"/>
                  </a:moveTo>
                  <a:lnTo>
                    <a:pt x="7" y="10"/>
                  </a:lnTo>
                  <a:lnTo>
                    <a:pt x="12" y="6"/>
                  </a:lnTo>
                  <a:lnTo>
                    <a:pt x="7" y="0"/>
                  </a:lnTo>
                  <a:lnTo>
                    <a:pt x="0" y="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24" name="Freeform 19"/>
            <p:cNvSpPr>
              <a:spLocks/>
            </p:cNvSpPr>
            <p:nvPr/>
          </p:nvSpPr>
          <p:spPr bwMode="auto">
            <a:xfrm>
              <a:off x="5399" y="169"/>
              <a:ext cx="12" cy="10"/>
            </a:xfrm>
            <a:custGeom>
              <a:avLst/>
              <a:gdLst>
                <a:gd name="T0" fmla="*/ 0 w 12"/>
                <a:gd name="T1" fmla="*/ 6 h 10"/>
                <a:gd name="T2" fmla="*/ 7 w 12"/>
                <a:gd name="T3" fmla="*/ 10 h 10"/>
                <a:gd name="T4" fmla="*/ 12 w 12"/>
                <a:gd name="T5" fmla="*/ 6 h 10"/>
                <a:gd name="T6" fmla="*/ 7 w 12"/>
                <a:gd name="T7" fmla="*/ 0 h 10"/>
                <a:gd name="T8" fmla="*/ 0 w 12"/>
                <a:gd name="T9" fmla="*/ 6 h 10"/>
              </a:gdLst>
              <a:ahLst/>
              <a:cxnLst>
                <a:cxn ang="0">
                  <a:pos x="T0" y="T1"/>
                </a:cxn>
                <a:cxn ang="0">
                  <a:pos x="T2" y="T3"/>
                </a:cxn>
                <a:cxn ang="0">
                  <a:pos x="T4" y="T5"/>
                </a:cxn>
                <a:cxn ang="0">
                  <a:pos x="T6" y="T7"/>
                </a:cxn>
                <a:cxn ang="0">
                  <a:pos x="T8" y="T9"/>
                </a:cxn>
              </a:cxnLst>
              <a:rect l="0" t="0" r="r" b="b"/>
              <a:pathLst>
                <a:path w="12" h="10">
                  <a:moveTo>
                    <a:pt x="0" y="6"/>
                  </a:moveTo>
                  <a:lnTo>
                    <a:pt x="7" y="10"/>
                  </a:lnTo>
                  <a:lnTo>
                    <a:pt x="12" y="6"/>
                  </a:lnTo>
                  <a:lnTo>
                    <a:pt x="7" y="0"/>
                  </a:lnTo>
                  <a:lnTo>
                    <a:pt x="0"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25" name="Freeform 20"/>
            <p:cNvSpPr>
              <a:spLocks/>
            </p:cNvSpPr>
            <p:nvPr/>
          </p:nvSpPr>
          <p:spPr bwMode="auto">
            <a:xfrm>
              <a:off x="5326" y="234"/>
              <a:ext cx="30" cy="32"/>
            </a:xfrm>
            <a:custGeom>
              <a:avLst/>
              <a:gdLst>
                <a:gd name="T0" fmla="*/ 13 w 30"/>
                <a:gd name="T1" fmla="*/ 32 h 32"/>
                <a:gd name="T2" fmla="*/ 21 w 30"/>
                <a:gd name="T3" fmla="*/ 25 h 32"/>
                <a:gd name="T4" fmla="*/ 22 w 30"/>
                <a:gd name="T5" fmla="*/ 13 h 32"/>
                <a:gd name="T6" fmla="*/ 30 w 30"/>
                <a:gd name="T7" fmla="*/ 5 h 32"/>
                <a:gd name="T8" fmla="*/ 27 w 30"/>
                <a:gd name="T9" fmla="*/ 0 h 32"/>
                <a:gd name="T10" fmla="*/ 15 w 30"/>
                <a:gd name="T11" fmla="*/ 6 h 32"/>
                <a:gd name="T12" fmla="*/ 1 w 30"/>
                <a:gd name="T13" fmla="*/ 11 h 32"/>
                <a:gd name="T14" fmla="*/ 0 w 30"/>
                <a:gd name="T15" fmla="*/ 20 h 32"/>
                <a:gd name="T16" fmla="*/ 13 w 30"/>
                <a:gd name="T17" fmla="*/ 19 h 32"/>
                <a:gd name="T18" fmla="*/ 13 w 3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13" y="32"/>
                  </a:moveTo>
                  <a:lnTo>
                    <a:pt x="21" y="25"/>
                  </a:lnTo>
                  <a:lnTo>
                    <a:pt x="22" y="13"/>
                  </a:lnTo>
                  <a:lnTo>
                    <a:pt x="30" y="5"/>
                  </a:lnTo>
                  <a:lnTo>
                    <a:pt x="27" y="0"/>
                  </a:lnTo>
                  <a:lnTo>
                    <a:pt x="15" y="6"/>
                  </a:lnTo>
                  <a:lnTo>
                    <a:pt x="1" y="11"/>
                  </a:lnTo>
                  <a:lnTo>
                    <a:pt x="0" y="20"/>
                  </a:lnTo>
                  <a:lnTo>
                    <a:pt x="13" y="19"/>
                  </a:lnTo>
                  <a:lnTo>
                    <a:pt x="13" y="3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26" name="Freeform 21"/>
            <p:cNvSpPr>
              <a:spLocks/>
            </p:cNvSpPr>
            <p:nvPr/>
          </p:nvSpPr>
          <p:spPr bwMode="auto">
            <a:xfrm>
              <a:off x="5326" y="234"/>
              <a:ext cx="30" cy="32"/>
            </a:xfrm>
            <a:custGeom>
              <a:avLst/>
              <a:gdLst>
                <a:gd name="T0" fmla="*/ 13 w 30"/>
                <a:gd name="T1" fmla="*/ 32 h 32"/>
                <a:gd name="T2" fmla="*/ 21 w 30"/>
                <a:gd name="T3" fmla="*/ 25 h 32"/>
                <a:gd name="T4" fmla="*/ 22 w 30"/>
                <a:gd name="T5" fmla="*/ 13 h 32"/>
                <a:gd name="T6" fmla="*/ 30 w 30"/>
                <a:gd name="T7" fmla="*/ 5 h 32"/>
                <a:gd name="T8" fmla="*/ 27 w 30"/>
                <a:gd name="T9" fmla="*/ 0 h 32"/>
                <a:gd name="T10" fmla="*/ 15 w 30"/>
                <a:gd name="T11" fmla="*/ 6 h 32"/>
                <a:gd name="T12" fmla="*/ 1 w 30"/>
                <a:gd name="T13" fmla="*/ 11 h 32"/>
                <a:gd name="T14" fmla="*/ 0 w 30"/>
                <a:gd name="T15" fmla="*/ 20 h 32"/>
                <a:gd name="T16" fmla="*/ 13 w 30"/>
                <a:gd name="T17" fmla="*/ 19 h 32"/>
                <a:gd name="T18" fmla="*/ 13 w 3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13" y="32"/>
                  </a:moveTo>
                  <a:lnTo>
                    <a:pt x="21" y="25"/>
                  </a:lnTo>
                  <a:lnTo>
                    <a:pt x="22" y="13"/>
                  </a:lnTo>
                  <a:lnTo>
                    <a:pt x="30" y="5"/>
                  </a:lnTo>
                  <a:lnTo>
                    <a:pt x="27" y="0"/>
                  </a:lnTo>
                  <a:lnTo>
                    <a:pt x="15" y="6"/>
                  </a:lnTo>
                  <a:lnTo>
                    <a:pt x="1" y="11"/>
                  </a:lnTo>
                  <a:lnTo>
                    <a:pt x="0" y="20"/>
                  </a:lnTo>
                  <a:lnTo>
                    <a:pt x="13" y="19"/>
                  </a:lnTo>
                  <a:lnTo>
                    <a:pt x="13" y="3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27" name="Freeform 22"/>
            <p:cNvSpPr>
              <a:spLocks/>
            </p:cNvSpPr>
            <p:nvPr/>
          </p:nvSpPr>
          <p:spPr bwMode="auto">
            <a:xfrm>
              <a:off x="5409" y="129"/>
              <a:ext cx="12" cy="14"/>
            </a:xfrm>
            <a:custGeom>
              <a:avLst/>
              <a:gdLst>
                <a:gd name="T0" fmla="*/ 3 w 12"/>
                <a:gd name="T1" fmla="*/ 14 h 14"/>
                <a:gd name="T2" fmla="*/ 11 w 12"/>
                <a:gd name="T3" fmla="*/ 12 h 14"/>
                <a:gd name="T4" fmla="*/ 12 w 12"/>
                <a:gd name="T5" fmla="*/ 0 h 14"/>
                <a:gd name="T6" fmla="*/ 0 w 12"/>
                <a:gd name="T7" fmla="*/ 5 h 14"/>
                <a:gd name="T8" fmla="*/ 3 w 12"/>
                <a:gd name="T9" fmla="*/ 14 h 14"/>
              </a:gdLst>
              <a:ahLst/>
              <a:cxnLst>
                <a:cxn ang="0">
                  <a:pos x="T0" y="T1"/>
                </a:cxn>
                <a:cxn ang="0">
                  <a:pos x="T2" y="T3"/>
                </a:cxn>
                <a:cxn ang="0">
                  <a:pos x="T4" y="T5"/>
                </a:cxn>
                <a:cxn ang="0">
                  <a:pos x="T6" y="T7"/>
                </a:cxn>
                <a:cxn ang="0">
                  <a:pos x="T8" y="T9"/>
                </a:cxn>
              </a:cxnLst>
              <a:rect l="0" t="0" r="r" b="b"/>
              <a:pathLst>
                <a:path w="12" h="14">
                  <a:moveTo>
                    <a:pt x="3" y="14"/>
                  </a:moveTo>
                  <a:lnTo>
                    <a:pt x="11" y="12"/>
                  </a:lnTo>
                  <a:lnTo>
                    <a:pt x="12" y="0"/>
                  </a:lnTo>
                  <a:lnTo>
                    <a:pt x="0" y="5"/>
                  </a:lnTo>
                  <a:lnTo>
                    <a:pt x="3" y="1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40" name="Freeform 23"/>
            <p:cNvSpPr>
              <a:spLocks/>
            </p:cNvSpPr>
            <p:nvPr/>
          </p:nvSpPr>
          <p:spPr bwMode="auto">
            <a:xfrm>
              <a:off x="5409" y="129"/>
              <a:ext cx="12" cy="14"/>
            </a:xfrm>
            <a:custGeom>
              <a:avLst/>
              <a:gdLst>
                <a:gd name="T0" fmla="*/ 3 w 12"/>
                <a:gd name="T1" fmla="*/ 14 h 14"/>
                <a:gd name="T2" fmla="*/ 11 w 12"/>
                <a:gd name="T3" fmla="*/ 12 h 14"/>
                <a:gd name="T4" fmla="*/ 12 w 12"/>
                <a:gd name="T5" fmla="*/ 0 h 14"/>
                <a:gd name="T6" fmla="*/ 0 w 12"/>
                <a:gd name="T7" fmla="*/ 5 h 14"/>
                <a:gd name="T8" fmla="*/ 3 w 12"/>
                <a:gd name="T9" fmla="*/ 14 h 14"/>
              </a:gdLst>
              <a:ahLst/>
              <a:cxnLst>
                <a:cxn ang="0">
                  <a:pos x="T0" y="T1"/>
                </a:cxn>
                <a:cxn ang="0">
                  <a:pos x="T2" y="T3"/>
                </a:cxn>
                <a:cxn ang="0">
                  <a:pos x="T4" y="T5"/>
                </a:cxn>
                <a:cxn ang="0">
                  <a:pos x="T6" y="T7"/>
                </a:cxn>
                <a:cxn ang="0">
                  <a:pos x="T8" y="T9"/>
                </a:cxn>
              </a:cxnLst>
              <a:rect l="0" t="0" r="r" b="b"/>
              <a:pathLst>
                <a:path w="12" h="14">
                  <a:moveTo>
                    <a:pt x="3" y="14"/>
                  </a:moveTo>
                  <a:lnTo>
                    <a:pt x="11" y="12"/>
                  </a:lnTo>
                  <a:lnTo>
                    <a:pt x="12" y="0"/>
                  </a:lnTo>
                  <a:lnTo>
                    <a:pt x="0" y="5"/>
                  </a:lnTo>
                  <a:lnTo>
                    <a:pt x="3" y="1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41" name="Freeform 24"/>
            <p:cNvSpPr>
              <a:spLocks/>
            </p:cNvSpPr>
            <p:nvPr/>
          </p:nvSpPr>
          <p:spPr bwMode="auto">
            <a:xfrm>
              <a:off x="5447" y="-61"/>
              <a:ext cx="83" cy="99"/>
            </a:xfrm>
            <a:custGeom>
              <a:avLst/>
              <a:gdLst>
                <a:gd name="T0" fmla="*/ 21 w 83"/>
                <a:gd name="T1" fmla="*/ 82 h 99"/>
                <a:gd name="T2" fmla="*/ 36 w 83"/>
                <a:gd name="T3" fmla="*/ 83 h 99"/>
                <a:gd name="T4" fmla="*/ 50 w 83"/>
                <a:gd name="T5" fmla="*/ 69 h 99"/>
                <a:gd name="T6" fmla="*/ 52 w 83"/>
                <a:gd name="T7" fmla="*/ 79 h 99"/>
                <a:gd name="T8" fmla="*/ 77 w 83"/>
                <a:gd name="T9" fmla="*/ 78 h 99"/>
                <a:gd name="T10" fmla="*/ 69 w 83"/>
                <a:gd name="T11" fmla="*/ 65 h 99"/>
                <a:gd name="T12" fmla="*/ 70 w 83"/>
                <a:gd name="T13" fmla="*/ 53 h 99"/>
                <a:gd name="T14" fmla="*/ 79 w 83"/>
                <a:gd name="T15" fmla="*/ 38 h 99"/>
                <a:gd name="T16" fmla="*/ 75 w 83"/>
                <a:gd name="T17" fmla="*/ 29 h 99"/>
                <a:gd name="T18" fmla="*/ 83 w 83"/>
                <a:gd name="T19" fmla="*/ 26 h 99"/>
                <a:gd name="T20" fmla="*/ 74 w 83"/>
                <a:gd name="T21" fmla="*/ 17 h 99"/>
                <a:gd name="T22" fmla="*/ 68 w 83"/>
                <a:gd name="T23" fmla="*/ 27 h 99"/>
                <a:gd name="T24" fmla="*/ 65 w 83"/>
                <a:gd name="T25" fmla="*/ 21 h 99"/>
                <a:gd name="T26" fmla="*/ 68 w 83"/>
                <a:gd name="T27" fmla="*/ 7 h 99"/>
                <a:gd name="T28" fmla="*/ 61 w 83"/>
                <a:gd name="T29" fmla="*/ 1 h 99"/>
                <a:gd name="T30" fmla="*/ 57 w 83"/>
                <a:gd name="T31" fmla="*/ 15 h 99"/>
                <a:gd name="T32" fmla="*/ 51 w 83"/>
                <a:gd name="T33" fmla="*/ 5 h 99"/>
                <a:gd name="T34" fmla="*/ 41 w 83"/>
                <a:gd name="T35" fmla="*/ 0 h 99"/>
                <a:gd name="T36" fmla="*/ 46 w 83"/>
                <a:gd name="T37" fmla="*/ 21 h 99"/>
                <a:gd name="T38" fmla="*/ 31 w 83"/>
                <a:gd name="T39" fmla="*/ 17 h 99"/>
                <a:gd name="T40" fmla="*/ 29 w 83"/>
                <a:gd name="T41" fmla="*/ 26 h 99"/>
                <a:gd name="T42" fmla="*/ 44 w 83"/>
                <a:gd name="T43" fmla="*/ 32 h 99"/>
                <a:gd name="T44" fmla="*/ 39 w 83"/>
                <a:gd name="T45" fmla="*/ 38 h 99"/>
                <a:gd name="T46" fmla="*/ 15 w 83"/>
                <a:gd name="T47" fmla="*/ 33 h 99"/>
                <a:gd name="T48" fmla="*/ 5 w 83"/>
                <a:gd name="T49" fmla="*/ 46 h 99"/>
                <a:gd name="T50" fmla="*/ 16 w 83"/>
                <a:gd name="T51" fmla="*/ 56 h 99"/>
                <a:gd name="T52" fmla="*/ 6 w 83"/>
                <a:gd name="T53" fmla="*/ 61 h 99"/>
                <a:gd name="T54" fmla="*/ 9 w 83"/>
                <a:gd name="T55" fmla="*/ 68 h 99"/>
                <a:gd name="T56" fmla="*/ 19 w 83"/>
                <a:gd name="T57" fmla="*/ 72 h 99"/>
                <a:gd name="T58" fmla="*/ 19 w 83"/>
                <a:gd name="T59" fmla="*/ 80 h 99"/>
                <a:gd name="T60" fmla="*/ 5 w 83"/>
                <a:gd name="T61" fmla="*/ 83 h 99"/>
                <a:gd name="T62" fmla="*/ 0 w 83"/>
                <a:gd name="T63" fmla="*/ 90 h 99"/>
                <a:gd name="T64" fmla="*/ 10 w 83"/>
                <a:gd name="T65" fmla="*/ 99 h 99"/>
                <a:gd name="T66" fmla="*/ 21 w 83"/>
                <a:gd name="T67" fmla="*/ 8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9">
                  <a:moveTo>
                    <a:pt x="21" y="82"/>
                  </a:moveTo>
                  <a:lnTo>
                    <a:pt x="36" y="83"/>
                  </a:lnTo>
                  <a:lnTo>
                    <a:pt x="50" y="69"/>
                  </a:lnTo>
                  <a:lnTo>
                    <a:pt x="52" y="79"/>
                  </a:lnTo>
                  <a:lnTo>
                    <a:pt x="77" y="78"/>
                  </a:lnTo>
                  <a:lnTo>
                    <a:pt x="69" y="65"/>
                  </a:lnTo>
                  <a:lnTo>
                    <a:pt x="70" y="53"/>
                  </a:lnTo>
                  <a:lnTo>
                    <a:pt x="79" y="38"/>
                  </a:lnTo>
                  <a:lnTo>
                    <a:pt x="75" y="29"/>
                  </a:lnTo>
                  <a:lnTo>
                    <a:pt x="83" y="26"/>
                  </a:lnTo>
                  <a:lnTo>
                    <a:pt x="74" y="17"/>
                  </a:lnTo>
                  <a:lnTo>
                    <a:pt x="68" y="27"/>
                  </a:lnTo>
                  <a:lnTo>
                    <a:pt x="65" y="21"/>
                  </a:lnTo>
                  <a:lnTo>
                    <a:pt x="68" y="7"/>
                  </a:lnTo>
                  <a:lnTo>
                    <a:pt x="61" y="1"/>
                  </a:lnTo>
                  <a:lnTo>
                    <a:pt x="57" y="15"/>
                  </a:lnTo>
                  <a:lnTo>
                    <a:pt x="51" y="5"/>
                  </a:lnTo>
                  <a:lnTo>
                    <a:pt x="41" y="0"/>
                  </a:lnTo>
                  <a:lnTo>
                    <a:pt x="46" y="21"/>
                  </a:lnTo>
                  <a:lnTo>
                    <a:pt x="31" y="17"/>
                  </a:lnTo>
                  <a:lnTo>
                    <a:pt x="29" y="26"/>
                  </a:lnTo>
                  <a:lnTo>
                    <a:pt x="44" y="32"/>
                  </a:lnTo>
                  <a:lnTo>
                    <a:pt x="39" y="38"/>
                  </a:lnTo>
                  <a:lnTo>
                    <a:pt x="15" y="33"/>
                  </a:lnTo>
                  <a:lnTo>
                    <a:pt x="5" y="46"/>
                  </a:lnTo>
                  <a:lnTo>
                    <a:pt x="16" y="56"/>
                  </a:lnTo>
                  <a:lnTo>
                    <a:pt x="6" y="61"/>
                  </a:lnTo>
                  <a:lnTo>
                    <a:pt x="9" y="68"/>
                  </a:lnTo>
                  <a:lnTo>
                    <a:pt x="19" y="72"/>
                  </a:lnTo>
                  <a:lnTo>
                    <a:pt x="19" y="80"/>
                  </a:lnTo>
                  <a:lnTo>
                    <a:pt x="5" y="83"/>
                  </a:lnTo>
                  <a:lnTo>
                    <a:pt x="0" y="90"/>
                  </a:lnTo>
                  <a:lnTo>
                    <a:pt x="10" y="99"/>
                  </a:lnTo>
                  <a:lnTo>
                    <a:pt x="21" y="8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42" name="Freeform 25"/>
            <p:cNvSpPr>
              <a:spLocks/>
            </p:cNvSpPr>
            <p:nvPr/>
          </p:nvSpPr>
          <p:spPr bwMode="auto">
            <a:xfrm>
              <a:off x="5447" y="-61"/>
              <a:ext cx="83" cy="99"/>
            </a:xfrm>
            <a:custGeom>
              <a:avLst/>
              <a:gdLst>
                <a:gd name="T0" fmla="*/ 21 w 83"/>
                <a:gd name="T1" fmla="*/ 82 h 99"/>
                <a:gd name="T2" fmla="*/ 36 w 83"/>
                <a:gd name="T3" fmla="*/ 83 h 99"/>
                <a:gd name="T4" fmla="*/ 50 w 83"/>
                <a:gd name="T5" fmla="*/ 69 h 99"/>
                <a:gd name="T6" fmla="*/ 52 w 83"/>
                <a:gd name="T7" fmla="*/ 79 h 99"/>
                <a:gd name="T8" fmla="*/ 77 w 83"/>
                <a:gd name="T9" fmla="*/ 78 h 99"/>
                <a:gd name="T10" fmla="*/ 69 w 83"/>
                <a:gd name="T11" fmla="*/ 65 h 99"/>
                <a:gd name="T12" fmla="*/ 70 w 83"/>
                <a:gd name="T13" fmla="*/ 53 h 99"/>
                <a:gd name="T14" fmla="*/ 79 w 83"/>
                <a:gd name="T15" fmla="*/ 38 h 99"/>
                <a:gd name="T16" fmla="*/ 75 w 83"/>
                <a:gd name="T17" fmla="*/ 29 h 99"/>
                <a:gd name="T18" fmla="*/ 83 w 83"/>
                <a:gd name="T19" fmla="*/ 26 h 99"/>
                <a:gd name="T20" fmla="*/ 74 w 83"/>
                <a:gd name="T21" fmla="*/ 17 h 99"/>
                <a:gd name="T22" fmla="*/ 68 w 83"/>
                <a:gd name="T23" fmla="*/ 27 h 99"/>
                <a:gd name="T24" fmla="*/ 65 w 83"/>
                <a:gd name="T25" fmla="*/ 21 h 99"/>
                <a:gd name="T26" fmla="*/ 68 w 83"/>
                <a:gd name="T27" fmla="*/ 7 h 99"/>
                <a:gd name="T28" fmla="*/ 61 w 83"/>
                <a:gd name="T29" fmla="*/ 1 h 99"/>
                <a:gd name="T30" fmla="*/ 57 w 83"/>
                <a:gd name="T31" fmla="*/ 15 h 99"/>
                <a:gd name="T32" fmla="*/ 51 w 83"/>
                <a:gd name="T33" fmla="*/ 5 h 99"/>
                <a:gd name="T34" fmla="*/ 41 w 83"/>
                <a:gd name="T35" fmla="*/ 0 h 99"/>
                <a:gd name="T36" fmla="*/ 46 w 83"/>
                <a:gd name="T37" fmla="*/ 21 h 99"/>
                <a:gd name="T38" fmla="*/ 31 w 83"/>
                <a:gd name="T39" fmla="*/ 17 h 99"/>
                <a:gd name="T40" fmla="*/ 29 w 83"/>
                <a:gd name="T41" fmla="*/ 26 h 99"/>
                <a:gd name="T42" fmla="*/ 44 w 83"/>
                <a:gd name="T43" fmla="*/ 32 h 99"/>
                <a:gd name="T44" fmla="*/ 39 w 83"/>
                <a:gd name="T45" fmla="*/ 38 h 99"/>
                <a:gd name="T46" fmla="*/ 15 w 83"/>
                <a:gd name="T47" fmla="*/ 33 h 99"/>
                <a:gd name="T48" fmla="*/ 5 w 83"/>
                <a:gd name="T49" fmla="*/ 46 h 99"/>
                <a:gd name="T50" fmla="*/ 16 w 83"/>
                <a:gd name="T51" fmla="*/ 56 h 99"/>
                <a:gd name="T52" fmla="*/ 6 w 83"/>
                <a:gd name="T53" fmla="*/ 61 h 99"/>
                <a:gd name="T54" fmla="*/ 9 w 83"/>
                <a:gd name="T55" fmla="*/ 68 h 99"/>
                <a:gd name="T56" fmla="*/ 19 w 83"/>
                <a:gd name="T57" fmla="*/ 72 h 99"/>
                <a:gd name="T58" fmla="*/ 19 w 83"/>
                <a:gd name="T59" fmla="*/ 80 h 99"/>
                <a:gd name="T60" fmla="*/ 5 w 83"/>
                <a:gd name="T61" fmla="*/ 83 h 99"/>
                <a:gd name="T62" fmla="*/ 0 w 83"/>
                <a:gd name="T63" fmla="*/ 90 h 99"/>
                <a:gd name="T64" fmla="*/ 10 w 83"/>
                <a:gd name="T65" fmla="*/ 99 h 99"/>
                <a:gd name="T66" fmla="*/ 21 w 83"/>
                <a:gd name="T67" fmla="*/ 8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9">
                  <a:moveTo>
                    <a:pt x="21" y="82"/>
                  </a:moveTo>
                  <a:lnTo>
                    <a:pt x="36" y="83"/>
                  </a:lnTo>
                  <a:lnTo>
                    <a:pt x="50" y="69"/>
                  </a:lnTo>
                  <a:lnTo>
                    <a:pt x="52" y="79"/>
                  </a:lnTo>
                  <a:lnTo>
                    <a:pt x="77" y="78"/>
                  </a:lnTo>
                  <a:lnTo>
                    <a:pt x="69" y="65"/>
                  </a:lnTo>
                  <a:lnTo>
                    <a:pt x="70" y="53"/>
                  </a:lnTo>
                  <a:lnTo>
                    <a:pt x="79" y="38"/>
                  </a:lnTo>
                  <a:lnTo>
                    <a:pt x="75" y="29"/>
                  </a:lnTo>
                  <a:lnTo>
                    <a:pt x="83" y="26"/>
                  </a:lnTo>
                  <a:lnTo>
                    <a:pt x="74" y="17"/>
                  </a:lnTo>
                  <a:lnTo>
                    <a:pt x="68" y="27"/>
                  </a:lnTo>
                  <a:lnTo>
                    <a:pt x="65" y="21"/>
                  </a:lnTo>
                  <a:lnTo>
                    <a:pt x="68" y="7"/>
                  </a:lnTo>
                  <a:lnTo>
                    <a:pt x="61" y="1"/>
                  </a:lnTo>
                  <a:lnTo>
                    <a:pt x="57" y="15"/>
                  </a:lnTo>
                  <a:lnTo>
                    <a:pt x="51" y="5"/>
                  </a:lnTo>
                  <a:lnTo>
                    <a:pt x="41" y="0"/>
                  </a:lnTo>
                  <a:lnTo>
                    <a:pt x="46" y="21"/>
                  </a:lnTo>
                  <a:lnTo>
                    <a:pt x="31" y="17"/>
                  </a:lnTo>
                  <a:lnTo>
                    <a:pt x="29" y="26"/>
                  </a:lnTo>
                  <a:lnTo>
                    <a:pt x="44" y="32"/>
                  </a:lnTo>
                  <a:lnTo>
                    <a:pt x="39" y="38"/>
                  </a:lnTo>
                  <a:lnTo>
                    <a:pt x="15" y="33"/>
                  </a:lnTo>
                  <a:lnTo>
                    <a:pt x="5" y="46"/>
                  </a:lnTo>
                  <a:lnTo>
                    <a:pt x="16" y="56"/>
                  </a:lnTo>
                  <a:lnTo>
                    <a:pt x="6" y="61"/>
                  </a:lnTo>
                  <a:lnTo>
                    <a:pt x="9" y="68"/>
                  </a:lnTo>
                  <a:lnTo>
                    <a:pt x="19" y="72"/>
                  </a:lnTo>
                  <a:lnTo>
                    <a:pt x="19" y="80"/>
                  </a:lnTo>
                  <a:lnTo>
                    <a:pt x="5" y="83"/>
                  </a:lnTo>
                  <a:lnTo>
                    <a:pt x="0" y="90"/>
                  </a:lnTo>
                  <a:lnTo>
                    <a:pt x="10" y="99"/>
                  </a:lnTo>
                  <a:lnTo>
                    <a:pt x="21" y="8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43" name="Freeform 26"/>
            <p:cNvSpPr>
              <a:spLocks/>
            </p:cNvSpPr>
            <p:nvPr/>
          </p:nvSpPr>
          <p:spPr bwMode="auto">
            <a:xfrm>
              <a:off x="5417" y="48"/>
              <a:ext cx="20" cy="20"/>
            </a:xfrm>
            <a:custGeom>
              <a:avLst/>
              <a:gdLst>
                <a:gd name="T0" fmla="*/ 14 w 20"/>
                <a:gd name="T1" fmla="*/ 20 h 20"/>
                <a:gd name="T2" fmla="*/ 20 w 20"/>
                <a:gd name="T3" fmla="*/ 10 h 20"/>
                <a:gd name="T4" fmla="*/ 15 w 20"/>
                <a:gd name="T5" fmla="*/ 3 h 20"/>
                <a:gd name="T6" fmla="*/ 11 w 20"/>
                <a:gd name="T7" fmla="*/ 5 h 20"/>
                <a:gd name="T8" fmla="*/ 7 w 20"/>
                <a:gd name="T9" fmla="*/ 1 h 20"/>
                <a:gd name="T10" fmla="*/ 0 w 20"/>
                <a:gd name="T11" fmla="*/ 0 h 20"/>
                <a:gd name="T12" fmla="*/ 2 w 20"/>
                <a:gd name="T13" fmla="*/ 9 h 20"/>
                <a:gd name="T14" fmla="*/ 14 w 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4" y="20"/>
                  </a:moveTo>
                  <a:lnTo>
                    <a:pt x="20" y="10"/>
                  </a:lnTo>
                  <a:lnTo>
                    <a:pt x="15" y="3"/>
                  </a:lnTo>
                  <a:lnTo>
                    <a:pt x="11" y="5"/>
                  </a:lnTo>
                  <a:lnTo>
                    <a:pt x="7" y="1"/>
                  </a:lnTo>
                  <a:lnTo>
                    <a:pt x="0" y="0"/>
                  </a:lnTo>
                  <a:lnTo>
                    <a:pt x="2" y="9"/>
                  </a:lnTo>
                  <a:lnTo>
                    <a:pt x="14" y="2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44" name="Freeform 27"/>
            <p:cNvSpPr>
              <a:spLocks/>
            </p:cNvSpPr>
            <p:nvPr/>
          </p:nvSpPr>
          <p:spPr bwMode="auto">
            <a:xfrm>
              <a:off x="5417" y="48"/>
              <a:ext cx="20" cy="20"/>
            </a:xfrm>
            <a:custGeom>
              <a:avLst/>
              <a:gdLst>
                <a:gd name="T0" fmla="*/ 14 w 20"/>
                <a:gd name="T1" fmla="*/ 20 h 20"/>
                <a:gd name="T2" fmla="*/ 20 w 20"/>
                <a:gd name="T3" fmla="*/ 10 h 20"/>
                <a:gd name="T4" fmla="*/ 15 w 20"/>
                <a:gd name="T5" fmla="*/ 3 h 20"/>
                <a:gd name="T6" fmla="*/ 11 w 20"/>
                <a:gd name="T7" fmla="*/ 5 h 20"/>
                <a:gd name="T8" fmla="*/ 7 w 20"/>
                <a:gd name="T9" fmla="*/ 1 h 20"/>
                <a:gd name="T10" fmla="*/ 0 w 20"/>
                <a:gd name="T11" fmla="*/ 0 h 20"/>
                <a:gd name="T12" fmla="*/ 2 w 20"/>
                <a:gd name="T13" fmla="*/ 9 h 20"/>
                <a:gd name="T14" fmla="*/ 14 w 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4" y="20"/>
                  </a:moveTo>
                  <a:lnTo>
                    <a:pt x="20" y="10"/>
                  </a:lnTo>
                  <a:lnTo>
                    <a:pt x="15" y="3"/>
                  </a:lnTo>
                  <a:lnTo>
                    <a:pt x="11" y="5"/>
                  </a:lnTo>
                  <a:lnTo>
                    <a:pt x="7" y="1"/>
                  </a:lnTo>
                  <a:lnTo>
                    <a:pt x="0" y="0"/>
                  </a:lnTo>
                  <a:lnTo>
                    <a:pt x="2" y="9"/>
                  </a:lnTo>
                  <a:lnTo>
                    <a:pt x="14" y="2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45" name="Freeform 28"/>
            <p:cNvSpPr>
              <a:spLocks/>
            </p:cNvSpPr>
            <p:nvPr/>
          </p:nvSpPr>
          <p:spPr bwMode="auto">
            <a:xfrm>
              <a:off x="5532" y="-107"/>
              <a:ext cx="59" cy="61"/>
            </a:xfrm>
            <a:custGeom>
              <a:avLst/>
              <a:gdLst>
                <a:gd name="T0" fmla="*/ 8 w 59"/>
                <a:gd name="T1" fmla="*/ 54 h 61"/>
                <a:gd name="T2" fmla="*/ 15 w 59"/>
                <a:gd name="T3" fmla="*/ 61 h 61"/>
                <a:gd name="T4" fmla="*/ 46 w 59"/>
                <a:gd name="T5" fmla="*/ 42 h 61"/>
                <a:gd name="T6" fmla="*/ 45 w 59"/>
                <a:gd name="T7" fmla="*/ 29 h 61"/>
                <a:gd name="T8" fmla="*/ 58 w 59"/>
                <a:gd name="T9" fmla="*/ 21 h 61"/>
                <a:gd name="T10" fmla="*/ 59 w 59"/>
                <a:gd name="T11" fmla="*/ 12 h 61"/>
                <a:gd name="T12" fmla="*/ 43 w 59"/>
                <a:gd name="T13" fmla="*/ 0 h 61"/>
                <a:gd name="T14" fmla="*/ 36 w 59"/>
                <a:gd name="T15" fmla="*/ 8 h 61"/>
                <a:gd name="T16" fmla="*/ 39 w 59"/>
                <a:gd name="T17" fmla="*/ 23 h 61"/>
                <a:gd name="T18" fmla="*/ 36 w 59"/>
                <a:gd name="T19" fmla="*/ 23 h 61"/>
                <a:gd name="T20" fmla="*/ 31 w 59"/>
                <a:gd name="T21" fmla="*/ 15 h 61"/>
                <a:gd name="T22" fmla="*/ 27 w 59"/>
                <a:gd name="T23" fmla="*/ 26 h 61"/>
                <a:gd name="T24" fmla="*/ 9 w 59"/>
                <a:gd name="T25" fmla="*/ 28 h 61"/>
                <a:gd name="T26" fmla="*/ 14 w 59"/>
                <a:gd name="T27" fmla="*/ 44 h 61"/>
                <a:gd name="T28" fmla="*/ 0 w 59"/>
                <a:gd name="T29" fmla="*/ 44 h 61"/>
                <a:gd name="T30" fmla="*/ 8 w 59"/>
                <a:gd name="T31"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1">
                  <a:moveTo>
                    <a:pt x="8" y="54"/>
                  </a:moveTo>
                  <a:lnTo>
                    <a:pt x="15" y="61"/>
                  </a:lnTo>
                  <a:lnTo>
                    <a:pt x="46" y="42"/>
                  </a:lnTo>
                  <a:lnTo>
                    <a:pt x="45" y="29"/>
                  </a:lnTo>
                  <a:lnTo>
                    <a:pt x="58" y="21"/>
                  </a:lnTo>
                  <a:lnTo>
                    <a:pt x="59" y="12"/>
                  </a:lnTo>
                  <a:lnTo>
                    <a:pt x="43" y="0"/>
                  </a:lnTo>
                  <a:lnTo>
                    <a:pt x="36" y="8"/>
                  </a:lnTo>
                  <a:lnTo>
                    <a:pt x="39" y="23"/>
                  </a:lnTo>
                  <a:lnTo>
                    <a:pt x="36" y="23"/>
                  </a:lnTo>
                  <a:lnTo>
                    <a:pt x="31" y="15"/>
                  </a:lnTo>
                  <a:lnTo>
                    <a:pt x="27" y="26"/>
                  </a:lnTo>
                  <a:lnTo>
                    <a:pt x="9" y="28"/>
                  </a:lnTo>
                  <a:lnTo>
                    <a:pt x="14" y="44"/>
                  </a:lnTo>
                  <a:lnTo>
                    <a:pt x="0" y="44"/>
                  </a:lnTo>
                  <a:lnTo>
                    <a:pt x="8" y="5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48" name="Freeform 29"/>
            <p:cNvSpPr>
              <a:spLocks/>
            </p:cNvSpPr>
            <p:nvPr/>
          </p:nvSpPr>
          <p:spPr bwMode="auto">
            <a:xfrm>
              <a:off x="5532" y="-107"/>
              <a:ext cx="59" cy="61"/>
            </a:xfrm>
            <a:custGeom>
              <a:avLst/>
              <a:gdLst>
                <a:gd name="T0" fmla="*/ 8 w 59"/>
                <a:gd name="T1" fmla="*/ 54 h 61"/>
                <a:gd name="T2" fmla="*/ 15 w 59"/>
                <a:gd name="T3" fmla="*/ 61 h 61"/>
                <a:gd name="T4" fmla="*/ 46 w 59"/>
                <a:gd name="T5" fmla="*/ 42 h 61"/>
                <a:gd name="T6" fmla="*/ 45 w 59"/>
                <a:gd name="T7" fmla="*/ 29 h 61"/>
                <a:gd name="T8" fmla="*/ 58 w 59"/>
                <a:gd name="T9" fmla="*/ 21 h 61"/>
                <a:gd name="T10" fmla="*/ 59 w 59"/>
                <a:gd name="T11" fmla="*/ 12 h 61"/>
                <a:gd name="T12" fmla="*/ 43 w 59"/>
                <a:gd name="T13" fmla="*/ 0 h 61"/>
                <a:gd name="T14" fmla="*/ 36 w 59"/>
                <a:gd name="T15" fmla="*/ 8 h 61"/>
                <a:gd name="T16" fmla="*/ 39 w 59"/>
                <a:gd name="T17" fmla="*/ 23 h 61"/>
                <a:gd name="T18" fmla="*/ 36 w 59"/>
                <a:gd name="T19" fmla="*/ 23 h 61"/>
                <a:gd name="T20" fmla="*/ 31 w 59"/>
                <a:gd name="T21" fmla="*/ 15 h 61"/>
                <a:gd name="T22" fmla="*/ 27 w 59"/>
                <a:gd name="T23" fmla="*/ 26 h 61"/>
                <a:gd name="T24" fmla="*/ 9 w 59"/>
                <a:gd name="T25" fmla="*/ 28 h 61"/>
                <a:gd name="T26" fmla="*/ 14 w 59"/>
                <a:gd name="T27" fmla="*/ 44 h 61"/>
                <a:gd name="T28" fmla="*/ 0 w 59"/>
                <a:gd name="T29" fmla="*/ 44 h 61"/>
                <a:gd name="T30" fmla="*/ 8 w 59"/>
                <a:gd name="T31"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1">
                  <a:moveTo>
                    <a:pt x="8" y="54"/>
                  </a:moveTo>
                  <a:lnTo>
                    <a:pt x="15" y="61"/>
                  </a:lnTo>
                  <a:lnTo>
                    <a:pt x="46" y="42"/>
                  </a:lnTo>
                  <a:lnTo>
                    <a:pt x="45" y="29"/>
                  </a:lnTo>
                  <a:lnTo>
                    <a:pt x="58" y="21"/>
                  </a:lnTo>
                  <a:lnTo>
                    <a:pt x="59" y="12"/>
                  </a:lnTo>
                  <a:lnTo>
                    <a:pt x="43" y="0"/>
                  </a:lnTo>
                  <a:lnTo>
                    <a:pt x="36" y="8"/>
                  </a:lnTo>
                  <a:lnTo>
                    <a:pt x="39" y="23"/>
                  </a:lnTo>
                  <a:lnTo>
                    <a:pt x="36" y="23"/>
                  </a:lnTo>
                  <a:lnTo>
                    <a:pt x="31" y="15"/>
                  </a:lnTo>
                  <a:lnTo>
                    <a:pt x="27" y="26"/>
                  </a:lnTo>
                  <a:lnTo>
                    <a:pt x="9" y="28"/>
                  </a:lnTo>
                  <a:lnTo>
                    <a:pt x="14" y="44"/>
                  </a:lnTo>
                  <a:lnTo>
                    <a:pt x="0" y="44"/>
                  </a:lnTo>
                  <a:lnTo>
                    <a:pt x="8" y="5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49" name="Freeform 30"/>
            <p:cNvSpPr>
              <a:spLocks/>
            </p:cNvSpPr>
            <p:nvPr/>
          </p:nvSpPr>
          <p:spPr bwMode="auto">
            <a:xfrm>
              <a:off x="5314" y="117"/>
              <a:ext cx="12" cy="16"/>
            </a:xfrm>
            <a:custGeom>
              <a:avLst/>
              <a:gdLst>
                <a:gd name="T0" fmla="*/ 0 w 12"/>
                <a:gd name="T1" fmla="*/ 6 h 16"/>
                <a:gd name="T2" fmla="*/ 2 w 12"/>
                <a:gd name="T3" fmla="*/ 16 h 16"/>
                <a:gd name="T4" fmla="*/ 11 w 12"/>
                <a:gd name="T5" fmla="*/ 16 h 16"/>
                <a:gd name="T6" fmla="*/ 12 w 12"/>
                <a:gd name="T7" fmla="*/ 7 h 16"/>
                <a:gd name="T8" fmla="*/ 10 w 12"/>
                <a:gd name="T9" fmla="*/ 2 h 16"/>
                <a:gd name="T10" fmla="*/ 5 w 12"/>
                <a:gd name="T11" fmla="*/ 0 h 16"/>
                <a:gd name="T12" fmla="*/ 0 w 12"/>
                <a:gd name="T13" fmla="*/ 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0" y="6"/>
                  </a:moveTo>
                  <a:lnTo>
                    <a:pt x="2" y="16"/>
                  </a:lnTo>
                  <a:lnTo>
                    <a:pt x="11" y="16"/>
                  </a:lnTo>
                  <a:lnTo>
                    <a:pt x="12" y="7"/>
                  </a:lnTo>
                  <a:lnTo>
                    <a:pt x="10" y="2"/>
                  </a:lnTo>
                  <a:lnTo>
                    <a:pt x="5" y="0"/>
                  </a:lnTo>
                  <a:lnTo>
                    <a:pt x="0" y="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50" name="Freeform 31"/>
            <p:cNvSpPr>
              <a:spLocks/>
            </p:cNvSpPr>
            <p:nvPr/>
          </p:nvSpPr>
          <p:spPr bwMode="auto">
            <a:xfrm>
              <a:off x="5314" y="117"/>
              <a:ext cx="12" cy="16"/>
            </a:xfrm>
            <a:custGeom>
              <a:avLst/>
              <a:gdLst>
                <a:gd name="T0" fmla="*/ 0 w 12"/>
                <a:gd name="T1" fmla="*/ 6 h 16"/>
                <a:gd name="T2" fmla="*/ 2 w 12"/>
                <a:gd name="T3" fmla="*/ 16 h 16"/>
                <a:gd name="T4" fmla="*/ 11 w 12"/>
                <a:gd name="T5" fmla="*/ 16 h 16"/>
                <a:gd name="T6" fmla="*/ 12 w 12"/>
                <a:gd name="T7" fmla="*/ 7 h 16"/>
                <a:gd name="T8" fmla="*/ 10 w 12"/>
                <a:gd name="T9" fmla="*/ 2 h 16"/>
                <a:gd name="T10" fmla="*/ 5 w 12"/>
                <a:gd name="T11" fmla="*/ 0 h 16"/>
                <a:gd name="T12" fmla="*/ 0 w 12"/>
                <a:gd name="T13" fmla="*/ 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0" y="6"/>
                  </a:moveTo>
                  <a:lnTo>
                    <a:pt x="2" y="16"/>
                  </a:lnTo>
                  <a:lnTo>
                    <a:pt x="11" y="16"/>
                  </a:lnTo>
                  <a:lnTo>
                    <a:pt x="12" y="7"/>
                  </a:lnTo>
                  <a:lnTo>
                    <a:pt x="10" y="2"/>
                  </a:lnTo>
                  <a:lnTo>
                    <a:pt x="5" y="0"/>
                  </a:lnTo>
                  <a:lnTo>
                    <a:pt x="0"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51" name="Freeform 32"/>
            <p:cNvSpPr>
              <a:spLocks/>
            </p:cNvSpPr>
            <p:nvPr/>
          </p:nvSpPr>
          <p:spPr bwMode="auto">
            <a:xfrm>
              <a:off x="5352" y="250"/>
              <a:ext cx="15" cy="28"/>
            </a:xfrm>
            <a:custGeom>
              <a:avLst/>
              <a:gdLst>
                <a:gd name="T0" fmla="*/ 4 w 15"/>
                <a:gd name="T1" fmla="*/ 28 h 28"/>
                <a:gd name="T2" fmla="*/ 15 w 15"/>
                <a:gd name="T3" fmla="*/ 17 h 28"/>
                <a:gd name="T4" fmla="*/ 6 w 15"/>
                <a:gd name="T5" fmla="*/ 0 h 28"/>
                <a:gd name="T6" fmla="*/ 5 w 15"/>
                <a:gd name="T7" fmla="*/ 10 h 28"/>
                <a:gd name="T8" fmla="*/ 0 w 15"/>
                <a:gd name="T9" fmla="*/ 15 h 28"/>
                <a:gd name="T10" fmla="*/ 0 w 15"/>
                <a:gd name="T11" fmla="*/ 22 h 28"/>
                <a:gd name="T12" fmla="*/ 4 w 1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5" h="28">
                  <a:moveTo>
                    <a:pt x="4" y="28"/>
                  </a:moveTo>
                  <a:lnTo>
                    <a:pt x="15" y="17"/>
                  </a:lnTo>
                  <a:lnTo>
                    <a:pt x="6" y="0"/>
                  </a:lnTo>
                  <a:lnTo>
                    <a:pt x="5" y="10"/>
                  </a:lnTo>
                  <a:lnTo>
                    <a:pt x="0" y="15"/>
                  </a:lnTo>
                  <a:lnTo>
                    <a:pt x="0" y="22"/>
                  </a:lnTo>
                  <a:lnTo>
                    <a:pt x="4"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52" name="Freeform 33"/>
            <p:cNvSpPr>
              <a:spLocks/>
            </p:cNvSpPr>
            <p:nvPr/>
          </p:nvSpPr>
          <p:spPr bwMode="auto">
            <a:xfrm>
              <a:off x="5352" y="250"/>
              <a:ext cx="15" cy="28"/>
            </a:xfrm>
            <a:custGeom>
              <a:avLst/>
              <a:gdLst>
                <a:gd name="T0" fmla="*/ 4 w 15"/>
                <a:gd name="T1" fmla="*/ 28 h 28"/>
                <a:gd name="T2" fmla="*/ 15 w 15"/>
                <a:gd name="T3" fmla="*/ 17 h 28"/>
                <a:gd name="T4" fmla="*/ 6 w 15"/>
                <a:gd name="T5" fmla="*/ 0 h 28"/>
                <a:gd name="T6" fmla="*/ 5 w 15"/>
                <a:gd name="T7" fmla="*/ 10 h 28"/>
                <a:gd name="T8" fmla="*/ 0 w 15"/>
                <a:gd name="T9" fmla="*/ 15 h 28"/>
                <a:gd name="T10" fmla="*/ 0 w 15"/>
                <a:gd name="T11" fmla="*/ 22 h 28"/>
                <a:gd name="T12" fmla="*/ 4 w 1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5" h="28">
                  <a:moveTo>
                    <a:pt x="4" y="28"/>
                  </a:moveTo>
                  <a:lnTo>
                    <a:pt x="15" y="17"/>
                  </a:lnTo>
                  <a:lnTo>
                    <a:pt x="6" y="0"/>
                  </a:lnTo>
                  <a:lnTo>
                    <a:pt x="5" y="10"/>
                  </a:lnTo>
                  <a:lnTo>
                    <a:pt x="0" y="15"/>
                  </a:lnTo>
                  <a:lnTo>
                    <a:pt x="0" y="22"/>
                  </a:lnTo>
                  <a:lnTo>
                    <a:pt x="4" y="2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53" name="Freeform 34"/>
            <p:cNvSpPr>
              <a:spLocks/>
            </p:cNvSpPr>
            <p:nvPr/>
          </p:nvSpPr>
          <p:spPr bwMode="auto">
            <a:xfrm>
              <a:off x="5296" y="139"/>
              <a:ext cx="52" cy="50"/>
            </a:xfrm>
            <a:custGeom>
              <a:avLst/>
              <a:gdLst>
                <a:gd name="T0" fmla="*/ 9 w 52"/>
                <a:gd name="T1" fmla="*/ 45 h 50"/>
                <a:gd name="T2" fmla="*/ 20 w 52"/>
                <a:gd name="T3" fmla="*/ 26 h 50"/>
                <a:gd name="T4" fmla="*/ 32 w 52"/>
                <a:gd name="T5" fmla="*/ 21 h 50"/>
                <a:gd name="T6" fmla="*/ 26 w 52"/>
                <a:gd name="T7" fmla="*/ 36 h 50"/>
                <a:gd name="T8" fmla="*/ 27 w 52"/>
                <a:gd name="T9" fmla="*/ 49 h 50"/>
                <a:gd name="T10" fmla="*/ 33 w 52"/>
                <a:gd name="T11" fmla="*/ 50 h 50"/>
                <a:gd name="T12" fmla="*/ 31 w 52"/>
                <a:gd name="T13" fmla="*/ 43 h 50"/>
                <a:gd name="T14" fmla="*/ 30 w 52"/>
                <a:gd name="T15" fmla="*/ 36 h 50"/>
                <a:gd name="T16" fmla="*/ 38 w 52"/>
                <a:gd name="T17" fmla="*/ 33 h 50"/>
                <a:gd name="T18" fmla="*/ 41 w 52"/>
                <a:gd name="T19" fmla="*/ 29 h 50"/>
                <a:gd name="T20" fmla="*/ 48 w 52"/>
                <a:gd name="T21" fmla="*/ 18 h 50"/>
                <a:gd name="T22" fmla="*/ 52 w 52"/>
                <a:gd name="T23" fmla="*/ 7 h 50"/>
                <a:gd name="T24" fmla="*/ 45 w 52"/>
                <a:gd name="T25" fmla="*/ 0 h 50"/>
                <a:gd name="T26" fmla="*/ 33 w 52"/>
                <a:gd name="T27" fmla="*/ 7 h 50"/>
                <a:gd name="T28" fmla="*/ 20 w 52"/>
                <a:gd name="T29" fmla="*/ 10 h 50"/>
                <a:gd name="T30" fmla="*/ 9 w 52"/>
                <a:gd name="T31" fmla="*/ 21 h 50"/>
                <a:gd name="T32" fmla="*/ 0 w 52"/>
                <a:gd name="T33" fmla="*/ 33 h 50"/>
                <a:gd name="T34" fmla="*/ 1 w 52"/>
                <a:gd name="T35" fmla="*/ 40 h 50"/>
                <a:gd name="T36" fmla="*/ 9 w 52"/>
                <a:gd name="T37"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0">
                  <a:moveTo>
                    <a:pt x="9" y="45"/>
                  </a:moveTo>
                  <a:lnTo>
                    <a:pt x="20" y="26"/>
                  </a:lnTo>
                  <a:lnTo>
                    <a:pt x="32" y="21"/>
                  </a:lnTo>
                  <a:lnTo>
                    <a:pt x="26" y="36"/>
                  </a:lnTo>
                  <a:lnTo>
                    <a:pt x="27" y="49"/>
                  </a:lnTo>
                  <a:lnTo>
                    <a:pt x="33" y="50"/>
                  </a:lnTo>
                  <a:lnTo>
                    <a:pt x="31" y="43"/>
                  </a:lnTo>
                  <a:lnTo>
                    <a:pt x="30" y="36"/>
                  </a:lnTo>
                  <a:lnTo>
                    <a:pt x="38" y="33"/>
                  </a:lnTo>
                  <a:lnTo>
                    <a:pt x="41" y="29"/>
                  </a:lnTo>
                  <a:lnTo>
                    <a:pt x="48" y="18"/>
                  </a:lnTo>
                  <a:lnTo>
                    <a:pt x="52" y="7"/>
                  </a:lnTo>
                  <a:lnTo>
                    <a:pt x="45" y="0"/>
                  </a:lnTo>
                  <a:lnTo>
                    <a:pt x="33" y="7"/>
                  </a:lnTo>
                  <a:lnTo>
                    <a:pt x="20" y="10"/>
                  </a:lnTo>
                  <a:lnTo>
                    <a:pt x="9" y="21"/>
                  </a:lnTo>
                  <a:lnTo>
                    <a:pt x="0" y="33"/>
                  </a:lnTo>
                  <a:lnTo>
                    <a:pt x="1" y="40"/>
                  </a:lnTo>
                  <a:lnTo>
                    <a:pt x="9" y="4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54" name="Freeform 35"/>
            <p:cNvSpPr>
              <a:spLocks/>
            </p:cNvSpPr>
            <p:nvPr/>
          </p:nvSpPr>
          <p:spPr bwMode="auto">
            <a:xfrm>
              <a:off x="5296" y="139"/>
              <a:ext cx="52" cy="50"/>
            </a:xfrm>
            <a:custGeom>
              <a:avLst/>
              <a:gdLst>
                <a:gd name="T0" fmla="*/ 9 w 52"/>
                <a:gd name="T1" fmla="*/ 45 h 50"/>
                <a:gd name="T2" fmla="*/ 20 w 52"/>
                <a:gd name="T3" fmla="*/ 26 h 50"/>
                <a:gd name="T4" fmla="*/ 32 w 52"/>
                <a:gd name="T5" fmla="*/ 21 h 50"/>
                <a:gd name="T6" fmla="*/ 26 w 52"/>
                <a:gd name="T7" fmla="*/ 36 h 50"/>
                <a:gd name="T8" fmla="*/ 27 w 52"/>
                <a:gd name="T9" fmla="*/ 49 h 50"/>
                <a:gd name="T10" fmla="*/ 33 w 52"/>
                <a:gd name="T11" fmla="*/ 50 h 50"/>
                <a:gd name="T12" fmla="*/ 31 w 52"/>
                <a:gd name="T13" fmla="*/ 43 h 50"/>
                <a:gd name="T14" fmla="*/ 30 w 52"/>
                <a:gd name="T15" fmla="*/ 36 h 50"/>
                <a:gd name="T16" fmla="*/ 38 w 52"/>
                <a:gd name="T17" fmla="*/ 33 h 50"/>
                <a:gd name="T18" fmla="*/ 41 w 52"/>
                <a:gd name="T19" fmla="*/ 29 h 50"/>
                <a:gd name="T20" fmla="*/ 48 w 52"/>
                <a:gd name="T21" fmla="*/ 18 h 50"/>
                <a:gd name="T22" fmla="*/ 52 w 52"/>
                <a:gd name="T23" fmla="*/ 7 h 50"/>
                <a:gd name="T24" fmla="*/ 45 w 52"/>
                <a:gd name="T25" fmla="*/ 0 h 50"/>
                <a:gd name="T26" fmla="*/ 33 w 52"/>
                <a:gd name="T27" fmla="*/ 7 h 50"/>
                <a:gd name="T28" fmla="*/ 20 w 52"/>
                <a:gd name="T29" fmla="*/ 10 h 50"/>
                <a:gd name="T30" fmla="*/ 9 w 52"/>
                <a:gd name="T31" fmla="*/ 21 h 50"/>
                <a:gd name="T32" fmla="*/ 0 w 52"/>
                <a:gd name="T33" fmla="*/ 33 h 50"/>
                <a:gd name="T34" fmla="*/ 1 w 52"/>
                <a:gd name="T35" fmla="*/ 40 h 50"/>
                <a:gd name="T36" fmla="*/ 9 w 52"/>
                <a:gd name="T37"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0">
                  <a:moveTo>
                    <a:pt x="9" y="45"/>
                  </a:moveTo>
                  <a:lnTo>
                    <a:pt x="20" y="26"/>
                  </a:lnTo>
                  <a:lnTo>
                    <a:pt x="32" y="21"/>
                  </a:lnTo>
                  <a:lnTo>
                    <a:pt x="26" y="36"/>
                  </a:lnTo>
                  <a:lnTo>
                    <a:pt x="27" y="49"/>
                  </a:lnTo>
                  <a:lnTo>
                    <a:pt x="33" y="50"/>
                  </a:lnTo>
                  <a:lnTo>
                    <a:pt x="31" y="43"/>
                  </a:lnTo>
                  <a:lnTo>
                    <a:pt x="30" y="36"/>
                  </a:lnTo>
                  <a:lnTo>
                    <a:pt x="38" y="33"/>
                  </a:lnTo>
                  <a:lnTo>
                    <a:pt x="41" y="29"/>
                  </a:lnTo>
                  <a:lnTo>
                    <a:pt x="48" y="18"/>
                  </a:lnTo>
                  <a:lnTo>
                    <a:pt x="52" y="7"/>
                  </a:lnTo>
                  <a:lnTo>
                    <a:pt x="45" y="0"/>
                  </a:lnTo>
                  <a:lnTo>
                    <a:pt x="33" y="7"/>
                  </a:lnTo>
                  <a:lnTo>
                    <a:pt x="20" y="10"/>
                  </a:lnTo>
                  <a:lnTo>
                    <a:pt x="9" y="21"/>
                  </a:lnTo>
                  <a:lnTo>
                    <a:pt x="0" y="33"/>
                  </a:lnTo>
                  <a:lnTo>
                    <a:pt x="1" y="40"/>
                  </a:lnTo>
                  <a:lnTo>
                    <a:pt x="9" y="4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55" name="Freeform 36"/>
            <p:cNvSpPr>
              <a:spLocks/>
            </p:cNvSpPr>
            <p:nvPr/>
          </p:nvSpPr>
          <p:spPr bwMode="auto">
            <a:xfrm>
              <a:off x="5302" y="52"/>
              <a:ext cx="63" cy="65"/>
            </a:xfrm>
            <a:custGeom>
              <a:avLst/>
              <a:gdLst>
                <a:gd name="T0" fmla="*/ 3 w 63"/>
                <a:gd name="T1" fmla="*/ 63 h 65"/>
                <a:gd name="T2" fmla="*/ 13 w 63"/>
                <a:gd name="T3" fmla="*/ 51 h 65"/>
                <a:gd name="T4" fmla="*/ 19 w 63"/>
                <a:gd name="T5" fmla="*/ 52 h 65"/>
                <a:gd name="T6" fmla="*/ 39 w 63"/>
                <a:gd name="T7" fmla="*/ 40 h 65"/>
                <a:gd name="T8" fmla="*/ 20 w 63"/>
                <a:gd name="T9" fmla="*/ 63 h 65"/>
                <a:gd name="T10" fmla="*/ 29 w 63"/>
                <a:gd name="T11" fmla="*/ 65 h 65"/>
                <a:gd name="T12" fmla="*/ 46 w 63"/>
                <a:gd name="T13" fmla="*/ 53 h 65"/>
                <a:gd name="T14" fmla="*/ 56 w 63"/>
                <a:gd name="T15" fmla="*/ 52 h 65"/>
                <a:gd name="T16" fmla="*/ 63 w 63"/>
                <a:gd name="T17" fmla="*/ 41 h 65"/>
                <a:gd name="T18" fmla="*/ 48 w 63"/>
                <a:gd name="T19" fmla="*/ 38 h 65"/>
                <a:gd name="T20" fmla="*/ 51 w 63"/>
                <a:gd name="T21" fmla="*/ 32 h 65"/>
                <a:gd name="T22" fmla="*/ 48 w 63"/>
                <a:gd name="T23" fmla="*/ 18 h 65"/>
                <a:gd name="T24" fmla="*/ 51 w 63"/>
                <a:gd name="T25" fmla="*/ 11 h 65"/>
                <a:gd name="T26" fmla="*/ 42 w 63"/>
                <a:gd name="T27" fmla="*/ 0 h 65"/>
                <a:gd name="T28" fmla="*/ 37 w 63"/>
                <a:gd name="T29" fmla="*/ 7 h 65"/>
                <a:gd name="T30" fmla="*/ 40 w 63"/>
                <a:gd name="T31" fmla="*/ 18 h 65"/>
                <a:gd name="T32" fmla="*/ 32 w 63"/>
                <a:gd name="T33" fmla="*/ 18 h 65"/>
                <a:gd name="T34" fmla="*/ 22 w 63"/>
                <a:gd name="T35" fmla="*/ 32 h 65"/>
                <a:gd name="T36" fmla="*/ 12 w 63"/>
                <a:gd name="T37" fmla="*/ 34 h 65"/>
                <a:gd name="T38" fmla="*/ 5 w 63"/>
                <a:gd name="T39" fmla="*/ 40 h 65"/>
                <a:gd name="T40" fmla="*/ 7 w 63"/>
                <a:gd name="T41" fmla="*/ 49 h 65"/>
                <a:gd name="T42" fmla="*/ 0 w 63"/>
                <a:gd name="T43" fmla="*/ 54 h 65"/>
                <a:gd name="T44" fmla="*/ 3 w 63"/>
                <a:gd name="T4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5">
                  <a:moveTo>
                    <a:pt x="3" y="63"/>
                  </a:moveTo>
                  <a:lnTo>
                    <a:pt x="13" y="51"/>
                  </a:lnTo>
                  <a:lnTo>
                    <a:pt x="19" y="52"/>
                  </a:lnTo>
                  <a:lnTo>
                    <a:pt x="39" y="40"/>
                  </a:lnTo>
                  <a:lnTo>
                    <a:pt x="20" y="63"/>
                  </a:lnTo>
                  <a:lnTo>
                    <a:pt x="29" y="65"/>
                  </a:lnTo>
                  <a:lnTo>
                    <a:pt x="46" y="53"/>
                  </a:lnTo>
                  <a:lnTo>
                    <a:pt x="56" y="52"/>
                  </a:lnTo>
                  <a:lnTo>
                    <a:pt x="63" y="41"/>
                  </a:lnTo>
                  <a:lnTo>
                    <a:pt x="48" y="38"/>
                  </a:lnTo>
                  <a:lnTo>
                    <a:pt x="51" y="32"/>
                  </a:lnTo>
                  <a:lnTo>
                    <a:pt x="48" y="18"/>
                  </a:lnTo>
                  <a:lnTo>
                    <a:pt x="51" y="11"/>
                  </a:lnTo>
                  <a:lnTo>
                    <a:pt x="42" y="0"/>
                  </a:lnTo>
                  <a:lnTo>
                    <a:pt x="37" y="7"/>
                  </a:lnTo>
                  <a:lnTo>
                    <a:pt x="40" y="18"/>
                  </a:lnTo>
                  <a:lnTo>
                    <a:pt x="32" y="18"/>
                  </a:lnTo>
                  <a:lnTo>
                    <a:pt x="22" y="32"/>
                  </a:lnTo>
                  <a:lnTo>
                    <a:pt x="12" y="34"/>
                  </a:lnTo>
                  <a:lnTo>
                    <a:pt x="5" y="40"/>
                  </a:lnTo>
                  <a:lnTo>
                    <a:pt x="7" y="49"/>
                  </a:lnTo>
                  <a:lnTo>
                    <a:pt x="0" y="54"/>
                  </a:lnTo>
                  <a:lnTo>
                    <a:pt x="3" y="6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56" name="Freeform 37"/>
            <p:cNvSpPr>
              <a:spLocks/>
            </p:cNvSpPr>
            <p:nvPr/>
          </p:nvSpPr>
          <p:spPr bwMode="auto">
            <a:xfrm>
              <a:off x="5302" y="52"/>
              <a:ext cx="63" cy="65"/>
            </a:xfrm>
            <a:custGeom>
              <a:avLst/>
              <a:gdLst>
                <a:gd name="T0" fmla="*/ 3 w 63"/>
                <a:gd name="T1" fmla="*/ 63 h 65"/>
                <a:gd name="T2" fmla="*/ 13 w 63"/>
                <a:gd name="T3" fmla="*/ 51 h 65"/>
                <a:gd name="T4" fmla="*/ 19 w 63"/>
                <a:gd name="T5" fmla="*/ 52 h 65"/>
                <a:gd name="T6" fmla="*/ 39 w 63"/>
                <a:gd name="T7" fmla="*/ 40 h 65"/>
                <a:gd name="T8" fmla="*/ 20 w 63"/>
                <a:gd name="T9" fmla="*/ 63 h 65"/>
                <a:gd name="T10" fmla="*/ 29 w 63"/>
                <a:gd name="T11" fmla="*/ 65 h 65"/>
                <a:gd name="T12" fmla="*/ 46 w 63"/>
                <a:gd name="T13" fmla="*/ 53 h 65"/>
                <a:gd name="T14" fmla="*/ 56 w 63"/>
                <a:gd name="T15" fmla="*/ 52 h 65"/>
                <a:gd name="T16" fmla="*/ 63 w 63"/>
                <a:gd name="T17" fmla="*/ 41 h 65"/>
                <a:gd name="T18" fmla="*/ 48 w 63"/>
                <a:gd name="T19" fmla="*/ 38 h 65"/>
                <a:gd name="T20" fmla="*/ 51 w 63"/>
                <a:gd name="T21" fmla="*/ 32 h 65"/>
                <a:gd name="T22" fmla="*/ 48 w 63"/>
                <a:gd name="T23" fmla="*/ 18 h 65"/>
                <a:gd name="T24" fmla="*/ 51 w 63"/>
                <a:gd name="T25" fmla="*/ 11 h 65"/>
                <a:gd name="T26" fmla="*/ 42 w 63"/>
                <a:gd name="T27" fmla="*/ 0 h 65"/>
                <a:gd name="T28" fmla="*/ 37 w 63"/>
                <a:gd name="T29" fmla="*/ 7 h 65"/>
                <a:gd name="T30" fmla="*/ 40 w 63"/>
                <a:gd name="T31" fmla="*/ 18 h 65"/>
                <a:gd name="T32" fmla="*/ 32 w 63"/>
                <a:gd name="T33" fmla="*/ 18 h 65"/>
                <a:gd name="T34" fmla="*/ 22 w 63"/>
                <a:gd name="T35" fmla="*/ 32 h 65"/>
                <a:gd name="T36" fmla="*/ 12 w 63"/>
                <a:gd name="T37" fmla="*/ 34 h 65"/>
                <a:gd name="T38" fmla="*/ 5 w 63"/>
                <a:gd name="T39" fmla="*/ 40 h 65"/>
                <a:gd name="T40" fmla="*/ 7 w 63"/>
                <a:gd name="T41" fmla="*/ 49 h 65"/>
                <a:gd name="T42" fmla="*/ 0 w 63"/>
                <a:gd name="T43" fmla="*/ 54 h 65"/>
                <a:gd name="T44" fmla="*/ 3 w 63"/>
                <a:gd name="T4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5">
                  <a:moveTo>
                    <a:pt x="3" y="63"/>
                  </a:moveTo>
                  <a:lnTo>
                    <a:pt x="13" y="51"/>
                  </a:lnTo>
                  <a:lnTo>
                    <a:pt x="19" y="52"/>
                  </a:lnTo>
                  <a:lnTo>
                    <a:pt x="39" y="40"/>
                  </a:lnTo>
                  <a:lnTo>
                    <a:pt x="20" y="63"/>
                  </a:lnTo>
                  <a:lnTo>
                    <a:pt x="29" y="65"/>
                  </a:lnTo>
                  <a:lnTo>
                    <a:pt x="46" y="53"/>
                  </a:lnTo>
                  <a:lnTo>
                    <a:pt x="56" y="52"/>
                  </a:lnTo>
                  <a:lnTo>
                    <a:pt x="63" y="41"/>
                  </a:lnTo>
                  <a:lnTo>
                    <a:pt x="48" y="38"/>
                  </a:lnTo>
                  <a:lnTo>
                    <a:pt x="51" y="32"/>
                  </a:lnTo>
                  <a:lnTo>
                    <a:pt x="48" y="18"/>
                  </a:lnTo>
                  <a:lnTo>
                    <a:pt x="51" y="11"/>
                  </a:lnTo>
                  <a:lnTo>
                    <a:pt x="42" y="0"/>
                  </a:lnTo>
                  <a:lnTo>
                    <a:pt x="37" y="7"/>
                  </a:lnTo>
                  <a:lnTo>
                    <a:pt x="40" y="18"/>
                  </a:lnTo>
                  <a:lnTo>
                    <a:pt x="32" y="18"/>
                  </a:lnTo>
                  <a:lnTo>
                    <a:pt x="22" y="32"/>
                  </a:lnTo>
                  <a:lnTo>
                    <a:pt x="12" y="34"/>
                  </a:lnTo>
                  <a:lnTo>
                    <a:pt x="5" y="40"/>
                  </a:lnTo>
                  <a:lnTo>
                    <a:pt x="7" y="49"/>
                  </a:lnTo>
                  <a:lnTo>
                    <a:pt x="0" y="54"/>
                  </a:lnTo>
                  <a:lnTo>
                    <a:pt x="3" y="6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57" name="Freeform 38"/>
            <p:cNvSpPr>
              <a:spLocks/>
            </p:cNvSpPr>
            <p:nvPr/>
          </p:nvSpPr>
          <p:spPr bwMode="auto">
            <a:xfrm>
              <a:off x="5358" y="-12"/>
              <a:ext cx="55" cy="76"/>
            </a:xfrm>
            <a:custGeom>
              <a:avLst/>
              <a:gdLst>
                <a:gd name="T0" fmla="*/ 7 w 55"/>
                <a:gd name="T1" fmla="*/ 74 h 76"/>
                <a:gd name="T2" fmla="*/ 10 w 55"/>
                <a:gd name="T3" fmla="*/ 76 h 76"/>
                <a:gd name="T4" fmla="*/ 18 w 55"/>
                <a:gd name="T5" fmla="*/ 57 h 76"/>
                <a:gd name="T6" fmla="*/ 37 w 55"/>
                <a:gd name="T7" fmla="*/ 51 h 76"/>
                <a:gd name="T8" fmla="*/ 42 w 55"/>
                <a:gd name="T9" fmla="*/ 40 h 76"/>
                <a:gd name="T10" fmla="*/ 51 w 55"/>
                <a:gd name="T11" fmla="*/ 32 h 76"/>
                <a:gd name="T12" fmla="*/ 49 w 55"/>
                <a:gd name="T13" fmla="*/ 20 h 76"/>
                <a:gd name="T14" fmla="*/ 55 w 55"/>
                <a:gd name="T15" fmla="*/ 12 h 76"/>
                <a:gd name="T16" fmla="*/ 53 w 55"/>
                <a:gd name="T17" fmla="*/ 3 h 76"/>
                <a:gd name="T18" fmla="*/ 38 w 55"/>
                <a:gd name="T19" fmla="*/ 0 h 76"/>
                <a:gd name="T20" fmla="*/ 33 w 55"/>
                <a:gd name="T21" fmla="*/ 12 h 76"/>
                <a:gd name="T22" fmla="*/ 29 w 55"/>
                <a:gd name="T23" fmla="*/ 17 h 76"/>
                <a:gd name="T24" fmla="*/ 31 w 55"/>
                <a:gd name="T25" fmla="*/ 25 h 76"/>
                <a:gd name="T26" fmla="*/ 29 w 55"/>
                <a:gd name="T27" fmla="*/ 32 h 76"/>
                <a:gd name="T28" fmla="*/ 18 w 55"/>
                <a:gd name="T29" fmla="*/ 33 h 76"/>
                <a:gd name="T30" fmla="*/ 16 w 55"/>
                <a:gd name="T31" fmla="*/ 48 h 76"/>
                <a:gd name="T32" fmla="*/ 0 w 55"/>
                <a:gd name="T33" fmla="*/ 64 h 76"/>
                <a:gd name="T34" fmla="*/ 8 w 55"/>
                <a:gd name="T35" fmla="*/ 70 h 76"/>
                <a:gd name="T36" fmla="*/ 7 w 55"/>
                <a:gd name="T37"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76">
                  <a:moveTo>
                    <a:pt x="7" y="74"/>
                  </a:moveTo>
                  <a:lnTo>
                    <a:pt x="10" y="76"/>
                  </a:lnTo>
                  <a:lnTo>
                    <a:pt x="18" y="57"/>
                  </a:lnTo>
                  <a:lnTo>
                    <a:pt x="37" y="51"/>
                  </a:lnTo>
                  <a:lnTo>
                    <a:pt x="42" y="40"/>
                  </a:lnTo>
                  <a:lnTo>
                    <a:pt x="51" y="32"/>
                  </a:lnTo>
                  <a:lnTo>
                    <a:pt x="49" y="20"/>
                  </a:lnTo>
                  <a:lnTo>
                    <a:pt x="55" y="12"/>
                  </a:lnTo>
                  <a:lnTo>
                    <a:pt x="53" y="3"/>
                  </a:lnTo>
                  <a:lnTo>
                    <a:pt x="38" y="0"/>
                  </a:lnTo>
                  <a:lnTo>
                    <a:pt x="33" y="12"/>
                  </a:lnTo>
                  <a:lnTo>
                    <a:pt x="29" y="17"/>
                  </a:lnTo>
                  <a:lnTo>
                    <a:pt x="31" y="25"/>
                  </a:lnTo>
                  <a:lnTo>
                    <a:pt x="29" y="32"/>
                  </a:lnTo>
                  <a:lnTo>
                    <a:pt x="18" y="33"/>
                  </a:lnTo>
                  <a:lnTo>
                    <a:pt x="16" y="48"/>
                  </a:lnTo>
                  <a:lnTo>
                    <a:pt x="0" y="64"/>
                  </a:lnTo>
                  <a:lnTo>
                    <a:pt x="8" y="70"/>
                  </a:lnTo>
                  <a:lnTo>
                    <a:pt x="7" y="7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58" name="Freeform 39"/>
            <p:cNvSpPr>
              <a:spLocks/>
            </p:cNvSpPr>
            <p:nvPr/>
          </p:nvSpPr>
          <p:spPr bwMode="auto">
            <a:xfrm>
              <a:off x="5358" y="-12"/>
              <a:ext cx="55" cy="76"/>
            </a:xfrm>
            <a:custGeom>
              <a:avLst/>
              <a:gdLst>
                <a:gd name="T0" fmla="*/ 7 w 55"/>
                <a:gd name="T1" fmla="*/ 74 h 76"/>
                <a:gd name="T2" fmla="*/ 10 w 55"/>
                <a:gd name="T3" fmla="*/ 76 h 76"/>
                <a:gd name="T4" fmla="*/ 18 w 55"/>
                <a:gd name="T5" fmla="*/ 57 h 76"/>
                <a:gd name="T6" fmla="*/ 37 w 55"/>
                <a:gd name="T7" fmla="*/ 51 h 76"/>
                <a:gd name="T8" fmla="*/ 42 w 55"/>
                <a:gd name="T9" fmla="*/ 40 h 76"/>
                <a:gd name="T10" fmla="*/ 51 w 55"/>
                <a:gd name="T11" fmla="*/ 32 h 76"/>
                <a:gd name="T12" fmla="*/ 49 w 55"/>
                <a:gd name="T13" fmla="*/ 20 h 76"/>
                <a:gd name="T14" fmla="*/ 55 w 55"/>
                <a:gd name="T15" fmla="*/ 12 h 76"/>
                <a:gd name="T16" fmla="*/ 53 w 55"/>
                <a:gd name="T17" fmla="*/ 3 h 76"/>
                <a:gd name="T18" fmla="*/ 38 w 55"/>
                <a:gd name="T19" fmla="*/ 0 h 76"/>
                <a:gd name="T20" fmla="*/ 33 w 55"/>
                <a:gd name="T21" fmla="*/ 12 h 76"/>
                <a:gd name="T22" fmla="*/ 29 w 55"/>
                <a:gd name="T23" fmla="*/ 17 h 76"/>
                <a:gd name="T24" fmla="*/ 31 w 55"/>
                <a:gd name="T25" fmla="*/ 25 h 76"/>
                <a:gd name="T26" fmla="*/ 29 w 55"/>
                <a:gd name="T27" fmla="*/ 32 h 76"/>
                <a:gd name="T28" fmla="*/ 18 w 55"/>
                <a:gd name="T29" fmla="*/ 33 h 76"/>
                <a:gd name="T30" fmla="*/ 16 w 55"/>
                <a:gd name="T31" fmla="*/ 48 h 76"/>
                <a:gd name="T32" fmla="*/ 0 w 55"/>
                <a:gd name="T33" fmla="*/ 64 h 76"/>
                <a:gd name="T34" fmla="*/ 8 w 55"/>
                <a:gd name="T35" fmla="*/ 70 h 76"/>
                <a:gd name="T36" fmla="*/ 7 w 55"/>
                <a:gd name="T37"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76">
                  <a:moveTo>
                    <a:pt x="7" y="74"/>
                  </a:moveTo>
                  <a:lnTo>
                    <a:pt x="10" y="76"/>
                  </a:lnTo>
                  <a:lnTo>
                    <a:pt x="18" y="57"/>
                  </a:lnTo>
                  <a:lnTo>
                    <a:pt x="37" y="51"/>
                  </a:lnTo>
                  <a:lnTo>
                    <a:pt x="42" y="40"/>
                  </a:lnTo>
                  <a:lnTo>
                    <a:pt x="51" y="32"/>
                  </a:lnTo>
                  <a:lnTo>
                    <a:pt x="49" y="20"/>
                  </a:lnTo>
                  <a:lnTo>
                    <a:pt x="55" y="12"/>
                  </a:lnTo>
                  <a:lnTo>
                    <a:pt x="53" y="3"/>
                  </a:lnTo>
                  <a:lnTo>
                    <a:pt x="38" y="0"/>
                  </a:lnTo>
                  <a:lnTo>
                    <a:pt x="33" y="12"/>
                  </a:lnTo>
                  <a:lnTo>
                    <a:pt x="29" y="17"/>
                  </a:lnTo>
                  <a:lnTo>
                    <a:pt x="31" y="25"/>
                  </a:lnTo>
                  <a:lnTo>
                    <a:pt x="29" y="32"/>
                  </a:lnTo>
                  <a:lnTo>
                    <a:pt x="18" y="33"/>
                  </a:lnTo>
                  <a:lnTo>
                    <a:pt x="16" y="48"/>
                  </a:lnTo>
                  <a:lnTo>
                    <a:pt x="0" y="64"/>
                  </a:lnTo>
                  <a:lnTo>
                    <a:pt x="8" y="70"/>
                  </a:lnTo>
                  <a:lnTo>
                    <a:pt x="7" y="7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59" name="Freeform 40"/>
            <p:cNvSpPr>
              <a:spLocks/>
            </p:cNvSpPr>
            <p:nvPr/>
          </p:nvSpPr>
          <p:spPr bwMode="auto">
            <a:xfrm>
              <a:off x="5358" y="197"/>
              <a:ext cx="15" cy="23"/>
            </a:xfrm>
            <a:custGeom>
              <a:avLst/>
              <a:gdLst>
                <a:gd name="T0" fmla="*/ 3 w 15"/>
                <a:gd name="T1" fmla="*/ 13 h 23"/>
                <a:gd name="T2" fmla="*/ 0 w 15"/>
                <a:gd name="T3" fmla="*/ 23 h 23"/>
                <a:gd name="T4" fmla="*/ 11 w 15"/>
                <a:gd name="T5" fmla="*/ 19 h 23"/>
                <a:gd name="T6" fmla="*/ 15 w 15"/>
                <a:gd name="T7" fmla="*/ 13 h 23"/>
                <a:gd name="T8" fmla="*/ 13 w 15"/>
                <a:gd name="T9" fmla="*/ 6 h 23"/>
                <a:gd name="T10" fmla="*/ 5 w 15"/>
                <a:gd name="T11" fmla="*/ 0 h 23"/>
                <a:gd name="T12" fmla="*/ 3 w 15"/>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15" h="23">
                  <a:moveTo>
                    <a:pt x="3" y="13"/>
                  </a:moveTo>
                  <a:lnTo>
                    <a:pt x="0" y="23"/>
                  </a:lnTo>
                  <a:lnTo>
                    <a:pt x="11" y="19"/>
                  </a:lnTo>
                  <a:lnTo>
                    <a:pt x="15" y="13"/>
                  </a:lnTo>
                  <a:lnTo>
                    <a:pt x="13" y="6"/>
                  </a:lnTo>
                  <a:lnTo>
                    <a:pt x="5" y="0"/>
                  </a:lnTo>
                  <a:lnTo>
                    <a:pt x="3" y="1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60" name="Freeform 41"/>
            <p:cNvSpPr>
              <a:spLocks/>
            </p:cNvSpPr>
            <p:nvPr/>
          </p:nvSpPr>
          <p:spPr bwMode="auto">
            <a:xfrm>
              <a:off x="5358" y="197"/>
              <a:ext cx="15" cy="23"/>
            </a:xfrm>
            <a:custGeom>
              <a:avLst/>
              <a:gdLst>
                <a:gd name="T0" fmla="*/ 3 w 15"/>
                <a:gd name="T1" fmla="*/ 13 h 23"/>
                <a:gd name="T2" fmla="*/ 0 w 15"/>
                <a:gd name="T3" fmla="*/ 23 h 23"/>
                <a:gd name="T4" fmla="*/ 11 w 15"/>
                <a:gd name="T5" fmla="*/ 19 h 23"/>
                <a:gd name="T6" fmla="*/ 15 w 15"/>
                <a:gd name="T7" fmla="*/ 13 h 23"/>
                <a:gd name="T8" fmla="*/ 13 w 15"/>
                <a:gd name="T9" fmla="*/ 6 h 23"/>
                <a:gd name="T10" fmla="*/ 5 w 15"/>
                <a:gd name="T11" fmla="*/ 0 h 23"/>
                <a:gd name="T12" fmla="*/ 3 w 15"/>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15" h="23">
                  <a:moveTo>
                    <a:pt x="3" y="13"/>
                  </a:moveTo>
                  <a:lnTo>
                    <a:pt x="0" y="23"/>
                  </a:lnTo>
                  <a:lnTo>
                    <a:pt x="11" y="19"/>
                  </a:lnTo>
                  <a:lnTo>
                    <a:pt x="15" y="13"/>
                  </a:lnTo>
                  <a:lnTo>
                    <a:pt x="13" y="6"/>
                  </a:lnTo>
                  <a:lnTo>
                    <a:pt x="5" y="0"/>
                  </a:lnTo>
                  <a:lnTo>
                    <a:pt x="3" y="1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61" name="Freeform 42"/>
            <p:cNvSpPr>
              <a:spLocks/>
            </p:cNvSpPr>
            <p:nvPr/>
          </p:nvSpPr>
          <p:spPr bwMode="auto">
            <a:xfrm>
              <a:off x="5889" y="-268"/>
              <a:ext cx="21" cy="34"/>
            </a:xfrm>
            <a:custGeom>
              <a:avLst/>
              <a:gdLst>
                <a:gd name="T0" fmla="*/ 5 w 21"/>
                <a:gd name="T1" fmla="*/ 34 h 34"/>
                <a:gd name="T2" fmla="*/ 16 w 21"/>
                <a:gd name="T3" fmla="*/ 29 h 34"/>
                <a:gd name="T4" fmla="*/ 21 w 21"/>
                <a:gd name="T5" fmla="*/ 20 h 34"/>
                <a:gd name="T6" fmla="*/ 12 w 21"/>
                <a:gd name="T7" fmla="*/ 3 h 34"/>
                <a:gd name="T8" fmla="*/ 0 w 21"/>
                <a:gd name="T9" fmla="*/ 0 h 34"/>
                <a:gd name="T10" fmla="*/ 1 w 21"/>
                <a:gd name="T11" fmla="*/ 16 h 34"/>
                <a:gd name="T12" fmla="*/ 5 w 2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5" y="34"/>
                  </a:moveTo>
                  <a:lnTo>
                    <a:pt x="16" y="29"/>
                  </a:lnTo>
                  <a:lnTo>
                    <a:pt x="21" y="20"/>
                  </a:lnTo>
                  <a:lnTo>
                    <a:pt x="12" y="3"/>
                  </a:lnTo>
                  <a:lnTo>
                    <a:pt x="0" y="0"/>
                  </a:lnTo>
                  <a:lnTo>
                    <a:pt x="1" y="16"/>
                  </a:lnTo>
                  <a:lnTo>
                    <a:pt x="5" y="3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62" name="Freeform 43"/>
            <p:cNvSpPr>
              <a:spLocks/>
            </p:cNvSpPr>
            <p:nvPr/>
          </p:nvSpPr>
          <p:spPr bwMode="auto">
            <a:xfrm>
              <a:off x="5889" y="-268"/>
              <a:ext cx="21" cy="34"/>
            </a:xfrm>
            <a:custGeom>
              <a:avLst/>
              <a:gdLst>
                <a:gd name="T0" fmla="*/ 5 w 21"/>
                <a:gd name="T1" fmla="*/ 34 h 34"/>
                <a:gd name="T2" fmla="*/ 16 w 21"/>
                <a:gd name="T3" fmla="*/ 29 h 34"/>
                <a:gd name="T4" fmla="*/ 21 w 21"/>
                <a:gd name="T5" fmla="*/ 20 h 34"/>
                <a:gd name="T6" fmla="*/ 12 w 21"/>
                <a:gd name="T7" fmla="*/ 3 h 34"/>
                <a:gd name="T8" fmla="*/ 0 w 21"/>
                <a:gd name="T9" fmla="*/ 0 h 34"/>
                <a:gd name="T10" fmla="*/ 1 w 21"/>
                <a:gd name="T11" fmla="*/ 16 h 34"/>
                <a:gd name="T12" fmla="*/ 5 w 2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5" y="34"/>
                  </a:moveTo>
                  <a:lnTo>
                    <a:pt x="16" y="29"/>
                  </a:lnTo>
                  <a:lnTo>
                    <a:pt x="21" y="20"/>
                  </a:lnTo>
                  <a:lnTo>
                    <a:pt x="12" y="3"/>
                  </a:lnTo>
                  <a:lnTo>
                    <a:pt x="0" y="0"/>
                  </a:lnTo>
                  <a:lnTo>
                    <a:pt x="1" y="16"/>
                  </a:lnTo>
                  <a:lnTo>
                    <a:pt x="5" y="3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63" name="Freeform 44"/>
            <p:cNvSpPr>
              <a:spLocks/>
            </p:cNvSpPr>
            <p:nvPr/>
          </p:nvSpPr>
          <p:spPr bwMode="auto">
            <a:xfrm>
              <a:off x="5572" y="-161"/>
              <a:ext cx="57" cy="58"/>
            </a:xfrm>
            <a:custGeom>
              <a:avLst/>
              <a:gdLst>
                <a:gd name="T0" fmla="*/ 9 w 57"/>
                <a:gd name="T1" fmla="*/ 24 h 58"/>
                <a:gd name="T2" fmla="*/ 10 w 57"/>
                <a:gd name="T3" fmla="*/ 41 h 58"/>
                <a:gd name="T4" fmla="*/ 28 w 57"/>
                <a:gd name="T5" fmla="*/ 58 h 58"/>
                <a:gd name="T6" fmla="*/ 39 w 57"/>
                <a:gd name="T7" fmla="*/ 56 h 58"/>
                <a:gd name="T8" fmla="*/ 44 w 57"/>
                <a:gd name="T9" fmla="*/ 43 h 58"/>
                <a:gd name="T10" fmla="*/ 57 w 57"/>
                <a:gd name="T11" fmla="*/ 28 h 58"/>
                <a:gd name="T12" fmla="*/ 45 w 57"/>
                <a:gd name="T13" fmla="*/ 20 h 58"/>
                <a:gd name="T14" fmla="*/ 43 w 57"/>
                <a:gd name="T15" fmla="*/ 12 h 58"/>
                <a:gd name="T16" fmla="*/ 47 w 57"/>
                <a:gd name="T17" fmla="*/ 5 h 58"/>
                <a:gd name="T18" fmla="*/ 38 w 57"/>
                <a:gd name="T19" fmla="*/ 0 h 58"/>
                <a:gd name="T20" fmla="*/ 42 w 57"/>
                <a:gd name="T21" fmla="*/ 20 h 58"/>
                <a:gd name="T22" fmla="*/ 31 w 57"/>
                <a:gd name="T23" fmla="*/ 32 h 58"/>
                <a:gd name="T24" fmla="*/ 31 w 57"/>
                <a:gd name="T25" fmla="*/ 40 h 58"/>
                <a:gd name="T26" fmla="*/ 23 w 57"/>
                <a:gd name="T27" fmla="*/ 25 h 58"/>
                <a:gd name="T28" fmla="*/ 32 w 57"/>
                <a:gd name="T29" fmla="*/ 11 h 58"/>
                <a:gd name="T30" fmla="*/ 15 w 57"/>
                <a:gd name="T31" fmla="*/ 11 h 58"/>
                <a:gd name="T32" fmla="*/ 4 w 57"/>
                <a:gd name="T33" fmla="*/ 6 h 58"/>
                <a:gd name="T34" fmla="*/ 0 w 57"/>
                <a:gd name="T35" fmla="*/ 15 h 58"/>
                <a:gd name="T36" fmla="*/ 0 w 57"/>
                <a:gd name="T37" fmla="*/ 23 h 58"/>
                <a:gd name="T38" fmla="*/ 9 w 57"/>
                <a:gd name="T3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58">
                  <a:moveTo>
                    <a:pt x="9" y="24"/>
                  </a:moveTo>
                  <a:lnTo>
                    <a:pt x="10" y="41"/>
                  </a:lnTo>
                  <a:lnTo>
                    <a:pt x="28" y="58"/>
                  </a:lnTo>
                  <a:lnTo>
                    <a:pt x="39" y="56"/>
                  </a:lnTo>
                  <a:lnTo>
                    <a:pt x="44" y="43"/>
                  </a:lnTo>
                  <a:lnTo>
                    <a:pt x="57" y="28"/>
                  </a:lnTo>
                  <a:lnTo>
                    <a:pt x="45" y="20"/>
                  </a:lnTo>
                  <a:lnTo>
                    <a:pt x="43" y="12"/>
                  </a:lnTo>
                  <a:lnTo>
                    <a:pt x="47" y="5"/>
                  </a:lnTo>
                  <a:lnTo>
                    <a:pt x="38" y="0"/>
                  </a:lnTo>
                  <a:lnTo>
                    <a:pt x="42" y="20"/>
                  </a:lnTo>
                  <a:lnTo>
                    <a:pt x="31" y="32"/>
                  </a:lnTo>
                  <a:lnTo>
                    <a:pt x="31" y="40"/>
                  </a:lnTo>
                  <a:lnTo>
                    <a:pt x="23" y="25"/>
                  </a:lnTo>
                  <a:lnTo>
                    <a:pt x="32" y="11"/>
                  </a:lnTo>
                  <a:lnTo>
                    <a:pt x="15" y="11"/>
                  </a:lnTo>
                  <a:lnTo>
                    <a:pt x="4" y="6"/>
                  </a:lnTo>
                  <a:lnTo>
                    <a:pt x="0" y="15"/>
                  </a:lnTo>
                  <a:lnTo>
                    <a:pt x="0" y="23"/>
                  </a:lnTo>
                  <a:lnTo>
                    <a:pt x="9" y="2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64" name="Freeform 45"/>
            <p:cNvSpPr>
              <a:spLocks/>
            </p:cNvSpPr>
            <p:nvPr/>
          </p:nvSpPr>
          <p:spPr bwMode="auto">
            <a:xfrm>
              <a:off x="5572" y="-161"/>
              <a:ext cx="57" cy="58"/>
            </a:xfrm>
            <a:custGeom>
              <a:avLst/>
              <a:gdLst>
                <a:gd name="T0" fmla="*/ 9 w 57"/>
                <a:gd name="T1" fmla="*/ 24 h 58"/>
                <a:gd name="T2" fmla="*/ 10 w 57"/>
                <a:gd name="T3" fmla="*/ 41 h 58"/>
                <a:gd name="T4" fmla="*/ 28 w 57"/>
                <a:gd name="T5" fmla="*/ 58 h 58"/>
                <a:gd name="T6" fmla="*/ 39 w 57"/>
                <a:gd name="T7" fmla="*/ 56 h 58"/>
                <a:gd name="T8" fmla="*/ 44 w 57"/>
                <a:gd name="T9" fmla="*/ 43 h 58"/>
                <a:gd name="T10" fmla="*/ 57 w 57"/>
                <a:gd name="T11" fmla="*/ 28 h 58"/>
                <a:gd name="T12" fmla="*/ 45 w 57"/>
                <a:gd name="T13" fmla="*/ 20 h 58"/>
                <a:gd name="T14" fmla="*/ 43 w 57"/>
                <a:gd name="T15" fmla="*/ 12 h 58"/>
                <a:gd name="T16" fmla="*/ 47 w 57"/>
                <a:gd name="T17" fmla="*/ 5 h 58"/>
                <a:gd name="T18" fmla="*/ 38 w 57"/>
                <a:gd name="T19" fmla="*/ 0 h 58"/>
                <a:gd name="T20" fmla="*/ 42 w 57"/>
                <a:gd name="T21" fmla="*/ 20 h 58"/>
                <a:gd name="T22" fmla="*/ 31 w 57"/>
                <a:gd name="T23" fmla="*/ 32 h 58"/>
                <a:gd name="T24" fmla="*/ 31 w 57"/>
                <a:gd name="T25" fmla="*/ 40 h 58"/>
                <a:gd name="T26" fmla="*/ 23 w 57"/>
                <a:gd name="T27" fmla="*/ 25 h 58"/>
                <a:gd name="T28" fmla="*/ 32 w 57"/>
                <a:gd name="T29" fmla="*/ 11 h 58"/>
                <a:gd name="T30" fmla="*/ 15 w 57"/>
                <a:gd name="T31" fmla="*/ 11 h 58"/>
                <a:gd name="T32" fmla="*/ 4 w 57"/>
                <a:gd name="T33" fmla="*/ 6 h 58"/>
                <a:gd name="T34" fmla="*/ 0 w 57"/>
                <a:gd name="T35" fmla="*/ 15 h 58"/>
                <a:gd name="T36" fmla="*/ 0 w 57"/>
                <a:gd name="T37" fmla="*/ 23 h 58"/>
                <a:gd name="T38" fmla="*/ 9 w 57"/>
                <a:gd name="T3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58">
                  <a:moveTo>
                    <a:pt x="9" y="24"/>
                  </a:moveTo>
                  <a:lnTo>
                    <a:pt x="10" y="41"/>
                  </a:lnTo>
                  <a:lnTo>
                    <a:pt x="28" y="58"/>
                  </a:lnTo>
                  <a:lnTo>
                    <a:pt x="39" y="56"/>
                  </a:lnTo>
                  <a:lnTo>
                    <a:pt x="44" y="43"/>
                  </a:lnTo>
                  <a:lnTo>
                    <a:pt x="57" y="28"/>
                  </a:lnTo>
                  <a:lnTo>
                    <a:pt x="45" y="20"/>
                  </a:lnTo>
                  <a:lnTo>
                    <a:pt x="43" y="12"/>
                  </a:lnTo>
                  <a:lnTo>
                    <a:pt x="47" y="5"/>
                  </a:lnTo>
                  <a:lnTo>
                    <a:pt x="38" y="0"/>
                  </a:lnTo>
                  <a:lnTo>
                    <a:pt x="42" y="20"/>
                  </a:lnTo>
                  <a:lnTo>
                    <a:pt x="31" y="32"/>
                  </a:lnTo>
                  <a:lnTo>
                    <a:pt x="31" y="40"/>
                  </a:lnTo>
                  <a:lnTo>
                    <a:pt x="23" y="25"/>
                  </a:lnTo>
                  <a:lnTo>
                    <a:pt x="32" y="11"/>
                  </a:lnTo>
                  <a:lnTo>
                    <a:pt x="15" y="11"/>
                  </a:lnTo>
                  <a:lnTo>
                    <a:pt x="4" y="6"/>
                  </a:lnTo>
                  <a:lnTo>
                    <a:pt x="0" y="15"/>
                  </a:lnTo>
                  <a:lnTo>
                    <a:pt x="0" y="23"/>
                  </a:lnTo>
                  <a:lnTo>
                    <a:pt x="9" y="2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65" name="Freeform 46"/>
            <p:cNvSpPr>
              <a:spLocks/>
            </p:cNvSpPr>
            <p:nvPr/>
          </p:nvSpPr>
          <p:spPr bwMode="auto">
            <a:xfrm>
              <a:off x="5298" y="322"/>
              <a:ext cx="22" cy="12"/>
            </a:xfrm>
            <a:custGeom>
              <a:avLst/>
              <a:gdLst>
                <a:gd name="T0" fmla="*/ 2 w 22"/>
                <a:gd name="T1" fmla="*/ 12 h 12"/>
                <a:gd name="T2" fmla="*/ 22 w 22"/>
                <a:gd name="T3" fmla="*/ 6 h 12"/>
                <a:gd name="T4" fmla="*/ 15 w 22"/>
                <a:gd name="T5" fmla="*/ 0 h 12"/>
                <a:gd name="T6" fmla="*/ 0 w 22"/>
                <a:gd name="T7" fmla="*/ 7 h 12"/>
                <a:gd name="T8" fmla="*/ 2 w 22"/>
                <a:gd name="T9" fmla="*/ 12 h 12"/>
              </a:gdLst>
              <a:ahLst/>
              <a:cxnLst>
                <a:cxn ang="0">
                  <a:pos x="T0" y="T1"/>
                </a:cxn>
                <a:cxn ang="0">
                  <a:pos x="T2" y="T3"/>
                </a:cxn>
                <a:cxn ang="0">
                  <a:pos x="T4" y="T5"/>
                </a:cxn>
                <a:cxn ang="0">
                  <a:pos x="T6" y="T7"/>
                </a:cxn>
                <a:cxn ang="0">
                  <a:pos x="T8" y="T9"/>
                </a:cxn>
              </a:cxnLst>
              <a:rect l="0" t="0" r="r" b="b"/>
              <a:pathLst>
                <a:path w="22" h="12">
                  <a:moveTo>
                    <a:pt x="2" y="12"/>
                  </a:moveTo>
                  <a:lnTo>
                    <a:pt x="22" y="6"/>
                  </a:lnTo>
                  <a:lnTo>
                    <a:pt x="15" y="0"/>
                  </a:lnTo>
                  <a:lnTo>
                    <a:pt x="0" y="7"/>
                  </a:lnTo>
                  <a:lnTo>
                    <a:pt x="2" y="1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66" name="Freeform 47"/>
            <p:cNvSpPr>
              <a:spLocks/>
            </p:cNvSpPr>
            <p:nvPr/>
          </p:nvSpPr>
          <p:spPr bwMode="auto">
            <a:xfrm>
              <a:off x="5298" y="322"/>
              <a:ext cx="22" cy="12"/>
            </a:xfrm>
            <a:custGeom>
              <a:avLst/>
              <a:gdLst>
                <a:gd name="T0" fmla="*/ 2 w 22"/>
                <a:gd name="T1" fmla="*/ 12 h 12"/>
                <a:gd name="T2" fmla="*/ 22 w 22"/>
                <a:gd name="T3" fmla="*/ 6 h 12"/>
                <a:gd name="T4" fmla="*/ 15 w 22"/>
                <a:gd name="T5" fmla="*/ 0 h 12"/>
                <a:gd name="T6" fmla="*/ 0 w 22"/>
                <a:gd name="T7" fmla="*/ 7 h 12"/>
                <a:gd name="T8" fmla="*/ 2 w 22"/>
                <a:gd name="T9" fmla="*/ 12 h 12"/>
              </a:gdLst>
              <a:ahLst/>
              <a:cxnLst>
                <a:cxn ang="0">
                  <a:pos x="T0" y="T1"/>
                </a:cxn>
                <a:cxn ang="0">
                  <a:pos x="T2" y="T3"/>
                </a:cxn>
                <a:cxn ang="0">
                  <a:pos x="T4" y="T5"/>
                </a:cxn>
                <a:cxn ang="0">
                  <a:pos x="T6" y="T7"/>
                </a:cxn>
                <a:cxn ang="0">
                  <a:pos x="T8" y="T9"/>
                </a:cxn>
              </a:cxnLst>
              <a:rect l="0" t="0" r="r" b="b"/>
              <a:pathLst>
                <a:path w="22" h="12">
                  <a:moveTo>
                    <a:pt x="2" y="12"/>
                  </a:moveTo>
                  <a:lnTo>
                    <a:pt x="22" y="6"/>
                  </a:lnTo>
                  <a:lnTo>
                    <a:pt x="15" y="0"/>
                  </a:lnTo>
                  <a:lnTo>
                    <a:pt x="0" y="7"/>
                  </a:lnTo>
                  <a:lnTo>
                    <a:pt x="2" y="1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67" name="Freeform 48"/>
            <p:cNvSpPr>
              <a:spLocks/>
            </p:cNvSpPr>
            <p:nvPr/>
          </p:nvSpPr>
          <p:spPr bwMode="auto">
            <a:xfrm>
              <a:off x="5791" y="-292"/>
              <a:ext cx="84" cy="66"/>
            </a:xfrm>
            <a:custGeom>
              <a:avLst/>
              <a:gdLst>
                <a:gd name="T0" fmla="*/ 1 w 84"/>
                <a:gd name="T1" fmla="*/ 64 h 66"/>
                <a:gd name="T2" fmla="*/ 14 w 84"/>
                <a:gd name="T3" fmla="*/ 61 h 66"/>
                <a:gd name="T4" fmla="*/ 21 w 84"/>
                <a:gd name="T5" fmla="*/ 54 h 66"/>
                <a:gd name="T6" fmla="*/ 26 w 84"/>
                <a:gd name="T7" fmla="*/ 66 h 66"/>
                <a:gd name="T8" fmla="*/ 33 w 84"/>
                <a:gd name="T9" fmla="*/ 56 h 66"/>
                <a:gd name="T10" fmla="*/ 54 w 84"/>
                <a:gd name="T11" fmla="*/ 43 h 66"/>
                <a:gd name="T12" fmla="*/ 60 w 84"/>
                <a:gd name="T13" fmla="*/ 28 h 66"/>
                <a:gd name="T14" fmla="*/ 73 w 84"/>
                <a:gd name="T15" fmla="*/ 19 h 66"/>
                <a:gd name="T16" fmla="*/ 84 w 84"/>
                <a:gd name="T17" fmla="*/ 12 h 66"/>
                <a:gd name="T18" fmla="*/ 80 w 84"/>
                <a:gd name="T19" fmla="*/ 0 h 66"/>
                <a:gd name="T20" fmla="*/ 74 w 84"/>
                <a:gd name="T21" fmla="*/ 4 h 66"/>
                <a:gd name="T22" fmla="*/ 70 w 84"/>
                <a:gd name="T23" fmla="*/ 15 h 66"/>
                <a:gd name="T24" fmla="*/ 64 w 84"/>
                <a:gd name="T25" fmla="*/ 12 h 66"/>
                <a:gd name="T26" fmla="*/ 41 w 84"/>
                <a:gd name="T27" fmla="*/ 24 h 66"/>
                <a:gd name="T28" fmla="*/ 43 w 84"/>
                <a:gd name="T29" fmla="*/ 34 h 66"/>
                <a:gd name="T30" fmla="*/ 30 w 84"/>
                <a:gd name="T31" fmla="*/ 40 h 66"/>
                <a:gd name="T32" fmla="*/ 31 w 84"/>
                <a:gd name="T33" fmla="*/ 30 h 66"/>
                <a:gd name="T34" fmla="*/ 22 w 84"/>
                <a:gd name="T35" fmla="*/ 26 h 66"/>
                <a:gd name="T36" fmla="*/ 15 w 84"/>
                <a:gd name="T37" fmla="*/ 37 h 66"/>
                <a:gd name="T38" fmla="*/ 0 w 84"/>
                <a:gd name="T39" fmla="*/ 41 h 66"/>
                <a:gd name="T40" fmla="*/ 2 w 84"/>
                <a:gd name="T41" fmla="*/ 54 h 66"/>
                <a:gd name="T42" fmla="*/ 1 w 84"/>
                <a:gd name="T43"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66">
                  <a:moveTo>
                    <a:pt x="1" y="64"/>
                  </a:moveTo>
                  <a:lnTo>
                    <a:pt x="14" y="61"/>
                  </a:lnTo>
                  <a:lnTo>
                    <a:pt x="21" y="54"/>
                  </a:lnTo>
                  <a:lnTo>
                    <a:pt x="26" y="66"/>
                  </a:lnTo>
                  <a:lnTo>
                    <a:pt x="33" y="56"/>
                  </a:lnTo>
                  <a:lnTo>
                    <a:pt x="54" y="43"/>
                  </a:lnTo>
                  <a:lnTo>
                    <a:pt x="60" y="28"/>
                  </a:lnTo>
                  <a:lnTo>
                    <a:pt x="73" y="19"/>
                  </a:lnTo>
                  <a:lnTo>
                    <a:pt x="84" y="12"/>
                  </a:lnTo>
                  <a:lnTo>
                    <a:pt x="80" y="0"/>
                  </a:lnTo>
                  <a:lnTo>
                    <a:pt x="74" y="4"/>
                  </a:lnTo>
                  <a:lnTo>
                    <a:pt x="70" y="15"/>
                  </a:lnTo>
                  <a:lnTo>
                    <a:pt x="64" y="12"/>
                  </a:lnTo>
                  <a:lnTo>
                    <a:pt x="41" y="24"/>
                  </a:lnTo>
                  <a:lnTo>
                    <a:pt x="43" y="34"/>
                  </a:lnTo>
                  <a:lnTo>
                    <a:pt x="30" y="40"/>
                  </a:lnTo>
                  <a:lnTo>
                    <a:pt x="31" y="30"/>
                  </a:lnTo>
                  <a:lnTo>
                    <a:pt x="22" y="26"/>
                  </a:lnTo>
                  <a:lnTo>
                    <a:pt x="15" y="37"/>
                  </a:lnTo>
                  <a:lnTo>
                    <a:pt x="0" y="41"/>
                  </a:lnTo>
                  <a:lnTo>
                    <a:pt x="2" y="54"/>
                  </a:lnTo>
                  <a:lnTo>
                    <a:pt x="1" y="6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68" name="Freeform 49"/>
            <p:cNvSpPr>
              <a:spLocks/>
            </p:cNvSpPr>
            <p:nvPr/>
          </p:nvSpPr>
          <p:spPr bwMode="auto">
            <a:xfrm>
              <a:off x="5791" y="-292"/>
              <a:ext cx="84" cy="66"/>
            </a:xfrm>
            <a:custGeom>
              <a:avLst/>
              <a:gdLst>
                <a:gd name="T0" fmla="*/ 1 w 84"/>
                <a:gd name="T1" fmla="*/ 64 h 66"/>
                <a:gd name="T2" fmla="*/ 14 w 84"/>
                <a:gd name="T3" fmla="*/ 61 h 66"/>
                <a:gd name="T4" fmla="*/ 21 w 84"/>
                <a:gd name="T5" fmla="*/ 54 h 66"/>
                <a:gd name="T6" fmla="*/ 26 w 84"/>
                <a:gd name="T7" fmla="*/ 66 h 66"/>
                <a:gd name="T8" fmla="*/ 33 w 84"/>
                <a:gd name="T9" fmla="*/ 56 h 66"/>
                <a:gd name="T10" fmla="*/ 54 w 84"/>
                <a:gd name="T11" fmla="*/ 43 h 66"/>
                <a:gd name="T12" fmla="*/ 60 w 84"/>
                <a:gd name="T13" fmla="*/ 28 h 66"/>
                <a:gd name="T14" fmla="*/ 73 w 84"/>
                <a:gd name="T15" fmla="*/ 19 h 66"/>
                <a:gd name="T16" fmla="*/ 84 w 84"/>
                <a:gd name="T17" fmla="*/ 12 h 66"/>
                <a:gd name="T18" fmla="*/ 80 w 84"/>
                <a:gd name="T19" fmla="*/ 0 h 66"/>
                <a:gd name="T20" fmla="*/ 74 w 84"/>
                <a:gd name="T21" fmla="*/ 4 h 66"/>
                <a:gd name="T22" fmla="*/ 70 w 84"/>
                <a:gd name="T23" fmla="*/ 15 h 66"/>
                <a:gd name="T24" fmla="*/ 64 w 84"/>
                <a:gd name="T25" fmla="*/ 12 h 66"/>
                <a:gd name="T26" fmla="*/ 41 w 84"/>
                <a:gd name="T27" fmla="*/ 24 h 66"/>
                <a:gd name="T28" fmla="*/ 43 w 84"/>
                <a:gd name="T29" fmla="*/ 34 h 66"/>
                <a:gd name="T30" fmla="*/ 30 w 84"/>
                <a:gd name="T31" fmla="*/ 40 h 66"/>
                <a:gd name="T32" fmla="*/ 31 w 84"/>
                <a:gd name="T33" fmla="*/ 30 h 66"/>
                <a:gd name="T34" fmla="*/ 22 w 84"/>
                <a:gd name="T35" fmla="*/ 26 h 66"/>
                <a:gd name="T36" fmla="*/ 15 w 84"/>
                <a:gd name="T37" fmla="*/ 37 h 66"/>
                <a:gd name="T38" fmla="*/ 0 w 84"/>
                <a:gd name="T39" fmla="*/ 41 h 66"/>
                <a:gd name="T40" fmla="*/ 2 w 84"/>
                <a:gd name="T41" fmla="*/ 54 h 66"/>
                <a:gd name="T42" fmla="*/ 1 w 84"/>
                <a:gd name="T43"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66">
                  <a:moveTo>
                    <a:pt x="1" y="64"/>
                  </a:moveTo>
                  <a:lnTo>
                    <a:pt x="14" y="61"/>
                  </a:lnTo>
                  <a:lnTo>
                    <a:pt x="21" y="54"/>
                  </a:lnTo>
                  <a:lnTo>
                    <a:pt x="26" y="66"/>
                  </a:lnTo>
                  <a:lnTo>
                    <a:pt x="33" y="56"/>
                  </a:lnTo>
                  <a:lnTo>
                    <a:pt x="54" y="43"/>
                  </a:lnTo>
                  <a:lnTo>
                    <a:pt x="60" y="28"/>
                  </a:lnTo>
                  <a:lnTo>
                    <a:pt x="73" y="19"/>
                  </a:lnTo>
                  <a:lnTo>
                    <a:pt x="84" y="12"/>
                  </a:lnTo>
                  <a:lnTo>
                    <a:pt x="80" y="0"/>
                  </a:lnTo>
                  <a:lnTo>
                    <a:pt x="74" y="4"/>
                  </a:lnTo>
                  <a:lnTo>
                    <a:pt x="70" y="15"/>
                  </a:lnTo>
                  <a:lnTo>
                    <a:pt x="64" y="12"/>
                  </a:lnTo>
                  <a:lnTo>
                    <a:pt x="41" y="24"/>
                  </a:lnTo>
                  <a:lnTo>
                    <a:pt x="43" y="34"/>
                  </a:lnTo>
                  <a:lnTo>
                    <a:pt x="30" y="40"/>
                  </a:lnTo>
                  <a:lnTo>
                    <a:pt x="31" y="30"/>
                  </a:lnTo>
                  <a:lnTo>
                    <a:pt x="22" y="26"/>
                  </a:lnTo>
                  <a:lnTo>
                    <a:pt x="15" y="37"/>
                  </a:lnTo>
                  <a:lnTo>
                    <a:pt x="0" y="41"/>
                  </a:lnTo>
                  <a:lnTo>
                    <a:pt x="2" y="54"/>
                  </a:lnTo>
                  <a:lnTo>
                    <a:pt x="1" y="6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69" name="Freeform 50"/>
            <p:cNvSpPr>
              <a:spLocks/>
            </p:cNvSpPr>
            <p:nvPr/>
          </p:nvSpPr>
          <p:spPr bwMode="auto">
            <a:xfrm>
              <a:off x="5805" y="-206"/>
              <a:ext cx="42" cy="27"/>
            </a:xfrm>
            <a:custGeom>
              <a:avLst/>
              <a:gdLst>
                <a:gd name="T0" fmla="*/ 0 w 42"/>
                <a:gd name="T1" fmla="*/ 12 h 27"/>
                <a:gd name="T2" fmla="*/ 23 w 42"/>
                <a:gd name="T3" fmla="*/ 25 h 27"/>
                <a:gd name="T4" fmla="*/ 40 w 42"/>
                <a:gd name="T5" fmla="*/ 27 h 27"/>
                <a:gd name="T6" fmla="*/ 42 w 42"/>
                <a:gd name="T7" fmla="*/ 22 h 27"/>
                <a:gd name="T8" fmla="*/ 35 w 42"/>
                <a:gd name="T9" fmla="*/ 9 h 27"/>
                <a:gd name="T10" fmla="*/ 15 w 42"/>
                <a:gd name="T11" fmla="*/ 0 h 27"/>
                <a:gd name="T12" fmla="*/ 0 w 42"/>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0" y="12"/>
                  </a:moveTo>
                  <a:lnTo>
                    <a:pt x="23" y="25"/>
                  </a:lnTo>
                  <a:lnTo>
                    <a:pt x="40" y="27"/>
                  </a:lnTo>
                  <a:lnTo>
                    <a:pt x="42" y="22"/>
                  </a:lnTo>
                  <a:lnTo>
                    <a:pt x="35" y="9"/>
                  </a:lnTo>
                  <a:lnTo>
                    <a:pt x="15" y="0"/>
                  </a:lnTo>
                  <a:lnTo>
                    <a:pt x="0" y="1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70" name="Freeform 51"/>
            <p:cNvSpPr>
              <a:spLocks/>
            </p:cNvSpPr>
            <p:nvPr/>
          </p:nvSpPr>
          <p:spPr bwMode="auto">
            <a:xfrm>
              <a:off x="5805" y="-206"/>
              <a:ext cx="42" cy="27"/>
            </a:xfrm>
            <a:custGeom>
              <a:avLst/>
              <a:gdLst>
                <a:gd name="T0" fmla="*/ 0 w 42"/>
                <a:gd name="T1" fmla="*/ 12 h 27"/>
                <a:gd name="T2" fmla="*/ 23 w 42"/>
                <a:gd name="T3" fmla="*/ 25 h 27"/>
                <a:gd name="T4" fmla="*/ 40 w 42"/>
                <a:gd name="T5" fmla="*/ 27 h 27"/>
                <a:gd name="T6" fmla="*/ 42 w 42"/>
                <a:gd name="T7" fmla="*/ 22 h 27"/>
                <a:gd name="T8" fmla="*/ 35 w 42"/>
                <a:gd name="T9" fmla="*/ 9 h 27"/>
                <a:gd name="T10" fmla="*/ 15 w 42"/>
                <a:gd name="T11" fmla="*/ 0 h 27"/>
                <a:gd name="T12" fmla="*/ 0 w 42"/>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0" y="12"/>
                  </a:moveTo>
                  <a:lnTo>
                    <a:pt x="23" y="25"/>
                  </a:lnTo>
                  <a:lnTo>
                    <a:pt x="40" y="27"/>
                  </a:lnTo>
                  <a:lnTo>
                    <a:pt x="42" y="22"/>
                  </a:lnTo>
                  <a:lnTo>
                    <a:pt x="35" y="9"/>
                  </a:lnTo>
                  <a:lnTo>
                    <a:pt x="15" y="0"/>
                  </a:lnTo>
                  <a:lnTo>
                    <a:pt x="0" y="1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71" name="Freeform 52"/>
            <p:cNvSpPr>
              <a:spLocks/>
            </p:cNvSpPr>
            <p:nvPr/>
          </p:nvSpPr>
          <p:spPr bwMode="auto">
            <a:xfrm>
              <a:off x="6108" y="-318"/>
              <a:ext cx="10" cy="14"/>
            </a:xfrm>
            <a:custGeom>
              <a:avLst/>
              <a:gdLst>
                <a:gd name="T0" fmla="*/ 9 w 10"/>
                <a:gd name="T1" fmla="*/ 0 h 14"/>
                <a:gd name="T2" fmla="*/ 0 w 10"/>
                <a:gd name="T3" fmla="*/ 0 h 14"/>
                <a:gd name="T4" fmla="*/ 10 w 10"/>
                <a:gd name="T5" fmla="*/ 14 h 14"/>
                <a:gd name="T6" fmla="*/ 9 w 10"/>
                <a:gd name="T7" fmla="*/ 0 h 14"/>
              </a:gdLst>
              <a:ahLst/>
              <a:cxnLst>
                <a:cxn ang="0">
                  <a:pos x="T0" y="T1"/>
                </a:cxn>
                <a:cxn ang="0">
                  <a:pos x="T2" y="T3"/>
                </a:cxn>
                <a:cxn ang="0">
                  <a:pos x="T4" y="T5"/>
                </a:cxn>
                <a:cxn ang="0">
                  <a:pos x="T6" y="T7"/>
                </a:cxn>
              </a:cxnLst>
              <a:rect l="0" t="0" r="r" b="b"/>
              <a:pathLst>
                <a:path w="10" h="14">
                  <a:moveTo>
                    <a:pt x="9" y="0"/>
                  </a:moveTo>
                  <a:lnTo>
                    <a:pt x="0" y="0"/>
                  </a:lnTo>
                  <a:lnTo>
                    <a:pt x="10" y="14"/>
                  </a:lnTo>
                  <a:lnTo>
                    <a:pt x="9"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72" name="Freeform 53"/>
            <p:cNvSpPr>
              <a:spLocks/>
            </p:cNvSpPr>
            <p:nvPr/>
          </p:nvSpPr>
          <p:spPr bwMode="auto">
            <a:xfrm>
              <a:off x="6108" y="-318"/>
              <a:ext cx="10" cy="14"/>
            </a:xfrm>
            <a:custGeom>
              <a:avLst/>
              <a:gdLst>
                <a:gd name="T0" fmla="*/ 9 w 10"/>
                <a:gd name="T1" fmla="*/ 0 h 14"/>
                <a:gd name="T2" fmla="*/ 0 w 10"/>
                <a:gd name="T3" fmla="*/ 0 h 14"/>
                <a:gd name="T4" fmla="*/ 10 w 10"/>
                <a:gd name="T5" fmla="*/ 14 h 14"/>
                <a:gd name="T6" fmla="*/ 9 w 10"/>
                <a:gd name="T7" fmla="*/ 0 h 14"/>
              </a:gdLst>
              <a:ahLst/>
              <a:cxnLst>
                <a:cxn ang="0">
                  <a:pos x="T0" y="T1"/>
                </a:cxn>
                <a:cxn ang="0">
                  <a:pos x="T2" y="T3"/>
                </a:cxn>
                <a:cxn ang="0">
                  <a:pos x="T4" y="T5"/>
                </a:cxn>
                <a:cxn ang="0">
                  <a:pos x="T6" y="T7"/>
                </a:cxn>
              </a:cxnLst>
              <a:rect l="0" t="0" r="r" b="b"/>
              <a:pathLst>
                <a:path w="10" h="14">
                  <a:moveTo>
                    <a:pt x="9" y="0"/>
                  </a:moveTo>
                  <a:lnTo>
                    <a:pt x="0" y="0"/>
                  </a:lnTo>
                  <a:lnTo>
                    <a:pt x="10" y="14"/>
                  </a:lnTo>
                  <a:lnTo>
                    <a:pt x="9"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73" name="Freeform 54"/>
            <p:cNvSpPr>
              <a:spLocks/>
            </p:cNvSpPr>
            <p:nvPr/>
          </p:nvSpPr>
          <p:spPr bwMode="auto">
            <a:xfrm>
              <a:off x="5992" y="-347"/>
              <a:ext cx="57" cy="39"/>
            </a:xfrm>
            <a:custGeom>
              <a:avLst/>
              <a:gdLst>
                <a:gd name="T0" fmla="*/ 3 w 57"/>
                <a:gd name="T1" fmla="*/ 39 h 39"/>
                <a:gd name="T2" fmla="*/ 18 w 57"/>
                <a:gd name="T3" fmla="*/ 30 h 39"/>
                <a:gd name="T4" fmla="*/ 35 w 57"/>
                <a:gd name="T5" fmla="*/ 29 h 39"/>
                <a:gd name="T6" fmla="*/ 51 w 57"/>
                <a:gd name="T7" fmla="*/ 26 h 39"/>
                <a:gd name="T8" fmla="*/ 57 w 57"/>
                <a:gd name="T9" fmla="*/ 14 h 39"/>
                <a:gd name="T10" fmla="*/ 44 w 57"/>
                <a:gd name="T11" fmla="*/ 20 h 39"/>
                <a:gd name="T12" fmla="*/ 26 w 57"/>
                <a:gd name="T13" fmla="*/ 0 h 39"/>
                <a:gd name="T14" fmla="*/ 22 w 57"/>
                <a:gd name="T15" fmla="*/ 7 h 39"/>
                <a:gd name="T16" fmla="*/ 4 w 57"/>
                <a:gd name="T17" fmla="*/ 9 h 39"/>
                <a:gd name="T18" fmla="*/ 1 w 57"/>
                <a:gd name="T19" fmla="*/ 18 h 39"/>
                <a:gd name="T20" fmla="*/ 14 w 57"/>
                <a:gd name="T21" fmla="*/ 20 h 39"/>
                <a:gd name="T22" fmla="*/ 15 w 57"/>
                <a:gd name="T23" fmla="*/ 27 h 39"/>
                <a:gd name="T24" fmla="*/ 0 w 57"/>
                <a:gd name="T25" fmla="*/ 28 h 39"/>
                <a:gd name="T26" fmla="*/ 3 w 57"/>
                <a:gd name="T2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3" y="39"/>
                  </a:moveTo>
                  <a:lnTo>
                    <a:pt x="18" y="30"/>
                  </a:lnTo>
                  <a:lnTo>
                    <a:pt x="35" y="29"/>
                  </a:lnTo>
                  <a:lnTo>
                    <a:pt x="51" y="26"/>
                  </a:lnTo>
                  <a:lnTo>
                    <a:pt x="57" y="14"/>
                  </a:lnTo>
                  <a:lnTo>
                    <a:pt x="44" y="20"/>
                  </a:lnTo>
                  <a:lnTo>
                    <a:pt x="26" y="0"/>
                  </a:lnTo>
                  <a:lnTo>
                    <a:pt x="22" y="7"/>
                  </a:lnTo>
                  <a:lnTo>
                    <a:pt x="4" y="9"/>
                  </a:lnTo>
                  <a:lnTo>
                    <a:pt x="1" y="18"/>
                  </a:lnTo>
                  <a:lnTo>
                    <a:pt x="14" y="20"/>
                  </a:lnTo>
                  <a:lnTo>
                    <a:pt x="15" y="27"/>
                  </a:lnTo>
                  <a:lnTo>
                    <a:pt x="0" y="28"/>
                  </a:lnTo>
                  <a:lnTo>
                    <a:pt x="3" y="3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74" name="Freeform 55"/>
            <p:cNvSpPr>
              <a:spLocks/>
            </p:cNvSpPr>
            <p:nvPr/>
          </p:nvSpPr>
          <p:spPr bwMode="auto">
            <a:xfrm>
              <a:off x="5992" y="-347"/>
              <a:ext cx="57" cy="39"/>
            </a:xfrm>
            <a:custGeom>
              <a:avLst/>
              <a:gdLst>
                <a:gd name="T0" fmla="*/ 3 w 57"/>
                <a:gd name="T1" fmla="*/ 39 h 39"/>
                <a:gd name="T2" fmla="*/ 18 w 57"/>
                <a:gd name="T3" fmla="*/ 30 h 39"/>
                <a:gd name="T4" fmla="*/ 35 w 57"/>
                <a:gd name="T5" fmla="*/ 29 h 39"/>
                <a:gd name="T6" fmla="*/ 51 w 57"/>
                <a:gd name="T7" fmla="*/ 26 h 39"/>
                <a:gd name="T8" fmla="*/ 57 w 57"/>
                <a:gd name="T9" fmla="*/ 14 h 39"/>
                <a:gd name="T10" fmla="*/ 44 w 57"/>
                <a:gd name="T11" fmla="*/ 20 h 39"/>
                <a:gd name="T12" fmla="*/ 26 w 57"/>
                <a:gd name="T13" fmla="*/ 0 h 39"/>
                <a:gd name="T14" fmla="*/ 22 w 57"/>
                <a:gd name="T15" fmla="*/ 7 h 39"/>
                <a:gd name="T16" fmla="*/ 4 w 57"/>
                <a:gd name="T17" fmla="*/ 9 h 39"/>
                <a:gd name="T18" fmla="*/ 1 w 57"/>
                <a:gd name="T19" fmla="*/ 18 h 39"/>
                <a:gd name="T20" fmla="*/ 14 w 57"/>
                <a:gd name="T21" fmla="*/ 20 h 39"/>
                <a:gd name="T22" fmla="*/ 15 w 57"/>
                <a:gd name="T23" fmla="*/ 27 h 39"/>
                <a:gd name="T24" fmla="*/ 0 w 57"/>
                <a:gd name="T25" fmla="*/ 28 h 39"/>
                <a:gd name="T26" fmla="*/ 3 w 57"/>
                <a:gd name="T2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3" y="39"/>
                  </a:moveTo>
                  <a:lnTo>
                    <a:pt x="18" y="30"/>
                  </a:lnTo>
                  <a:lnTo>
                    <a:pt x="35" y="29"/>
                  </a:lnTo>
                  <a:lnTo>
                    <a:pt x="51" y="26"/>
                  </a:lnTo>
                  <a:lnTo>
                    <a:pt x="57" y="14"/>
                  </a:lnTo>
                  <a:lnTo>
                    <a:pt x="44" y="20"/>
                  </a:lnTo>
                  <a:lnTo>
                    <a:pt x="26" y="0"/>
                  </a:lnTo>
                  <a:lnTo>
                    <a:pt x="22" y="7"/>
                  </a:lnTo>
                  <a:lnTo>
                    <a:pt x="4" y="9"/>
                  </a:lnTo>
                  <a:lnTo>
                    <a:pt x="1" y="18"/>
                  </a:lnTo>
                  <a:lnTo>
                    <a:pt x="14" y="20"/>
                  </a:lnTo>
                  <a:lnTo>
                    <a:pt x="15" y="27"/>
                  </a:lnTo>
                  <a:lnTo>
                    <a:pt x="0" y="28"/>
                  </a:lnTo>
                  <a:lnTo>
                    <a:pt x="3" y="3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75" name="Freeform 56"/>
            <p:cNvSpPr>
              <a:spLocks/>
            </p:cNvSpPr>
            <p:nvPr/>
          </p:nvSpPr>
          <p:spPr bwMode="auto">
            <a:xfrm>
              <a:off x="5914" y="-316"/>
              <a:ext cx="12" cy="20"/>
            </a:xfrm>
            <a:custGeom>
              <a:avLst/>
              <a:gdLst>
                <a:gd name="T0" fmla="*/ 4 w 12"/>
                <a:gd name="T1" fmla="*/ 20 h 20"/>
                <a:gd name="T2" fmla="*/ 11 w 12"/>
                <a:gd name="T3" fmla="*/ 18 h 20"/>
                <a:gd name="T4" fmla="*/ 12 w 12"/>
                <a:gd name="T5" fmla="*/ 5 h 20"/>
                <a:gd name="T6" fmla="*/ 5 w 12"/>
                <a:gd name="T7" fmla="*/ 0 h 20"/>
                <a:gd name="T8" fmla="*/ 0 w 12"/>
                <a:gd name="T9" fmla="*/ 12 h 20"/>
                <a:gd name="T10" fmla="*/ 5 w 12"/>
                <a:gd name="T11" fmla="*/ 14 h 20"/>
                <a:gd name="T12" fmla="*/ 4 w 1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4" y="20"/>
                  </a:moveTo>
                  <a:lnTo>
                    <a:pt x="11" y="18"/>
                  </a:lnTo>
                  <a:lnTo>
                    <a:pt x="12" y="5"/>
                  </a:lnTo>
                  <a:lnTo>
                    <a:pt x="5" y="0"/>
                  </a:lnTo>
                  <a:lnTo>
                    <a:pt x="0" y="12"/>
                  </a:lnTo>
                  <a:lnTo>
                    <a:pt x="5" y="14"/>
                  </a:lnTo>
                  <a:lnTo>
                    <a:pt x="4" y="2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76" name="Freeform 57"/>
            <p:cNvSpPr>
              <a:spLocks/>
            </p:cNvSpPr>
            <p:nvPr/>
          </p:nvSpPr>
          <p:spPr bwMode="auto">
            <a:xfrm>
              <a:off x="5914" y="-316"/>
              <a:ext cx="12" cy="20"/>
            </a:xfrm>
            <a:custGeom>
              <a:avLst/>
              <a:gdLst>
                <a:gd name="T0" fmla="*/ 4 w 12"/>
                <a:gd name="T1" fmla="*/ 20 h 20"/>
                <a:gd name="T2" fmla="*/ 11 w 12"/>
                <a:gd name="T3" fmla="*/ 18 h 20"/>
                <a:gd name="T4" fmla="*/ 12 w 12"/>
                <a:gd name="T5" fmla="*/ 5 h 20"/>
                <a:gd name="T6" fmla="*/ 5 w 12"/>
                <a:gd name="T7" fmla="*/ 0 h 20"/>
                <a:gd name="T8" fmla="*/ 0 w 12"/>
                <a:gd name="T9" fmla="*/ 12 h 20"/>
                <a:gd name="T10" fmla="*/ 5 w 12"/>
                <a:gd name="T11" fmla="*/ 14 h 20"/>
                <a:gd name="T12" fmla="*/ 4 w 1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4" y="20"/>
                  </a:moveTo>
                  <a:lnTo>
                    <a:pt x="11" y="18"/>
                  </a:lnTo>
                  <a:lnTo>
                    <a:pt x="12" y="5"/>
                  </a:lnTo>
                  <a:lnTo>
                    <a:pt x="5" y="0"/>
                  </a:lnTo>
                  <a:lnTo>
                    <a:pt x="0" y="12"/>
                  </a:lnTo>
                  <a:lnTo>
                    <a:pt x="5" y="14"/>
                  </a:lnTo>
                  <a:lnTo>
                    <a:pt x="4" y="2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77" name="Freeform 58"/>
            <p:cNvSpPr>
              <a:spLocks/>
            </p:cNvSpPr>
            <p:nvPr/>
          </p:nvSpPr>
          <p:spPr bwMode="auto">
            <a:xfrm>
              <a:off x="5839" y="-246"/>
              <a:ext cx="44" cy="59"/>
            </a:xfrm>
            <a:custGeom>
              <a:avLst/>
              <a:gdLst>
                <a:gd name="T0" fmla="*/ 33 w 44"/>
                <a:gd name="T1" fmla="*/ 4 h 59"/>
                <a:gd name="T2" fmla="*/ 19 w 44"/>
                <a:gd name="T3" fmla="*/ 14 h 59"/>
                <a:gd name="T4" fmla="*/ 16 w 44"/>
                <a:gd name="T5" fmla="*/ 23 h 59"/>
                <a:gd name="T6" fmla="*/ 7 w 44"/>
                <a:gd name="T7" fmla="*/ 16 h 59"/>
                <a:gd name="T8" fmla="*/ 0 w 44"/>
                <a:gd name="T9" fmla="*/ 30 h 59"/>
                <a:gd name="T10" fmla="*/ 8 w 44"/>
                <a:gd name="T11" fmla="*/ 38 h 59"/>
                <a:gd name="T12" fmla="*/ 8 w 44"/>
                <a:gd name="T13" fmla="*/ 56 h 59"/>
                <a:gd name="T14" fmla="*/ 16 w 44"/>
                <a:gd name="T15" fmla="*/ 59 h 59"/>
                <a:gd name="T16" fmla="*/ 31 w 44"/>
                <a:gd name="T17" fmla="*/ 40 h 59"/>
                <a:gd name="T18" fmla="*/ 39 w 44"/>
                <a:gd name="T19" fmla="*/ 29 h 59"/>
                <a:gd name="T20" fmla="*/ 44 w 44"/>
                <a:gd name="T21" fmla="*/ 21 h 59"/>
                <a:gd name="T22" fmla="*/ 38 w 44"/>
                <a:gd name="T23" fmla="*/ 12 h 59"/>
                <a:gd name="T24" fmla="*/ 39 w 44"/>
                <a:gd name="T25" fmla="*/ 0 h 59"/>
                <a:gd name="T26" fmla="*/ 33 w 44"/>
                <a:gd name="T2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9">
                  <a:moveTo>
                    <a:pt x="33" y="4"/>
                  </a:moveTo>
                  <a:lnTo>
                    <a:pt x="19" y="14"/>
                  </a:lnTo>
                  <a:lnTo>
                    <a:pt x="16" y="23"/>
                  </a:lnTo>
                  <a:lnTo>
                    <a:pt x="7" y="16"/>
                  </a:lnTo>
                  <a:lnTo>
                    <a:pt x="0" y="30"/>
                  </a:lnTo>
                  <a:lnTo>
                    <a:pt x="8" y="38"/>
                  </a:lnTo>
                  <a:lnTo>
                    <a:pt x="8" y="56"/>
                  </a:lnTo>
                  <a:lnTo>
                    <a:pt x="16" y="59"/>
                  </a:lnTo>
                  <a:lnTo>
                    <a:pt x="31" y="40"/>
                  </a:lnTo>
                  <a:lnTo>
                    <a:pt x="39" y="29"/>
                  </a:lnTo>
                  <a:lnTo>
                    <a:pt x="44" y="21"/>
                  </a:lnTo>
                  <a:lnTo>
                    <a:pt x="38" y="12"/>
                  </a:lnTo>
                  <a:lnTo>
                    <a:pt x="39" y="0"/>
                  </a:lnTo>
                  <a:lnTo>
                    <a:pt x="33"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78" name="Freeform 59"/>
            <p:cNvSpPr>
              <a:spLocks/>
            </p:cNvSpPr>
            <p:nvPr/>
          </p:nvSpPr>
          <p:spPr bwMode="auto">
            <a:xfrm>
              <a:off x="5839" y="-246"/>
              <a:ext cx="44" cy="59"/>
            </a:xfrm>
            <a:custGeom>
              <a:avLst/>
              <a:gdLst>
                <a:gd name="T0" fmla="*/ 33 w 44"/>
                <a:gd name="T1" fmla="*/ 4 h 59"/>
                <a:gd name="T2" fmla="*/ 19 w 44"/>
                <a:gd name="T3" fmla="*/ 14 h 59"/>
                <a:gd name="T4" fmla="*/ 16 w 44"/>
                <a:gd name="T5" fmla="*/ 23 h 59"/>
                <a:gd name="T6" fmla="*/ 7 w 44"/>
                <a:gd name="T7" fmla="*/ 16 h 59"/>
                <a:gd name="T8" fmla="*/ 0 w 44"/>
                <a:gd name="T9" fmla="*/ 30 h 59"/>
                <a:gd name="T10" fmla="*/ 8 w 44"/>
                <a:gd name="T11" fmla="*/ 38 h 59"/>
                <a:gd name="T12" fmla="*/ 8 w 44"/>
                <a:gd name="T13" fmla="*/ 56 h 59"/>
                <a:gd name="T14" fmla="*/ 16 w 44"/>
                <a:gd name="T15" fmla="*/ 59 h 59"/>
                <a:gd name="T16" fmla="*/ 31 w 44"/>
                <a:gd name="T17" fmla="*/ 40 h 59"/>
                <a:gd name="T18" fmla="*/ 39 w 44"/>
                <a:gd name="T19" fmla="*/ 29 h 59"/>
                <a:gd name="T20" fmla="*/ 44 w 44"/>
                <a:gd name="T21" fmla="*/ 21 h 59"/>
                <a:gd name="T22" fmla="*/ 38 w 44"/>
                <a:gd name="T23" fmla="*/ 12 h 59"/>
                <a:gd name="T24" fmla="*/ 39 w 44"/>
                <a:gd name="T25" fmla="*/ 0 h 59"/>
                <a:gd name="T26" fmla="*/ 33 w 44"/>
                <a:gd name="T2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9">
                  <a:moveTo>
                    <a:pt x="33" y="4"/>
                  </a:moveTo>
                  <a:lnTo>
                    <a:pt x="19" y="14"/>
                  </a:lnTo>
                  <a:lnTo>
                    <a:pt x="16" y="23"/>
                  </a:lnTo>
                  <a:lnTo>
                    <a:pt x="7" y="16"/>
                  </a:lnTo>
                  <a:lnTo>
                    <a:pt x="0" y="30"/>
                  </a:lnTo>
                  <a:lnTo>
                    <a:pt x="8" y="38"/>
                  </a:lnTo>
                  <a:lnTo>
                    <a:pt x="8" y="56"/>
                  </a:lnTo>
                  <a:lnTo>
                    <a:pt x="16" y="59"/>
                  </a:lnTo>
                  <a:lnTo>
                    <a:pt x="31" y="40"/>
                  </a:lnTo>
                  <a:lnTo>
                    <a:pt x="39" y="29"/>
                  </a:lnTo>
                  <a:lnTo>
                    <a:pt x="44" y="21"/>
                  </a:lnTo>
                  <a:lnTo>
                    <a:pt x="38" y="12"/>
                  </a:lnTo>
                  <a:lnTo>
                    <a:pt x="39" y="0"/>
                  </a:lnTo>
                  <a:lnTo>
                    <a:pt x="33" y="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79" name="Freeform 60"/>
            <p:cNvSpPr>
              <a:spLocks/>
            </p:cNvSpPr>
            <p:nvPr/>
          </p:nvSpPr>
          <p:spPr bwMode="auto">
            <a:xfrm>
              <a:off x="5754" y="-210"/>
              <a:ext cx="16" cy="18"/>
            </a:xfrm>
            <a:custGeom>
              <a:avLst/>
              <a:gdLst>
                <a:gd name="T0" fmla="*/ 16 w 16"/>
                <a:gd name="T1" fmla="*/ 8 h 18"/>
                <a:gd name="T2" fmla="*/ 6 w 16"/>
                <a:gd name="T3" fmla="*/ 0 h 18"/>
                <a:gd name="T4" fmla="*/ 0 w 16"/>
                <a:gd name="T5" fmla="*/ 2 h 18"/>
                <a:gd name="T6" fmla="*/ 10 w 16"/>
                <a:gd name="T7" fmla="*/ 18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6" y="0"/>
                  </a:lnTo>
                  <a:lnTo>
                    <a:pt x="0" y="2"/>
                  </a:lnTo>
                  <a:lnTo>
                    <a:pt x="10" y="18"/>
                  </a:lnTo>
                  <a:lnTo>
                    <a:pt x="16" y="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80" name="Freeform 61"/>
            <p:cNvSpPr>
              <a:spLocks/>
            </p:cNvSpPr>
            <p:nvPr/>
          </p:nvSpPr>
          <p:spPr bwMode="auto">
            <a:xfrm>
              <a:off x="5754" y="-210"/>
              <a:ext cx="16" cy="18"/>
            </a:xfrm>
            <a:custGeom>
              <a:avLst/>
              <a:gdLst>
                <a:gd name="T0" fmla="*/ 16 w 16"/>
                <a:gd name="T1" fmla="*/ 8 h 18"/>
                <a:gd name="T2" fmla="*/ 6 w 16"/>
                <a:gd name="T3" fmla="*/ 0 h 18"/>
                <a:gd name="T4" fmla="*/ 0 w 16"/>
                <a:gd name="T5" fmla="*/ 2 h 18"/>
                <a:gd name="T6" fmla="*/ 10 w 16"/>
                <a:gd name="T7" fmla="*/ 18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6" y="0"/>
                  </a:lnTo>
                  <a:lnTo>
                    <a:pt x="0" y="2"/>
                  </a:lnTo>
                  <a:lnTo>
                    <a:pt x="10" y="18"/>
                  </a:lnTo>
                  <a:lnTo>
                    <a:pt x="16" y="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81" name="Freeform 62"/>
            <p:cNvSpPr>
              <a:spLocks/>
            </p:cNvSpPr>
            <p:nvPr/>
          </p:nvSpPr>
          <p:spPr bwMode="auto">
            <a:xfrm>
              <a:off x="5619" y="-183"/>
              <a:ext cx="36" cy="44"/>
            </a:xfrm>
            <a:custGeom>
              <a:avLst/>
              <a:gdLst>
                <a:gd name="T0" fmla="*/ 8 w 36"/>
                <a:gd name="T1" fmla="*/ 26 h 44"/>
                <a:gd name="T2" fmla="*/ 14 w 36"/>
                <a:gd name="T3" fmla="*/ 32 h 44"/>
                <a:gd name="T4" fmla="*/ 25 w 36"/>
                <a:gd name="T5" fmla="*/ 44 h 44"/>
                <a:gd name="T6" fmla="*/ 34 w 36"/>
                <a:gd name="T7" fmla="*/ 38 h 44"/>
                <a:gd name="T8" fmla="*/ 36 w 36"/>
                <a:gd name="T9" fmla="*/ 28 h 44"/>
                <a:gd name="T10" fmla="*/ 29 w 36"/>
                <a:gd name="T11" fmla="*/ 25 h 44"/>
                <a:gd name="T12" fmla="*/ 27 w 36"/>
                <a:gd name="T13" fmla="*/ 17 h 44"/>
                <a:gd name="T14" fmla="*/ 15 w 36"/>
                <a:gd name="T15" fmla="*/ 16 h 44"/>
                <a:gd name="T16" fmla="*/ 14 w 36"/>
                <a:gd name="T17" fmla="*/ 7 h 44"/>
                <a:gd name="T18" fmla="*/ 7 w 36"/>
                <a:gd name="T19" fmla="*/ 0 h 44"/>
                <a:gd name="T20" fmla="*/ 0 w 36"/>
                <a:gd name="T21" fmla="*/ 5 h 44"/>
                <a:gd name="T22" fmla="*/ 9 w 36"/>
                <a:gd name="T23" fmla="*/ 16 h 44"/>
                <a:gd name="T24" fmla="*/ 8 w 36"/>
                <a:gd name="T25"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4">
                  <a:moveTo>
                    <a:pt x="8" y="26"/>
                  </a:moveTo>
                  <a:lnTo>
                    <a:pt x="14" y="32"/>
                  </a:lnTo>
                  <a:lnTo>
                    <a:pt x="25" y="44"/>
                  </a:lnTo>
                  <a:lnTo>
                    <a:pt x="34" y="38"/>
                  </a:lnTo>
                  <a:lnTo>
                    <a:pt x="36" y="28"/>
                  </a:lnTo>
                  <a:lnTo>
                    <a:pt x="29" y="25"/>
                  </a:lnTo>
                  <a:lnTo>
                    <a:pt x="27" y="17"/>
                  </a:lnTo>
                  <a:lnTo>
                    <a:pt x="15" y="16"/>
                  </a:lnTo>
                  <a:lnTo>
                    <a:pt x="14" y="7"/>
                  </a:lnTo>
                  <a:lnTo>
                    <a:pt x="7" y="0"/>
                  </a:lnTo>
                  <a:lnTo>
                    <a:pt x="0" y="5"/>
                  </a:lnTo>
                  <a:lnTo>
                    <a:pt x="9" y="16"/>
                  </a:lnTo>
                  <a:lnTo>
                    <a:pt x="8" y="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82" name="Freeform 63"/>
            <p:cNvSpPr>
              <a:spLocks/>
            </p:cNvSpPr>
            <p:nvPr/>
          </p:nvSpPr>
          <p:spPr bwMode="auto">
            <a:xfrm>
              <a:off x="5619" y="-183"/>
              <a:ext cx="36" cy="44"/>
            </a:xfrm>
            <a:custGeom>
              <a:avLst/>
              <a:gdLst>
                <a:gd name="T0" fmla="*/ 8 w 36"/>
                <a:gd name="T1" fmla="*/ 26 h 44"/>
                <a:gd name="T2" fmla="*/ 14 w 36"/>
                <a:gd name="T3" fmla="*/ 32 h 44"/>
                <a:gd name="T4" fmla="*/ 25 w 36"/>
                <a:gd name="T5" fmla="*/ 44 h 44"/>
                <a:gd name="T6" fmla="*/ 34 w 36"/>
                <a:gd name="T7" fmla="*/ 38 h 44"/>
                <a:gd name="T8" fmla="*/ 36 w 36"/>
                <a:gd name="T9" fmla="*/ 28 h 44"/>
                <a:gd name="T10" fmla="*/ 29 w 36"/>
                <a:gd name="T11" fmla="*/ 25 h 44"/>
                <a:gd name="T12" fmla="*/ 27 w 36"/>
                <a:gd name="T13" fmla="*/ 17 h 44"/>
                <a:gd name="T14" fmla="*/ 15 w 36"/>
                <a:gd name="T15" fmla="*/ 16 h 44"/>
                <a:gd name="T16" fmla="*/ 14 w 36"/>
                <a:gd name="T17" fmla="*/ 7 h 44"/>
                <a:gd name="T18" fmla="*/ 7 w 36"/>
                <a:gd name="T19" fmla="*/ 0 h 44"/>
                <a:gd name="T20" fmla="*/ 0 w 36"/>
                <a:gd name="T21" fmla="*/ 5 h 44"/>
                <a:gd name="T22" fmla="*/ 9 w 36"/>
                <a:gd name="T23" fmla="*/ 16 h 44"/>
                <a:gd name="T24" fmla="*/ 8 w 36"/>
                <a:gd name="T25"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4">
                  <a:moveTo>
                    <a:pt x="8" y="26"/>
                  </a:moveTo>
                  <a:lnTo>
                    <a:pt x="14" y="32"/>
                  </a:lnTo>
                  <a:lnTo>
                    <a:pt x="25" y="44"/>
                  </a:lnTo>
                  <a:lnTo>
                    <a:pt x="34" y="38"/>
                  </a:lnTo>
                  <a:lnTo>
                    <a:pt x="36" y="28"/>
                  </a:lnTo>
                  <a:lnTo>
                    <a:pt x="29" y="25"/>
                  </a:lnTo>
                  <a:lnTo>
                    <a:pt x="27" y="17"/>
                  </a:lnTo>
                  <a:lnTo>
                    <a:pt x="15" y="16"/>
                  </a:lnTo>
                  <a:lnTo>
                    <a:pt x="14" y="7"/>
                  </a:lnTo>
                  <a:lnTo>
                    <a:pt x="7" y="0"/>
                  </a:lnTo>
                  <a:lnTo>
                    <a:pt x="0" y="5"/>
                  </a:lnTo>
                  <a:lnTo>
                    <a:pt x="9" y="16"/>
                  </a:lnTo>
                  <a:lnTo>
                    <a:pt x="8" y="2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83" name="Freeform 64"/>
            <p:cNvSpPr>
              <a:spLocks/>
            </p:cNvSpPr>
            <p:nvPr/>
          </p:nvSpPr>
          <p:spPr bwMode="auto">
            <a:xfrm>
              <a:off x="5587" y="-181"/>
              <a:ext cx="10" cy="26"/>
            </a:xfrm>
            <a:custGeom>
              <a:avLst/>
              <a:gdLst>
                <a:gd name="T0" fmla="*/ 9 w 10"/>
                <a:gd name="T1" fmla="*/ 16 h 26"/>
                <a:gd name="T2" fmla="*/ 10 w 10"/>
                <a:gd name="T3" fmla="*/ 3 h 26"/>
                <a:gd name="T4" fmla="*/ 6 w 10"/>
                <a:gd name="T5" fmla="*/ 0 h 26"/>
                <a:gd name="T6" fmla="*/ 0 w 10"/>
                <a:gd name="T7" fmla="*/ 16 h 26"/>
                <a:gd name="T8" fmla="*/ 6 w 10"/>
                <a:gd name="T9" fmla="*/ 26 h 26"/>
                <a:gd name="T10" fmla="*/ 9 w 10"/>
                <a:gd name="T11" fmla="*/ 16 h 26"/>
              </a:gdLst>
              <a:ahLst/>
              <a:cxnLst>
                <a:cxn ang="0">
                  <a:pos x="T0" y="T1"/>
                </a:cxn>
                <a:cxn ang="0">
                  <a:pos x="T2" y="T3"/>
                </a:cxn>
                <a:cxn ang="0">
                  <a:pos x="T4" y="T5"/>
                </a:cxn>
                <a:cxn ang="0">
                  <a:pos x="T6" y="T7"/>
                </a:cxn>
                <a:cxn ang="0">
                  <a:pos x="T8" y="T9"/>
                </a:cxn>
                <a:cxn ang="0">
                  <a:pos x="T10" y="T11"/>
                </a:cxn>
              </a:cxnLst>
              <a:rect l="0" t="0" r="r" b="b"/>
              <a:pathLst>
                <a:path w="10" h="26">
                  <a:moveTo>
                    <a:pt x="9" y="16"/>
                  </a:moveTo>
                  <a:lnTo>
                    <a:pt x="10" y="3"/>
                  </a:lnTo>
                  <a:lnTo>
                    <a:pt x="6" y="0"/>
                  </a:lnTo>
                  <a:lnTo>
                    <a:pt x="0" y="16"/>
                  </a:lnTo>
                  <a:lnTo>
                    <a:pt x="6" y="26"/>
                  </a:lnTo>
                  <a:lnTo>
                    <a:pt x="9" y="1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84" name="Freeform 65"/>
            <p:cNvSpPr>
              <a:spLocks/>
            </p:cNvSpPr>
            <p:nvPr/>
          </p:nvSpPr>
          <p:spPr bwMode="auto">
            <a:xfrm>
              <a:off x="5587" y="-181"/>
              <a:ext cx="10" cy="26"/>
            </a:xfrm>
            <a:custGeom>
              <a:avLst/>
              <a:gdLst>
                <a:gd name="T0" fmla="*/ 9 w 10"/>
                <a:gd name="T1" fmla="*/ 16 h 26"/>
                <a:gd name="T2" fmla="*/ 10 w 10"/>
                <a:gd name="T3" fmla="*/ 3 h 26"/>
                <a:gd name="T4" fmla="*/ 6 w 10"/>
                <a:gd name="T5" fmla="*/ 0 h 26"/>
                <a:gd name="T6" fmla="*/ 0 w 10"/>
                <a:gd name="T7" fmla="*/ 16 h 26"/>
                <a:gd name="T8" fmla="*/ 6 w 10"/>
                <a:gd name="T9" fmla="*/ 26 h 26"/>
                <a:gd name="T10" fmla="*/ 9 w 10"/>
                <a:gd name="T11" fmla="*/ 16 h 26"/>
              </a:gdLst>
              <a:ahLst/>
              <a:cxnLst>
                <a:cxn ang="0">
                  <a:pos x="T0" y="T1"/>
                </a:cxn>
                <a:cxn ang="0">
                  <a:pos x="T2" y="T3"/>
                </a:cxn>
                <a:cxn ang="0">
                  <a:pos x="T4" y="T5"/>
                </a:cxn>
                <a:cxn ang="0">
                  <a:pos x="T6" y="T7"/>
                </a:cxn>
                <a:cxn ang="0">
                  <a:pos x="T8" y="T9"/>
                </a:cxn>
                <a:cxn ang="0">
                  <a:pos x="T10" y="T11"/>
                </a:cxn>
              </a:cxnLst>
              <a:rect l="0" t="0" r="r" b="b"/>
              <a:pathLst>
                <a:path w="10" h="26">
                  <a:moveTo>
                    <a:pt x="9" y="16"/>
                  </a:moveTo>
                  <a:lnTo>
                    <a:pt x="10" y="3"/>
                  </a:lnTo>
                  <a:lnTo>
                    <a:pt x="6" y="0"/>
                  </a:lnTo>
                  <a:lnTo>
                    <a:pt x="0" y="16"/>
                  </a:lnTo>
                  <a:lnTo>
                    <a:pt x="6" y="26"/>
                  </a:lnTo>
                  <a:lnTo>
                    <a:pt x="9" y="1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85" name="Freeform 66"/>
            <p:cNvSpPr>
              <a:spLocks/>
            </p:cNvSpPr>
            <p:nvPr/>
          </p:nvSpPr>
          <p:spPr bwMode="auto">
            <a:xfrm>
              <a:off x="5621" y="-125"/>
              <a:ext cx="20" cy="22"/>
            </a:xfrm>
            <a:custGeom>
              <a:avLst/>
              <a:gdLst>
                <a:gd name="T0" fmla="*/ 0 w 20"/>
                <a:gd name="T1" fmla="*/ 14 h 22"/>
                <a:gd name="T2" fmla="*/ 3 w 20"/>
                <a:gd name="T3" fmla="*/ 22 h 22"/>
                <a:gd name="T4" fmla="*/ 16 w 20"/>
                <a:gd name="T5" fmla="*/ 20 h 22"/>
                <a:gd name="T6" fmla="*/ 20 w 20"/>
                <a:gd name="T7" fmla="*/ 2 h 22"/>
                <a:gd name="T8" fmla="*/ 15 w 20"/>
                <a:gd name="T9" fmla="*/ 0 h 22"/>
                <a:gd name="T10" fmla="*/ 12 w 20"/>
                <a:gd name="T11" fmla="*/ 9 h 22"/>
                <a:gd name="T12" fmla="*/ 0 w 20"/>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0" y="14"/>
                  </a:moveTo>
                  <a:lnTo>
                    <a:pt x="3" y="22"/>
                  </a:lnTo>
                  <a:lnTo>
                    <a:pt x="16" y="20"/>
                  </a:lnTo>
                  <a:lnTo>
                    <a:pt x="20" y="2"/>
                  </a:lnTo>
                  <a:lnTo>
                    <a:pt x="15" y="0"/>
                  </a:lnTo>
                  <a:lnTo>
                    <a:pt x="12" y="9"/>
                  </a:lnTo>
                  <a:lnTo>
                    <a:pt x="0" y="1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86" name="Freeform 67"/>
            <p:cNvSpPr>
              <a:spLocks/>
            </p:cNvSpPr>
            <p:nvPr/>
          </p:nvSpPr>
          <p:spPr bwMode="auto">
            <a:xfrm>
              <a:off x="5621" y="-125"/>
              <a:ext cx="20" cy="22"/>
            </a:xfrm>
            <a:custGeom>
              <a:avLst/>
              <a:gdLst>
                <a:gd name="T0" fmla="*/ 0 w 20"/>
                <a:gd name="T1" fmla="*/ 14 h 22"/>
                <a:gd name="T2" fmla="*/ 3 w 20"/>
                <a:gd name="T3" fmla="*/ 22 h 22"/>
                <a:gd name="T4" fmla="*/ 16 w 20"/>
                <a:gd name="T5" fmla="*/ 20 h 22"/>
                <a:gd name="T6" fmla="*/ 20 w 20"/>
                <a:gd name="T7" fmla="*/ 2 h 22"/>
                <a:gd name="T8" fmla="*/ 15 w 20"/>
                <a:gd name="T9" fmla="*/ 0 h 22"/>
                <a:gd name="T10" fmla="*/ 12 w 20"/>
                <a:gd name="T11" fmla="*/ 9 h 22"/>
                <a:gd name="T12" fmla="*/ 0 w 20"/>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0" y="14"/>
                  </a:moveTo>
                  <a:lnTo>
                    <a:pt x="3" y="22"/>
                  </a:lnTo>
                  <a:lnTo>
                    <a:pt x="16" y="20"/>
                  </a:lnTo>
                  <a:lnTo>
                    <a:pt x="20" y="2"/>
                  </a:lnTo>
                  <a:lnTo>
                    <a:pt x="15" y="0"/>
                  </a:lnTo>
                  <a:lnTo>
                    <a:pt x="12" y="9"/>
                  </a:lnTo>
                  <a:lnTo>
                    <a:pt x="0" y="1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87" name="Freeform 68"/>
            <p:cNvSpPr>
              <a:spLocks/>
            </p:cNvSpPr>
            <p:nvPr/>
          </p:nvSpPr>
          <p:spPr bwMode="auto">
            <a:xfrm>
              <a:off x="5681" y="-179"/>
              <a:ext cx="25" cy="40"/>
            </a:xfrm>
            <a:custGeom>
              <a:avLst/>
              <a:gdLst>
                <a:gd name="T0" fmla="*/ 4 w 25"/>
                <a:gd name="T1" fmla="*/ 34 h 40"/>
                <a:gd name="T2" fmla="*/ 13 w 25"/>
                <a:gd name="T3" fmla="*/ 40 h 40"/>
                <a:gd name="T4" fmla="*/ 21 w 25"/>
                <a:gd name="T5" fmla="*/ 34 h 40"/>
                <a:gd name="T6" fmla="*/ 15 w 25"/>
                <a:gd name="T7" fmla="*/ 19 h 40"/>
                <a:gd name="T8" fmla="*/ 25 w 25"/>
                <a:gd name="T9" fmla="*/ 5 h 40"/>
                <a:gd name="T10" fmla="*/ 17 w 25"/>
                <a:gd name="T11" fmla="*/ 0 h 40"/>
                <a:gd name="T12" fmla="*/ 10 w 25"/>
                <a:gd name="T13" fmla="*/ 5 h 40"/>
                <a:gd name="T14" fmla="*/ 6 w 25"/>
                <a:gd name="T15" fmla="*/ 11 h 40"/>
                <a:gd name="T16" fmla="*/ 0 w 25"/>
                <a:gd name="T17" fmla="*/ 15 h 40"/>
                <a:gd name="T18" fmla="*/ 5 w 25"/>
                <a:gd name="T19" fmla="*/ 27 h 40"/>
                <a:gd name="T20" fmla="*/ 4 w 25"/>
                <a:gd name="T2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0">
                  <a:moveTo>
                    <a:pt x="4" y="34"/>
                  </a:moveTo>
                  <a:lnTo>
                    <a:pt x="13" y="40"/>
                  </a:lnTo>
                  <a:lnTo>
                    <a:pt x="21" y="34"/>
                  </a:lnTo>
                  <a:lnTo>
                    <a:pt x="15" y="19"/>
                  </a:lnTo>
                  <a:lnTo>
                    <a:pt x="25" y="5"/>
                  </a:lnTo>
                  <a:lnTo>
                    <a:pt x="17" y="0"/>
                  </a:lnTo>
                  <a:lnTo>
                    <a:pt x="10" y="5"/>
                  </a:lnTo>
                  <a:lnTo>
                    <a:pt x="6" y="11"/>
                  </a:lnTo>
                  <a:lnTo>
                    <a:pt x="0" y="15"/>
                  </a:lnTo>
                  <a:lnTo>
                    <a:pt x="5" y="27"/>
                  </a:lnTo>
                  <a:lnTo>
                    <a:pt x="4" y="3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88" name="Freeform 69"/>
            <p:cNvSpPr>
              <a:spLocks/>
            </p:cNvSpPr>
            <p:nvPr/>
          </p:nvSpPr>
          <p:spPr bwMode="auto">
            <a:xfrm>
              <a:off x="5681" y="-179"/>
              <a:ext cx="25" cy="40"/>
            </a:xfrm>
            <a:custGeom>
              <a:avLst/>
              <a:gdLst>
                <a:gd name="T0" fmla="*/ 4 w 25"/>
                <a:gd name="T1" fmla="*/ 34 h 40"/>
                <a:gd name="T2" fmla="*/ 13 w 25"/>
                <a:gd name="T3" fmla="*/ 40 h 40"/>
                <a:gd name="T4" fmla="*/ 21 w 25"/>
                <a:gd name="T5" fmla="*/ 34 h 40"/>
                <a:gd name="T6" fmla="*/ 15 w 25"/>
                <a:gd name="T7" fmla="*/ 19 h 40"/>
                <a:gd name="T8" fmla="*/ 25 w 25"/>
                <a:gd name="T9" fmla="*/ 5 h 40"/>
                <a:gd name="T10" fmla="*/ 17 w 25"/>
                <a:gd name="T11" fmla="*/ 0 h 40"/>
                <a:gd name="T12" fmla="*/ 10 w 25"/>
                <a:gd name="T13" fmla="*/ 5 h 40"/>
                <a:gd name="T14" fmla="*/ 6 w 25"/>
                <a:gd name="T15" fmla="*/ 11 h 40"/>
                <a:gd name="T16" fmla="*/ 0 w 25"/>
                <a:gd name="T17" fmla="*/ 15 h 40"/>
                <a:gd name="T18" fmla="*/ 5 w 25"/>
                <a:gd name="T19" fmla="*/ 27 h 40"/>
                <a:gd name="T20" fmla="*/ 4 w 25"/>
                <a:gd name="T2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0">
                  <a:moveTo>
                    <a:pt x="4" y="34"/>
                  </a:moveTo>
                  <a:lnTo>
                    <a:pt x="13" y="40"/>
                  </a:lnTo>
                  <a:lnTo>
                    <a:pt x="21" y="34"/>
                  </a:lnTo>
                  <a:lnTo>
                    <a:pt x="15" y="19"/>
                  </a:lnTo>
                  <a:lnTo>
                    <a:pt x="25" y="5"/>
                  </a:lnTo>
                  <a:lnTo>
                    <a:pt x="17" y="0"/>
                  </a:lnTo>
                  <a:lnTo>
                    <a:pt x="10" y="5"/>
                  </a:lnTo>
                  <a:lnTo>
                    <a:pt x="6" y="11"/>
                  </a:lnTo>
                  <a:lnTo>
                    <a:pt x="0" y="15"/>
                  </a:lnTo>
                  <a:lnTo>
                    <a:pt x="5" y="27"/>
                  </a:lnTo>
                  <a:lnTo>
                    <a:pt x="4" y="3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89" name="Freeform 70"/>
            <p:cNvSpPr>
              <a:spLocks/>
            </p:cNvSpPr>
            <p:nvPr/>
          </p:nvSpPr>
          <p:spPr bwMode="auto">
            <a:xfrm>
              <a:off x="5659" y="-192"/>
              <a:ext cx="10" cy="17"/>
            </a:xfrm>
            <a:custGeom>
              <a:avLst/>
              <a:gdLst>
                <a:gd name="T0" fmla="*/ 10 w 10"/>
                <a:gd name="T1" fmla="*/ 12 h 17"/>
                <a:gd name="T2" fmla="*/ 4 w 10"/>
                <a:gd name="T3" fmla="*/ 0 h 17"/>
                <a:gd name="T4" fmla="*/ 1 w 10"/>
                <a:gd name="T5" fmla="*/ 4 h 17"/>
                <a:gd name="T6" fmla="*/ 0 w 10"/>
                <a:gd name="T7" fmla="*/ 11 h 17"/>
                <a:gd name="T8" fmla="*/ 5 w 10"/>
                <a:gd name="T9" fmla="*/ 17 h 17"/>
                <a:gd name="T10" fmla="*/ 10 w 10"/>
                <a:gd name="T11" fmla="*/ 12 h 17"/>
              </a:gdLst>
              <a:ahLst/>
              <a:cxnLst>
                <a:cxn ang="0">
                  <a:pos x="T0" y="T1"/>
                </a:cxn>
                <a:cxn ang="0">
                  <a:pos x="T2" y="T3"/>
                </a:cxn>
                <a:cxn ang="0">
                  <a:pos x="T4" y="T5"/>
                </a:cxn>
                <a:cxn ang="0">
                  <a:pos x="T6" y="T7"/>
                </a:cxn>
                <a:cxn ang="0">
                  <a:pos x="T8" y="T9"/>
                </a:cxn>
                <a:cxn ang="0">
                  <a:pos x="T10" y="T11"/>
                </a:cxn>
              </a:cxnLst>
              <a:rect l="0" t="0" r="r" b="b"/>
              <a:pathLst>
                <a:path w="10" h="17">
                  <a:moveTo>
                    <a:pt x="10" y="12"/>
                  </a:moveTo>
                  <a:lnTo>
                    <a:pt x="4" y="0"/>
                  </a:lnTo>
                  <a:lnTo>
                    <a:pt x="1" y="4"/>
                  </a:lnTo>
                  <a:lnTo>
                    <a:pt x="0" y="11"/>
                  </a:lnTo>
                  <a:lnTo>
                    <a:pt x="5" y="17"/>
                  </a:lnTo>
                  <a:lnTo>
                    <a:pt x="10" y="1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90" name="Freeform 71"/>
            <p:cNvSpPr>
              <a:spLocks/>
            </p:cNvSpPr>
            <p:nvPr/>
          </p:nvSpPr>
          <p:spPr bwMode="auto">
            <a:xfrm>
              <a:off x="5659" y="-192"/>
              <a:ext cx="10" cy="17"/>
            </a:xfrm>
            <a:custGeom>
              <a:avLst/>
              <a:gdLst>
                <a:gd name="T0" fmla="*/ 10 w 10"/>
                <a:gd name="T1" fmla="*/ 12 h 17"/>
                <a:gd name="T2" fmla="*/ 4 w 10"/>
                <a:gd name="T3" fmla="*/ 0 h 17"/>
                <a:gd name="T4" fmla="*/ 1 w 10"/>
                <a:gd name="T5" fmla="*/ 4 h 17"/>
                <a:gd name="T6" fmla="*/ 0 w 10"/>
                <a:gd name="T7" fmla="*/ 11 h 17"/>
                <a:gd name="T8" fmla="*/ 5 w 10"/>
                <a:gd name="T9" fmla="*/ 17 h 17"/>
                <a:gd name="T10" fmla="*/ 10 w 10"/>
                <a:gd name="T11" fmla="*/ 12 h 17"/>
              </a:gdLst>
              <a:ahLst/>
              <a:cxnLst>
                <a:cxn ang="0">
                  <a:pos x="T0" y="T1"/>
                </a:cxn>
                <a:cxn ang="0">
                  <a:pos x="T2" y="T3"/>
                </a:cxn>
                <a:cxn ang="0">
                  <a:pos x="T4" y="T5"/>
                </a:cxn>
                <a:cxn ang="0">
                  <a:pos x="T6" y="T7"/>
                </a:cxn>
                <a:cxn ang="0">
                  <a:pos x="T8" y="T9"/>
                </a:cxn>
                <a:cxn ang="0">
                  <a:pos x="T10" y="T11"/>
                </a:cxn>
              </a:cxnLst>
              <a:rect l="0" t="0" r="r" b="b"/>
              <a:pathLst>
                <a:path w="10" h="17">
                  <a:moveTo>
                    <a:pt x="10" y="12"/>
                  </a:moveTo>
                  <a:lnTo>
                    <a:pt x="4" y="0"/>
                  </a:lnTo>
                  <a:lnTo>
                    <a:pt x="1" y="4"/>
                  </a:lnTo>
                  <a:lnTo>
                    <a:pt x="0" y="11"/>
                  </a:lnTo>
                  <a:lnTo>
                    <a:pt x="5" y="17"/>
                  </a:lnTo>
                  <a:lnTo>
                    <a:pt x="10" y="1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91" name="Freeform 72"/>
            <p:cNvSpPr>
              <a:spLocks/>
            </p:cNvSpPr>
            <p:nvPr/>
          </p:nvSpPr>
          <p:spPr bwMode="auto">
            <a:xfrm>
              <a:off x="5348" y="56"/>
              <a:ext cx="87" cy="107"/>
            </a:xfrm>
            <a:custGeom>
              <a:avLst/>
              <a:gdLst>
                <a:gd name="T0" fmla="*/ 66 w 87"/>
                <a:gd name="T1" fmla="*/ 29 h 107"/>
                <a:gd name="T2" fmla="*/ 56 w 87"/>
                <a:gd name="T3" fmla="*/ 33 h 107"/>
                <a:gd name="T4" fmla="*/ 53 w 87"/>
                <a:gd name="T5" fmla="*/ 45 h 107"/>
                <a:gd name="T6" fmla="*/ 49 w 87"/>
                <a:gd name="T7" fmla="*/ 59 h 107"/>
                <a:gd name="T8" fmla="*/ 39 w 87"/>
                <a:gd name="T9" fmla="*/ 61 h 107"/>
                <a:gd name="T10" fmla="*/ 38 w 87"/>
                <a:gd name="T11" fmla="*/ 52 h 107"/>
                <a:gd name="T12" fmla="*/ 48 w 87"/>
                <a:gd name="T13" fmla="*/ 39 h 107"/>
                <a:gd name="T14" fmla="*/ 48 w 87"/>
                <a:gd name="T15" fmla="*/ 34 h 107"/>
                <a:gd name="T16" fmla="*/ 40 w 87"/>
                <a:gd name="T17" fmla="*/ 27 h 107"/>
                <a:gd name="T18" fmla="*/ 46 w 87"/>
                <a:gd name="T19" fmla="*/ 17 h 107"/>
                <a:gd name="T20" fmla="*/ 42 w 87"/>
                <a:gd name="T21" fmla="*/ 1 h 107"/>
                <a:gd name="T22" fmla="*/ 36 w 87"/>
                <a:gd name="T23" fmla="*/ 0 h 107"/>
                <a:gd name="T24" fmla="*/ 23 w 87"/>
                <a:gd name="T25" fmla="*/ 26 h 107"/>
                <a:gd name="T26" fmla="*/ 28 w 87"/>
                <a:gd name="T27" fmla="*/ 32 h 107"/>
                <a:gd name="T28" fmla="*/ 22 w 87"/>
                <a:gd name="T29" fmla="*/ 40 h 107"/>
                <a:gd name="T30" fmla="*/ 22 w 87"/>
                <a:gd name="T31" fmla="*/ 52 h 107"/>
                <a:gd name="T32" fmla="*/ 4 w 87"/>
                <a:gd name="T33" fmla="*/ 72 h 107"/>
                <a:gd name="T34" fmla="*/ 9 w 87"/>
                <a:gd name="T35" fmla="*/ 79 h 107"/>
                <a:gd name="T36" fmla="*/ 0 w 87"/>
                <a:gd name="T37" fmla="*/ 84 h 107"/>
                <a:gd name="T38" fmla="*/ 2 w 87"/>
                <a:gd name="T39" fmla="*/ 88 h 107"/>
                <a:gd name="T40" fmla="*/ 10 w 87"/>
                <a:gd name="T41" fmla="*/ 89 h 107"/>
                <a:gd name="T42" fmla="*/ 3 w 87"/>
                <a:gd name="T43" fmla="*/ 105 h 107"/>
                <a:gd name="T44" fmla="*/ 8 w 87"/>
                <a:gd name="T45" fmla="*/ 107 h 107"/>
                <a:gd name="T46" fmla="*/ 15 w 87"/>
                <a:gd name="T47" fmla="*/ 88 h 107"/>
                <a:gd name="T48" fmla="*/ 24 w 87"/>
                <a:gd name="T49" fmla="*/ 79 h 107"/>
                <a:gd name="T50" fmla="*/ 22 w 87"/>
                <a:gd name="T51" fmla="*/ 101 h 107"/>
                <a:gd name="T52" fmla="*/ 28 w 87"/>
                <a:gd name="T53" fmla="*/ 107 h 107"/>
                <a:gd name="T54" fmla="*/ 28 w 87"/>
                <a:gd name="T55" fmla="*/ 107 h 107"/>
                <a:gd name="T56" fmla="*/ 33 w 87"/>
                <a:gd name="T57" fmla="*/ 98 h 107"/>
                <a:gd name="T58" fmla="*/ 37 w 87"/>
                <a:gd name="T59" fmla="*/ 92 h 107"/>
                <a:gd name="T60" fmla="*/ 38 w 87"/>
                <a:gd name="T61" fmla="*/ 90 h 107"/>
                <a:gd name="T62" fmla="*/ 38 w 87"/>
                <a:gd name="T63" fmla="*/ 88 h 107"/>
                <a:gd name="T64" fmla="*/ 38 w 87"/>
                <a:gd name="T65" fmla="*/ 88 h 107"/>
                <a:gd name="T66" fmla="*/ 39 w 87"/>
                <a:gd name="T67" fmla="*/ 87 h 107"/>
                <a:gd name="T68" fmla="*/ 39 w 87"/>
                <a:gd name="T69" fmla="*/ 85 h 107"/>
                <a:gd name="T70" fmla="*/ 40 w 87"/>
                <a:gd name="T71" fmla="*/ 81 h 107"/>
                <a:gd name="T72" fmla="*/ 42 w 87"/>
                <a:gd name="T73" fmla="*/ 76 h 107"/>
                <a:gd name="T74" fmla="*/ 44 w 87"/>
                <a:gd name="T75" fmla="*/ 87 h 107"/>
                <a:gd name="T76" fmla="*/ 53 w 87"/>
                <a:gd name="T77" fmla="*/ 92 h 107"/>
                <a:gd name="T78" fmla="*/ 60 w 87"/>
                <a:gd name="T79" fmla="*/ 90 h 107"/>
                <a:gd name="T80" fmla="*/ 53 w 87"/>
                <a:gd name="T81" fmla="*/ 79 h 107"/>
                <a:gd name="T82" fmla="*/ 58 w 87"/>
                <a:gd name="T83" fmla="*/ 72 h 107"/>
                <a:gd name="T84" fmla="*/ 60 w 87"/>
                <a:gd name="T85" fmla="*/ 60 h 107"/>
                <a:gd name="T86" fmla="*/ 74 w 87"/>
                <a:gd name="T87" fmla="*/ 61 h 107"/>
                <a:gd name="T88" fmla="*/ 75 w 87"/>
                <a:gd name="T89" fmla="*/ 47 h 107"/>
                <a:gd name="T90" fmla="*/ 87 w 87"/>
                <a:gd name="T91" fmla="*/ 31 h 107"/>
                <a:gd name="T92" fmla="*/ 84 w 87"/>
                <a:gd name="T93" fmla="*/ 23 h 107"/>
                <a:gd name="T94" fmla="*/ 76 w 87"/>
                <a:gd name="T95" fmla="*/ 16 h 107"/>
                <a:gd name="T96" fmla="*/ 76 w 87"/>
                <a:gd name="T97" fmla="*/ 16 h 107"/>
                <a:gd name="T98" fmla="*/ 75 w 87"/>
                <a:gd name="T99" fmla="*/ 16 h 107"/>
                <a:gd name="T100" fmla="*/ 74 w 87"/>
                <a:gd name="T101" fmla="*/ 17 h 107"/>
                <a:gd name="T102" fmla="*/ 73 w 87"/>
                <a:gd name="T103" fmla="*/ 17 h 107"/>
                <a:gd name="T104" fmla="*/ 72 w 87"/>
                <a:gd name="T105" fmla="*/ 17 h 107"/>
                <a:gd name="T106" fmla="*/ 72 w 87"/>
                <a:gd name="T107" fmla="*/ 17 h 107"/>
                <a:gd name="T108" fmla="*/ 71 w 87"/>
                <a:gd name="T109" fmla="*/ 16 h 107"/>
                <a:gd name="T110" fmla="*/ 71 w 87"/>
                <a:gd name="T111" fmla="*/ 16 h 107"/>
                <a:gd name="T112" fmla="*/ 71 w 87"/>
                <a:gd name="T113" fmla="*/ 16 h 107"/>
                <a:gd name="T114" fmla="*/ 70 w 87"/>
                <a:gd name="T115" fmla="*/ 14 h 107"/>
                <a:gd name="T116" fmla="*/ 68 w 87"/>
                <a:gd name="T117" fmla="*/ 12 h 107"/>
                <a:gd name="T118" fmla="*/ 66 w 87"/>
                <a:gd name="T119" fmla="*/ 10 h 107"/>
                <a:gd name="T120" fmla="*/ 59 w 87"/>
                <a:gd name="T121" fmla="*/ 18 h 107"/>
                <a:gd name="T122" fmla="*/ 66 w 87"/>
                <a:gd name="T123"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107">
                  <a:moveTo>
                    <a:pt x="66" y="29"/>
                  </a:moveTo>
                  <a:lnTo>
                    <a:pt x="56" y="33"/>
                  </a:lnTo>
                  <a:lnTo>
                    <a:pt x="53" y="45"/>
                  </a:lnTo>
                  <a:lnTo>
                    <a:pt x="49" y="59"/>
                  </a:lnTo>
                  <a:lnTo>
                    <a:pt x="39" y="61"/>
                  </a:lnTo>
                  <a:lnTo>
                    <a:pt x="38" y="52"/>
                  </a:lnTo>
                  <a:lnTo>
                    <a:pt x="48" y="39"/>
                  </a:lnTo>
                  <a:lnTo>
                    <a:pt x="48" y="34"/>
                  </a:lnTo>
                  <a:lnTo>
                    <a:pt x="40" y="27"/>
                  </a:lnTo>
                  <a:lnTo>
                    <a:pt x="46" y="17"/>
                  </a:lnTo>
                  <a:lnTo>
                    <a:pt x="42" y="1"/>
                  </a:lnTo>
                  <a:lnTo>
                    <a:pt x="36" y="0"/>
                  </a:lnTo>
                  <a:lnTo>
                    <a:pt x="23" y="26"/>
                  </a:lnTo>
                  <a:lnTo>
                    <a:pt x="28" y="32"/>
                  </a:lnTo>
                  <a:lnTo>
                    <a:pt x="22" y="40"/>
                  </a:lnTo>
                  <a:lnTo>
                    <a:pt x="22" y="52"/>
                  </a:lnTo>
                  <a:lnTo>
                    <a:pt x="4" y="72"/>
                  </a:lnTo>
                  <a:lnTo>
                    <a:pt x="9" y="79"/>
                  </a:lnTo>
                  <a:lnTo>
                    <a:pt x="0" y="84"/>
                  </a:lnTo>
                  <a:lnTo>
                    <a:pt x="2" y="88"/>
                  </a:lnTo>
                  <a:lnTo>
                    <a:pt x="10" y="89"/>
                  </a:lnTo>
                  <a:lnTo>
                    <a:pt x="3" y="105"/>
                  </a:lnTo>
                  <a:lnTo>
                    <a:pt x="8" y="107"/>
                  </a:lnTo>
                  <a:lnTo>
                    <a:pt x="15" y="88"/>
                  </a:lnTo>
                  <a:lnTo>
                    <a:pt x="24" y="79"/>
                  </a:lnTo>
                  <a:lnTo>
                    <a:pt x="22" y="101"/>
                  </a:lnTo>
                  <a:lnTo>
                    <a:pt x="28" y="107"/>
                  </a:lnTo>
                  <a:lnTo>
                    <a:pt x="28" y="107"/>
                  </a:lnTo>
                  <a:lnTo>
                    <a:pt x="33" y="98"/>
                  </a:lnTo>
                  <a:lnTo>
                    <a:pt x="37" y="92"/>
                  </a:lnTo>
                  <a:lnTo>
                    <a:pt x="38" y="90"/>
                  </a:lnTo>
                  <a:lnTo>
                    <a:pt x="38" y="88"/>
                  </a:lnTo>
                  <a:lnTo>
                    <a:pt x="38" y="88"/>
                  </a:lnTo>
                  <a:lnTo>
                    <a:pt x="39" y="87"/>
                  </a:lnTo>
                  <a:lnTo>
                    <a:pt x="39" y="85"/>
                  </a:lnTo>
                  <a:lnTo>
                    <a:pt x="40" y="81"/>
                  </a:lnTo>
                  <a:lnTo>
                    <a:pt x="42" y="76"/>
                  </a:lnTo>
                  <a:lnTo>
                    <a:pt x="44" y="87"/>
                  </a:lnTo>
                  <a:lnTo>
                    <a:pt x="53" y="92"/>
                  </a:lnTo>
                  <a:lnTo>
                    <a:pt x="60" y="90"/>
                  </a:lnTo>
                  <a:lnTo>
                    <a:pt x="53" y="79"/>
                  </a:lnTo>
                  <a:lnTo>
                    <a:pt x="58" y="72"/>
                  </a:lnTo>
                  <a:lnTo>
                    <a:pt x="60" y="60"/>
                  </a:lnTo>
                  <a:lnTo>
                    <a:pt x="74" y="61"/>
                  </a:lnTo>
                  <a:lnTo>
                    <a:pt x="75" y="47"/>
                  </a:lnTo>
                  <a:lnTo>
                    <a:pt x="87" y="31"/>
                  </a:lnTo>
                  <a:lnTo>
                    <a:pt x="84" y="23"/>
                  </a:lnTo>
                  <a:lnTo>
                    <a:pt x="76" y="16"/>
                  </a:lnTo>
                  <a:lnTo>
                    <a:pt x="76" y="16"/>
                  </a:lnTo>
                  <a:lnTo>
                    <a:pt x="75" y="16"/>
                  </a:lnTo>
                  <a:lnTo>
                    <a:pt x="74" y="17"/>
                  </a:lnTo>
                  <a:lnTo>
                    <a:pt x="73" y="17"/>
                  </a:lnTo>
                  <a:lnTo>
                    <a:pt x="72" y="17"/>
                  </a:lnTo>
                  <a:lnTo>
                    <a:pt x="72" y="17"/>
                  </a:lnTo>
                  <a:lnTo>
                    <a:pt x="71" y="16"/>
                  </a:lnTo>
                  <a:lnTo>
                    <a:pt x="71" y="16"/>
                  </a:lnTo>
                  <a:lnTo>
                    <a:pt x="71" y="16"/>
                  </a:lnTo>
                  <a:lnTo>
                    <a:pt x="70" y="14"/>
                  </a:lnTo>
                  <a:lnTo>
                    <a:pt x="68" y="12"/>
                  </a:lnTo>
                  <a:lnTo>
                    <a:pt x="66" y="10"/>
                  </a:lnTo>
                  <a:lnTo>
                    <a:pt x="59" y="18"/>
                  </a:lnTo>
                  <a:lnTo>
                    <a:pt x="66" y="2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92" name="Freeform 73"/>
            <p:cNvSpPr>
              <a:spLocks/>
            </p:cNvSpPr>
            <p:nvPr/>
          </p:nvSpPr>
          <p:spPr bwMode="auto">
            <a:xfrm>
              <a:off x="5348" y="56"/>
              <a:ext cx="87" cy="107"/>
            </a:xfrm>
            <a:custGeom>
              <a:avLst/>
              <a:gdLst>
                <a:gd name="T0" fmla="*/ 66 w 87"/>
                <a:gd name="T1" fmla="*/ 29 h 107"/>
                <a:gd name="T2" fmla="*/ 56 w 87"/>
                <a:gd name="T3" fmla="*/ 33 h 107"/>
                <a:gd name="T4" fmla="*/ 53 w 87"/>
                <a:gd name="T5" fmla="*/ 45 h 107"/>
                <a:gd name="T6" fmla="*/ 49 w 87"/>
                <a:gd name="T7" fmla="*/ 59 h 107"/>
                <a:gd name="T8" fmla="*/ 39 w 87"/>
                <a:gd name="T9" fmla="*/ 61 h 107"/>
                <a:gd name="T10" fmla="*/ 38 w 87"/>
                <a:gd name="T11" fmla="*/ 52 h 107"/>
                <a:gd name="T12" fmla="*/ 48 w 87"/>
                <a:gd name="T13" fmla="*/ 39 h 107"/>
                <a:gd name="T14" fmla="*/ 48 w 87"/>
                <a:gd name="T15" fmla="*/ 34 h 107"/>
                <a:gd name="T16" fmla="*/ 40 w 87"/>
                <a:gd name="T17" fmla="*/ 27 h 107"/>
                <a:gd name="T18" fmla="*/ 46 w 87"/>
                <a:gd name="T19" fmla="*/ 17 h 107"/>
                <a:gd name="T20" fmla="*/ 42 w 87"/>
                <a:gd name="T21" fmla="*/ 1 h 107"/>
                <a:gd name="T22" fmla="*/ 36 w 87"/>
                <a:gd name="T23" fmla="*/ 0 h 107"/>
                <a:gd name="T24" fmla="*/ 23 w 87"/>
                <a:gd name="T25" fmla="*/ 26 h 107"/>
                <a:gd name="T26" fmla="*/ 28 w 87"/>
                <a:gd name="T27" fmla="*/ 32 h 107"/>
                <a:gd name="T28" fmla="*/ 22 w 87"/>
                <a:gd name="T29" fmla="*/ 40 h 107"/>
                <a:gd name="T30" fmla="*/ 22 w 87"/>
                <a:gd name="T31" fmla="*/ 52 h 107"/>
                <a:gd name="T32" fmla="*/ 4 w 87"/>
                <a:gd name="T33" fmla="*/ 72 h 107"/>
                <a:gd name="T34" fmla="*/ 9 w 87"/>
                <a:gd name="T35" fmla="*/ 79 h 107"/>
                <a:gd name="T36" fmla="*/ 0 w 87"/>
                <a:gd name="T37" fmla="*/ 84 h 107"/>
                <a:gd name="T38" fmla="*/ 2 w 87"/>
                <a:gd name="T39" fmla="*/ 88 h 107"/>
                <a:gd name="T40" fmla="*/ 10 w 87"/>
                <a:gd name="T41" fmla="*/ 89 h 107"/>
                <a:gd name="T42" fmla="*/ 3 w 87"/>
                <a:gd name="T43" fmla="*/ 105 h 107"/>
                <a:gd name="T44" fmla="*/ 8 w 87"/>
                <a:gd name="T45" fmla="*/ 107 h 107"/>
                <a:gd name="T46" fmla="*/ 15 w 87"/>
                <a:gd name="T47" fmla="*/ 88 h 107"/>
                <a:gd name="T48" fmla="*/ 24 w 87"/>
                <a:gd name="T49" fmla="*/ 79 h 107"/>
                <a:gd name="T50" fmla="*/ 22 w 87"/>
                <a:gd name="T51" fmla="*/ 101 h 107"/>
                <a:gd name="T52" fmla="*/ 28 w 87"/>
                <a:gd name="T53" fmla="*/ 107 h 107"/>
                <a:gd name="T54" fmla="*/ 28 w 87"/>
                <a:gd name="T55" fmla="*/ 107 h 107"/>
                <a:gd name="T56" fmla="*/ 33 w 87"/>
                <a:gd name="T57" fmla="*/ 98 h 107"/>
                <a:gd name="T58" fmla="*/ 37 w 87"/>
                <a:gd name="T59" fmla="*/ 92 h 107"/>
                <a:gd name="T60" fmla="*/ 38 w 87"/>
                <a:gd name="T61" fmla="*/ 90 h 107"/>
                <a:gd name="T62" fmla="*/ 38 w 87"/>
                <a:gd name="T63" fmla="*/ 88 h 107"/>
                <a:gd name="T64" fmla="*/ 38 w 87"/>
                <a:gd name="T65" fmla="*/ 88 h 107"/>
                <a:gd name="T66" fmla="*/ 39 w 87"/>
                <a:gd name="T67" fmla="*/ 87 h 107"/>
                <a:gd name="T68" fmla="*/ 39 w 87"/>
                <a:gd name="T69" fmla="*/ 85 h 107"/>
                <a:gd name="T70" fmla="*/ 40 w 87"/>
                <a:gd name="T71" fmla="*/ 81 h 107"/>
                <a:gd name="T72" fmla="*/ 42 w 87"/>
                <a:gd name="T73" fmla="*/ 76 h 107"/>
                <a:gd name="T74" fmla="*/ 44 w 87"/>
                <a:gd name="T75" fmla="*/ 87 h 107"/>
                <a:gd name="T76" fmla="*/ 53 w 87"/>
                <a:gd name="T77" fmla="*/ 92 h 107"/>
                <a:gd name="T78" fmla="*/ 60 w 87"/>
                <a:gd name="T79" fmla="*/ 90 h 107"/>
                <a:gd name="T80" fmla="*/ 53 w 87"/>
                <a:gd name="T81" fmla="*/ 79 h 107"/>
                <a:gd name="T82" fmla="*/ 58 w 87"/>
                <a:gd name="T83" fmla="*/ 72 h 107"/>
                <a:gd name="T84" fmla="*/ 60 w 87"/>
                <a:gd name="T85" fmla="*/ 60 h 107"/>
                <a:gd name="T86" fmla="*/ 74 w 87"/>
                <a:gd name="T87" fmla="*/ 61 h 107"/>
                <a:gd name="T88" fmla="*/ 75 w 87"/>
                <a:gd name="T89" fmla="*/ 47 h 107"/>
                <a:gd name="T90" fmla="*/ 87 w 87"/>
                <a:gd name="T91" fmla="*/ 31 h 107"/>
                <a:gd name="T92" fmla="*/ 84 w 87"/>
                <a:gd name="T93" fmla="*/ 23 h 107"/>
                <a:gd name="T94" fmla="*/ 76 w 87"/>
                <a:gd name="T95" fmla="*/ 16 h 107"/>
                <a:gd name="T96" fmla="*/ 76 w 87"/>
                <a:gd name="T97" fmla="*/ 16 h 107"/>
                <a:gd name="T98" fmla="*/ 75 w 87"/>
                <a:gd name="T99" fmla="*/ 16 h 107"/>
                <a:gd name="T100" fmla="*/ 74 w 87"/>
                <a:gd name="T101" fmla="*/ 17 h 107"/>
                <a:gd name="T102" fmla="*/ 73 w 87"/>
                <a:gd name="T103" fmla="*/ 17 h 107"/>
                <a:gd name="T104" fmla="*/ 72 w 87"/>
                <a:gd name="T105" fmla="*/ 17 h 107"/>
                <a:gd name="T106" fmla="*/ 72 w 87"/>
                <a:gd name="T107" fmla="*/ 17 h 107"/>
                <a:gd name="T108" fmla="*/ 71 w 87"/>
                <a:gd name="T109" fmla="*/ 16 h 107"/>
                <a:gd name="T110" fmla="*/ 71 w 87"/>
                <a:gd name="T111" fmla="*/ 16 h 107"/>
                <a:gd name="T112" fmla="*/ 71 w 87"/>
                <a:gd name="T113" fmla="*/ 16 h 107"/>
                <a:gd name="T114" fmla="*/ 70 w 87"/>
                <a:gd name="T115" fmla="*/ 14 h 107"/>
                <a:gd name="T116" fmla="*/ 68 w 87"/>
                <a:gd name="T117" fmla="*/ 12 h 107"/>
                <a:gd name="T118" fmla="*/ 66 w 87"/>
                <a:gd name="T119" fmla="*/ 10 h 107"/>
                <a:gd name="T120" fmla="*/ 59 w 87"/>
                <a:gd name="T121" fmla="*/ 18 h 107"/>
                <a:gd name="T122" fmla="*/ 66 w 87"/>
                <a:gd name="T123"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107">
                  <a:moveTo>
                    <a:pt x="66" y="29"/>
                  </a:moveTo>
                  <a:lnTo>
                    <a:pt x="56" y="33"/>
                  </a:lnTo>
                  <a:lnTo>
                    <a:pt x="53" y="45"/>
                  </a:lnTo>
                  <a:lnTo>
                    <a:pt x="49" y="59"/>
                  </a:lnTo>
                  <a:lnTo>
                    <a:pt x="39" y="61"/>
                  </a:lnTo>
                  <a:lnTo>
                    <a:pt x="38" y="52"/>
                  </a:lnTo>
                  <a:lnTo>
                    <a:pt x="48" y="39"/>
                  </a:lnTo>
                  <a:lnTo>
                    <a:pt x="48" y="34"/>
                  </a:lnTo>
                  <a:lnTo>
                    <a:pt x="40" y="27"/>
                  </a:lnTo>
                  <a:lnTo>
                    <a:pt x="46" y="17"/>
                  </a:lnTo>
                  <a:lnTo>
                    <a:pt x="42" y="1"/>
                  </a:lnTo>
                  <a:lnTo>
                    <a:pt x="36" y="0"/>
                  </a:lnTo>
                  <a:lnTo>
                    <a:pt x="23" y="26"/>
                  </a:lnTo>
                  <a:lnTo>
                    <a:pt x="28" y="32"/>
                  </a:lnTo>
                  <a:lnTo>
                    <a:pt x="22" y="40"/>
                  </a:lnTo>
                  <a:lnTo>
                    <a:pt x="22" y="52"/>
                  </a:lnTo>
                  <a:lnTo>
                    <a:pt x="4" y="72"/>
                  </a:lnTo>
                  <a:lnTo>
                    <a:pt x="9" y="79"/>
                  </a:lnTo>
                  <a:lnTo>
                    <a:pt x="0" y="84"/>
                  </a:lnTo>
                  <a:lnTo>
                    <a:pt x="2" y="88"/>
                  </a:lnTo>
                  <a:lnTo>
                    <a:pt x="10" y="89"/>
                  </a:lnTo>
                  <a:lnTo>
                    <a:pt x="3" y="105"/>
                  </a:lnTo>
                  <a:lnTo>
                    <a:pt x="8" y="107"/>
                  </a:lnTo>
                  <a:lnTo>
                    <a:pt x="15" y="88"/>
                  </a:lnTo>
                  <a:lnTo>
                    <a:pt x="24" y="79"/>
                  </a:lnTo>
                  <a:lnTo>
                    <a:pt x="22" y="101"/>
                  </a:lnTo>
                  <a:lnTo>
                    <a:pt x="28" y="107"/>
                  </a:lnTo>
                  <a:lnTo>
                    <a:pt x="28" y="107"/>
                  </a:lnTo>
                  <a:lnTo>
                    <a:pt x="33" y="98"/>
                  </a:lnTo>
                  <a:lnTo>
                    <a:pt x="37" y="92"/>
                  </a:lnTo>
                  <a:lnTo>
                    <a:pt x="38" y="90"/>
                  </a:lnTo>
                  <a:lnTo>
                    <a:pt x="38" y="88"/>
                  </a:lnTo>
                  <a:lnTo>
                    <a:pt x="38" y="88"/>
                  </a:lnTo>
                  <a:lnTo>
                    <a:pt x="39" y="87"/>
                  </a:lnTo>
                  <a:lnTo>
                    <a:pt x="39" y="85"/>
                  </a:lnTo>
                  <a:lnTo>
                    <a:pt x="40" y="81"/>
                  </a:lnTo>
                  <a:lnTo>
                    <a:pt x="42" y="76"/>
                  </a:lnTo>
                  <a:lnTo>
                    <a:pt x="44" y="87"/>
                  </a:lnTo>
                  <a:lnTo>
                    <a:pt x="53" y="92"/>
                  </a:lnTo>
                  <a:lnTo>
                    <a:pt x="60" y="90"/>
                  </a:lnTo>
                  <a:lnTo>
                    <a:pt x="53" y="79"/>
                  </a:lnTo>
                  <a:lnTo>
                    <a:pt x="58" y="72"/>
                  </a:lnTo>
                  <a:lnTo>
                    <a:pt x="60" y="60"/>
                  </a:lnTo>
                  <a:lnTo>
                    <a:pt x="74" y="61"/>
                  </a:lnTo>
                  <a:lnTo>
                    <a:pt x="75" y="47"/>
                  </a:lnTo>
                  <a:lnTo>
                    <a:pt x="87" y="31"/>
                  </a:lnTo>
                  <a:lnTo>
                    <a:pt x="84" y="23"/>
                  </a:lnTo>
                  <a:lnTo>
                    <a:pt x="76" y="16"/>
                  </a:lnTo>
                  <a:lnTo>
                    <a:pt x="76" y="16"/>
                  </a:lnTo>
                  <a:lnTo>
                    <a:pt x="75" y="16"/>
                  </a:lnTo>
                  <a:lnTo>
                    <a:pt x="74" y="17"/>
                  </a:lnTo>
                  <a:lnTo>
                    <a:pt x="73" y="17"/>
                  </a:lnTo>
                  <a:lnTo>
                    <a:pt x="72" y="17"/>
                  </a:lnTo>
                  <a:lnTo>
                    <a:pt x="72" y="17"/>
                  </a:lnTo>
                  <a:lnTo>
                    <a:pt x="71" y="16"/>
                  </a:lnTo>
                  <a:lnTo>
                    <a:pt x="71" y="16"/>
                  </a:lnTo>
                  <a:lnTo>
                    <a:pt x="71" y="16"/>
                  </a:lnTo>
                  <a:lnTo>
                    <a:pt x="70" y="14"/>
                  </a:lnTo>
                  <a:lnTo>
                    <a:pt x="68" y="12"/>
                  </a:lnTo>
                  <a:lnTo>
                    <a:pt x="66" y="10"/>
                  </a:lnTo>
                  <a:lnTo>
                    <a:pt x="59" y="18"/>
                  </a:lnTo>
                  <a:lnTo>
                    <a:pt x="66" y="2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93" name="Freeform 74"/>
            <p:cNvSpPr>
              <a:spLocks/>
            </p:cNvSpPr>
            <p:nvPr/>
          </p:nvSpPr>
          <p:spPr bwMode="auto">
            <a:xfrm>
              <a:off x="4686" y="1231"/>
              <a:ext cx="18" cy="22"/>
            </a:xfrm>
            <a:custGeom>
              <a:avLst/>
              <a:gdLst>
                <a:gd name="T0" fmla="*/ 18 w 18"/>
                <a:gd name="T1" fmla="*/ 10 h 22"/>
                <a:gd name="T2" fmla="*/ 10 w 18"/>
                <a:gd name="T3" fmla="*/ 0 h 22"/>
                <a:gd name="T4" fmla="*/ 7 w 18"/>
                <a:gd name="T5" fmla="*/ 7 h 22"/>
                <a:gd name="T6" fmla="*/ 0 w 18"/>
                <a:gd name="T7" fmla="*/ 8 h 22"/>
                <a:gd name="T8" fmla="*/ 2 w 18"/>
                <a:gd name="T9" fmla="*/ 17 h 22"/>
                <a:gd name="T10" fmla="*/ 10 w 18"/>
                <a:gd name="T11" fmla="*/ 22 h 22"/>
                <a:gd name="T12" fmla="*/ 18 w 18"/>
                <a:gd name="T13" fmla="*/ 1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18" y="10"/>
                  </a:moveTo>
                  <a:lnTo>
                    <a:pt x="10" y="0"/>
                  </a:lnTo>
                  <a:lnTo>
                    <a:pt x="7" y="7"/>
                  </a:lnTo>
                  <a:lnTo>
                    <a:pt x="0" y="8"/>
                  </a:lnTo>
                  <a:lnTo>
                    <a:pt x="2" y="17"/>
                  </a:lnTo>
                  <a:lnTo>
                    <a:pt x="10" y="22"/>
                  </a:lnTo>
                  <a:lnTo>
                    <a:pt x="18" y="1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94" name="Freeform 75"/>
            <p:cNvSpPr>
              <a:spLocks/>
            </p:cNvSpPr>
            <p:nvPr/>
          </p:nvSpPr>
          <p:spPr bwMode="auto">
            <a:xfrm>
              <a:off x="4686" y="1231"/>
              <a:ext cx="18" cy="22"/>
            </a:xfrm>
            <a:custGeom>
              <a:avLst/>
              <a:gdLst>
                <a:gd name="T0" fmla="*/ 18 w 18"/>
                <a:gd name="T1" fmla="*/ 10 h 22"/>
                <a:gd name="T2" fmla="*/ 10 w 18"/>
                <a:gd name="T3" fmla="*/ 0 h 22"/>
                <a:gd name="T4" fmla="*/ 7 w 18"/>
                <a:gd name="T5" fmla="*/ 7 h 22"/>
                <a:gd name="T6" fmla="*/ 0 w 18"/>
                <a:gd name="T7" fmla="*/ 8 h 22"/>
                <a:gd name="T8" fmla="*/ 2 w 18"/>
                <a:gd name="T9" fmla="*/ 17 h 22"/>
                <a:gd name="T10" fmla="*/ 10 w 18"/>
                <a:gd name="T11" fmla="*/ 22 h 22"/>
                <a:gd name="T12" fmla="*/ 18 w 18"/>
                <a:gd name="T13" fmla="*/ 1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18" y="10"/>
                  </a:moveTo>
                  <a:lnTo>
                    <a:pt x="10" y="0"/>
                  </a:lnTo>
                  <a:lnTo>
                    <a:pt x="7" y="7"/>
                  </a:lnTo>
                  <a:lnTo>
                    <a:pt x="0" y="8"/>
                  </a:lnTo>
                  <a:lnTo>
                    <a:pt x="2" y="17"/>
                  </a:lnTo>
                  <a:lnTo>
                    <a:pt x="10" y="22"/>
                  </a:lnTo>
                  <a:lnTo>
                    <a:pt x="18" y="1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95" name="Freeform 76"/>
            <p:cNvSpPr>
              <a:spLocks/>
            </p:cNvSpPr>
            <p:nvPr/>
          </p:nvSpPr>
          <p:spPr bwMode="auto">
            <a:xfrm>
              <a:off x="4708" y="1328"/>
              <a:ext cx="16" cy="20"/>
            </a:xfrm>
            <a:custGeom>
              <a:avLst/>
              <a:gdLst>
                <a:gd name="T0" fmla="*/ 11 w 16"/>
                <a:gd name="T1" fmla="*/ 10 h 20"/>
                <a:gd name="T2" fmla="*/ 7 w 16"/>
                <a:gd name="T3" fmla="*/ 0 h 20"/>
                <a:gd name="T4" fmla="*/ 0 w 16"/>
                <a:gd name="T5" fmla="*/ 5 h 20"/>
                <a:gd name="T6" fmla="*/ 3 w 16"/>
                <a:gd name="T7" fmla="*/ 14 h 20"/>
                <a:gd name="T8" fmla="*/ 16 w 16"/>
                <a:gd name="T9" fmla="*/ 20 h 20"/>
                <a:gd name="T10" fmla="*/ 11 w 16"/>
                <a:gd name="T11" fmla="*/ 10 h 20"/>
              </a:gdLst>
              <a:ahLst/>
              <a:cxnLst>
                <a:cxn ang="0">
                  <a:pos x="T0" y="T1"/>
                </a:cxn>
                <a:cxn ang="0">
                  <a:pos x="T2" y="T3"/>
                </a:cxn>
                <a:cxn ang="0">
                  <a:pos x="T4" y="T5"/>
                </a:cxn>
                <a:cxn ang="0">
                  <a:pos x="T6" y="T7"/>
                </a:cxn>
                <a:cxn ang="0">
                  <a:pos x="T8" y="T9"/>
                </a:cxn>
                <a:cxn ang="0">
                  <a:pos x="T10" y="T11"/>
                </a:cxn>
              </a:cxnLst>
              <a:rect l="0" t="0" r="r" b="b"/>
              <a:pathLst>
                <a:path w="16" h="20">
                  <a:moveTo>
                    <a:pt x="11" y="10"/>
                  </a:moveTo>
                  <a:lnTo>
                    <a:pt x="7" y="0"/>
                  </a:lnTo>
                  <a:lnTo>
                    <a:pt x="0" y="5"/>
                  </a:lnTo>
                  <a:lnTo>
                    <a:pt x="3" y="14"/>
                  </a:lnTo>
                  <a:lnTo>
                    <a:pt x="16" y="20"/>
                  </a:lnTo>
                  <a:lnTo>
                    <a:pt x="11" y="1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96" name="Freeform 77"/>
            <p:cNvSpPr>
              <a:spLocks/>
            </p:cNvSpPr>
            <p:nvPr/>
          </p:nvSpPr>
          <p:spPr bwMode="auto">
            <a:xfrm>
              <a:off x="4708" y="1328"/>
              <a:ext cx="16" cy="20"/>
            </a:xfrm>
            <a:custGeom>
              <a:avLst/>
              <a:gdLst>
                <a:gd name="T0" fmla="*/ 11 w 16"/>
                <a:gd name="T1" fmla="*/ 10 h 20"/>
                <a:gd name="T2" fmla="*/ 7 w 16"/>
                <a:gd name="T3" fmla="*/ 0 h 20"/>
                <a:gd name="T4" fmla="*/ 0 w 16"/>
                <a:gd name="T5" fmla="*/ 5 h 20"/>
                <a:gd name="T6" fmla="*/ 3 w 16"/>
                <a:gd name="T7" fmla="*/ 14 h 20"/>
                <a:gd name="T8" fmla="*/ 16 w 16"/>
                <a:gd name="T9" fmla="*/ 20 h 20"/>
                <a:gd name="T10" fmla="*/ 11 w 16"/>
                <a:gd name="T11" fmla="*/ 10 h 20"/>
              </a:gdLst>
              <a:ahLst/>
              <a:cxnLst>
                <a:cxn ang="0">
                  <a:pos x="T0" y="T1"/>
                </a:cxn>
                <a:cxn ang="0">
                  <a:pos x="T2" y="T3"/>
                </a:cxn>
                <a:cxn ang="0">
                  <a:pos x="T4" y="T5"/>
                </a:cxn>
                <a:cxn ang="0">
                  <a:pos x="T6" y="T7"/>
                </a:cxn>
                <a:cxn ang="0">
                  <a:pos x="T8" y="T9"/>
                </a:cxn>
                <a:cxn ang="0">
                  <a:pos x="T10" y="T11"/>
                </a:cxn>
              </a:cxnLst>
              <a:rect l="0" t="0" r="r" b="b"/>
              <a:pathLst>
                <a:path w="16" h="20">
                  <a:moveTo>
                    <a:pt x="11" y="10"/>
                  </a:moveTo>
                  <a:lnTo>
                    <a:pt x="7" y="0"/>
                  </a:lnTo>
                  <a:lnTo>
                    <a:pt x="0" y="5"/>
                  </a:lnTo>
                  <a:lnTo>
                    <a:pt x="3" y="14"/>
                  </a:lnTo>
                  <a:lnTo>
                    <a:pt x="16" y="20"/>
                  </a:lnTo>
                  <a:lnTo>
                    <a:pt x="11" y="1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97" name="Freeform 78"/>
            <p:cNvSpPr>
              <a:spLocks/>
            </p:cNvSpPr>
            <p:nvPr/>
          </p:nvSpPr>
          <p:spPr bwMode="auto">
            <a:xfrm>
              <a:off x="4696" y="1288"/>
              <a:ext cx="12" cy="22"/>
            </a:xfrm>
            <a:custGeom>
              <a:avLst/>
              <a:gdLst>
                <a:gd name="T0" fmla="*/ 0 w 12"/>
                <a:gd name="T1" fmla="*/ 0 h 22"/>
                <a:gd name="T2" fmla="*/ 2 w 12"/>
                <a:gd name="T3" fmla="*/ 14 h 22"/>
                <a:gd name="T4" fmla="*/ 12 w 12"/>
                <a:gd name="T5" fmla="*/ 22 h 22"/>
                <a:gd name="T6" fmla="*/ 12 w 12"/>
                <a:gd name="T7" fmla="*/ 12 h 22"/>
                <a:gd name="T8" fmla="*/ 0 w 12"/>
                <a:gd name="T9" fmla="*/ 0 h 22"/>
              </a:gdLst>
              <a:ahLst/>
              <a:cxnLst>
                <a:cxn ang="0">
                  <a:pos x="T0" y="T1"/>
                </a:cxn>
                <a:cxn ang="0">
                  <a:pos x="T2" y="T3"/>
                </a:cxn>
                <a:cxn ang="0">
                  <a:pos x="T4" y="T5"/>
                </a:cxn>
                <a:cxn ang="0">
                  <a:pos x="T6" y="T7"/>
                </a:cxn>
                <a:cxn ang="0">
                  <a:pos x="T8" y="T9"/>
                </a:cxn>
              </a:cxnLst>
              <a:rect l="0" t="0" r="r" b="b"/>
              <a:pathLst>
                <a:path w="12" h="22">
                  <a:moveTo>
                    <a:pt x="0" y="0"/>
                  </a:moveTo>
                  <a:lnTo>
                    <a:pt x="2" y="14"/>
                  </a:lnTo>
                  <a:lnTo>
                    <a:pt x="12" y="22"/>
                  </a:lnTo>
                  <a:lnTo>
                    <a:pt x="12" y="1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98" name="Freeform 79"/>
            <p:cNvSpPr>
              <a:spLocks/>
            </p:cNvSpPr>
            <p:nvPr/>
          </p:nvSpPr>
          <p:spPr bwMode="auto">
            <a:xfrm>
              <a:off x="4696" y="1288"/>
              <a:ext cx="12" cy="22"/>
            </a:xfrm>
            <a:custGeom>
              <a:avLst/>
              <a:gdLst>
                <a:gd name="T0" fmla="*/ 0 w 12"/>
                <a:gd name="T1" fmla="*/ 0 h 22"/>
                <a:gd name="T2" fmla="*/ 2 w 12"/>
                <a:gd name="T3" fmla="*/ 14 h 22"/>
                <a:gd name="T4" fmla="*/ 12 w 12"/>
                <a:gd name="T5" fmla="*/ 22 h 22"/>
                <a:gd name="T6" fmla="*/ 12 w 12"/>
                <a:gd name="T7" fmla="*/ 12 h 22"/>
                <a:gd name="T8" fmla="*/ 0 w 12"/>
                <a:gd name="T9" fmla="*/ 0 h 22"/>
              </a:gdLst>
              <a:ahLst/>
              <a:cxnLst>
                <a:cxn ang="0">
                  <a:pos x="T0" y="T1"/>
                </a:cxn>
                <a:cxn ang="0">
                  <a:pos x="T2" y="T3"/>
                </a:cxn>
                <a:cxn ang="0">
                  <a:pos x="T4" y="T5"/>
                </a:cxn>
                <a:cxn ang="0">
                  <a:pos x="T6" y="T7"/>
                </a:cxn>
                <a:cxn ang="0">
                  <a:pos x="T8" y="T9"/>
                </a:cxn>
              </a:cxnLst>
              <a:rect l="0" t="0" r="r" b="b"/>
              <a:pathLst>
                <a:path w="12" h="22">
                  <a:moveTo>
                    <a:pt x="0" y="0"/>
                  </a:moveTo>
                  <a:lnTo>
                    <a:pt x="2" y="14"/>
                  </a:lnTo>
                  <a:lnTo>
                    <a:pt x="12" y="22"/>
                  </a:lnTo>
                  <a:lnTo>
                    <a:pt x="12" y="12"/>
                  </a:lnTo>
                  <a:lnTo>
                    <a:pt x="0"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99" name="Freeform 80"/>
            <p:cNvSpPr>
              <a:spLocks/>
            </p:cNvSpPr>
            <p:nvPr/>
          </p:nvSpPr>
          <p:spPr bwMode="auto">
            <a:xfrm>
              <a:off x="4704" y="1134"/>
              <a:ext cx="16" cy="19"/>
            </a:xfrm>
            <a:custGeom>
              <a:avLst/>
              <a:gdLst>
                <a:gd name="T0" fmla="*/ 16 w 16"/>
                <a:gd name="T1" fmla="*/ 9 h 19"/>
                <a:gd name="T2" fmla="*/ 8 w 16"/>
                <a:gd name="T3" fmla="*/ 0 h 19"/>
                <a:gd name="T4" fmla="*/ 0 w 16"/>
                <a:gd name="T5" fmla="*/ 9 h 19"/>
                <a:gd name="T6" fmla="*/ 2 w 16"/>
                <a:gd name="T7" fmla="*/ 19 h 19"/>
                <a:gd name="T8" fmla="*/ 16 w 16"/>
                <a:gd name="T9" fmla="*/ 9 h 19"/>
              </a:gdLst>
              <a:ahLst/>
              <a:cxnLst>
                <a:cxn ang="0">
                  <a:pos x="T0" y="T1"/>
                </a:cxn>
                <a:cxn ang="0">
                  <a:pos x="T2" y="T3"/>
                </a:cxn>
                <a:cxn ang="0">
                  <a:pos x="T4" y="T5"/>
                </a:cxn>
                <a:cxn ang="0">
                  <a:pos x="T6" y="T7"/>
                </a:cxn>
                <a:cxn ang="0">
                  <a:pos x="T8" y="T9"/>
                </a:cxn>
              </a:cxnLst>
              <a:rect l="0" t="0" r="r" b="b"/>
              <a:pathLst>
                <a:path w="16" h="19">
                  <a:moveTo>
                    <a:pt x="16" y="9"/>
                  </a:moveTo>
                  <a:lnTo>
                    <a:pt x="8" y="0"/>
                  </a:lnTo>
                  <a:lnTo>
                    <a:pt x="0" y="9"/>
                  </a:lnTo>
                  <a:lnTo>
                    <a:pt x="2" y="19"/>
                  </a:lnTo>
                  <a:lnTo>
                    <a:pt x="16" y="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00" name="Freeform 81"/>
            <p:cNvSpPr>
              <a:spLocks/>
            </p:cNvSpPr>
            <p:nvPr/>
          </p:nvSpPr>
          <p:spPr bwMode="auto">
            <a:xfrm>
              <a:off x="4704" y="1134"/>
              <a:ext cx="16" cy="19"/>
            </a:xfrm>
            <a:custGeom>
              <a:avLst/>
              <a:gdLst>
                <a:gd name="T0" fmla="*/ 16 w 16"/>
                <a:gd name="T1" fmla="*/ 9 h 19"/>
                <a:gd name="T2" fmla="*/ 8 w 16"/>
                <a:gd name="T3" fmla="*/ 0 h 19"/>
                <a:gd name="T4" fmla="*/ 0 w 16"/>
                <a:gd name="T5" fmla="*/ 9 h 19"/>
                <a:gd name="T6" fmla="*/ 2 w 16"/>
                <a:gd name="T7" fmla="*/ 19 h 19"/>
                <a:gd name="T8" fmla="*/ 16 w 16"/>
                <a:gd name="T9" fmla="*/ 9 h 19"/>
              </a:gdLst>
              <a:ahLst/>
              <a:cxnLst>
                <a:cxn ang="0">
                  <a:pos x="T0" y="T1"/>
                </a:cxn>
                <a:cxn ang="0">
                  <a:pos x="T2" y="T3"/>
                </a:cxn>
                <a:cxn ang="0">
                  <a:pos x="T4" y="T5"/>
                </a:cxn>
                <a:cxn ang="0">
                  <a:pos x="T6" y="T7"/>
                </a:cxn>
                <a:cxn ang="0">
                  <a:pos x="T8" y="T9"/>
                </a:cxn>
              </a:cxnLst>
              <a:rect l="0" t="0" r="r" b="b"/>
              <a:pathLst>
                <a:path w="16" h="19">
                  <a:moveTo>
                    <a:pt x="16" y="9"/>
                  </a:moveTo>
                  <a:lnTo>
                    <a:pt x="8" y="0"/>
                  </a:lnTo>
                  <a:lnTo>
                    <a:pt x="0" y="9"/>
                  </a:lnTo>
                  <a:lnTo>
                    <a:pt x="2" y="19"/>
                  </a:lnTo>
                  <a:lnTo>
                    <a:pt x="16" y="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301" name="Freeform 82"/>
            <p:cNvSpPr>
              <a:spLocks/>
            </p:cNvSpPr>
            <p:nvPr/>
          </p:nvSpPr>
          <p:spPr bwMode="auto">
            <a:xfrm>
              <a:off x="5280" y="157"/>
              <a:ext cx="6" cy="16"/>
            </a:xfrm>
            <a:custGeom>
              <a:avLst/>
              <a:gdLst>
                <a:gd name="T0" fmla="*/ 4 w 6"/>
                <a:gd name="T1" fmla="*/ 16 h 16"/>
                <a:gd name="T2" fmla="*/ 6 w 6"/>
                <a:gd name="T3" fmla="*/ 7 h 16"/>
                <a:gd name="T4" fmla="*/ 0 w 6"/>
                <a:gd name="T5" fmla="*/ 0 h 16"/>
                <a:gd name="T6" fmla="*/ 0 w 6"/>
                <a:gd name="T7" fmla="*/ 12 h 16"/>
                <a:gd name="T8" fmla="*/ 4 w 6"/>
                <a:gd name="T9" fmla="*/ 16 h 16"/>
              </a:gdLst>
              <a:ahLst/>
              <a:cxnLst>
                <a:cxn ang="0">
                  <a:pos x="T0" y="T1"/>
                </a:cxn>
                <a:cxn ang="0">
                  <a:pos x="T2" y="T3"/>
                </a:cxn>
                <a:cxn ang="0">
                  <a:pos x="T4" y="T5"/>
                </a:cxn>
                <a:cxn ang="0">
                  <a:pos x="T6" y="T7"/>
                </a:cxn>
                <a:cxn ang="0">
                  <a:pos x="T8" y="T9"/>
                </a:cxn>
              </a:cxnLst>
              <a:rect l="0" t="0" r="r" b="b"/>
              <a:pathLst>
                <a:path w="6" h="16">
                  <a:moveTo>
                    <a:pt x="4" y="16"/>
                  </a:moveTo>
                  <a:lnTo>
                    <a:pt x="6" y="7"/>
                  </a:lnTo>
                  <a:lnTo>
                    <a:pt x="0" y="0"/>
                  </a:lnTo>
                  <a:lnTo>
                    <a:pt x="0" y="12"/>
                  </a:lnTo>
                  <a:lnTo>
                    <a:pt x="4" y="1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02" name="Freeform 83"/>
            <p:cNvSpPr>
              <a:spLocks/>
            </p:cNvSpPr>
            <p:nvPr/>
          </p:nvSpPr>
          <p:spPr bwMode="auto">
            <a:xfrm>
              <a:off x="5280" y="157"/>
              <a:ext cx="6" cy="16"/>
            </a:xfrm>
            <a:custGeom>
              <a:avLst/>
              <a:gdLst>
                <a:gd name="T0" fmla="*/ 4 w 6"/>
                <a:gd name="T1" fmla="*/ 16 h 16"/>
                <a:gd name="T2" fmla="*/ 6 w 6"/>
                <a:gd name="T3" fmla="*/ 7 h 16"/>
                <a:gd name="T4" fmla="*/ 0 w 6"/>
                <a:gd name="T5" fmla="*/ 0 h 16"/>
                <a:gd name="T6" fmla="*/ 0 w 6"/>
                <a:gd name="T7" fmla="*/ 12 h 16"/>
                <a:gd name="T8" fmla="*/ 4 w 6"/>
                <a:gd name="T9" fmla="*/ 16 h 16"/>
              </a:gdLst>
              <a:ahLst/>
              <a:cxnLst>
                <a:cxn ang="0">
                  <a:pos x="T0" y="T1"/>
                </a:cxn>
                <a:cxn ang="0">
                  <a:pos x="T2" y="T3"/>
                </a:cxn>
                <a:cxn ang="0">
                  <a:pos x="T4" y="T5"/>
                </a:cxn>
                <a:cxn ang="0">
                  <a:pos x="T6" y="T7"/>
                </a:cxn>
                <a:cxn ang="0">
                  <a:pos x="T8" y="T9"/>
                </a:cxn>
              </a:cxnLst>
              <a:rect l="0" t="0" r="r" b="b"/>
              <a:pathLst>
                <a:path w="6" h="16">
                  <a:moveTo>
                    <a:pt x="4" y="16"/>
                  </a:moveTo>
                  <a:lnTo>
                    <a:pt x="6" y="7"/>
                  </a:lnTo>
                  <a:lnTo>
                    <a:pt x="0" y="0"/>
                  </a:lnTo>
                  <a:lnTo>
                    <a:pt x="0" y="12"/>
                  </a:lnTo>
                  <a:lnTo>
                    <a:pt x="4" y="1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303" name="Freeform 84"/>
            <p:cNvSpPr>
              <a:spLocks/>
            </p:cNvSpPr>
            <p:nvPr/>
          </p:nvSpPr>
          <p:spPr bwMode="auto">
            <a:xfrm>
              <a:off x="4720" y="1102"/>
              <a:ext cx="19" cy="14"/>
            </a:xfrm>
            <a:custGeom>
              <a:avLst/>
              <a:gdLst>
                <a:gd name="T0" fmla="*/ 10 w 19"/>
                <a:gd name="T1" fmla="*/ 14 h 14"/>
                <a:gd name="T2" fmla="*/ 19 w 19"/>
                <a:gd name="T3" fmla="*/ 10 h 14"/>
                <a:gd name="T4" fmla="*/ 13 w 19"/>
                <a:gd name="T5" fmla="*/ 0 h 14"/>
                <a:gd name="T6" fmla="*/ 0 w 19"/>
                <a:gd name="T7" fmla="*/ 0 h 14"/>
                <a:gd name="T8" fmla="*/ 4 w 19"/>
                <a:gd name="T9" fmla="*/ 8 h 14"/>
                <a:gd name="T10" fmla="*/ 10 w 19"/>
                <a:gd name="T11" fmla="*/ 14 h 14"/>
              </a:gdLst>
              <a:ahLst/>
              <a:cxnLst>
                <a:cxn ang="0">
                  <a:pos x="T0" y="T1"/>
                </a:cxn>
                <a:cxn ang="0">
                  <a:pos x="T2" y="T3"/>
                </a:cxn>
                <a:cxn ang="0">
                  <a:pos x="T4" y="T5"/>
                </a:cxn>
                <a:cxn ang="0">
                  <a:pos x="T6" y="T7"/>
                </a:cxn>
                <a:cxn ang="0">
                  <a:pos x="T8" y="T9"/>
                </a:cxn>
                <a:cxn ang="0">
                  <a:pos x="T10" y="T11"/>
                </a:cxn>
              </a:cxnLst>
              <a:rect l="0" t="0" r="r" b="b"/>
              <a:pathLst>
                <a:path w="19" h="14">
                  <a:moveTo>
                    <a:pt x="10" y="14"/>
                  </a:moveTo>
                  <a:lnTo>
                    <a:pt x="19" y="10"/>
                  </a:lnTo>
                  <a:lnTo>
                    <a:pt x="13" y="0"/>
                  </a:lnTo>
                  <a:lnTo>
                    <a:pt x="0" y="0"/>
                  </a:lnTo>
                  <a:lnTo>
                    <a:pt x="4" y="8"/>
                  </a:lnTo>
                  <a:lnTo>
                    <a:pt x="10" y="1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28" name="Freeform 85"/>
            <p:cNvSpPr>
              <a:spLocks/>
            </p:cNvSpPr>
            <p:nvPr/>
          </p:nvSpPr>
          <p:spPr bwMode="auto">
            <a:xfrm>
              <a:off x="4720" y="1102"/>
              <a:ext cx="19" cy="14"/>
            </a:xfrm>
            <a:custGeom>
              <a:avLst/>
              <a:gdLst>
                <a:gd name="T0" fmla="*/ 10 w 19"/>
                <a:gd name="T1" fmla="*/ 14 h 14"/>
                <a:gd name="T2" fmla="*/ 19 w 19"/>
                <a:gd name="T3" fmla="*/ 10 h 14"/>
                <a:gd name="T4" fmla="*/ 13 w 19"/>
                <a:gd name="T5" fmla="*/ 0 h 14"/>
                <a:gd name="T6" fmla="*/ 0 w 19"/>
                <a:gd name="T7" fmla="*/ 0 h 14"/>
                <a:gd name="T8" fmla="*/ 4 w 19"/>
                <a:gd name="T9" fmla="*/ 8 h 14"/>
                <a:gd name="T10" fmla="*/ 10 w 19"/>
                <a:gd name="T11" fmla="*/ 14 h 14"/>
              </a:gdLst>
              <a:ahLst/>
              <a:cxnLst>
                <a:cxn ang="0">
                  <a:pos x="T0" y="T1"/>
                </a:cxn>
                <a:cxn ang="0">
                  <a:pos x="T2" y="T3"/>
                </a:cxn>
                <a:cxn ang="0">
                  <a:pos x="T4" y="T5"/>
                </a:cxn>
                <a:cxn ang="0">
                  <a:pos x="T6" y="T7"/>
                </a:cxn>
                <a:cxn ang="0">
                  <a:pos x="T8" y="T9"/>
                </a:cxn>
                <a:cxn ang="0">
                  <a:pos x="T10" y="T11"/>
                </a:cxn>
              </a:cxnLst>
              <a:rect l="0" t="0" r="r" b="b"/>
              <a:pathLst>
                <a:path w="19" h="14">
                  <a:moveTo>
                    <a:pt x="10" y="14"/>
                  </a:moveTo>
                  <a:lnTo>
                    <a:pt x="19" y="10"/>
                  </a:lnTo>
                  <a:lnTo>
                    <a:pt x="13" y="0"/>
                  </a:lnTo>
                  <a:lnTo>
                    <a:pt x="0" y="0"/>
                  </a:lnTo>
                  <a:lnTo>
                    <a:pt x="4" y="8"/>
                  </a:lnTo>
                  <a:lnTo>
                    <a:pt x="10" y="1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29" name="Freeform 86"/>
            <p:cNvSpPr>
              <a:spLocks/>
            </p:cNvSpPr>
            <p:nvPr/>
          </p:nvSpPr>
          <p:spPr bwMode="auto">
            <a:xfrm>
              <a:off x="4706" y="1189"/>
              <a:ext cx="29" cy="18"/>
            </a:xfrm>
            <a:custGeom>
              <a:avLst/>
              <a:gdLst>
                <a:gd name="T0" fmla="*/ 25 w 29"/>
                <a:gd name="T1" fmla="*/ 10 h 18"/>
                <a:gd name="T2" fmla="*/ 29 w 29"/>
                <a:gd name="T3" fmla="*/ 4 h 18"/>
                <a:gd name="T4" fmla="*/ 18 w 29"/>
                <a:gd name="T5" fmla="*/ 0 h 18"/>
                <a:gd name="T6" fmla="*/ 0 w 29"/>
                <a:gd name="T7" fmla="*/ 14 h 18"/>
                <a:gd name="T8" fmla="*/ 2 w 29"/>
                <a:gd name="T9" fmla="*/ 18 h 18"/>
                <a:gd name="T10" fmla="*/ 14 w 29"/>
                <a:gd name="T11" fmla="*/ 9 h 18"/>
                <a:gd name="T12" fmla="*/ 25 w 29"/>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5" y="10"/>
                  </a:moveTo>
                  <a:lnTo>
                    <a:pt x="29" y="4"/>
                  </a:lnTo>
                  <a:lnTo>
                    <a:pt x="18" y="0"/>
                  </a:lnTo>
                  <a:lnTo>
                    <a:pt x="0" y="14"/>
                  </a:lnTo>
                  <a:lnTo>
                    <a:pt x="2" y="18"/>
                  </a:lnTo>
                  <a:lnTo>
                    <a:pt x="14" y="9"/>
                  </a:lnTo>
                  <a:lnTo>
                    <a:pt x="25" y="1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30" name="Freeform 87"/>
            <p:cNvSpPr>
              <a:spLocks/>
            </p:cNvSpPr>
            <p:nvPr/>
          </p:nvSpPr>
          <p:spPr bwMode="auto">
            <a:xfrm>
              <a:off x="4706" y="1189"/>
              <a:ext cx="29" cy="18"/>
            </a:xfrm>
            <a:custGeom>
              <a:avLst/>
              <a:gdLst>
                <a:gd name="T0" fmla="*/ 25 w 29"/>
                <a:gd name="T1" fmla="*/ 10 h 18"/>
                <a:gd name="T2" fmla="*/ 29 w 29"/>
                <a:gd name="T3" fmla="*/ 4 h 18"/>
                <a:gd name="T4" fmla="*/ 18 w 29"/>
                <a:gd name="T5" fmla="*/ 0 h 18"/>
                <a:gd name="T6" fmla="*/ 0 w 29"/>
                <a:gd name="T7" fmla="*/ 14 h 18"/>
                <a:gd name="T8" fmla="*/ 2 w 29"/>
                <a:gd name="T9" fmla="*/ 18 h 18"/>
                <a:gd name="T10" fmla="*/ 14 w 29"/>
                <a:gd name="T11" fmla="*/ 9 h 18"/>
                <a:gd name="T12" fmla="*/ 25 w 29"/>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5" y="10"/>
                  </a:moveTo>
                  <a:lnTo>
                    <a:pt x="29" y="4"/>
                  </a:lnTo>
                  <a:lnTo>
                    <a:pt x="18" y="0"/>
                  </a:lnTo>
                  <a:lnTo>
                    <a:pt x="0" y="14"/>
                  </a:lnTo>
                  <a:lnTo>
                    <a:pt x="2" y="18"/>
                  </a:lnTo>
                  <a:lnTo>
                    <a:pt x="14" y="9"/>
                  </a:lnTo>
                  <a:lnTo>
                    <a:pt x="25" y="1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31" name="Freeform 88"/>
            <p:cNvSpPr>
              <a:spLocks/>
            </p:cNvSpPr>
            <p:nvPr/>
          </p:nvSpPr>
          <p:spPr bwMode="auto">
            <a:xfrm>
              <a:off x="4729" y="1455"/>
              <a:ext cx="6" cy="20"/>
            </a:xfrm>
            <a:custGeom>
              <a:avLst/>
              <a:gdLst>
                <a:gd name="T0" fmla="*/ 2 w 6"/>
                <a:gd name="T1" fmla="*/ 3 h 20"/>
                <a:gd name="T2" fmla="*/ 0 w 6"/>
                <a:gd name="T3" fmla="*/ 16 h 20"/>
                <a:gd name="T4" fmla="*/ 3 w 6"/>
                <a:gd name="T5" fmla="*/ 20 h 20"/>
                <a:gd name="T6" fmla="*/ 6 w 6"/>
                <a:gd name="T7" fmla="*/ 8 h 20"/>
                <a:gd name="T8" fmla="*/ 4 w 6"/>
                <a:gd name="T9" fmla="*/ 0 h 20"/>
                <a:gd name="T10" fmla="*/ 2 w 6"/>
                <a:gd name="T11" fmla="*/ 3 h 20"/>
              </a:gdLst>
              <a:ahLst/>
              <a:cxnLst>
                <a:cxn ang="0">
                  <a:pos x="T0" y="T1"/>
                </a:cxn>
                <a:cxn ang="0">
                  <a:pos x="T2" y="T3"/>
                </a:cxn>
                <a:cxn ang="0">
                  <a:pos x="T4" y="T5"/>
                </a:cxn>
                <a:cxn ang="0">
                  <a:pos x="T6" y="T7"/>
                </a:cxn>
                <a:cxn ang="0">
                  <a:pos x="T8" y="T9"/>
                </a:cxn>
                <a:cxn ang="0">
                  <a:pos x="T10" y="T11"/>
                </a:cxn>
              </a:cxnLst>
              <a:rect l="0" t="0" r="r" b="b"/>
              <a:pathLst>
                <a:path w="6" h="20">
                  <a:moveTo>
                    <a:pt x="2" y="3"/>
                  </a:moveTo>
                  <a:lnTo>
                    <a:pt x="0" y="16"/>
                  </a:lnTo>
                  <a:lnTo>
                    <a:pt x="3" y="20"/>
                  </a:lnTo>
                  <a:lnTo>
                    <a:pt x="6" y="8"/>
                  </a:lnTo>
                  <a:lnTo>
                    <a:pt x="4" y="0"/>
                  </a:lnTo>
                  <a:lnTo>
                    <a:pt x="2"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32" name="Freeform 89"/>
            <p:cNvSpPr>
              <a:spLocks/>
            </p:cNvSpPr>
            <p:nvPr/>
          </p:nvSpPr>
          <p:spPr bwMode="auto">
            <a:xfrm>
              <a:off x="4729" y="1455"/>
              <a:ext cx="6" cy="20"/>
            </a:xfrm>
            <a:custGeom>
              <a:avLst/>
              <a:gdLst>
                <a:gd name="T0" fmla="*/ 2 w 6"/>
                <a:gd name="T1" fmla="*/ 3 h 20"/>
                <a:gd name="T2" fmla="*/ 0 w 6"/>
                <a:gd name="T3" fmla="*/ 16 h 20"/>
                <a:gd name="T4" fmla="*/ 3 w 6"/>
                <a:gd name="T5" fmla="*/ 20 h 20"/>
                <a:gd name="T6" fmla="*/ 6 w 6"/>
                <a:gd name="T7" fmla="*/ 8 h 20"/>
                <a:gd name="T8" fmla="*/ 4 w 6"/>
                <a:gd name="T9" fmla="*/ 0 h 20"/>
                <a:gd name="T10" fmla="*/ 2 w 6"/>
                <a:gd name="T11" fmla="*/ 3 h 20"/>
              </a:gdLst>
              <a:ahLst/>
              <a:cxnLst>
                <a:cxn ang="0">
                  <a:pos x="T0" y="T1"/>
                </a:cxn>
                <a:cxn ang="0">
                  <a:pos x="T2" y="T3"/>
                </a:cxn>
                <a:cxn ang="0">
                  <a:pos x="T4" y="T5"/>
                </a:cxn>
                <a:cxn ang="0">
                  <a:pos x="T6" y="T7"/>
                </a:cxn>
                <a:cxn ang="0">
                  <a:pos x="T8" y="T9"/>
                </a:cxn>
                <a:cxn ang="0">
                  <a:pos x="T10" y="T11"/>
                </a:cxn>
              </a:cxnLst>
              <a:rect l="0" t="0" r="r" b="b"/>
              <a:pathLst>
                <a:path w="6" h="20">
                  <a:moveTo>
                    <a:pt x="2" y="3"/>
                  </a:moveTo>
                  <a:lnTo>
                    <a:pt x="0" y="16"/>
                  </a:lnTo>
                  <a:lnTo>
                    <a:pt x="3" y="20"/>
                  </a:lnTo>
                  <a:lnTo>
                    <a:pt x="6" y="8"/>
                  </a:lnTo>
                  <a:lnTo>
                    <a:pt x="4" y="0"/>
                  </a:lnTo>
                  <a:lnTo>
                    <a:pt x="2" y="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33" name="Freeform 90"/>
            <p:cNvSpPr>
              <a:spLocks/>
            </p:cNvSpPr>
            <p:nvPr/>
          </p:nvSpPr>
          <p:spPr bwMode="auto">
            <a:xfrm>
              <a:off x="4731" y="1386"/>
              <a:ext cx="12" cy="22"/>
            </a:xfrm>
            <a:custGeom>
              <a:avLst/>
              <a:gdLst>
                <a:gd name="T0" fmla="*/ 2 w 12"/>
                <a:gd name="T1" fmla="*/ 0 h 22"/>
                <a:gd name="T2" fmla="*/ 0 w 12"/>
                <a:gd name="T3" fmla="*/ 8 h 22"/>
                <a:gd name="T4" fmla="*/ 9 w 12"/>
                <a:gd name="T5" fmla="*/ 22 h 22"/>
                <a:gd name="T6" fmla="*/ 12 w 12"/>
                <a:gd name="T7" fmla="*/ 12 h 22"/>
                <a:gd name="T8" fmla="*/ 6 w 12"/>
                <a:gd name="T9" fmla="*/ 1 h 22"/>
                <a:gd name="T10" fmla="*/ 2 w 12"/>
                <a:gd name="T11" fmla="*/ 0 h 22"/>
              </a:gdLst>
              <a:ahLst/>
              <a:cxnLst>
                <a:cxn ang="0">
                  <a:pos x="T0" y="T1"/>
                </a:cxn>
                <a:cxn ang="0">
                  <a:pos x="T2" y="T3"/>
                </a:cxn>
                <a:cxn ang="0">
                  <a:pos x="T4" y="T5"/>
                </a:cxn>
                <a:cxn ang="0">
                  <a:pos x="T6" y="T7"/>
                </a:cxn>
                <a:cxn ang="0">
                  <a:pos x="T8" y="T9"/>
                </a:cxn>
                <a:cxn ang="0">
                  <a:pos x="T10" y="T11"/>
                </a:cxn>
              </a:cxnLst>
              <a:rect l="0" t="0" r="r" b="b"/>
              <a:pathLst>
                <a:path w="12" h="22">
                  <a:moveTo>
                    <a:pt x="2" y="0"/>
                  </a:moveTo>
                  <a:lnTo>
                    <a:pt x="0" y="8"/>
                  </a:lnTo>
                  <a:lnTo>
                    <a:pt x="9" y="22"/>
                  </a:lnTo>
                  <a:lnTo>
                    <a:pt x="12" y="12"/>
                  </a:lnTo>
                  <a:lnTo>
                    <a:pt x="6" y="1"/>
                  </a:lnTo>
                  <a:lnTo>
                    <a:pt x="2"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34" name="Freeform 91"/>
            <p:cNvSpPr>
              <a:spLocks/>
            </p:cNvSpPr>
            <p:nvPr/>
          </p:nvSpPr>
          <p:spPr bwMode="auto">
            <a:xfrm>
              <a:off x="4731" y="1386"/>
              <a:ext cx="12" cy="22"/>
            </a:xfrm>
            <a:custGeom>
              <a:avLst/>
              <a:gdLst>
                <a:gd name="T0" fmla="*/ 2 w 12"/>
                <a:gd name="T1" fmla="*/ 0 h 22"/>
                <a:gd name="T2" fmla="*/ 0 w 12"/>
                <a:gd name="T3" fmla="*/ 8 h 22"/>
                <a:gd name="T4" fmla="*/ 9 w 12"/>
                <a:gd name="T5" fmla="*/ 22 h 22"/>
                <a:gd name="T6" fmla="*/ 12 w 12"/>
                <a:gd name="T7" fmla="*/ 12 h 22"/>
                <a:gd name="T8" fmla="*/ 6 w 12"/>
                <a:gd name="T9" fmla="*/ 1 h 22"/>
                <a:gd name="T10" fmla="*/ 2 w 12"/>
                <a:gd name="T11" fmla="*/ 0 h 22"/>
              </a:gdLst>
              <a:ahLst/>
              <a:cxnLst>
                <a:cxn ang="0">
                  <a:pos x="T0" y="T1"/>
                </a:cxn>
                <a:cxn ang="0">
                  <a:pos x="T2" y="T3"/>
                </a:cxn>
                <a:cxn ang="0">
                  <a:pos x="T4" y="T5"/>
                </a:cxn>
                <a:cxn ang="0">
                  <a:pos x="T6" y="T7"/>
                </a:cxn>
                <a:cxn ang="0">
                  <a:pos x="T8" y="T9"/>
                </a:cxn>
                <a:cxn ang="0">
                  <a:pos x="T10" y="T11"/>
                </a:cxn>
              </a:cxnLst>
              <a:rect l="0" t="0" r="r" b="b"/>
              <a:pathLst>
                <a:path w="12" h="22">
                  <a:moveTo>
                    <a:pt x="2" y="0"/>
                  </a:moveTo>
                  <a:lnTo>
                    <a:pt x="0" y="8"/>
                  </a:lnTo>
                  <a:lnTo>
                    <a:pt x="9" y="22"/>
                  </a:lnTo>
                  <a:lnTo>
                    <a:pt x="12" y="12"/>
                  </a:lnTo>
                  <a:lnTo>
                    <a:pt x="6" y="1"/>
                  </a:lnTo>
                  <a:lnTo>
                    <a:pt x="2"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35" name="Freeform 92"/>
            <p:cNvSpPr>
              <a:spLocks/>
            </p:cNvSpPr>
            <p:nvPr/>
          </p:nvSpPr>
          <p:spPr bwMode="auto">
            <a:xfrm>
              <a:off x="4720" y="1364"/>
              <a:ext cx="15" cy="18"/>
            </a:xfrm>
            <a:custGeom>
              <a:avLst/>
              <a:gdLst>
                <a:gd name="T0" fmla="*/ 15 w 15"/>
                <a:gd name="T1" fmla="*/ 8 h 18"/>
                <a:gd name="T2" fmla="*/ 6 w 15"/>
                <a:gd name="T3" fmla="*/ 1 h 18"/>
                <a:gd name="T4" fmla="*/ 2 w 15"/>
                <a:gd name="T5" fmla="*/ 0 h 18"/>
                <a:gd name="T6" fmla="*/ 0 w 15"/>
                <a:gd name="T7" fmla="*/ 9 h 18"/>
                <a:gd name="T8" fmla="*/ 5 w 15"/>
                <a:gd name="T9" fmla="*/ 18 h 18"/>
                <a:gd name="T10" fmla="*/ 9 w 15"/>
                <a:gd name="T11" fmla="*/ 16 h 18"/>
                <a:gd name="T12" fmla="*/ 15 w 15"/>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15" y="8"/>
                  </a:moveTo>
                  <a:lnTo>
                    <a:pt x="6" y="1"/>
                  </a:lnTo>
                  <a:lnTo>
                    <a:pt x="2" y="0"/>
                  </a:lnTo>
                  <a:lnTo>
                    <a:pt x="0" y="9"/>
                  </a:lnTo>
                  <a:lnTo>
                    <a:pt x="5" y="18"/>
                  </a:lnTo>
                  <a:lnTo>
                    <a:pt x="9" y="16"/>
                  </a:lnTo>
                  <a:lnTo>
                    <a:pt x="15" y="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36" name="Freeform 93"/>
            <p:cNvSpPr>
              <a:spLocks/>
            </p:cNvSpPr>
            <p:nvPr/>
          </p:nvSpPr>
          <p:spPr bwMode="auto">
            <a:xfrm>
              <a:off x="4720" y="1364"/>
              <a:ext cx="15" cy="18"/>
            </a:xfrm>
            <a:custGeom>
              <a:avLst/>
              <a:gdLst>
                <a:gd name="T0" fmla="*/ 15 w 15"/>
                <a:gd name="T1" fmla="*/ 8 h 18"/>
                <a:gd name="T2" fmla="*/ 6 w 15"/>
                <a:gd name="T3" fmla="*/ 1 h 18"/>
                <a:gd name="T4" fmla="*/ 2 w 15"/>
                <a:gd name="T5" fmla="*/ 0 h 18"/>
                <a:gd name="T6" fmla="*/ 0 w 15"/>
                <a:gd name="T7" fmla="*/ 9 h 18"/>
                <a:gd name="T8" fmla="*/ 5 w 15"/>
                <a:gd name="T9" fmla="*/ 18 h 18"/>
                <a:gd name="T10" fmla="*/ 9 w 15"/>
                <a:gd name="T11" fmla="*/ 16 h 18"/>
                <a:gd name="T12" fmla="*/ 15 w 15"/>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15" y="8"/>
                  </a:moveTo>
                  <a:lnTo>
                    <a:pt x="6" y="1"/>
                  </a:lnTo>
                  <a:lnTo>
                    <a:pt x="2" y="0"/>
                  </a:lnTo>
                  <a:lnTo>
                    <a:pt x="0" y="9"/>
                  </a:lnTo>
                  <a:lnTo>
                    <a:pt x="5" y="18"/>
                  </a:lnTo>
                  <a:lnTo>
                    <a:pt x="9" y="16"/>
                  </a:lnTo>
                  <a:lnTo>
                    <a:pt x="15" y="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37" name="Freeform 94"/>
            <p:cNvSpPr>
              <a:spLocks/>
            </p:cNvSpPr>
            <p:nvPr/>
          </p:nvSpPr>
          <p:spPr bwMode="auto">
            <a:xfrm>
              <a:off x="4712" y="-349"/>
              <a:ext cx="1638" cy="1963"/>
            </a:xfrm>
            <a:custGeom>
              <a:avLst/>
              <a:gdLst>
                <a:gd name="T0" fmla="*/ 1531 w 1638"/>
                <a:gd name="T1" fmla="*/ 329 h 1963"/>
                <a:gd name="T2" fmla="*/ 1535 w 1638"/>
                <a:gd name="T3" fmla="*/ 185 h 1963"/>
                <a:gd name="T4" fmla="*/ 1571 w 1638"/>
                <a:gd name="T5" fmla="*/ 76 h 1963"/>
                <a:gd name="T6" fmla="*/ 1474 w 1638"/>
                <a:gd name="T7" fmla="*/ 123 h 1963"/>
                <a:gd name="T8" fmla="*/ 1428 w 1638"/>
                <a:gd name="T9" fmla="*/ 96 h 1963"/>
                <a:gd name="T10" fmla="*/ 1426 w 1638"/>
                <a:gd name="T11" fmla="*/ 24 h 1963"/>
                <a:gd name="T12" fmla="*/ 1349 w 1638"/>
                <a:gd name="T13" fmla="*/ 95 h 1963"/>
                <a:gd name="T14" fmla="*/ 1259 w 1638"/>
                <a:gd name="T15" fmla="*/ 195 h 1963"/>
                <a:gd name="T16" fmla="*/ 1235 w 1638"/>
                <a:gd name="T17" fmla="*/ 55 h 1963"/>
                <a:gd name="T18" fmla="*/ 1173 w 1638"/>
                <a:gd name="T19" fmla="*/ 149 h 1963"/>
                <a:gd name="T20" fmla="*/ 1098 w 1638"/>
                <a:gd name="T21" fmla="*/ 174 h 1963"/>
                <a:gd name="T22" fmla="*/ 1039 w 1638"/>
                <a:gd name="T23" fmla="*/ 176 h 1963"/>
                <a:gd name="T24" fmla="*/ 1031 w 1638"/>
                <a:gd name="T25" fmla="*/ 235 h 1963"/>
                <a:gd name="T26" fmla="*/ 948 w 1638"/>
                <a:gd name="T27" fmla="*/ 337 h 1963"/>
                <a:gd name="T28" fmla="*/ 918 w 1638"/>
                <a:gd name="T29" fmla="*/ 255 h 1963"/>
                <a:gd name="T30" fmla="*/ 850 w 1638"/>
                <a:gd name="T31" fmla="*/ 301 h 1963"/>
                <a:gd name="T32" fmla="*/ 823 w 1638"/>
                <a:gd name="T33" fmla="*/ 366 h 1963"/>
                <a:gd name="T34" fmla="*/ 787 w 1638"/>
                <a:gd name="T35" fmla="*/ 469 h 1963"/>
                <a:gd name="T36" fmla="*/ 718 w 1638"/>
                <a:gd name="T37" fmla="*/ 550 h 1963"/>
                <a:gd name="T38" fmla="*/ 667 w 1638"/>
                <a:gd name="T39" fmla="*/ 562 h 1963"/>
                <a:gd name="T40" fmla="*/ 647 w 1638"/>
                <a:gd name="T41" fmla="*/ 647 h 1963"/>
                <a:gd name="T42" fmla="*/ 615 w 1638"/>
                <a:gd name="T43" fmla="*/ 699 h 1963"/>
                <a:gd name="T44" fmla="*/ 540 w 1638"/>
                <a:gd name="T45" fmla="*/ 772 h 1963"/>
                <a:gd name="T46" fmla="*/ 558 w 1638"/>
                <a:gd name="T47" fmla="*/ 849 h 1963"/>
                <a:gd name="T48" fmla="*/ 484 w 1638"/>
                <a:gd name="T49" fmla="*/ 887 h 1963"/>
                <a:gd name="T50" fmla="*/ 466 w 1638"/>
                <a:gd name="T51" fmla="*/ 949 h 1963"/>
                <a:gd name="T52" fmla="*/ 460 w 1638"/>
                <a:gd name="T53" fmla="*/ 972 h 1963"/>
                <a:gd name="T54" fmla="*/ 461 w 1638"/>
                <a:gd name="T55" fmla="*/ 982 h 1963"/>
                <a:gd name="T56" fmla="*/ 421 w 1638"/>
                <a:gd name="T57" fmla="*/ 1042 h 1963"/>
                <a:gd name="T58" fmla="*/ 399 w 1638"/>
                <a:gd name="T59" fmla="*/ 1110 h 1963"/>
                <a:gd name="T60" fmla="*/ 295 w 1638"/>
                <a:gd name="T61" fmla="*/ 1200 h 1963"/>
                <a:gd name="T62" fmla="*/ 408 w 1638"/>
                <a:gd name="T63" fmla="*/ 1181 h 1963"/>
                <a:gd name="T64" fmla="*/ 322 w 1638"/>
                <a:gd name="T65" fmla="*/ 1265 h 1963"/>
                <a:gd name="T66" fmla="*/ 202 w 1638"/>
                <a:gd name="T67" fmla="*/ 1297 h 1963"/>
                <a:gd name="T68" fmla="*/ 123 w 1638"/>
                <a:gd name="T69" fmla="*/ 1345 h 1963"/>
                <a:gd name="T70" fmla="*/ 118 w 1638"/>
                <a:gd name="T71" fmla="*/ 1390 h 1963"/>
                <a:gd name="T72" fmla="*/ 98 w 1638"/>
                <a:gd name="T73" fmla="*/ 1416 h 1963"/>
                <a:gd name="T74" fmla="*/ 88 w 1638"/>
                <a:gd name="T75" fmla="*/ 1481 h 1963"/>
                <a:gd name="T76" fmla="*/ 27 w 1638"/>
                <a:gd name="T77" fmla="*/ 1540 h 1963"/>
                <a:gd name="T78" fmla="*/ 119 w 1638"/>
                <a:gd name="T79" fmla="*/ 1572 h 1963"/>
                <a:gd name="T80" fmla="*/ 129 w 1638"/>
                <a:gd name="T81" fmla="*/ 1606 h 1963"/>
                <a:gd name="T82" fmla="*/ 24 w 1638"/>
                <a:gd name="T83" fmla="*/ 1625 h 1963"/>
                <a:gd name="T84" fmla="*/ 49 w 1638"/>
                <a:gd name="T85" fmla="*/ 1705 h 1963"/>
                <a:gd name="T86" fmla="*/ 87 w 1638"/>
                <a:gd name="T87" fmla="*/ 1687 h 1963"/>
                <a:gd name="T88" fmla="*/ 73 w 1638"/>
                <a:gd name="T89" fmla="*/ 1750 h 1963"/>
                <a:gd name="T90" fmla="*/ 42 w 1638"/>
                <a:gd name="T91" fmla="*/ 1795 h 1963"/>
                <a:gd name="T92" fmla="*/ 100 w 1638"/>
                <a:gd name="T93" fmla="*/ 1842 h 1963"/>
                <a:gd name="T94" fmla="*/ 128 w 1638"/>
                <a:gd name="T95" fmla="*/ 1957 h 1963"/>
                <a:gd name="T96" fmla="*/ 246 w 1638"/>
                <a:gd name="T97" fmla="*/ 1899 h 1963"/>
                <a:gd name="T98" fmla="*/ 325 w 1638"/>
                <a:gd name="T99" fmla="*/ 1843 h 1963"/>
                <a:gd name="T100" fmla="*/ 346 w 1638"/>
                <a:gd name="T101" fmla="*/ 1736 h 1963"/>
                <a:gd name="T102" fmla="*/ 417 w 1638"/>
                <a:gd name="T103" fmla="*/ 1845 h 1963"/>
                <a:gd name="T104" fmla="*/ 448 w 1638"/>
                <a:gd name="T105" fmla="*/ 1486 h 1963"/>
                <a:gd name="T106" fmla="*/ 583 w 1638"/>
                <a:gd name="T107" fmla="*/ 988 h 1963"/>
                <a:gd name="T108" fmla="*/ 735 w 1638"/>
                <a:gd name="T109" fmla="*/ 582 h 1963"/>
                <a:gd name="T110" fmla="*/ 958 w 1638"/>
                <a:gd name="T111" fmla="*/ 433 h 1963"/>
                <a:gd name="T112" fmla="*/ 1142 w 1638"/>
                <a:gd name="T113" fmla="*/ 468 h 1963"/>
                <a:gd name="T114" fmla="*/ 1346 w 1638"/>
                <a:gd name="T115" fmla="*/ 247 h 1963"/>
                <a:gd name="T116" fmla="*/ 1472 w 1638"/>
                <a:gd name="T117" fmla="*/ 394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 h="1963">
                  <a:moveTo>
                    <a:pt x="1618" y="251"/>
                  </a:moveTo>
                  <a:lnTo>
                    <a:pt x="1604" y="253"/>
                  </a:lnTo>
                  <a:lnTo>
                    <a:pt x="1590" y="238"/>
                  </a:lnTo>
                  <a:lnTo>
                    <a:pt x="1589" y="254"/>
                  </a:lnTo>
                  <a:lnTo>
                    <a:pt x="1595" y="253"/>
                  </a:lnTo>
                  <a:lnTo>
                    <a:pt x="1602" y="261"/>
                  </a:lnTo>
                  <a:lnTo>
                    <a:pt x="1600" y="275"/>
                  </a:lnTo>
                  <a:lnTo>
                    <a:pt x="1586" y="267"/>
                  </a:lnTo>
                  <a:lnTo>
                    <a:pt x="1583" y="291"/>
                  </a:lnTo>
                  <a:lnTo>
                    <a:pt x="1572" y="314"/>
                  </a:lnTo>
                  <a:lnTo>
                    <a:pt x="1531" y="334"/>
                  </a:lnTo>
                  <a:lnTo>
                    <a:pt x="1525" y="342"/>
                  </a:lnTo>
                  <a:lnTo>
                    <a:pt x="1528" y="334"/>
                  </a:lnTo>
                  <a:lnTo>
                    <a:pt x="1522" y="322"/>
                  </a:lnTo>
                  <a:lnTo>
                    <a:pt x="1531" y="329"/>
                  </a:lnTo>
                  <a:lnTo>
                    <a:pt x="1569" y="307"/>
                  </a:lnTo>
                  <a:lnTo>
                    <a:pt x="1576" y="283"/>
                  </a:lnTo>
                  <a:lnTo>
                    <a:pt x="1574" y="264"/>
                  </a:lnTo>
                  <a:lnTo>
                    <a:pt x="1561" y="254"/>
                  </a:lnTo>
                  <a:lnTo>
                    <a:pt x="1572" y="243"/>
                  </a:lnTo>
                  <a:lnTo>
                    <a:pt x="1566" y="227"/>
                  </a:lnTo>
                  <a:lnTo>
                    <a:pt x="1541" y="226"/>
                  </a:lnTo>
                  <a:lnTo>
                    <a:pt x="1544" y="215"/>
                  </a:lnTo>
                  <a:lnTo>
                    <a:pt x="1524" y="200"/>
                  </a:lnTo>
                  <a:lnTo>
                    <a:pt x="1502" y="193"/>
                  </a:lnTo>
                  <a:lnTo>
                    <a:pt x="1484" y="193"/>
                  </a:lnTo>
                  <a:lnTo>
                    <a:pt x="1490" y="185"/>
                  </a:lnTo>
                  <a:lnTo>
                    <a:pt x="1485" y="174"/>
                  </a:lnTo>
                  <a:lnTo>
                    <a:pt x="1509" y="183"/>
                  </a:lnTo>
                  <a:lnTo>
                    <a:pt x="1535" y="185"/>
                  </a:lnTo>
                  <a:lnTo>
                    <a:pt x="1563" y="193"/>
                  </a:lnTo>
                  <a:lnTo>
                    <a:pt x="1579" y="184"/>
                  </a:lnTo>
                  <a:lnTo>
                    <a:pt x="1591" y="182"/>
                  </a:lnTo>
                  <a:lnTo>
                    <a:pt x="1616" y="157"/>
                  </a:lnTo>
                  <a:lnTo>
                    <a:pt x="1638" y="152"/>
                  </a:lnTo>
                  <a:lnTo>
                    <a:pt x="1634" y="124"/>
                  </a:lnTo>
                  <a:lnTo>
                    <a:pt x="1623" y="126"/>
                  </a:lnTo>
                  <a:lnTo>
                    <a:pt x="1619" y="111"/>
                  </a:lnTo>
                  <a:lnTo>
                    <a:pt x="1601" y="109"/>
                  </a:lnTo>
                  <a:lnTo>
                    <a:pt x="1586" y="117"/>
                  </a:lnTo>
                  <a:lnTo>
                    <a:pt x="1576" y="109"/>
                  </a:lnTo>
                  <a:lnTo>
                    <a:pt x="1593" y="102"/>
                  </a:lnTo>
                  <a:lnTo>
                    <a:pt x="1594" y="95"/>
                  </a:lnTo>
                  <a:lnTo>
                    <a:pt x="1581" y="93"/>
                  </a:lnTo>
                  <a:lnTo>
                    <a:pt x="1571" y="76"/>
                  </a:lnTo>
                  <a:lnTo>
                    <a:pt x="1571" y="87"/>
                  </a:lnTo>
                  <a:lnTo>
                    <a:pt x="1559" y="97"/>
                  </a:lnTo>
                  <a:lnTo>
                    <a:pt x="1555" y="76"/>
                  </a:lnTo>
                  <a:lnTo>
                    <a:pt x="1540" y="82"/>
                  </a:lnTo>
                  <a:lnTo>
                    <a:pt x="1535" y="86"/>
                  </a:lnTo>
                  <a:lnTo>
                    <a:pt x="1526" y="80"/>
                  </a:lnTo>
                  <a:lnTo>
                    <a:pt x="1533" y="69"/>
                  </a:lnTo>
                  <a:lnTo>
                    <a:pt x="1524" y="55"/>
                  </a:lnTo>
                  <a:lnTo>
                    <a:pt x="1514" y="56"/>
                  </a:lnTo>
                  <a:lnTo>
                    <a:pt x="1497" y="44"/>
                  </a:lnTo>
                  <a:lnTo>
                    <a:pt x="1497" y="64"/>
                  </a:lnTo>
                  <a:lnTo>
                    <a:pt x="1487" y="68"/>
                  </a:lnTo>
                  <a:lnTo>
                    <a:pt x="1473" y="107"/>
                  </a:lnTo>
                  <a:lnTo>
                    <a:pt x="1486" y="126"/>
                  </a:lnTo>
                  <a:lnTo>
                    <a:pt x="1474" y="123"/>
                  </a:lnTo>
                  <a:lnTo>
                    <a:pt x="1457" y="169"/>
                  </a:lnTo>
                  <a:lnTo>
                    <a:pt x="1452" y="193"/>
                  </a:lnTo>
                  <a:lnTo>
                    <a:pt x="1438" y="198"/>
                  </a:lnTo>
                  <a:lnTo>
                    <a:pt x="1422" y="204"/>
                  </a:lnTo>
                  <a:lnTo>
                    <a:pt x="1420" y="200"/>
                  </a:lnTo>
                  <a:lnTo>
                    <a:pt x="1447" y="191"/>
                  </a:lnTo>
                  <a:lnTo>
                    <a:pt x="1459" y="148"/>
                  </a:lnTo>
                  <a:lnTo>
                    <a:pt x="1460" y="124"/>
                  </a:lnTo>
                  <a:lnTo>
                    <a:pt x="1455" y="122"/>
                  </a:lnTo>
                  <a:lnTo>
                    <a:pt x="1445" y="130"/>
                  </a:lnTo>
                  <a:lnTo>
                    <a:pt x="1442" y="124"/>
                  </a:lnTo>
                  <a:lnTo>
                    <a:pt x="1457" y="110"/>
                  </a:lnTo>
                  <a:lnTo>
                    <a:pt x="1464" y="80"/>
                  </a:lnTo>
                  <a:lnTo>
                    <a:pt x="1455" y="82"/>
                  </a:lnTo>
                  <a:lnTo>
                    <a:pt x="1428" y="96"/>
                  </a:lnTo>
                  <a:lnTo>
                    <a:pt x="1432" y="87"/>
                  </a:lnTo>
                  <a:lnTo>
                    <a:pt x="1447" y="77"/>
                  </a:lnTo>
                  <a:lnTo>
                    <a:pt x="1449" y="71"/>
                  </a:lnTo>
                  <a:lnTo>
                    <a:pt x="1438" y="58"/>
                  </a:lnTo>
                  <a:lnTo>
                    <a:pt x="1455" y="62"/>
                  </a:lnTo>
                  <a:lnTo>
                    <a:pt x="1479" y="38"/>
                  </a:lnTo>
                  <a:lnTo>
                    <a:pt x="1477" y="22"/>
                  </a:lnTo>
                  <a:lnTo>
                    <a:pt x="1455" y="30"/>
                  </a:lnTo>
                  <a:lnTo>
                    <a:pt x="1465" y="15"/>
                  </a:lnTo>
                  <a:lnTo>
                    <a:pt x="1449" y="0"/>
                  </a:lnTo>
                  <a:lnTo>
                    <a:pt x="1442" y="14"/>
                  </a:lnTo>
                  <a:lnTo>
                    <a:pt x="1440" y="20"/>
                  </a:lnTo>
                  <a:lnTo>
                    <a:pt x="1425" y="1"/>
                  </a:lnTo>
                  <a:lnTo>
                    <a:pt x="1419" y="15"/>
                  </a:lnTo>
                  <a:lnTo>
                    <a:pt x="1426" y="24"/>
                  </a:lnTo>
                  <a:lnTo>
                    <a:pt x="1418" y="29"/>
                  </a:lnTo>
                  <a:lnTo>
                    <a:pt x="1414" y="44"/>
                  </a:lnTo>
                  <a:lnTo>
                    <a:pt x="1420" y="52"/>
                  </a:lnTo>
                  <a:lnTo>
                    <a:pt x="1411" y="64"/>
                  </a:lnTo>
                  <a:lnTo>
                    <a:pt x="1407" y="70"/>
                  </a:lnTo>
                  <a:lnTo>
                    <a:pt x="1396" y="73"/>
                  </a:lnTo>
                  <a:lnTo>
                    <a:pt x="1393" y="86"/>
                  </a:lnTo>
                  <a:lnTo>
                    <a:pt x="1402" y="96"/>
                  </a:lnTo>
                  <a:lnTo>
                    <a:pt x="1399" y="105"/>
                  </a:lnTo>
                  <a:lnTo>
                    <a:pt x="1394" y="97"/>
                  </a:lnTo>
                  <a:lnTo>
                    <a:pt x="1383" y="126"/>
                  </a:lnTo>
                  <a:lnTo>
                    <a:pt x="1369" y="136"/>
                  </a:lnTo>
                  <a:lnTo>
                    <a:pt x="1359" y="135"/>
                  </a:lnTo>
                  <a:lnTo>
                    <a:pt x="1367" y="90"/>
                  </a:lnTo>
                  <a:lnTo>
                    <a:pt x="1349" y="95"/>
                  </a:lnTo>
                  <a:lnTo>
                    <a:pt x="1355" y="79"/>
                  </a:lnTo>
                  <a:lnTo>
                    <a:pt x="1365" y="73"/>
                  </a:lnTo>
                  <a:lnTo>
                    <a:pt x="1367" y="64"/>
                  </a:lnTo>
                  <a:lnTo>
                    <a:pt x="1360" y="53"/>
                  </a:lnTo>
                  <a:lnTo>
                    <a:pt x="1362" y="36"/>
                  </a:lnTo>
                  <a:lnTo>
                    <a:pt x="1350" y="47"/>
                  </a:lnTo>
                  <a:lnTo>
                    <a:pt x="1346" y="62"/>
                  </a:lnTo>
                  <a:lnTo>
                    <a:pt x="1329" y="78"/>
                  </a:lnTo>
                  <a:lnTo>
                    <a:pt x="1320" y="105"/>
                  </a:lnTo>
                  <a:lnTo>
                    <a:pt x="1279" y="156"/>
                  </a:lnTo>
                  <a:lnTo>
                    <a:pt x="1278" y="166"/>
                  </a:lnTo>
                  <a:lnTo>
                    <a:pt x="1290" y="165"/>
                  </a:lnTo>
                  <a:lnTo>
                    <a:pt x="1274" y="185"/>
                  </a:lnTo>
                  <a:lnTo>
                    <a:pt x="1267" y="197"/>
                  </a:lnTo>
                  <a:lnTo>
                    <a:pt x="1259" y="195"/>
                  </a:lnTo>
                  <a:lnTo>
                    <a:pt x="1254" y="176"/>
                  </a:lnTo>
                  <a:lnTo>
                    <a:pt x="1264" y="160"/>
                  </a:lnTo>
                  <a:lnTo>
                    <a:pt x="1275" y="105"/>
                  </a:lnTo>
                  <a:lnTo>
                    <a:pt x="1308" y="59"/>
                  </a:lnTo>
                  <a:lnTo>
                    <a:pt x="1305" y="47"/>
                  </a:lnTo>
                  <a:lnTo>
                    <a:pt x="1289" y="54"/>
                  </a:lnTo>
                  <a:lnTo>
                    <a:pt x="1279" y="65"/>
                  </a:lnTo>
                  <a:lnTo>
                    <a:pt x="1272" y="49"/>
                  </a:lnTo>
                  <a:lnTo>
                    <a:pt x="1264" y="47"/>
                  </a:lnTo>
                  <a:lnTo>
                    <a:pt x="1259" y="29"/>
                  </a:lnTo>
                  <a:lnTo>
                    <a:pt x="1254" y="31"/>
                  </a:lnTo>
                  <a:lnTo>
                    <a:pt x="1250" y="50"/>
                  </a:lnTo>
                  <a:lnTo>
                    <a:pt x="1243" y="35"/>
                  </a:lnTo>
                  <a:lnTo>
                    <a:pt x="1238" y="32"/>
                  </a:lnTo>
                  <a:lnTo>
                    <a:pt x="1235" y="55"/>
                  </a:lnTo>
                  <a:lnTo>
                    <a:pt x="1239" y="66"/>
                  </a:lnTo>
                  <a:lnTo>
                    <a:pt x="1233" y="70"/>
                  </a:lnTo>
                  <a:lnTo>
                    <a:pt x="1215" y="54"/>
                  </a:lnTo>
                  <a:lnTo>
                    <a:pt x="1209" y="58"/>
                  </a:lnTo>
                  <a:lnTo>
                    <a:pt x="1209" y="72"/>
                  </a:lnTo>
                  <a:lnTo>
                    <a:pt x="1228" y="76"/>
                  </a:lnTo>
                  <a:lnTo>
                    <a:pt x="1236" y="88"/>
                  </a:lnTo>
                  <a:lnTo>
                    <a:pt x="1233" y="98"/>
                  </a:lnTo>
                  <a:lnTo>
                    <a:pt x="1218" y="90"/>
                  </a:lnTo>
                  <a:lnTo>
                    <a:pt x="1210" y="116"/>
                  </a:lnTo>
                  <a:lnTo>
                    <a:pt x="1220" y="127"/>
                  </a:lnTo>
                  <a:lnTo>
                    <a:pt x="1213" y="135"/>
                  </a:lnTo>
                  <a:lnTo>
                    <a:pt x="1199" y="125"/>
                  </a:lnTo>
                  <a:lnTo>
                    <a:pt x="1189" y="126"/>
                  </a:lnTo>
                  <a:lnTo>
                    <a:pt x="1173" y="149"/>
                  </a:lnTo>
                  <a:lnTo>
                    <a:pt x="1166" y="152"/>
                  </a:lnTo>
                  <a:lnTo>
                    <a:pt x="1164" y="161"/>
                  </a:lnTo>
                  <a:lnTo>
                    <a:pt x="1160" y="172"/>
                  </a:lnTo>
                  <a:lnTo>
                    <a:pt x="1148" y="170"/>
                  </a:lnTo>
                  <a:lnTo>
                    <a:pt x="1145" y="187"/>
                  </a:lnTo>
                  <a:lnTo>
                    <a:pt x="1156" y="191"/>
                  </a:lnTo>
                  <a:lnTo>
                    <a:pt x="1147" y="202"/>
                  </a:lnTo>
                  <a:lnTo>
                    <a:pt x="1151" y="225"/>
                  </a:lnTo>
                  <a:lnTo>
                    <a:pt x="1141" y="228"/>
                  </a:lnTo>
                  <a:lnTo>
                    <a:pt x="1129" y="210"/>
                  </a:lnTo>
                  <a:lnTo>
                    <a:pt x="1140" y="197"/>
                  </a:lnTo>
                  <a:lnTo>
                    <a:pt x="1123" y="198"/>
                  </a:lnTo>
                  <a:lnTo>
                    <a:pt x="1131" y="184"/>
                  </a:lnTo>
                  <a:lnTo>
                    <a:pt x="1103" y="179"/>
                  </a:lnTo>
                  <a:lnTo>
                    <a:pt x="1098" y="174"/>
                  </a:lnTo>
                  <a:lnTo>
                    <a:pt x="1093" y="181"/>
                  </a:lnTo>
                  <a:lnTo>
                    <a:pt x="1100" y="194"/>
                  </a:lnTo>
                  <a:lnTo>
                    <a:pt x="1084" y="191"/>
                  </a:lnTo>
                  <a:lnTo>
                    <a:pt x="1085" y="163"/>
                  </a:lnTo>
                  <a:lnTo>
                    <a:pt x="1067" y="158"/>
                  </a:lnTo>
                  <a:lnTo>
                    <a:pt x="1058" y="178"/>
                  </a:lnTo>
                  <a:lnTo>
                    <a:pt x="1060" y="184"/>
                  </a:lnTo>
                  <a:lnTo>
                    <a:pt x="1050" y="181"/>
                  </a:lnTo>
                  <a:lnTo>
                    <a:pt x="1048" y="170"/>
                  </a:lnTo>
                  <a:lnTo>
                    <a:pt x="1039" y="158"/>
                  </a:lnTo>
                  <a:lnTo>
                    <a:pt x="1037" y="173"/>
                  </a:lnTo>
                  <a:lnTo>
                    <a:pt x="1029" y="167"/>
                  </a:lnTo>
                  <a:lnTo>
                    <a:pt x="1018" y="171"/>
                  </a:lnTo>
                  <a:lnTo>
                    <a:pt x="1024" y="181"/>
                  </a:lnTo>
                  <a:lnTo>
                    <a:pt x="1039" y="176"/>
                  </a:lnTo>
                  <a:lnTo>
                    <a:pt x="1039" y="192"/>
                  </a:lnTo>
                  <a:lnTo>
                    <a:pt x="1052" y="205"/>
                  </a:lnTo>
                  <a:lnTo>
                    <a:pt x="1059" y="191"/>
                  </a:lnTo>
                  <a:lnTo>
                    <a:pt x="1073" y="200"/>
                  </a:lnTo>
                  <a:lnTo>
                    <a:pt x="1065" y="208"/>
                  </a:lnTo>
                  <a:lnTo>
                    <a:pt x="1074" y="220"/>
                  </a:lnTo>
                  <a:lnTo>
                    <a:pt x="1066" y="232"/>
                  </a:lnTo>
                  <a:lnTo>
                    <a:pt x="1069" y="264"/>
                  </a:lnTo>
                  <a:lnTo>
                    <a:pt x="1056" y="252"/>
                  </a:lnTo>
                  <a:lnTo>
                    <a:pt x="1050" y="238"/>
                  </a:lnTo>
                  <a:lnTo>
                    <a:pt x="1040" y="236"/>
                  </a:lnTo>
                  <a:lnTo>
                    <a:pt x="1033" y="219"/>
                  </a:lnTo>
                  <a:lnTo>
                    <a:pt x="1022" y="212"/>
                  </a:lnTo>
                  <a:lnTo>
                    <a:pt x="1017" y="222"/>
                  </a:lnTo>
                  <a:lnTo>
                    <a:pt x="1031" y="235"/>
                  </a:lnTo>
                  <a:lnTo>
                    <a:pt x="1017" y="234"/>
                  </a:lnTo>
                  <a:lnTo>
                    <a:pt x="1013" y="252"/>
                  </a:lnTo>
                  <a:lnTo>
                    <a:pt x="999" y="245"/>
                  </a:lnTo>
                  <a:lnTo>
                    <a:pt x="1006" y="229"/>
                  </a:lnTo>
                  <a:lnTo>
                    <a:pt x="999" y="225"/>
                  </a:lnTo>
                  <a:lnTo>
                    <a:pt x="991" y="234"/>
                  </a:lnTo>
                  <a:lnTo>
                    <a:pt x="989" y="253"/>
                  </a:lnTo>
                  <a:lnTo>
                    <a:pt x="975" y="263"/>
                  </a:lnTo>
                  <a:lnTo>
                    <a:pt x="978" y="286"/>
                  </a:lnTo>
                  <a:lnTo>
                    <a:pt x="989" y="296"/>
                  </a:lnTo>
                  <a:lnTo>
                    <a:pt x="984" y="305"/>
                  </a:lnTo>
                  <a:lnTo>
                    <a:pt x="976" y="294"/>
                  </a:lnTo>
                  <a:lnTo>
                    <a:pt x="970" y="296"/>
                  </a:lnTo>
                  <a:lnTo>
                    <a:pt x="965" y="319"/>
                  </a:lnTo>
                  <a:lnTo>
                    <a:pt x="948" y="337"/>
                  </a:lnTo>
                  <a:lnTo>
                    <a:pt x="948" y="330"/>
                  </a:lnTo>
                  <a:lnTo>
                    <a:pt x="961" y="304"/>
                  </a:lnTo>
                  <a:lnTo>
                    <a:pt x="961" y="288"/>
                  </a:lnTo>
                  <a:lnTo>
                    <a:pt x="953" y="271"/>
                  </a:lnTo>
                  <a:lnTo>
                    <a:pt x="960" y="253"/>
                  </a:lnTo>
                  <a:lnTo>
                    <a:pt x="961" y="226"/>
                  </a:lnTo>
                  <a:lnTo>
                    <a:pt x="956" y="232"/>
                  </a:lnTo>
                  <a:lnTo>
                    <a:pt x="945" y="238"/>
                  </a:lnTo>
                  <a:lnTo>
                    <a:pt x="945" y="250"/>
                  </a:lnTo>
                  <a:lnTo>
                    <a:pt x="935" y="257"/>
                  </a:lnTo>
                  <a:lnTo>
                    <a:pt x="931" y="294"/>
                  </a:lnTo>
                  <a:lnTo>
                    <a:pt x="920" y="317"/>
                  </a:lnTo>
                  <a:lnTo>
                    <a:pt x="919" y="278"/>
                  </a:lnTo>
                  <a:lnTo>
                    <a:pt x="914" y="268"/>
                  </a:lnTo>
                  <a:lnTo>
                    <a:pt x="918" y="255"/>
                  </a:lnTo>
                  <a:lnTo>
                    <a:pt x="908" y="255"/>
                  </a:lnTo>
                  <a:lnTo>
                    <a:pt x="905" y="262"/>
                  </a:lnTo>
                  <a:lnTo>
                    <a:pt x="891" y="261"/>
                  </a:lnTo>
                  <a:lnTo>
                    <a:pt x="876" y="287"/>
                  </a:lnTo>
                  <a:lnTo>
                    <a:pt x="885" y="296"/>
                  </a:lnTo>
                  <a:lnTo>
                    <a:pt x="882" y="312"/>
                  </a:lnTo>
                  <a:lnTo>
                    <a:pt x="890" y="322"/>
                  </a:lnTo>
                  <a:lnTo>
                    <a:pt x="897" y="322"/>
                  </a:lnTo>
                  <a:lnTo>
                    <a:pt x="917" y="349"/>
                  </a:lnTo>
                  <a:lnTo>
                    <a:pt x="916" y="358"/>
                  </a:lnTo>
                  <a:lnTo>
                    <a:pt x="899" y="352"/>
                  </a:lnTo>
                  <a:lnTo>
                    <a:pt x="897" y="339"/>
                  </a:lnTo>
                  <a:lnTo>
                    <a:pt x="880" y="332"/>
                  </a:lnTo>
                  <a:lnTo>
                    <a:pt x="867" y="301"/>
                  </a:lnTo>
                  <a:lnTo>
                    <a:pt x="850" y="301"/>
                  </a:lnTo>
                  <a:lnTo>
                    <a:pt x="854" y="310"/>
                  </a:lnTo>
                  <a:lnTo>
                    <a:pt x="854" y="322"/>
                  </a:lnTo>
                  <a:lnTo>
                    <a:pt x="871" y="332"/>
                  </a:lnTo>
                  <a:lnTo>
                    <a:pt x="864" y="341"/>
                  </a:lnTo>
                  <a:lnTo>
                    <a:pt x="852" y="333"/>
                  </a:lnTo>
                  <a:lnTo>
                    <a:pt x="849" y="345"/>
                  </a:lnTo>
                  <a:lnTo>
                    <a:pt x="844" y="333"/>
                  </a:lnTo>
                  <a:lnTo>
                    <a:pt x="836" y="331"/>
                  </a:lnTo>
                  <a:lnTo>
                    <a:pt x="834" y="337"/>
                  </a:lnTo>
                  <a:lnTo>
                    <a:pt x="827" y="334"/>
                  </a:lnTo>
                  <a:lnTo>
                    <a:pt x="838" y="317"/>
                  </a:lnTo>
                  <a:lnTo>
                    <a:pt x="828" y="306"/>
                  </a:lnTo>
                  <a:lnTo>
                    <a:pt x="816" y="339"/>
                  </a:lnTo>
                  <a:lnTo>
                    <a:pt x="818" y="359"/>
                  </a:lnTo>
                  <a:lnTo>
                    <a:pt x="823" y="366"/>
                  </a:lnTo>
                  <a:lnTo>
                    <a:pt x="788" y="386"/>
                  </a:lnTo>
                  <a:lnTo>
                    <a:pt x="782" y="398"/>
                  </a:lnTo>
                  <a:lnTo>
                    <a:pt x="761" y="409"/>
                  </a:lnTo>
                  <a:lnTo>
                    <a:pt x="762" y="418"/>
                  </a:lnTo>
                  <a:lnTo>
                    <a:pt x="748" y="422"/>
                  </a:lnTo>
                  <a:lnTo>
                    <a:pt x="741" y="443"/>
                  </a:lnTo>
                  <a:lnTo>
                    <a:pt x="719" y="470"/>
                  </a:lnTo>
                  <a:lnTo>
                    <a:pt x="720" y="479"/>
                  </a:lnTo>
                  <a:lnTo>
                    <a:pt x="736" y="484"/>
                  </a:lnTo>
                  <a:lnTo>
                    <a:pt x="739" y="472"/>
                  </a:lnTo>
                  <a:lnTo>
                    <a:pt x="749" y="472"/>
                  </a:lnTo>
                  <a:lnTo>
                    <a:pt x="752" y="484"/>
                  </a:lnTo>
                  <a:lnTo>
                    <a:pt x="761" y="487"/>
                  </a:lnTo>
                  <a:lnTo>
                    <a:pt x="779" y="468"/>
                  </a:lnTo>
                  <a:lnTo>
                    <a:pt x="787" y="469"/>
                  </a:lnTo>
                  <a:lnTo>
                    <a:pt x="781" y="481"/>
                  </a:lnTo>
                  <a:lnTo>
                    <a:pt x="790" y="485"/>
                  </a:lnTo>
                  <a:lnTo>
                    <a:pt x="783" y="495"/>
                  </a:lnTo>
                  <a:lnTo>
                    <a:pt x="769" y="503"/>
                  </a:lnTo>
                  <a:lnTo>
                    <a:pt x="776" y="516"/>
                  </a:lnTo>
                  <a:lnTo>
                    <a:pt x="764" y="516"/>
                  </a:lnTo>
                  <a:lnTo>
                    <a:pt x="755" y="495"/>
                  </a:lnTo>
                  <a:lnTo>
                    <a:pt x="744" y="504"/>
                  </a:lnTo>
                  <a:lnTo>
                    <a:pt x="731" y="496"/>
                  </a:lnTo>
                  <a:lnTo>
                    <a:pt x="710" y="505"/>
                  </a:lnTo>
                  <a:lnTo>
                    <a:pt x="700" y="517"/>
                  </a:lnTo>
                  <a:lnTo>
                    <a:pt x="712" y="523"/>
                  </a:lnTo>
                  <a:lnTo>
                    <a:pt x="718" y="534"/>
                  </a:lnTo>
                  <a:lnTo>
                    <a:pt x="709" y="538"/>
                  </a:lnTo>
                  <a:lnTo>
                    <a:pt x="718" y="550"/>
                  </a:lnTo>
                  <a:lnTo>
                    <a:pt x="713" y="555"/>
                  </a:lnTo>
                  <a:lnTo>
                    <a:pt x="703" y="555"/>
                  </a:lnTo>
                  <a:lnTo>
                    <a:pt x="701" y="563"/>
                  </a:lnTo>
                  <a:lnTo>
                    <a:pt x="719" y="558"/>
                  </a:lnTo>
                  <a:lnTo>
                    <a:pt x="723" y="564"/>
                  </a:lnTo>
                  <a:lnTo>
                    <a:pt x="719" y="570"/>
                  </a:lnTo>
                  <a:lnTo>
                    <a:pt x="707" y="566"/>
                  </a:lnTo>
                  <a:lnTo>
                    <a:pt x="701" y="577"/>
                  </a:lnTo>
                  <a:lnTo>
                    <a:pt x="700" y="567"/>
                  </a:lnTo>
                  <a:lnTo>
                    <a:pt x="693" y="558"/>
                  </a:lnTo>
                  <a:lnTo>
                    <a:pt x="690" y="542"/>
                  </a:lnTo>
                  <a:lnTo>
                    <a:pt x="693" y="535"/>
                  </a:lnTo>
                  <a:lnTo>
                    <a:pt x="686" y="535"/>
                  </a:lnTo>
                  <a:lnTo>
                    <a:pt x="679" y="557"/>
                  </a:lnTo>
                  <a:lnTo>
                    <a:pt x="667" y="562"/>
                  </a:lnTo>
                  <a:lnTo>
                    <a:pt x="661" y="575"/>
                  </a:lnTo>
                  <a:lnTo>
                    <a:pt x="652" y="589"/>
                  </a:lnTo>
                  <a:lnTo>
                    <a:pt x="657" y="595"/>
                  </a:lnTo>
                  <a:lnTo>
                    <a:pt x="665" y="600"/>
                  </a:lnTo>
                  <a:lnTo>
                    <a:pt x="657" y="607"/>
                  </a:lnTo>
                  <a:lnTo>
                    <a:pt x="664" y="611"/>
                  </a:lnTo>
                  <a:lnTo>
                    <a:pt x="654" y="624"/>
                  </a:lnTo>
                  <a:lnTo>
                    <a:pt x="641" y="632"/>
                  </a:lnTo>
                  <a:lnTo>
                    <a:pt x="645" y="638"/>
                  </a:lnTo>
                  <a:lnTo>
                    <a:pt x="659" y="637"/>
                  </a:lnTo>
                  <a:lnTo>
                    <a:pt x="674" y="630"/>
                  </a:lnTo>
                  <a:lnTo>
                    <a:pt x="662" y="642"/>
                  </a:lnTo>
                  <a:lnTo>
                    <a:pt x="667" y="650"/>
                  </a:lnTo>
                  <a:lnTo>
                    <a:pt x="657" y="654"/>
                  </a:lnTo>
                  <a:lnTo>
                    <a:pt x="647" y="647"/>
                  </a:lnTo>
                  <a:lnTo>
                    <a:pt x="640" y="651"/>
                  </a:lnTo>
                  <a:lnTo>
                    <a:pt x="636" y="645"/>
                  </a:lnTo>
                  <a:lnTo>
                    <a:pt x="627" y="643"/>
                  </a:lnTo>
                  <a:lnTo>
                    <a:pt x="622" y="630"/>
                  </a:lnTo>
                  <a:lnTo>
                    <a:pt x="607" y="646"/>
                  </a:lnTo>
                  <a:lnTo>
                    <a:pt x="603" y="667"/>
                  </a:lnTo>
                  <a:lnTo>
                    <a:pt x="609" y="671"/>
                  </a:lnTo>
                  <a:lnTo>
                    <a:pt x="613" y="682"/>
                  </a:lnTo>
                  <a:lnTo>
                    <a:pt x="624" y="675"/>
                  </a:lnTo>
                  <a:lnTo>
                    <a:pt x="630" y="684"/>
                  </a:lnTo>
                  <a:lnTo>
                    <a:pt x="642" y="683"/>
                  </a:lnTo>
                  <a:lnTo>
                    <a:pt x="654" y="694"/>
                  </a:lnTo>
                  <a:lnTo>
                    <a:pt x="643" y="706"/>
                  </a:lnTo>
                  <a:lnTo>
                    <a:pt x="629" y="693"/>
                  </a:lnTo>
                  <a:lnTo>
                    <a:pt x="615" y="699"/>
                  </a:lnTo>
                  <a:lnTo>
                    <a:pt x="597" y="700"/>
                  </a:lnTo>
                  <a:lnTo>
                    <a:pt x="593" y="705"/>
                  </a:lnTo>
                  <a:lnTo>
                    <a:pt x="583" y="708"/>
                  </a:lnTo>
                  <a:lnTo>
                    <a:pt x="581" y="726"/>
                  </a:lnTo>
                  <a:lnTo>
                    <a:pt x="572" y="725"/>
                  </a:lnTo>
                  <a:lnTo>
                    <a:pt x="564" y="734"/>
                  </a:lnTo>
                  <a:lnTo>
                    <a:pt x="554" y="730"/>
                  </a:lnTo>
                  <a:lnTo>
                    <a:pt x="551" y="739"/>
                  </a:lnTo>
                  <a:lnTo>
                    <a:pt x="538" y="736"/>
                  </a:lnTo>
                  <a:lnTo>
                    <a:pt x="536" y="742"/>
                  </a:lnTo>
                  <a:lnTo>
                    <a:pt x="543" y="751"/>
                  </a:lnTo>
                  <a:lnTo>
                    <a:pt x="553" y="756"/>
                  </a:lnTo>
                  <a:lnTo>
                    <a:pt x="536" y="758"/>
                  </a:lnTo>
                  <a:lnTo>
                    <a:pt x="535" y="766"/>
                  </a:lnTo>
                  <a:lnTo>
                    <a:pt x="540" y="772"/>
                  </a:lnTo>
                  <a:lnTo>
                    <a:pt x="536" y="779"/>
                  </a:lnTo>
                  <a:lnTo>
                    <a:pt x="525" y="774"/>
                  </a:lnTo>
                  <a:lnTo>
                    <a:pt x="521" y="779"/>
                  </a:lnTo>
                  <a:lnTo>
                    <a:pt x="534" y="785"/>
                  </a:lnTo>
                  <a:lnTo>
                    <a:pt x="514" y="786"/>
                  </a:lnTo>
                  <a:lnTo>
                    <a:pt x="513" y="795"/>
                  </a:lnTo>
                  <a:lnTo>
                    <a:pt x="535" y="797"/>
                  </a:lnTo>
                  <a:lnTo>
                    <a:pt x="531" y="810"/>
                  </a:lnTo>
                  <a:lnTo>
                    <a:pt x="521" y="808"/>
                  </a:lnTo>
                  <a:lnTo>
                    <a:pt x="520" y="821"/>
                  </a:lnTo>
                  <a:lnTo>
                    <a:pt x="525" y="824"/>
                  </a:lnTo>
                  <a:lnTo>
                    <a:pt x="539" y="846"/>
                  </a:lnTo>
                  <a:lnTo>
                    <a:pt x="544" y="840"/>
                  </a:lnTo>
                  <a:lnTo>
                    <a:pt x="564" y="838"/>
                  </a:lnTo>
                  <a:lnTo>
                    <a:pt x="558" y="849"/>
                  </a:lnTo>
                  <a:lnTo>
                    <a:pt x="543" y="856"/>
                  </a:lnTo>
                  <a:lnTo>
                    <a:pt x="538" y="866"/>
                  </a:lnTo>
                  <a:lnTo>
                    <a:pt x="532" y="853"/>
                  </a:lnTo>
                  <a:lnTo>
                    <a:pt x="524" y="843"/>
                  </a:lnTo>
                  <a:lnTo>
                    <a:pt x="507" y="848"/>
                  </a:lnTo>
                  <a:lnTo>
                    <a:pt x="502" y="848"/>
                  </a:lnTo>
                  <a:lnTo>
                    <a:pt x="500" y="867"/>
                  </a:lnTo>
                  <a:lnTo>
                    <a:pt x="475" y="877"/>
                  </a:lnTo>
                  <a:lnTo>
                    <a:pt x="465" y="868"/>
                  </a:lnTo>
                  <a:lnTo>
                    <a:pt x="460" y="880"/>
                  </a:lnTo>
                  <a:lnTo>
                    <a:pt x="475" y="883"/>
                  </a:lnTo>
                  <a:lnTo>
                    <a:pt x="478" y="892"/>
                  </a:lnTo>
                  <a:lnTo>
                    <a:pt x="465" y="899"/>
                  </a:lnTo>
                  <a:lnTo>
                    <a:pt x="471" y="906"/>
                  </a:lnTo>
                  <a:lnTo>
                    <a:pt x="484" y="887"/>
                  </a:lnTo>
                  <a:lnTo>
                    <a:pt x="500" y="876"/>
                  </a:lnTo>
                  <a:lnTo>
                    <a:pt x="499" y="887"/>
                  </a:lnTo>
                  <a:lnTo>
                    <a:pt x="511" y="899"/>
                  </a:lnTo>
                  <a:lnTo>
                    <a:pt x="508" y="903"/>
                  </a:lnTo>
                  <a:lnTo>
                    <a:pt x="490" y="892"/>
                  </a:lnTo>
                  <a:lnTo>
                    <a:pt x="485" y="902"/>
                  </a:lnTo>
                  <a:lnTo>
                    <a:pt x="491" y="912"/>
                  </a:lnTo>
                  <a:lnTo>
                    <a:pt x="478" y="914"/>
                  </a:lnTo>
                  <a:lnTo>
                    <a:pt x="474" y="923"/>
                  </a:lnTo>
                  <a:lnTo>
                    <a:pt x="487" y="930"/>
                  </a:lnTo>
                  <a:lnTo>
                    <a:pt x="484" y="944"/>
                  </a:lnTo>
                  <a:lnTo>
                    <a:pt x="477" y="946"/>
                  </a:lnTo>
                  <a:lnTo>
                    <a:pt x="473" y="932"/>
                  </a:lnTo>
                  <a:lnTo>
                    <a:pt x="463" y="935"/>
                  </a:lnTo>
                  <a:lnTo>
                    <a:pt x="466" y="949"/>
                  </a:lnTo>
                  <a:lnTo>
                    <a:pt x="478" y="955"/>
                  </a:lnTo>
                  <a:lnTo>
                    <a:pt x="482" y="977"/>
                  </a:lnTo>
                  <a:lnTo>
                    <a:pt x="482" y="977"/>
                  </a:lnTo>
                  <a:lnTo>
                    <a:pt x="483" y="982"/>
                  </a:lnTo>
                  <a:lnTo>
                    <a:pt x="483" y="982"/>
                  </a:lnTo>
                  <a:lnTo>
                    <a:pt x="483" y="983"/>
                  </a:lnTo>
                  <a:lnTo>
                    <a:pt x="483" y="983"/>
                  </a:lnTo>
                  <a:lnTo>
                    <a:pt x="481" y="982"/>
                  </a:lnTo>
                  <a:lnTo>
                    <a:pt x="481" y="982"/>
                  </a:lnTo>
                  <a:lnTo>
                    <a:pt x="468" y="973"/>
                  </a:lnTo>
                  <a:lnTo>
                    <a:pt x="464" y="968"/>
                  </a:lnTo>
                  <a:lnTo>
                    <a:pt x="463" y="955"/>
                  </a:lnTo>
                  <a:lnTo>
                    <a:pt x="458" y="953"/>
                  </a:lnTo>
                  <a:lnTo>
                    <a:pt x="456" y="964"/>
                  </a:lnTo>
                  <a:lnTo>
                    <a:pt x="460" y="972"/>
                  </a:lnTo>
                  <a:lnTo>
                    <a:pt x="452" y="974"/>
                  </a:lnTo>
                  <a:lnTo>
                    <a:pt x="452" y="974"/>
                  </a:lnTo>
                  <a:lnTo>
                    <a:pt x="446" y="982"/>
                  </a:lnTo>
                  <a:lnTo>
                    <a:pt x="446" y="982"/>
                  </a:lnTo>
                  <a:lnTo>
                    <a:pt x="443" y="986"/>
                  </a:lnTo>
                  <a:lnTo>
                    <a:pt x="438" y="997"/>
                  </a:lnTo>
                  <a:lnTo>
                    <a:pt x="446" y="1000"/>
                  </a:lnTo>
                  <a:lnTo>
                    <a:pt x="455" y="984"/>
                  </a:lnTo>
                  <a:lnTo>
                    <a:pt x="455" y="984"/>
                  </a:lnTo>
                  <a:lnTo>
                    <a:pt x="459" y="982"/>
                  </a:lnTo>
                  <a:lnTo>
                    <a:pt x="459" y="982"/>
                  </a:lnTo>
                  <a:lnTo>
                    <a:pt x="461" y="980"/>
                  </a:lnTo>
                  <a:lnTo>
                    <a:pt x="461" y="980"/>
                  </a:lnTo>
                  <a:lnTo>
                    <a:pt x="461" y="982"/>
                  </a:lnTo>
                  <a:lnTo>
                    <a:pt x="461" y="982"/>
                  </a:lnTo>
                  <a:lnTo>
                    <a:pt x="463" y="1003"/>
                  </a:lnTo>
                  <a:lnTo>
                    <a:pt x="472" y="997"/>
                  </a:lnTo>
                  <a:lnTo>
                    <a:pt x="481" y="985"/>
                  </a:lnTo>
                  <a:lnTo>
                    <a:pt x="484" y="990"/>
                  </a:lnTo>
                  <a:lnTo>
                    <a:pt x="478" y="998"/>
                  </a:lnTo>
                  <a:lnTo>
                    <a:pt x="467" y="1004"/>
                  </a:lnTo>
                  <a:lnTo>
                    <a:pt x="470" y="1007"/>
                  </a:lnTo>
                  <a:lnTo>
                    <a:pt x="462" y="1022"/>
                  </a:lnTo>
                  <a:lnTo>
                    <a:pt x="454" y="1015"/>
                  </a:lnTo>
                  <a:lnTo>
                    <a:pt x="450" y="1000"/>
                  </a:lnTo>
                  <a:lnTo>
                    <a:pt x="445" y="1006"/>
                  </a:lnTo>
                  <a:lnTo>
                    <a:pt x="441" y="1013"/>
                  </a:lnTo>
                  <a:lnTo>
                    <a:pt x="428" y="1016"/>
                  </a:lnTo>
                  <a:lnTo>
                    <a:pt x="419" y="1027"/>
                  </a:lnTo>
                  <a:lnTo>
                    <a:pt x="421" y="1042"/>
                  </a:lnTo>
                  <a:lnTo>
                    <a:pt x="410" y="1047"/>
                  </a:lnTo>
                  <a:lnTo>
                    <a:pt x="403" y="1047"/>
                  </a:lnTo>
                  <a:lnTo>
                    <a:pt x="395" y="1063"/>
                  </a:lnTo>
                  <a:lnTo>
                    <a:pt x="398" y="1067"/>
                  </a:lnTo>
                  <a:lnTo>
                    <a:pt x="404" y="1066"/>
                  </a:lnTo>
                  <a:lnTo>
                    <a:pt x="417" y="1055"/>
                  </a:lnTo>
                  <a:lnTo>
                    <a:pt x="423" y="1061"/>
                  </a:lnTo>
                  <a:lnTo>
                    <a:pt x="409" y="1074"/>
                  </a:lnTo>
                  <a:lnTo>
                    <a:pt x="403" y="1077"/>
                  </a:lnTo>
                  <a:lnTo>
                    <a:pt x="404" y="1088"/>
                  </a:lnTo>
                  <a:lnTo>
                    <a:pt x="408" y="1097"/>
                  </a:lnTo>
                  <a:lnTo>
                    <a:pt x="406" y="1100"/>
                  </a:lnTo>
                  <a:lnTo>
                    <a:pt x="390" y="1094"/>
                  </a:lnTo>
                  <a:lnTo>
                    <a:pt x="388" y="1100"/>
                  </a:lnTo>
                  <a:lnTo>
                    <a:pt x="399" y="1110"/>
                  </a:lnTo>
                  <a:lnTo>
                    <a:pt x="390" y="1111"/>
                  </a:lnTo>
                  <a:lnTo>
                    <a:pt x="378" y="1099"/>
                  </a:lnTo>
                  <a:lnTo>
                    <a:pt x="372" y="1095"/>
                  </a:lnTo>
                  <a:lnTo>
                    <a:pt x="360" y="1108"/>
                  </a:lnTo>
                  <a:lnTo>
                    <a:pt x="357" y="1117"/>
                  </a:lnTo>
                  <a:lnTo>
                    <a:pt x="347" y="1117"/>
                  </a:lnTo>
                  <a:lnTo>
                    <a:pt x="339" y="1144"/>
                  </a:lnTo>
                  <a:lnTo>
                    <a:pt x="326" y="1149"/>
                  </a:lnTo>
                  <a:lnTo>
                    <a:pt x="322" y="1161"/>
                  </a:lnTo>
                  <a:lnTo>
                    <a:pt x="327" y="1166"/>
                  </a:lnTo>
                  <a:lnTo>
                    <a:pt x="307" y="1171"/>
                  </a:lnTo>
                  <a:lnTo>
                    <a:pt x="308" y="1180"/>
                  </a:lnTo>
                  <a:lnTo>
                    <a:pt x="324" y="1183"/>
                  </a:lnTo>
                  <a:lnTo>
                    <a:pt x="309" y="1197"/>
                  </a:lnTo>
                  <a:lnTo>
                    <a:pt x="295" y="1200"/>
                  </a:lnTo>
                  <a:lnTo>
                    <a:pt x="295" y="1221"/>
                  </a:lnTo>
                  <a:lnTo>
                    <a:pt x="301" y="1223"/>
                  </a:lnTo>
                  <a:lnTo>
                    <a:pt x="314" y="1215"/>
                  </a:lnTo>
                  <a:lnTo>
                    <a:pt x="307" y="1230"/>
                  </a:lnTo>
                  <a:lnTo>
                    <a:pt x="320" y="1250"/>
                  </a:lnTo>
                  <a:lnTo>
                    <a:pt x="341" y="1240"/>
                  </a:lnTo>
                  <a:lnTo>
                    <a:pt x="358" y="1216"/>
                  </a:lnTo>
                  <a:lnTo>
                    <a:pt x="393" y="1204"/>
                  </a:lnTo>
                  <a:lnTo>
                    <a:pt x="393" y="1204"/>
                  </a:lnTo>
                  <a:lnTo>
                    <a:pt x="391" y="1197"/>
                  </a:lnTo>
                  <a:lnTo>
                    <a:pt x="344" y="1207"/>
                  </a:lnTo>
                  <a:lnTo>
                    <a:pt x="346" y="1204"/>
                  </a:lnTo>
                  <a:lnTo>
                    <a:pt x="391" y="1193"/>
                  </a:lnTo>
                  <a:lnTo>
                    <a:pt x="397" y="1183"/>
                  </a:lnTo>
                  <a:lnTo>
                    <a:pt x="408" y="1181"/>
                  </a:lnTo>
                  <a:lnTo>
                    <a:pt x="409" y="1184"/>
                  </a:lnTo>
                  <a:lnTo>
                    <a:pt x="399" y="1187"/>
                  </a:lnTo>
                  <a:lnTo>
                    <a:pt x="404" y="1190"/>
                  </a:lnTo>
                  <a:lnTo>
                    <a:pt x="404" y="1196"/>
                  </a:lnTo>
                  <a:lnTo>
                    <a:pt x="398" y="1204"/>
                  </a:lnTo>
                  <a:lnTo>
                    <a:pt x="414" y="1204"/>
                  </a:lnTo>
                  <a:lnTo>
                    <a:pt x="412" y="1214"/>
                  </a:lnTo>
                  <a:lnTo>
                    <a:pt x="394" y="1221"/>
                  </a:lnTo>
                  <a:lnTo>
                    <a:pt x="402" y="1209"/>
                  </a:lnTo>
                  <a:lnTo>
                    <a:pt x="365" y="1227"/>
                  </a:lnTo>
                  <a:lnTo>
                    <a:pt x="352" y="1240"/>
                  </a:lnTo>
                  <a:lnTo>
                    <a:pt x="361" y="1252"/>
                  </a:lnTo>
                  <a:lnTo>
                    <a:pt x="353" y="1259"/>
                  </a:lnTo>
                  <a:lnTo>
                    <a:pt x="327" y="1259"/>
                  </a:lnTo>
                  <a:lnTo>
                    <a:pt x="322" y="1265"/>
                  </a:lnTo>
                  <a:lnTo>
                    <a:pt x="330" y="1274"/>
                  </a:lnTo>
                  <a:lnTo>
                    <a:pt x="314" y="1276"/>
                  </a:lnTo>
                  <a:lnTo>
                    <a:pt x="312" y="1267"/>
                  </a:lnTo>
                  <a:lnTo>
                    <a:pt x="315" y="1253"/>
                  </a:lnTo>
                  <a:lnTo>
                    <a:pt x="300" y="1236"/>
                  </a:lnTo>
                  <a:lnTo>
                    <a:pt x="268" y="1250"/>
                  </a:lnTo>
                  <a:lnTo>
                    <a:pt x="272" y="1260"/>
                  </a:lnTo>
                  <a:lnTo>
                    <a:pt x="278" y="1271"/>
                  </a:lnTo>
                  <a:lnTo>
                    <a:pt x="262" y="1278"/>
                  </a:lnTo>
                  <a:lnTo>
                    <a:pt x="257" y="1263"/>
                  </a:lnTo>
                  <a:lnTo>
                    <a:pt x="245" y="1267"/>
                  </a:lnTo>
                  <a:lnTo>
                    <a:pt x="230" y="1268"/>
                  </a:lnTo>
                  <a:lnTo>
                    <a:pt x="217" y="1288"/>
                  </a:lnTo>
                  <a:lnTo>
                    <a:pt x="207" y="1302"/>
                  </a:lnTo>
                  <a:lnTo>
                    <a:pt x="202" y="1297"/>
                  </a:lnTo>
                  <a:lnTo>
                    <a:pt x="193" y="1295"/>
                  </a:lnTo>
                  <a:lnTo>
                    <a:pt x="192" y="1304"/>
                  </a:lnTo>
                  <a:lnTo>
                    <a:pt x="183" y="1303"/>
                  </a:lnTo>
                  <a:lnTo>
                    <a:pt x="173" y="1310"/>
                  </a:lnTo>
                  <a:lnTo>
                    <a:pt x="159" y="1314"/>
                  </a:lnTo>
                  <a:lnTo>
                    <a:pt x="157" y="1328"/>
                  </a:lnTo>
                  <a:lnTo>
                    <a:pt x="167" y="1332"/>
                  </a:lnTo>
                  <a:lnTo>
                    <a:pt x="178" y="1324"/>
                  </a:lnTo>
                  <a:lnTo>
                    <a:pt x="191" y="1336"/>
                  </a:lnTo>
                  <a:lnTo>
                    <a:pt x="174" y="1343"/>
                  </a:lnTo>
                  <a:lnTo>
                    <a:pt x="170" y="1338"/>
                  </a:lnTo>
                  <a:lnTo>
                    <a:pt x="162" y="1347"/>
                  </a:lnTo>
                  <a:lnTo>
                    <a:pt x="153" y="1341"/>
                  </a:lnTo>
                  <a:lnTo>
                    <a:pt x="142" y="1332"/>
                  </a:lnTo>
                  <a:lnTo>
                    <a:pt x="123" y="1345"/>
                  </a:lnTo>
                  <a:lnTo>
                    <a:pt x="124" y="1355"/>
                  </a:lnTo>
                  <a:lnTo>
                    <a:pt x="136" y="1358"/>
                  </a:lnTo>
                  <a:lnTo>
                    <a:pt x="125" y="1370"/>
                  </a:lnTo>
                  <a:lnTo>
                    <a:pt x="140" y="1369"/>
                  </a:lnTo>
                  <a:lnTo>
                    <a:pt x="151" y="1367"/>
                  </a:lnTo>
                  <a:lnTo>
                    <a:pt x="172" y="1373"/>
                  </a:lnTo>
                  <a:lnTo>
                    <a:pt x="153" y="1382"/>
                  </a:lnTo>
                  <a:lnTo>
                    <a:pt x="153" y="1389"/>
                  </a:lnTo>
                  <a:lnTo>
                    <a:pt x="171" y="1391"/>
                  </a:lnTo>
                  <a:lnTo>
                    <a:pt x="169" y="1400"/>
                  </a:lnTo>
                  <a:lnTo>
                    <a:pt x="159" y="1403"/>
                  </a:lnTo>
                  <a:lnTo>
                    <a:pt x="146" y="1390"/>
                  </a:lnTo>
                  <a:lnTo>
                    <a:pt x="140" y="1393"/>
                  </a:lnTo>
                  <a:lnTo>
                    <a:pt x="128" y="1386"/>
                  </a:lnTo>
                  <a:lnTo>
                    <a:pt x="118" y="1390"/>
                  </a:lnTo>
                  <a:lnTo>
                    <a:pt x="109" y="1391"/>
                  </a:lnTo>
                  <a:lnTo>
                    <a:pt x="100" y="1397"/>
                  </a:lnTo>
                  <a:lnTo>
                    <a:pt x="96" y="1403"/>
                  </a:lnTo>
                  <a:lnTo>
                    <a:pt x="101" y="1407"/>
                  </a:lnTo>
                  <a:lnTo>
                    <a:pt x="109" y="1400"/>
                  </a:lnTo>
                  <a:lnTo>
                    <a:pt x="123" y="1407"/>
                  </a:lnTo>
                  <a:lnTo>
                    <a:pt x="125" y="1419"/>
                  </a:lnTo>
                  <a:lnTo>
                    <a:pt x="151" y="1422"/>
                  </a:lnTo>
                  <a:lnTo>
                    <a:pt x="148" y="1429"/>
                  </a:lnTo>
                  <a:lnTo>
                    <a:pt x="130" y="1430"/>
                  </a:lnTo>
                  <a:lnTo>
                    <a:pt x="123" y="1454"/>
                  </a:lnTo>
                  <a:lnTo>
                    <a:pt x="115" y="1454"/>
                  </a:lnTo>
                  <a:lnTo>
                    <a:pt x="120" y="1425"/>
                  </a:lnTo>
                  <a:lnTo>
                    <a:pt x="111" y="1414"/>
                  </a:lnTo>
                  <a:lnTo>
                    <a:pt x="98" y="1416"/>
                  </a:lnTo>
                  <a:lnTo>
                    <a:pt x="97" y="1435"/>
                  </a:lnTo>
                  <a:lnTo>
                    <a:pt x="101" y="1443"/>
                  </a:lnTo>
                  <a:lnTo>
                    <a:pt x="96" y="1447"/>
                  </a:lnTo>
                  <a:lnTo>
                    <a:pt x="85" y="1424"/>
                  </a:lnTo>
                  <a:lnTo>
                    <a:pt x="70" y="1434"/>
                  </a:lnTo>
                  <a:lnTo>
                    <a:pt x="64" y="1449"/>
                  </a:lnTo>
                  <a:lnTo>
                    <a:pt x="74" y="1454"/>
                  </a:lnTo>
                  <a:lnTo>
                    <a:pt x="77" y="1459"/>
                  </a:lnTo>
                  <a:lnTo>
                    <a:pt x="69" y="1465"/>
                  </a:lnTo>
                  <a:lnTo>
                    <a:pt x="80" y="1472"/>
                  </a:lnTo>
                  <a:lnTo>
                    <a:pt x="67" y="1475"/>
                  </a:lnTo>
                  <a:lnTo>
                    <a:pt x="47" y="1477"/>
                  </a:lnTo>
                  <a:lnTo>
                    <a:pt x="43" y="1483"/>
                  </a:lnTo>
                  <a:lnTo>
                    <a:pt x="53" y="1486"/>
                  </a:lnTo>
                  <a:lnTo>
                    <a:pt x="88" y="1481"/>
                  </a:lnTo>
                  <a:lnTo>
                    <a:pt x="88" y="1486"/>
                  </a:lnTo>
                  <a:lnTo>
                    <a:pt x="79" y="1496"/>
                  </a:lnTo>
                  <a:lnTo>
                    <a:pt x="62" y="1487"/>
                  </a:lnTo>
                  <a:lnTo>
                    <a:pt x="47" y="1492"/>
                  </a:lnTo>
                  <a:lnTo>
                    <a:pt x="45" y="1501"/>
                  </a:lnTo>
                  <a:lnTo>
                    <a:pt x="36" y="1496"/>
                  </a:lnTo>
                  <a:lnTo>
                    <a:pt x="27" y="1486"/>
                  </a:lnTo>
                  <a:lnTo>
                    <a:pt x="19" y="1494"/>
                  </a:lnTo>
                  <a:lnTo>
                    <a:pt x="14" y="1494"/>
                  </a:lnTo>
                  <a:lnTo>
                    <a:pt x="16" y="1504"/>
                  </a:lnTo>
                  <a:lnTo>
                    <a:pt x="0" y="1506"/>
                  </a:lnTo>
                  <a:lnTo>
                    <a:pt x="22" y="1520"/>
                  </a:lnTo>
                  <a:lnTo>
                    <a:pt x="17" y="1525"/>
                  </a:lnTo>
                  <a:lnTo>
                    <a:pt x="37" y="1538"/>
                  </a:lnTo>
                  <a:lnTo>
                    <a:pt x="27" y="1540"/>
                  </a:lnTo>
                  <a:lnTo>
                    <a:pt x="23" y="1550"/>
                  </a:lnTo>
                  <a:lnTo>
                    <a:pt x="30" y="1551"/>
                  </a:lnTo>
                  <a:lnTo>
                    <a:pt x="2" y="1564"/>
                  </a:lnTo>
                  <a:lnTo>
                    <a:pt x="19" y="1571"/>
                  </a:lnTo>
                  <a:lnTo>
                    <a:pt x="9" y="1576"/>
                  </a:lnTo>
                  <a:lnTo>
                    <a:pt x="14" y="1584"/>
                  </a:lnTo>
                  <a:lnTo>
                    <a:pt x="29" y="1589"/>
                  </a:lnTo>
                  <a:lnTo>
                    <a:pt x="51" y="1574"/>
                  </a:lnTo>
                  <a:lnTo>
                    <a:pt x="75" y="1576"/>
                  </a:lnTo>
                  <a:lnTo>
                    <a:pt x="86" y="1573"/>
                  </a:lnTo>
                  <a:lnTo>
                    <a:pt x="86" y="1562"/>
                  </a:lnTo>
                  <a:lnTo>
                    <a:pt x="102" y="1550"/>
                  </a:lnTo>
                  <a:lnTo>
                    <a:pt x="92" y="1565"/>
                  </a:lnTo>
                  <a:lnTo>
                    <a:pt x="92" y="1573"/>
                  </a:lnTo>
                  <a:lnTo>
                    <a:pt x="119" y="1572"/>
                  </a:lnTo>
                  <a:lnTo>
                    <a:pt x="124" y="1568"/>
                  </a:lnTo>
                  <a:lnTo>
                    <a:pt x="131" y="1575"/>
                  </a:lnTo>
                  <a:lnTo>
                    <a:pt x="141" y="1569"/>
                  </a:lnTo>
                  <a:lnTo>
                    <a:pt x="141" y="1544"/>
                  </a:lnTo>
                  <a:lnTo>
                    <a:pt x="166" y="1522"/>
                  </a:lnTo>
                  <a:lnTo>
                    <a:pt x="151" y="1544"/>
                  </a:lnTo>
                  <a:lnTo>
                    <a:pt x="152" y="1560"/>
                  </a:lnTo>
                  <a:lnTo>
                    <a:pt x="146" y="1570"/>
                  </a:lnTo>
                  <a:lnTo>
                    <a:pt x="167" y="1562"/>
                  </a:lnTo>
                  <a:lnTo>
                    <a:pt x="168" y="1573"/>
                  </a:lnTo>
                  <a:lnTo>
                    <a:pt x="128" y="1588"/>
                  </a:lnTo>
                  <a:lnTo>
                    <a:pt x="130" y="1597"/>
                  </a:lnTo>
                  <a:lnTo>
                    <a:pt x="142" y="1606"/>
                  </a:lnTo>
                  <a:lnTo>
                    <a:pt x="138" y="1616"/>
                  </a:lnTo>
                  <a:lnTo>
                    <a:pt x="129" y="1606"/>
                  </a:lnTo>
                  <a:lnTo>
                    <a:pt x="119" y="1615"/>
                  </a:lnTo>
                  <a:lnTo>
                    <a:pt x="123" y="1600"/>
                  </a:lnTo>
                  <a:lnTo>
                    <a:pt x="94" y="1582"/>
                  </a:lnTo>
                  <a:lnTo>
                    <a:pt x="80" y="1590"/>
                  </a:lnTo>
                  <a:lnTo>
                    <a:pt x="51" y="1584"/>
                  </a:lnTo>
                  <a:lnTo>
                    <a:pt x="34" y="1595"/>
                  </a:lnTo>
                  <a:lnTo>
                    <a:pt x="17" y="1591"/>
                  </a:lnTo>
                  <a:lnTo>
                    <a:pt x="7" y="1591"/>
                  </a:lnTo>
                  <a:lnTo>
                    <a:pt x="4" y="1603"/>
                  </a:lnTo>
                  <a:lnTo>
                    <a:pt x="11" y="1604"/>
                  </a:lnTo>
                  <a:lnTo>
                    <a:pt x="6" y="1611"/>
                  </a:lnTo>
                  <a:lnTo>
                    <a:pt x="18" y="1619"/>
                  </a:lnTo>
                  <a:lnTo>
                    <a:pt x="26" y="1614"/>
                  </a:lnTo>
                  <a:lnTo>
                    <a:pt x="32" y="1615"/>
                  </a:lnTo>
                  <a:lnTo>
                    <a:pt x="24" y="1625"/>
                  </a:lnTo>
                  <a:lnTo>
                    <a:pt x="32" y="1632"/>
                  </a:lnTo>
                  <a:lnTo>
                    <a:pt x="32" y="1641"/>
                  </a:lnTo>
                  <a:lnTo>
                    <a:pt x="46" y="1639"/>
                  </a:lnTo>
                  <a:lnTo>
                    <a:pt x="29" y="1648"/>
                  </a:lnTo>
                  <a:lnTo>
                    <a:pt x="31" y="1659"/>
                  </a:lnTo>
                  <a:lnTo>
                    <a:pt x="36" y="1663"/>
                  </a:lnTo>
                  <a:lnTo>
                    <a:pt x="55" y="1661"/>
                  </a:lnTo>
                  <a:lnTo>
                    <a:pt x="33" y="1675"/>
                  </a:lnTo>
                  <a:lnTo>
                    <a:pt x="24" y="1666"/>
                  </a:lnTo>
                  <a:lnTo>
                    <a:pt x="22" y="1680"/>
                  </a:lnTo>
                  <a:lnTo>
                    <a:pt x="11" y="1679"/>
                  </a:lnTo>
                  <a:lnTo>
                    <a:pt x="11" y="1685"/>
                  </a:lnTo>
                  <a:lnTo>
                    <a:pt x="24" y="1704"/>
                  </a:lnTo>
                  <a:lnTo>
                    <a:pt x="34" y="1697"/>
                  </a:lnTo>
                  <a:lnTo>
                    <a:pt x="49" y="1705"/>
                  </a:lnTo>
                  <a:lnTo>
                    <a:pt x="53" y="1699"/>
                  </a:lnTo>
                  <a:lnTo>
                    <a:pt x="72" y="1686"/>
                  </a:lnTo>
                  <a:lnTo>
                    <a:pt x="78" y="1667"/>
                  </a:lnTo>
                  <a:lnTo>
                    <a:pt x="96" y="1658"/>
                  </a:lnTo>
                  <a:lnTo>
                    <a:pt x="106" y="1647"/>
                  </a:lnTo>
                  <a:lnTo>
                    <a:pt x="104" y="1658"/>
                  </a:lnTo>
                  <a:lnTo>
                    <a:pt x="121" y="1652"/>
                  </a:lnTo>
                  <a:lnTo>
                    <a:pt x="129" y="1654"/>
                  </a:lnTo>
                  <a:lnTo>
                    <a:pt x="109" y="1664"/>
                  </a:lnTo>
                  <a:lnTo>
                    <a:pt x="106" y="1702"/>
                  </a:lnTo>
                  <a:lnTo>
                    <a:pt x="101" y="1695"/>
                  </a:lnTo>
                  <a:lnTo>
                    <a:pt x="103" y="1667"/>
                  </a:lnTo>
                  <a:lnTo>
                    <a:pt x="95" y="1670"/>
                  </a:lnTo>
                  <a:lnTo>
                    <a:pt x="94" y="1672"/>
                  </a:lnTo>
                  <a:lnTo>
                    <a:pt x="87" y="1687"/>
                  </a:lnTo>
                  <a:lnTo>
                    <a:pt x="74" y="1701"/>
                  </a:lnTo>
                  <a:lnTo>
                    <a:pt x="86" y="1701"/>
                  </a:lnTo>
                  <a:lnTo>
                    <a:pt x="84" y="1711"/>
                  </a:lnTo>
                  <a:lnTo>
                    <a:pt x="69" y="1716"/>
                  </a:lnTo>
                  <a:lnTo>
                    <a:pt x="61" y="1731"/>
                  </a:lnTo>
                  <a:lnTo>
                    <a:pt x="52" y="1744"/>
                  </a:lnTo>
                  <a:lnTo>
                    <a:pt x="55" y="1751"/>
                  </a:lnTo>
                  <a:lnTo>
                    <a:pt x="66" y="1743"/>
                  </a:lnTo>
                  <a:lnTo>
                    <a:pt x="73" y="1748"/>
                  </a:lnTo>
                  <a:lnTo>
                    <a:pt x="84" y="1739"/>
                  </a:lnTo>
                  <a:lnTo>
                    <a:pt x="87" y="1743"/>
                  </a:lnTo>
                  <a:lnTo>
                    <a:pt x="82" y="1755"/>
                  </a:lnTo>
                  <a:lnTo>
                    <a:pt x="82" y="1755"/>
                  </a:lnTo>
                  <a:lnTo>
                    <a:pt x="76" y="1752"/>
                  </a:lnTo>
                  <a:lnTo>
                    <a:pt x="73" y="1750"/>
                  </a:lnTo>
                  <a:lnTo>
                    <a:pt x="72" y="1750"/>
                  </a:lnTo>
                  <a:lnTo>
                    <a:pt x="72" y="1750"/>
                  </a:lnTo>
                  <a:lnTo>
                    <a:pt x="72" y="1750"/>
                  </a:lnTo>
                  <a:lnTo>
                    <a:pt x="72" y="1750"/>
                  </a:lnTo>
                  <a:lnTo>
                    <a:pt x="72" y="1750"/>
                  </a:lnTo>
                  <a:lnTo>
                    <a:pt x="72" y="1751"/>
                  </a:lnTo>
                  <a:lnTo>
                    <a:pt x="70" y="1752"/>
                  </a:lnTo>
                  <a:lnTo>
                    <a:pt x="69" y="1754"/>
                  </a:lnTo>
                  <a:lnTo>
                    <a:pt x="67" y="1756"/>
                  </a:lnTo>
                  <a:lnTo>
                    <a:pt x="63" y="1759"/>
                  </a:lnTo>
                  <a:lnTo>
                    <a:pt x="61" y="1761"/>
                  </a:lnTo>
                  <a:lnTo>
                    <a:pt x="60" y="1778"/>
                  </a:lnTo>
                  <a:lnTo>
                    <a:pt x="48" y="1772"/>
                  </a:lnTo>
                  <a:lnTo>
                    <a:pt x="39" y="1790"/>
                  </a:lnTo>
                  <a:lnTo>
                    <a:pt x="42" y="1795"/>
                  </a:lnTo>
                  <a:lnTo>
                    <a:pt x="43" y="1804"/>
                  </a:lnTo>
                  <a:lnTo>
                    <a:pt x="52" y="1810"/>
                  </a:lnTo>
                  <a:lnTo>
                    <a:pt x="54" y="1793"/>
                  </a:lnTo>
                  <a:lnTo>
                    <a:pt x="66" y="1801"/>
                  </a:lnTo>
                  <a:lnTo>
                    <a:pt x="74" y="1784"/>
                  </a:lnTo>
                  <a:lnTo>
                    <a:pt x="85" y="1790"/>
                  </a:lnTo>
                  <a:lnTo>
                    <a:pt x="85" y="1793"/>
                  </a:lnTo>
                  <a:lnTo>
                    <a:pt x="74" y="1801"/>
                  </a:lnTo>
                  <a:lnTo>
                    <a:pt x="73" y="1807"/>
                  </a:lnTo>
                  <a:lnTo>
                    <a:pt x="83" y="1812"/>
                  </a:lnTo>
                  <a:lnTo>
                    <a:pt x="78" y="1819"/>
                  </a:lnTo>
                  <a:lnTo>
                    <a:pt x="68" y="1822"/>
                  </a:lnTo>
                  <a:lnTo>
                    <a:pt x="61" y="1836"/>
                  </a:lnTo>
                  <a:lnTo>
                    <a:pt x="68" y="1849"/>
                  </a:lnTo>
                  <a:lnTo>
                    <a:pt x="100" y="1842"/>
                  </a:lnTo>
                  <a:lnTo>
                    <a:pt x="73" y="1853"/>
                  </a:lnTo>
                  <a:lnTo>
                    <a:pt x="74" y="1861"/>
                  </a:lnTo>
                  <a:lnTo>
                    <a:pt x="80" y="1869"/>
                  </a:lnTo>
                  <a:lnTo>
                    <a:pt x="60" y="1860"/>
                  </a:lnTo>
                  <a:lnTo>
                    <a:pt x="56" y="1867"/>
                  </a:lnTo>
                  <a:lnTo>
                    <a:pt x="43" y="1858"/>
                  </a:lnTo>
                  <a:lnTo>
                    <a:pt x="37" y="1878"/>
                  </a:lnTo>
                  <a:lnTo>
                    <a:pt x="31" y="1889"/>
                  </a:lnTo>
                  <a:lnTo>
                    <a:pt x="38" y="1895"/>
                  </a:lnTo>
                  <a:lnTo>
                    <a:pt x="43" y="1909"/>
                  </a:lnTo>
                  <a:lnTo>
                    <a:pt x="62" y="1911"/>
                  </a:lnTo>
                  <a:lnTo>
                    <a:pt x="89" y="1939"/>
                  </a:lnTo>
                  <a:lnTo>
                    <a:pt x="109" y="1936"/>
                  </a:lnTo>
                  <a:lnTo>
                    <a:pt x="105" y="1953"/>
                  </a:lnTo>
                  <a:lnTo>
                    <a:pt x="128" y="1957"/>
                  </a:lnTo>
                  <a:lnTo>
                    <a:pt x="150" y="1963"/>
                  </a:lnTo>
                  <a:lnTo>
                    <a:pt x="181" y="1961"/>
                  </a:lnTo>
                  <a:lnTo>
                    <a:pt x="185" y="1949"/>
                  </a:lnTo>
                  <a:lnTo>
                    <a:pt x="200" y="1947"/>
                  </a:lnTo>
                  <a:lnTo>
                    <a:pt x="212" y="1937"/>
                  </a:lnTo>
                  <a:lnTo>
                    <a:pt x="229" y="1932"/>
                  </a:lnTo>
                  <a:lnTo>
                    <a:pt x="242" y="1912"/>
                  </a:lnTo>
                  <a:lnTo>
                    <a:pt x="242" y="1912"/>
                  </a:lnTo>
                  <a:lnTo>
                    <a:pt x="243" y="1910"/>
                  </a:lnTo>
                  <a:lnTo>
                    <a:pt x="244" y="1906"/>
                  </a:lnTo>
                  <a:lnTo>
                    <a:pt x="244" y="1903"/>
                  </a:lnTo>
                  <a:lnTo>
                    <a:pt x="245" y="1901"/>
                  </a:lnTo>
                  <a:lnTo>
                    <a:pt x="246" y="1900"/>
                  </a:lnTo>
                  <a:lnTo>
                    <a:pt x="246" y="1899"/>
                  </a:lnTo>
                  <a:lnTo>
                    <a:pt x="246" y="1899"/>
                  </a:lnTo>
                  <a:lnTo>
                    <a:pt x="246" y="1899"/>
                  </a:lnTo>
                  <a:lnTo>
                    <a:pt x="248" y="1898"/>
                  </a:lnTo>
                  <a:lnTo>
                    <a:pt x="250" y="1898"/>
                  </a:lnTo>
                  <a:lnTo>
                    <a:pt x="255" y="1896"/>
                  </a:lnTo>
                  <a:lnTo>
                    <a:pt x="262" y="1895"/>
                  </a:lnTo>
                  <a:lnTo>
                    <a:pt x="267" y="1889"/>
                  </a:lnTo>
                  <a:lnTo>
                    <a:pt x="260" y="1883"/>
                  </a:lnTo>
                  <a:lnTo>
                    <a:pt x="262" y="1878"/>
                  </a:lnTo>
                  <a:lnTo>
                    <a:pt x="273" y="1880"/>
                  </a:lnTo>
                  <a:lnTo>
                    <a:pt x="276" y="1866"/>
                  </a:lnTo>
                  <a:lnTo>
                    <a:pt x="294" y="1853"/>
                  </a:lnTo>
                  <a:lnTo>
                    <a:pt x="291" y="1837"/>
                  </a:lnTo>
                  <a:lnTo>
                    <a:pt x="300" y="1847"/>
                  </a:lnTo>
                  <a:lnTo>
                    <a:pt x="310" y="1842"/>
                  </a:lnTo>
                  <a:lnTo>
                    <a:pt x="325" y="1843"/>
                  </a:lnTo>
                  <a:lnTo>
                    <a:pt x="331" y="1836"/>
                  </a:lnTo>
                  <a:lnTo>
                    <a:pt x="333" y="1819"/>
                  </a:lnTo>
                  <a:lnTo>
                    <a:pt x="341" y="1818"/>
                  </a:lnTo>
                  <a:lnTo>
                    <a:pt x="343" y="1801"/>
                  </a:lnTo>
                  <a:lnTo>
                    <a:pt x="331" y="1791"/>
                  </a:lnTo>
                  <a:lnTo>
                    <a:pt x="334" y="1774"/>
                  </a:lnTo>
                  <a:lnTo>
                    <a:pt x="330" y="1760"/>
                  </a:lnTo>
                  <a:lnTo>
                    <a:pt x="338" y="1759"/>
                  </a:lnTo>
                  <a:lnTo>
                    <a:pt x="338" y="1765"/>
                  </a:lnTo>
                  <a:lnTo>
                    <a:pt x="340" y="1770"/>
                  </a:lnTo>
                  <a:lnTo>
                    <a:pt x="342" y="1783"/>
                  </a:lnTo>
                  <a:lnTo>
                    <a:pt x="348" y="1779"/>
                  </a:lnTo>
                  <a:lnTo>
                    <a:pt x="349" y="1771"/>
                  </a:lnTo>
                  <a:lnTo>
                    <a:pt x="340" y="1745"/>
                  </a:lnTo>
                  <a:lnTo>
                    <a:pt x="346" y="1736"/>
                  </a:lnTo>
                  <a:lnTo>
                    <a:pt x="360" y="1733"/>
                  </a:lnTo>
                  <a:lnTo>
                    <a:pt x="361" y="1749"/>
                  </a:lnTo>
                  <a:lnTo>
                    <a:pt x="359" y="1763"/>
                  </a:lnTo>
                  <a:lnTo>
                    <a:pt x="355" y="1752"/>
                  </a:lnTo>
                  <a:lnTo>
                    <a:pt x="354" y="1772"/>
                  </a:lnTo>
                  <a:lnTo>
                    <a:pt x="361" y="1785"/>
                  </a:lnTo>
                  <a:lnTo>
                    <a:pt x="353" y="1811"/>
                  </a:lnTo>
                  <a:lnTo>
                    <a:pt x="362" y="1817"/>
                  </a:lnTo>
                  <a:lnTo>
                    <a:pt x="363" y="1822"/>
                  </a:lnTo>
                  <a:lnTo>
                    <a:pt x="379" y="1824"/>
                  </a:lnTo>
                  <a:lnTo>
                    <a:pt x="388" y="1834"/>
                  </a:lnTo>
                  <a:lnTo>
                    <a:pt x="397" y="1836"/>
                  </a:lnTo>
                  <a:lnTo>
                    <a:pt x="409" y="1857"/>
                  </a:lnTo>
                  <a:lnTo>
                    <a:pt x="418" y="1851"/>
                  </a:lnTo>
                  <a:lnTo>
                    <a:pt x="417" y="1845"/>
                  </a:lnTo>
                  <a:lnTo>
                    <a:pt x="424" y="1839"/>
                  </a:lnTo>
                  <a:lnTo>
                    <a:pt x="420" y="1816"/>
                  </a:lnTo>
                  <a:lnTo>
                    <a:pt x="419" y="1788"/>
                  </a:lnTo>
                  <a:lnTo>
                    <a:pt x="435" y="1763"/>
                  </a:lnTo>
                  <a:lnTo>
                    <a:pt x="437" y="1744"/>
                  </a:lnTo>
                  <a:lnTo>
                    <a:pt x="445" y="1740"/>
                  </a:lnTo>
                  <a:lnTo>
                    <a:pt x="459" y="1732"/>
                  </a:lnTo>
                  <a:lnTo>
                    <a:pt x="471" y="1716"/>
                  </a:lnTo>
                  <a:lnTo>
                    <a:pt x="482" y="1663"/>
                  </a:lnTo>
                  <a:lnTo>
                    <a:pt x="469" y="1587"/>
                  </a:lnTo>
                  <a:lnTo>
                    <a:pt x="488" y="1575"/>
                  </a:lnTo>
                  <a:lnTo>
                    <a:pt x="494" y="1550"/>
                  </a:lnTo>
                  <a:lnTo>
                    <a:pt x="487" y="1529"/>
                  </a:lnTo>
                  <a:lnTo>
                    <a:pt x="476" y="1522"/>
                  </a:lnTo>
                  <a:lnTo>
                    <a:pt x="448" y="1486"/>
                  </a:lnTo>
                  <a:lnTo>
                    <a:pt x="449" y="1460"/>
                  </a:lnTo>
                  <a:lnTo>
                    <a:pt x="460" y="1428"/>
                  </a:lnTo>
                  <a:lnTo>
                    <a:pt x="444" y="1356"/>
                  </a:lnTo>
                  <a:lnTo>
                    <a:pt x="446" y="1337"/>
                  </a:lnTo>
                  <a:lnTo>
                    <a:pt x="432" y="1318"/>
                  </a:lnTo>
                  <a:lnTo>
                    <a:pt x="439" y="1280"/>
                  </a:lnTo>
                  <a:lnTo>
                    <a:pt x="473" y="1184"/>
                  </a:lnTo>
                  <a:lnTo>
                    <a:pt x="498" y="1172"/>
                  </a:lnTo>
                  <a:lnTo>
                    <a:pt x="553" y="1185"/>
                  </a:lnTo>
                  <a:lnTo>
                    <a:pt x="565" y="1178"/>
                  </a:lnTo>
                  <a:lnTo>
                    <a:pt x="570" y="1144"/>
                  </a:lnTo>
                  <a:lnTo>
                    <a:pt x="558" y="1129"/>
                  </a:lnTo>
                  <a:lnTo>
                    <a:pt x="542" y="1116"/>
                  </a:lnTo>
                  <a:lnTo>
                    <a:pt x="583" y="988"/>
                  </a:lnTo>
                  <a:lnTo>
                    <a:pt x="583" y="988"/>
                  </a:lnTo>
                  <a:lnTo>
                    <a:pt x="584" y="982"/>
                  </a:lnTo>
                  <a:lnTo>
                    <a:pt x="584" y="982"/>
                  </a:lnTo>
                  <a:lnTo>
                    <a:pt x="590" y="935"/>
                  </a:lnTo>
                  <a:lnTo>
                    <a:pt x="603" y="911"/>
                  </a:lnTo>
                  <a:lnTo>
                    <a:pt x="590" y="879"/>
                  </a:lnTo>
                  <a:lnTo>
                    <a:pt x="594" y="863"/>
                  </a:lnTo>
                  <a:lnTo>
                    <a:pt x="630" y="867"/>
                  </a:lnTo>
                  <a:lnTo>
                    <a:pt x="649" y="862"/>
                  </a:lnTo>
                  <a:lnTo>
                    <a:pt x="650" y="816"/>
                  </a:lnTo>
                  <a:lnTo>
                    <a:pt x="705" y="728"/>
                  </a:lnTo>
                  <a:lnTo>
                    <a:pt x="707" y="698"/>
                  </a:lnTo>
                  <a:lnTo>
                    <a:pt x="688" y="685"/>
                  </a:lnTo>
                  <a:lnTo>
                    <a:pt x="690" y="664"/>
                  </a:lnTo>
                  <a:lnTo>
                    <a:pt x="720" y="647"/>
                  </a:lnTo>
                  <a:lnTo>
                    <a:pt x="735" y="582"/>
                  </a:lnTo>
                  <a:lnTo>
                    <a:pt x="755" y="573"/>
                  </a:lnTo>
                  <a:lnTo>
                    <a:pt x="761" y="563"/>
                  </a:lnTo>
                  <a:lnTo>
                    <a:pt x="775" y="553"/>
                  </a:lnTo>
                  <a:lnTo>
                    <a:pt x="795" y="558"/>
                  </a:lnTo>
                  <a:lnTo>
                    <a:pt x="802" y="564"/>
                  </a:lnTo>
                  <a:lnTo>
                    <a:pt x="815" y="556"/>
                  </a:lnTo>
                  <a:lnTo>
                    <a:pt x="829" y="473"/>
                  </a:lnTo>
                  <a:lnTo>
                    <a:pt x="853" y="463"/>
                  </a:lnTo>
                  <a:lnTo>
                    <a:pt x="868" y="478"/>
                  </a:lnTo>
                  <a:lnTo>
                    <a:pt x="899" y="478"/>
                  </a:lnTo>
                  <a:lnTo>
                    <a:pt x="929" y="499"/>
                  </a:lnTo>
                  <a:lnTo>
                    <a:pt x="943" y="493"/>
                  </a:lnTo>
                  <a:lnTo>
                    <a:pt x="946" y="485"/>
                  </a:lnTo>
                  <a:lnTo>
                    <a:pt x="926" y="477"/>
                  </a:lnTo>
                  <a:lnTo>
                    <a:pt x="958" y="433"/>
                  </a:lnTo>
                  <a:lnTo>
                    <a:pt x="940" y="399"/>
                  </a:lnTo>
                  <a:lnTo>
                    <a:pt x="961" y="398"/>
                  </a:lnTo>
                  <a:lnTo>
                    <a:pt x="980" y="385"/>
                  </a:lnTo>
                  <a:lnTo>
                    <a:pt x="998" y="397"/>
                  </a:lnTo>
                  <a:lnTo>
                    <a:pt x="999" y="392"/>
                  </a:lnTo>
                  <a:lnTo>
                    <a:pt x="1006" y="395"/>
                  </a:lnTo>
                  <a:lnTo>
                    <a:pt x="1014" y="386"/>
                  </a:lnTo>
                  <a:lnTo>
                    <a:pt x="1005" y="369"/>
                  </a:lnTo>
                  <a:lnTo>
                    <a:pt x="1007" y="353"/>
                  </a:lnTo>
                  <a:lnTo>
                    <a:pt x="1029" y="348"/>
                  </a:lnTo>
                  <a:lnTo>
                    <a:pt x="1050" y="367"/>
                  </a:lnTo>
                  <a:lnTo>
                    <a:pt x="1056" y="387"/>
                  </a:lnTo>
                  <a:lnTo>
                    <a:pt x="1079" y="420"/>
                  </a:lnTo>
                  <a:lnTo>
                    <a:pt x="1085" y="445"/>
                  </a:lnTo>
                  <a:lnTo>
                    <a:pt x="1142" y="468"/>
                  </a:lnTo>
                  <a:lnTo>
                    <a:pt x="1173" y="466"/>
                  </a:lnTo>
                  <a:lnTo>
                    <a:pt x="1184" y="442"/>
                  </a:lnTo>
                  <a:lnTo>
                    <a:pt x="1199" y="435"/>
                  </a:lnTo>
                  <a:lnTo>
                    <a:pt x="1204" y="454"/>
                  </a:lnTo>
                  <a:lnTo>
                    <a:pt x="1221" y="453"/>
                  </a:lnTo>
                  <a:lnTo>
                    <a:pt x="1241" y="475"/>
                  </a:lnTo>
                  <a:lnTo>
                    <a:pt x="1260" y="473"/>
                  </a:lnTo>
                  <a:lnTo>
                    <a:pt x="1270" y="437"/>
                  </a:lnTo>
                  <a:lnTo>
                    <a:pt x="1288" y="428"/>
                  </a:lnTo>
                  <a:lnTo>
                    <a:pt x="1309" y="386"/>
                  </a:lnTo>
                  <a:lnTo>
                    <a:pt x="1304" y="348"/>
                  </a:lnTo>
                  <a:lnTo>
                    <a:pt x="1324" y="326"/>
                  </a:lnTo>
                  <a:lnTo>
                    <a:pt x="1315" y="298"/>
                  </a:lnTo>
                  <a:lnTo>
                    <a:pt x="1324" y="265"/>
                  </a:lnTo>
                  <a:lnTo>
                    <a:pt x="1346" y="247"/>
                  </a:lnTo>
                  <a:lnTo>
                    <a:pt x="1351" y="222"/>
                  </a:lnTo>
                  <a:lnTo>
                    <a:pt x="1362" y="220"/>
                  </a:lnTo>
                  <a:lnTo>
                    <a:pt x="1375" y="230"/>
                  </a:lnTo>
                  <a:lnTo>
                    <a:pt x="1380" y="225"/>
                  </a:lnTo>
                  <a:lnTo>
                    <a:pt x="1389" y="228"/>
                  </a:lnTo>
                  <a:lnTo>
                    <a:pt x="1396" y="211"/>
                  </a:lnTo>
                  <a:lnTo>
                    <a:pt x="1409" y="213"/>
                  </a:lnTo>
                  <a:lnTo>
                    <a:pt x="1419" y="206"/>
                  </a:lnTo>
                  <a:lnTo>
                    <a:pt x="1442" y="221"/>
                  </a:lnTo>
                  <a:lnTo>
                    <a:pt x="1473" y="248"/>
                  </a:lnTo>
                  <a:lnTo>
                    <a:pt x="1508" y="257"/>
                  </a:lnTo>
                  <a:lnTo>
                    <a:pt x="1517" y="295"/>
                  </a:lnTo>
                  <a:lnTo>
                    <a:pt x="1490" y="341"/>
                  </a:lnTo>
                  <a:lnTo>
                    <a:pt x="1487" y="372"/>
                  </a:lnTo>
                  <a:lnTo>
                    <a:pt x="1472" y="394"/>
                  </a:lnTo>
                  <a:lnTo>
                    <a:pt x="1476" y="408"/>
                  </a:lnTo>
                  <a:lnTo>
                    <a:pt x="1485" y="403"/>
                  </a:lnTo>
                  <a:lnTo>
                    <a:pt x="1507" y="382"/>
                  </a:lnTo>
                  <a:lnTo>
                    <a:pt x="1524" y="368"/>
                  </a:lnTo>
                  <a:lnTo>
                    <a:pt x="1532" y="343"/>
                  </a:lnTo>
                  <a:lnTo>
                    <a:pt x="1532" y="335"/>
                  </a:lnTo>
                  <a:lnTo>
                    <a:pt x="1569" y="320"/>
                  </a:lnTo>
                  <a:lnTo>
                    <a:pt x="1586" y="294"/>
                  </a:lnTo>
                  <a:lnTo>
                    <a:pt x="1616" y="308"/>
                  </a:lnTo>
                  <a:lnTo>
                    <a:pt x="1625" y="299"/>
                  </a:lnTo>
                  <a:lnTo>
                    <a:pt x="1623" y="259"/>
                  </a:lnTo>
                  <a:lnTo>
                    <a:pt x="1618" y="25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38" name="Freeform 95"/>
            <p:cNvSpPr>
              <a:spLocks/>
            </p:cNvSpPr>
            <p:nvPr/>
          </p:nvSpPr>
          <p:spPr bwMode="auto">
            <a:xfrm>
              <a:off x="4712" y="-349"/>
              <a:ext cx="1638" cy="1963"/>
            </a:xfrm>
            <a:custGeom>
              <a:avLst/>
              <a:gdLst>
                <a:gd name="T0" fmla="*/ 1531 w 1638"/>
                <a:gd name="T1" fmla="*/ 329 h 1963"/>
                <a:gd name="T2" fmla="*/ 1535 w 1638"/>
                <a:gd name="T3" fmla="*/ 185 h 1963"/>
                <a:gd name="T4" fmla="*/ 1571 w 1638"/>
                <a:gd name="T5" fmla="*/ 76 h 1963"/>
                <a:gd name="T6" fmla="*/ 1474 w 1638"/>
                <a:gd name="T7" fmla="*/ 123 h 1963"/>
                <a:gd name="T8" fmla="*/ 1428 w 1638"/>
                <a:gd name="T9" fmla="*/ 96 h 1963"/>
                <a:gd name="T10" fmla="*/ 1426 w 1638"/>
                <a:gd name="T11" fmla="*/ 24 h 1963"/>
                <a:gd name="T12" fmla="*/ 1349 w 1638"/>
                <a:gd name="T13" fmla="*/ 95 h 1963"/>
                <a:gd name="T14" fmla="*/ 1259 w 1638"/>
                <a:gd name="T15" fmla="*/ 195 h 1963"/>
                <a:gd name="T16" fmla="*/ 1235 w 1638"/>
                <a:gd name="T17" fmla="*/ 55 h 1963"/>
                <a:gd name="T18" fmla="*/ 1173 w 1638"/>
                <a:gd name="T19" fmla="*/ 149 h 1963"/>
                <a:gd name="T20" fmla="*/ 1098 w 1638"/>
                <a:gd name="T21" fmla="*/ 174 h 1963"/>
                <a:gd name="T22" fmla="*/ 1039 w 1638"/>
                <a:gd name="T23" fmla="*/ 176 h 1963"/>
                <a:gd name="T24" fmla="*/ 1031 w 1638"/>
                <a:gd name="T25" fmla="*/ 235 h 1963"/>
                <a:gd name="T26" fmla="*/ 948 w 1638"/>
                <a:gd name="T27" fmla="*/ 337 h 1963"/>
                <a:gd name="T28" fmla="*/ 918 w 1638"/>
                <a:gd name="T29" fmla="*/ 255 h 1963"/>
                <a:gd name="T30" fmla="*/ 850 w 1638"/>
                <a:gd name="T31" fmla="*/ 301 h 1963"/>
                <a:gd name="T32" fmla="*/ 823 w 1638"/>
                <a:gd name="T33" fmla="*/ 366 h 1963"/>
                <a:gd name="T34" fmla="*/ 787 w 1638"/>
                <a:gd name="T35" fmla="*/ 469 h 1963"/>
                <a:gd name="T36" fmla="*/ 718 w 1638"/>
                <a:gd name="T37" fmla="*/ 550 h 1963"/>
                <a:gd name="T38" fmla="*/ 667 w 1638"/>
                <a:gd name="T39" fmla="*/ 562 h 1963"/>
                <a:gd name="T40" fmla="*/ 647 w 1638"/>
                <a:gd name="T41" fmla="*/ 647 h 1963"/>
                <a:gd name="T42" fmla="*/ 615 w 1638"/>
                <a:gd name="T43" fmla="*/ 699 h 1963"/>
                <a:gd name="T44" fmla="*/ 540 w 1638"/>
                <a:gd name="T45" fmla="*/ 772 h 1963"/>
                <a:gd name="T46" fmla="*/ 558 w 1638"/>
                <a:gd name="T47" fmla="*/ 849 h 1963"/>
                <a:gd name="T48" fmla="*/ 484 w 1638"/>
                <a:gd name="T49" fmla="*/ 887 h 1963"/>
                <a:gd name="T50" fmla="*/ 466 w 1638"/>
                <a:gd name="T51" fmla="*/ 949 h 1963"/>
                <a:gd name="T52" fmla="*/ 460 w 1638"/>
                <a:gd name="T53" fmla="*/ 972 h 1963"/>
                <a:gd name="T54" fmla="*/ 461 w 1638"/>
                <a:gd name="T55" fmla="*/ 982 h 1963"/>
                <a:gd name="T56" fmla="*/ 421 w 1638"/>
                <a:gd name="T57" fmla="*/ 1042 h 1963"/>
                <a:gd name="T58" fmla="*/ 399 w 1638"/>
                <a:gd name="T59" fmla="*/ 1110 h 1963"/>
                <a:gd name="T60" fmla="*/ 295 w 1638"/>
                <a:gd name="T61" fmla="*/ 1200 h 1963"/>
                <a:gd name="T62" fmla="*/ 408 w 1638"/>
                <a:gd name="T63" fmla="*/ 1181 h 1963"/>
                <a:gd name="T64" fmla="*/ 322 w 1638"/>
                <a:gd name="T65" fmla="*/ 1265 h 1963"/>
                <a:gd name="T66" fmla="*/ 202 w 1638"/>
                <a:gd name="T67" fmla="*/ 1297 h 1963"/>
                <a:gd name="T68" fmla="*/ 123 w 1638"/>
                <a:gd name="T69" fmla="*/ 1345 h 1963"/>
                <a:gd name="T70" fmla="*/ 118 w 1638"/>
                <a:gd name="T71" fmla="*/ 1390 h 1963"/>
                <a:gd name="T72" fmla="*/ 98 w 1638"/>
                <a:gd name="T73" fmla="*/ 1416 h 1963"/>
                <a:gd name="T74" fmla="*/ 88 w 1638"/>
                <a:gd name="T75" fmla="*/ 1481 h 1963"/>
                <a:gd name="T76" fmla="*/ 27 w 1638"/>
                <a:gd name="T77" fmla="*/ 1540 h 1963"/>
                <a:gd name="T78" fmla="*/ 119 w 1638"/>
                <a:gd name="T79" fmla="*/ 1572 h 1963"/>
                <a:gd name="T80" fmla="*/ 129 w 1638"/>
                <a:gd name="T81" fmla="*/ 1606 h 1963"/>
                <a:gd name="T82" fmla="*/ 24 w 1638"/>
                <a:gd name="T83" fmla="*/ 1625 h 1963"/>
                <a:gd name="T84" fmla="*/ 49 w 1638"/>
                <a:gd name="T85" fmla="*/ 1705 h 1963"/>
                <a:gd name="T86" fmla="*/ 87 w 1638"/>
                <a:gd name="T87" fmla="*/ 1687 h 1963"/>
                <a:gd name="T88" fmla="*/ 73 w 1638"/>
                <a:gd name="T89" fmla="*/ 1750 h 1963"/>
                <a:gd name="T90" fmla="*/ 42 w 1638"/>
                <a:gd name="T91" fmla="*/ 1795 h 1963"/>
                <a:gd name="T92" fmla="*/ 100 w 1638"/>
                <a:gd name="T93" fmla="*/ 1842 h 1963"/>
                <a:gd name="T94" fmla="*/ 128 w 1638"/>
                <a:gd name="T95" fmla="*/ 1957 h 1963"/>
                <a:gd name="T96" fmla="*/ 246 w 1638"/>
                <a:gd name="T97" fmla="*/ 1899 h 1963"/>
                <a:gd name="T98" fmla="*/ 325 w 1638"/>
                <a:gd name="T99" fmla="*/ 1843 h 1963"/>
                <a:gd name="T100" fmla="*/ 346 w 1638"/>
                <a:gd name="T101" fmla="*/ 1736 h 1963"/>
                <a:gd name="T102" fmla="*/ 417 w 1638"/>
                <a:gd name="T103" fmla="*/ 1845 h 1963"/>
                <a:gd name="T104" fmla="*/ 448 w 1638"/>
                <a:gd name="T105" fmla="*/ 1486 h 1963"/>
                <a:gd name="T106" fmla="*/ 583 w 1638"/>
                <a:gd name="T107" fmla="*/ 988 h 1963"/>
                <a:gd name="T108" fmla="*/ 735 w 1638"/>
                <a:gd name="T109" fmla="*/ 582 h 1963"/>
                <a:gd name="T110" fmla="*/ 958 w 1638"/>
                <a:gd name="T111" fmla="*/ 433 h 1963"/>
                <a:gd name="T112" fmla="*/ 1142 w 1638"/>
                <a:gd name="T113" fmla="*/ 468 h 1963"/>
                <a:gd name="T114" fmla="*/ 1346 w 1638"/>
                <a:gd name="T115" fmla="*/ 247 h 1963"/>
                <a:gd name="T116" fmla="*/ 1472 w 1638"/>
                <a:gd name="T117" fmla="*/ 394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 h="1963">
                  <a:moveTo>
                    <a:pt x="1618" y="251"/>
                  </a:moveTo>
                  <a:lnTo>
                    <a:pt x="1604" y="253"/>
                  </a:lnTo>
                  <a:lnTo>
                    <a:pt x="1590" y="238"/>
                  </a:lnTo>
                  <a:lnTo>
                    <a:pt x="1589" y="254"/>
                  </a:lnTo>
                  <a:lnTo>
                    <a:pt x="1595" y="253"/>
                  </a:lnTo>
                  <a:lnTo>
                    <a:pt x="1602" y="261"/>
                  </a:lnTo>
                  <a:lnTo>
                    <a:pt x="1600" y="275"/>
                  </a:lnTo>
                  <a:lnTo>
                    <a:pt x="1586" y="267"/>
                  </a:lnTo>
                  <a:lnTo>
                    <a:pt x="1583" y="291"/>
                  </a:lnTo>
                  <a:lnTo>
                    <a:pt x="1572" y="314"/>
                  </a:lnTo>
                  <a:lnTo>
                    <a:pt x="1531" y="334"/>
                  </a:lnTo>
                  <a:lnTo>
                    <a:pt x="1525" y="342"/>
                  </a:lnTo>
                  <a:lnTo>
                    <a:pt x="1528" y="334"/>
                  </a:lnTo>
                  <a:lnTo>
                    <a:pt x="1522" y="322"/>
                  </a:lnTo>
                  <a:lnTo>
                    <a:pt x="1531" y="329"/>
                  </a:lnTo>
                  <a:lnTo>
                    <a:pt x="1569" y="307"/>
                  </a:lnTo>
                  <a:lnTo>
                    <a:pt x="1576" y="283"/>
                  </a:lnTo>
                  <a:lnTo>
                    <a:pt x="1574" y="264"/>
                  </a:lnTo>
                  <a:lnTo>
                    <a:pt x="1561" y="254"/>
                  </a:lnTo>
                  <a:lnTo>
                    <a:pt x="1572" y="243"/>
                  </a:lnTo>
                  <a:lnTo>
                    <a:pt x="1566" y="227"/>
                  </a:lnTo>
                  <a:lnTo>
                    <a:pt x="1541" y="226"/>
                  </a:lnTo>
                  <a:lnTo>
                    <a:pt x="1544" y="215"/>
                  </a:lnTo>
                  <a:lnTo>
                    <a:pt x="1524" y="200"/>
                  </a:lnTo>
                  <a:lnTo>
                    <a:pt x="1502" y="193"/>
                  </a:lnTo>
                  <a:lnTo>
                    <a:pt x="1484" y="193"/>
                  </a:lnTo>
                  <a:lnTo>
                    <a:pt x="1490" y="185"/>
                  </a:lnTo>
                  <a:lnTo>
                    <a:pt x="1485" y="174"/>
                  </a:lnTo>
                  <a:lnTo>
                    <a:pt x="1509" y="183"/>
                  </a:lnTo>
                  <a:lnTo>
                    <a:pt x="1535" y="185"/>
                  </a:lnTo>
                  <a:lnTo>
                    <a:pt x="1563" y="193"/>
                  </a:lnTo>
                  <a:lnTo>
                    <a:pt x="1579" y="184"/>
                  </a:lnTo>
                  <a:lnTo>
                    <a:pt x="1591" y="182"/>
                  </a:lnTo>
                  <a:lnTo>
                    <a:pt x="1616" y="157"/>
                  </a:lnTo>
                  <a:lnTo>
                    <a:pt x="1638" y="152"/>
                  </a:lnTo>
                  <a:lnTo>
                    <a:pt x="1634" y="124"/>
                  </a:lnTo>
                  <a:lnTo>
                    <a:pt x="1623" y="126"/>
                  </a:lnTo>
                  <a:lnTo>
                    <a:pt x="1619" y="111"/>
                  </a:lnTo>
                  <a:lnTo>
                    <a:pt x="1601" y="109"/>
                  </a:lnTo>
                  <a:lnTo>
                    <a:pt x="1586" y="117"/>
                  </a:lnTo>
                  <a:lnTo>
                    <a:pt x="1576" y="109"/>
                  </a:lnTo>
                  <a:lnTo>
                    <a:pt x="1593" y="102"/>
                  </a:lnTo>
                  <a:lnTo>
                    <a:pt x="1594" y="95"/>
                  </a:lnTo>
                  <a:lnTo>
                    <a:pt x="1581" y="93"/>
                  </a:lnTo>
                  <a:lnTo>
                    <a:pt x="1571" y="76"/>
                  </a:lnTo>
                  <a:lnTo>
                    <a:pt x="1571" y="87"/>
                  </a:lnTo>
                  <a:lnTo>
                    <a:pt x="1559" y="97"/>
                  </a:lnTo>
                  <a:lnTo>
                    <a:pt x="1555" y="76"/>
                  </a:lnTo>
                  <a:lnTo>
                    <a:pt x="1540" y="82"/>
                  </a:lnTo>
                  <a:lnTo>
                    <a:pt x="1535" y="86"/>
                  </a:lnTo>
                  <a:lnTo>
                    <a:pt x="1526" y="80"/>
                  </a:lnTo>
                  <a:lnTo>
                    <a:pt x="1533" y="69"/>
                  </a:lnTo>
                  <a:lnTo>
                    <a:pt x="1524" y="55"/>
                  </a:lnTo>
                  <a:lnTo>
                    <a:pt x="1514" y="56"/>
                  </a:lnTo>
                  <a:lnTo>
                    <a:pt x="1497" y="44"/>
                  </a:lnTo>
                  <a:lnTo>
                    <a:pt x="1497" y="64"/>
                  </a:lnTo>
                  <a:lnTo>
                    <a:pt x="1487" y="68"/>
                  </a:lnTo>
                  <a:lnTo>
                    <a:pt x="1473" y="107"/>
                  </a:lnTo>
                  <a:lnTo>
                    <a:pt x="1486" y="126"/>
                  </a:lnTo>
                  <a:lnTo>
                    <a:pt x="1474" y="123"/>
                  </a:lnTo>
                  <a:lnTo>
                    <a:pt x="1457" y="169"/>
                  </a:lnTo>
                  <a:lnTo>
                    <a:pt x="1452" y="193"/>
                  </a:lnTo>
                  <a:lnTo>
                    <a:pt x="1438" y="198"/>
                  </a:lnTo>
                  <a:lnTo>
                    <a:pt x="1422" y="204"/>
                  </a:lnTo>
                  <a:lnTo>
                    <a:pt x="1420" y="200"/>
                  </a:lnTo>
                  <a:lnTo>
                    <a:pt x="1447" y="191"/>
                  </a:lnTo>
                  <a:lnTo>
                    <a:pt x="1459" y="148"/>
                  </a:lnTo>
                  <a:lnTo>
                    <a:pt x="1460" y="124"/>
                  </a:lnTo>
                  <a:lnTo>
                    <a:pt x="1455" y="122"/>
                  </a:lnTo>
                  <a:lnTo>
                    <a:pt x="1445" y="130"/>
                  </a:lnTo>
                  <a:lnTo>
                    <a:pt x="1442" y="124"/>
                  </a:lnTo>
                  <a:lnTo>
                    <a:pt x="1457" y="110"/>
                  </a:lnTo>
                  <a:lnTo>
                    <a:pt x="1464" y="80"/>
                  </a:lnTo>
                  <a:lnTo>
                    <a:pt x="1455" y="82"/>
                  </a:lnTo>
                  <a:lnTo>
                    <a:pt x="1428" y="96"/>
                  </a:lnTo>
                  <a:lnTo>
                    <a:pt x="1432" y="87"/>
                  </a:lnTo>
                  <a:lnTo>
                    <a:pt x="1447" y="77"/>
                  </a:lnTo>
                  <a:lnTo>
                    <a:pt x="1449" y="71"/>
                  </a:lnTo>
                  <a:lnTo>
                    <a:pt x="1438" y="58"/>
                  </a:lnTo>
                  <a:lnTo>
                    <a:pt x="1455" y="62"/>
                  </a:lnTo>
                  <a:lnTo>
                    <a:pt x="1479" y="38"/>
                  </a:lnTo>
                  <a:lnTo>
                    <a:pt x="1477" y="22"/>
                  </a:lnTo>
                  <a:lnTo>
                    <a:pt x="1455" y="30"/>
                  </a:lnTo>
                  <a:lnTo>
                    <a:pt x="1465" y="15"/>
                  </a:lnTo>
                  <a:lnTo>
                    <a:pt x="1449" y="0"/>
                  </a:lnTo>
                  <a:lnTo>
                    <a:pt x="1442" y="14"/>
                  </a:lnTo>
                  <a:lnTo>
                    <a:pt x="1440" y="20"/>
                  </a:lnTo>
                  <a:lnTo>
                    <a:pt x="1425" y="1"/>
                  </a:lnTo>
                  <a:lnTo>
                    <a:pt x="1419" y="15"/>
                  </a:lnTo>
                  <a:lnTo>
                    <a:pt x="1426" y="24"/>
                  </a:lnTo>
                  <a:lnTo>
                    <a:pt x="1418" y="29"/>
                  </a:lnTo>
                  <a:lnTo>
                    <a:pt x="1414" y="44"/>
                  </a:lnTo>
                  <a:lnTo>
                    <a:pt x="1420" y="52"/>
                  </a:lnTo>
                  <a:lnTo>
                    <a:pt x="1411" y="64"/>
                  </a:lnTo>
                  <a:lnTo>
                    <a:pt x="1407" y="70"/>
                  </a:lnTo>
                  <a:lnTo>
                    <a:pt x="1396" y="73"/>
                  </a:lnTo>
                  <a:lnTo>
                    <a:pt x="1393" y="86"/>
                  </a:lnTo>
                  <a:lnTo>
                    <a:pt x="1402" y="96"/>
                  </a:lnTo>
                  <a:lnTo>
                    <a:pt x="1399" y="105"/>
                  </a:lnTo>
                  <a:lnTo>
                    <a:pt x="1394" y="97"/>
                  </a:lnTo>
                  <a:lnTo>
                    <a:pt x="1383" y="126"/>
                  </a:lnTo>
                  <a:lnTo>
                    <a:pt x="1369" y="136"/>
                  </a:lnTo>
                  <a:lnTo>
                    <a:pt x="1359" y="135"/>
                  </a:lnTo>
                  <a:lnTo>
                    <a:pt x="1367" y="90"/>
                  </a:lnTo>
                  <a:lnTo>
                    <a:pt x="1349" y="95"/>
                  </a:lnTo>
                  <a:lnTo>
                    <a:pt x="1355" y="79"/>
                  </a:lnTo>
                  <a:lnTo>
                    <a:pt x="1365" y="73"/>
                  </a:lnTo>
                  <a:lnTo>
                    <a:pt x="1367" y="64"/>
                  </a:lnTo>
                  <a:lnTo>
                    <a:pt x="1360" y="53"/>
                  </a:lnTo>
                  <a:lnTo>
                    <a:pt x="1362" y="36"/>
                  </a:lnTo>
                  <a:lnTo>
                    <a:pt x="1350" y="47"/>
                  </a:lnTo>
                  <a:lnTo>
                    <a:pt x="1346" y="62"/>
                  </a:lnTo>
                  <a:lnTo>
                    <a:pt x="1329" y="78"/>
                  </a:lnTo>
                  <a:lnTo>
                    <a:pt x="1320" y="105"/>
                  </a:lnTo>
                  <a:lnTo>
                    <a:pt x="1279" y="156"/>
                  </a:lnTo>
                  <a:lnTo>
                    <a:pt x="1278" y="166"/>
                  </a:lnTo>
                  <a:lnTo>
                    <a:pt x="1290" y="165"/>
                  </a:lnTo>
                  <a:lnTo>
                    <a:pt x="1274" y="185"/>
                  </a:lnTo>
                  <a:lnTo>
                    <a:pt x="1267" y="197"/>
                  </a:lnTo>
                  <a:lnTo>
                    <a:pt x="1259" y="195"/>
                  </a:lnTo>
                  <a:lnTo>
                    <a:pt x="1254" y="176"/>
                  </a:lnTo>
                  <a:lnTo>
                    <a:pt x="1264" y="160"/>
                  </a:lnTo>
                  <a:lnTo>
                    <a:pt x="1275" y="105"/>
                  </a:lnTo>
                  <a:lnTo>
                    <a:pt x="1308" y="59"/>
                  </a:lnTo>
                  <a:lnTo>
                    <a:pt x="1305" y="47"/>
                  </a:lnTo>
                  <a:lnTo>
                    <a:pt x="1289" y="54"/>
                  </a:lnTo>
                  <a:lnTo>
                    <a:pt x="1279" y="65"/>
                  </a:lnTo>
                  <a:lnTo>
                    <a:pt x="1272" y="49"/>
                  </a:lnTo>
                  <a:lnTo>
                    <a:pt x="1264" y="47"/>
                  </a:lnTo>
                  <a:lnTo>
                    <a:pt x="1259" y="29"/>
                  </a:lnTo>
                  <a:lnTo>
                    <a:pt x="1254" y="31"/>
                  </a:lnTo>
                  <a:lnTo>
                    <a:pt x="1250" y="50"/>
                  </a:lnTo>
                  <a:lnTo>
                    <a:pt x="1243" y="35"/>
                  </a:lnTo>
                  <a:lnTo>
                    <a:pt x="1238" y="32"/>
                  </a:lnTo>
                  <a:lnTo>
                    <a:pt x="1235" y="55"/>
                  </a:lnTo>
                  <a:lnTo>
                    <a:pt x="1239" y="66"/>
                  </a:lnTo>
                  <a:lnTo>
                    <a:pt x="1233" y="70"/>
                  </a:lnTo>
                  <a:lnTo>
                    <a:pt x="1215" y="54"/>
                  </a:lnTo>
                  <a:lnTo>
                    <a:pt x="1209" y="58"/>
                  </a:lnTo>
                  <a:lnTo>
                    <a:pt x="1209" y="72"/>
                  </a:lnTo>
                  <a:lnTo>
                    <a:pt x="1228" y="76"/>
                  </a:lnTo>
                  <a:lnTo>
                    <a:pt x="1236" y="88"/>
                  </a:lnTo>
                  <a:lnTo>
                    <a:pt x="1233" y="98"/>
                  </a:lnTo>
                  <a:lnTo>
                    <a:pt x="1218" y="90"/>
                  </a:lnTo>
                  <a:lnTo>
                    <a:pt x="1210" y="116"/>
                  </a:lnTo>
                  <a:lnTo>
                    <a:pt x="1220" y="127"/>
                  </a:lnTo>
                  <a:lnTo>
                    <a:pt x="1213" y="135"/>
                  </a:lnTo>
                  <a:lnTo>
                    <a:pt x="1199" y="125"/>
                  </a:lnTo>
                  <a:lnTo>
                    <a:pt x="1189" y="126"/>
                  </a:lnTo>
                  <a:lnTo>
                    <a:pt x="1173" y="149"/>
                  </a:lnTo>
                  <a:lnTo>
                    <a:pt x="1166" y="152"/>
                  </a:lnTo>
                  <a:lnTo>
                    <a:pt x="1164" y="161"/>
                  </a:lnTo>
                  <a:lnTo>
                    <a:pt x="1160" y="172"/>
                  </a:lnTo>
                  <a:lnTo>
                    <a:pt x="1148" y="170"/>
                  </a:lnTo>
                  <a:lnTo>
                    <a:pt x="1145" y="187"/>
                  </a:lnTo>
                  <a:lnTo>
                    <a:pt x="1156" y="191"/>
                  </a:lnTo>
                  <a:lnTo>
                    <a:pt x="1147" y="202"/>
                  </a:lnTo>
                  <a:lnTo>
                    <a:pt x="1151" y="225"/>
                  </a:lnTo>
                  <a:lnTo>
                    <a:pt x="1141" y="228"/>
                  </a:lnTo>
                  <a:lnTo>
                    <a:pt x="1129" y="210"/>
                  </a:lnTo>
                  <a:lnTo>
                    <a:pt x="1140" y="197"/>
                  </a:lnTo>
                  <a:lnTo>
                    <a:pt x="1123" y="198"/>
                  </a:lnTo>
                  <a:lnTo>
                    <a:pt x="1131" y="184"/>
                  </a:lnTo>
                  <a:lnTo>
                    <a:pt x="1103" y="179"/>
                  </a:lnTo>
                  <a:lnTo>
                    <a:pt x="1098" y="174"/>
                  </a:lnTo>
                  <a:lnTo>
                    <a:pt x="1093" y="181"/>
                  </a:lnTo>
                  <a:lnTo>
                    <a:pt x="1100" y="194"/>
                  </a:lnTo>
                  <a:lnTo>
                    <a:pt x="1084" y="191"/>
                  </a:lnTo>
                  <a:lnTo>
                    <a:pt x="1085" y="163"/>
                  </a:lnTo>
                  <a:lnTo>
                    <a:pt x="1067" y="158"/>
                  </a:lnTo>
                  <a:lnTo>
                    <a:pt x="1058" y="178"/>
                  </a:lnTo>
                  <a:lnTo>
                    <a:pt x="1060" y="184"/>
                  </a:lnTo>
                  <a:lnTo>
                    <a:pt x="1050" y="181"/>
                  </a:lnTo>
                  <a:lnTo>
                    <a:pt x="1048" y="170"/>
                  </a:lnTo>
                  <a:lnTo>
                    <a:pt x="1039" y="158"/>
                  </a:lnTo>
                  <a:lnTo>
                    <a:pt x="1037" y="173"/>
                  </a:lnTo>
                  <a:lnTo>
                    <a:pt x="1029" y="167"/>
                  </a:lnTo>
                  <a:lnTo>
                    <a:pt x="1018" y="171"/>
                  </a:lnTo>
                  <a:lnTo>
                    <a:pt x="1024" y="181"/>
                  </a:lnTo>
                  <a:lnTo>
                    <a:pt x="1039" y="176"/>
                  </a:lnTo>
                  <a:lnTo>
                    <a:pt x="1039" y="192"/>
                  </a:lnTo>
                  <a:lnTo>
                    <a:pt x="1052" y="205"/>
                  </a:lnTo>
                  <a:lnTo>
                    <a:pt x="1059" y="191"/>
                  </a:lnTo>
                  <a:lnTo>
                    <a:pt x="1073" y="200"/>
                  </a:lnTo>
                  <a:lnTo>
                    <a:pt x="1065" y="208"/>
                  </a:lnTo>
                  <a:lnTo>
                    <a:pt x="1074" y="220"/>
                  </a:lnTo>
                  <a:lnTo>
                    <a:pt x="1066" y="232"/>
                  </a:lnTo>
                  <a:lnTo>
                    <a:pt x="1069" y="264"/>
                  </a:lnTo>
                  <a:lnTo>
                    <a:pt x="1056" y="252"/>
                  </a:lnTo>
                  <a:lnTo>
                    <a:pt x="1050" y="238"/>
                  </a:lnTo>
                  <a:lnTo>
                    <a:pt x="1040" y="236"/>
                  </a:lnTo>
                  <a:lnTo>
                    <a:pt x="1033" y="219"/>
                  </a:lnTo>
                  <a:lnTo>
                    <a:pt x="1022" y="212"/>
                  </a:lnTo>
                  <a:lnTo>
                    <a:pt x="1017" y="222"/>
                  </a:lnTo>
                  <a:lnTo>
                    <a:pt x="1031" y="235"/>
                  </a:lnTo>
                  <a:lnTo>
                    <a:pt x="1017" y="234"/>
                  </a:lnTo>
                  <a:lnTo>
                    <a:pt x="1013" y="252"/>
                  </a:lnTo>
                  <a:lnTo>
                    <a:pt x="999" y="245"/>
                  </a:lnTo>
                  <a:lnTo>
                    <a:pt x="1006" y="229"/>
                  </a:lnTo>
                  <a:lnTo>
                    <a:pt x="999" y="225"/>
                  </a:lnTo>
                  <a:lnTo>
                    <a:pt x="991" y="234"/>
                  </a:lnTo>
                  <a:lnTo>
                    <a:pt x="989" y="253"/>
                  </a:lnTo>
                  <a:lnTo>
                    <a:pt x="975" y="263"/>
                  </a:lnTo>
                  <a:lnTo>
                    <a:pt x="978" y="286"/>
                  </a:lnTo>
                  <a:lnTo>
                    <a:pt x="989" y="296"/>
                  </a:lnTo>
                  <a:lnTo>
                    <a:pt x="984" y="305"/>
                  </a:lnTo>
                  <a:lnTo>
                    <a:pt x="976" y="294"/>
                  </a:lnTo>
                  <a:lnTo>
                    <a:pt x="970" y="296"/>
                  </a:lnTo>
                  <a:lnTo>
                    <a:pt x="965" y="319"/>
                  </a:lnTo>
                  <a:lnTo>
                    <a:pt x="948" y="337"/>
                  </a:lnTo>
                  <a:lnTo>
                    <a:pt x="948" y="330"/>
                  </a:lnTo>
                  <a:lnTo>
                    <a:pt x="961" y="304"/>
                  </a:lnTo>
                  <a:lnTo>
                    <a:pt x="961" y="288"/>
                  </a:lnTo>
                  <a:lnTo>
                    <a:pt x="953" y="271"/>
                  </a:lnTo>
                  <a:lnTo>
                    <a:pt x="960" y="253"/>
                  </a:lnTo>
                  <a:lnTo>
                    <a:pt x="961" y="226"/>
                  </a:lnTo>
                  <a:lnTo>
                    <a:pt x="956" y="232"/>
                  </a:lnTo>
                  <a:lnTo>
                    <a:pt x="945" y="238"/>
                  </a:lnTo>
                  <a:lnTo>
                    <a:pt x="945" y="250"/>
                  </a:lnTo>
                  <a:lnTo>
                    <a:pt x="935" y="257"/>
                  </a:lnTo>
                  <a:lnTo>
                    <a:pt x="931" y="294"/>
                  </a:lnTo>
                  <a:lnTo>
                    <a:pt x="920" y="317"/>
                  </a:lnTo>
                  <a:lnTo>
                    <a:pt x="919" y="278"/>
                  </a:lnTo>
                  <a:lnTo>
                    <a:pt x="914" y="268"/>
                  </a:lnTo>
                  <a:lnTo>
                    <a:pt x="918" y="255"/>
                  </a:lnTo>
                  <a:lnTo>
                    <a:pt x="908" y="255"/>
                  </a:lnTo>
                  <a:lnTo>
                    <a:pt x="905" y="262"/>
                  </a:lnTo>
                  <a:lnTo>
                    <a:pt x="891" y="261"/>
                  </a:lnTo>
                  <a:lnTo>
                    <a:pt x="876" y="287"/>
                  </a:lnTo>
                  <a:lnTo>
                    <a:pt x="885" y="296"/>
                  </a:lnTo>
                  <a:lnTo>
                    <a:pt x="882" y="312"/>
                  </a:lnTo>
                  <a:lnTo>
                    <a:pt x="890" y="322"/>
                  </a:lnTo>
                  <a:lnTo>
                    <a:pt x="897" y="322"/>
                  </a:lnTo>
                  <a:lnTo>
                    <a:pt x="917" y="349"/>
                  </a:lnTo>
                  <a:lnTo>
                    <a:pt x="916" y="358"/>
                  </a:lnTo>
                  <a:lnTo>
                    <a:pt x="899" y="352"/>
                  </a:lnTo>
                  <a:lnTo>
                    <a:pt x="897" y="339"/>
                  </a:lnTo>
                  <a:lnTo>
                    <a:pt x="880" y="332"/>
                  </a:lnTo>
                  <a:lnTo>
                    <a:pt x="867" y="301"/>
                  </a:lnTo>
                  <a:lnTo>
                    <a:pt x="850" y="301"/>
                  </a:lnTo>
                  <a:lnTo>
                    <a:pt x="854" y="310"/>
                  </a:lnTo>
                  <a:lnTo>
                    <a:pt x="854" y="322"/>
                  </a:lnTo>
                  <a:lnTo>
                    <a:pt x="871" y="332"/>
                  </a:lnTo>
                  <a:lnTo>
                    <a:pt x="864" y="341"/>
                  </a:lnTo>
                  <a:lnTo>
                    <a:pt x="852" y="333"/>
                  </a:lnTo>
                  <a:lnTo>
                    <a:pt x="849" y="345"/>
                  </a:lnTo>
                  <a:lnTo>
                    <a:pt x="844" y="333"/>
                  </a:lnTo>
                  <a:lnTo>
                    <a:pt x="836" y="331"/>
                  </a:lnTo>
                  <a:lnTo>
                    <a:pt x="834" y="337"/>
                  </a:lnTo>
                  <a:lnTo>
                    <a:pt x="827" y="334"/>
                  </a:lnTo>
                  <a:lnTo>
                    <a:pt x="838" y="317"/>
                  </a:lnTo>
                  <a:lnTo>
                    <a:pt x="828" y="306"/>
                  </a:lnTo>
                  <a:lnTo>
                    <a:pt x="816" y="339"/>
                  </a:lnTo>
                  <a:lnTo>
                    <a:pt x="818" y="359"/>
                  </a:lnTo>
                  <a:lnTo>
                    <a:pt x="823" y="366"/>
                  </a:lnTo>
                  <a:lnTo>
                    <a:pt x="788" y="386"/>
                  </a:lnTo>
                  <a:lnTo>
                    <a:pt x="782" y="398"/>
                  </a:lnTo>
                  <a:lnTo>
                    <a:pt x="761" y="409"/>
                  </a:lnTo>
                  <a:lnTo>
                    <a:pt x="762" y="418"/>
                  </a:lnTo>
                  <a:lnTo>
                    <a:pt x="748" y="422"/>
                  </a:lnTo>
                  <a:lnTo>
                    <a:pt x="741" y="443"/>
                  </a:lnTo>
                  <a:lnTo>
                    <a:pt x="719" y="470"/>
                  </a:lnTo>
                  <a:lnTo>
                    <a:pt x="720" y="479"/>
                  </a:lnTo>
                  <a:lnTo>
                    <a:pt x="736" y="484"/>
                  </a:lnTo>
                  <a:lnTo>
                    <a:pt x="739" y="472"/>
                  </a:lnTo>
                  <a:lnTo>
                    <a:pt x="749" y="472"/>
                  </a:lnTo>
                  <a:lnTo>
                    <a:pt x="752" y="484"/>
                  </a:lnTo>
                  <a:lnTo>
                    <a:pt x="761" y="487"/>
                  </a:lnTo>
                  <a:lnTo>
                    <a:pt x="779" y="468"/>
                  </a:lnTo>
                  <a:lnTo>
                    <a:pt x="787" y="469"/>
                  </a:lnTo>
                  <a:lnTo>
                    <a:pt x="781" y="481"/>
                  </a:lnTo>
                  <a:lnTo>
                    <a:pt x="790" y="485"/>
                  </a:lnTo>
                  <a:lnTo>
                    <a:pt x="783" y="495"/>
                  </a:lnTo>
                  <a:lnTo>
                    <a:pt x="769" y="503"/>
                  </a:lnTo>
                  <a:lnTo>
                    <a:pt x="776" y="516"/>
                  </a:lnTo>
                  <a:lnTo>
                    <a:pt x="764" y="516"/>
                  </a:lnTo>
                  <a:lnTo>
                    <a:pt x="755" y="495"/>
                  </a:lnTo>
                  <a:lnTo>
                    <a:pt x="744" y="504"/>
                  </a:lnTo>
                  <a:lnTo>
                    <a:pt x="731" y="496"/>
                  </a:lnTo>
                  <a:lnTo>
                    <a:pt x="710" y="505"/>
                  </a:lnTo>
                  <a:lnTo>
                    <a:pt x="700" y="517"/>
                  </a:lnTo>
                  <a:lnTo>
                    <a:pt x="712" y="523"/>
                  </a:lnTo>
                  <a:lnTo>
                    <a:pt x="718" y="534"/>
                  </a:lnTo>
                  <a:lnTo>
                    <a:pt x="709" y="538"/>
                  </a:lnTo>
                  <a:lnTo>
                    <a:pt x="718" y="550"/>
                  </a:lnTo>
                  <a:lnTo>
                    <a:pt x="713" y="555"/>
                  </a:lnTo>
                  <a:lnTo>
                    <a:pt x="703" y="555"/>
                  </a:lnTo>
                  <a:lnTo>
                    <a:pt x="701" y="563"/>
                  </a:lnTo>
                  <a:lnTo>
                    <a:pt x="719" y="558"/>
                  </a:lnTo>
                  <a:lnTo>
                    <a:pt x="723" y="564"/>
                  </a:lnTo>
                  <a:lnTo>
                    <a:pt x="719" y="570"/>
                  </a:lnTo>
                  <a:lnTo>
                    <a:pt x="707" y="566"/>
                  </a:lnTo>
                  <a:lnTo>
                    <a:pt x="701" y="577"/>
                  </a:lnTo>
                  <a:lnTo>
                    <a:pt x="700" y="567"/>
                  </a:lnTo>
                  <a:lnTo>
                    <a:pt x="693" y="558"/>
                  </a:lnTo>
                  <a:lnTo>
                    <a:pt x="690" y="542"/>
                  </a:lnTo>
                  <a:lnTo>
                    <a:pt x="693" y="535"/>
                  </a:lnTo>
                  <a:lnTo>
                    <a:pt x="686" y="535"/>
                  </a:lnTo>
                  <a:lnTo>
                    <a:pt x="679" y="557"/>
                  </a:lnTo>
                  <a:lnTo>
                    <a:pt x="667" y="562"/>
                  </a:lnTo>
                  <a:lnTo>
                    <a:pt x="661" y="575"/>
                  </a:lnTo>
                  <a:lnTo>
                    <a:pt x="652" y="589"/>
                  </a:lnTo>
                  <a:lnTo>
                    <a:pt x="657" y="595"/>
                  </a:lnTo>
                  <a:lnTo>
                    <a:pt x="665" y="600"/>
                  </a:lnTo>
                  <a:lnTo>
                    <a:pt x="657" y="607"/>
                  </a:lnTo>
                  <a:lnTo>
                    <a:pt x="664" y="611"/>
                  </a:lnTo>
                  <a:lnTo>
                    <a:pt x="654" y="624"/>
                  </a:lnTo>
                  <a:lnTo>
                    <a:pt x="641" y="632"/>
                  </a:lnTo>
                  <a:lnTo>
                    <a:pt x="645" y="638"/>
                  </a:lnTo>
                  <a:lnTo>
                    <a:pt x="659" y="637"/>
                  </a:lnTo>
                  <a:lnTo>
                    <a:pt x="674" y="630"/>
                  </a:lnTo>
                  <a:lnTo>
                    <a:pt x="662" y="642"/>
                  </a:lnTo>
                  <a:lnTo>
                    <a:pt x="667" y="650"/>
                  </a:lnTo>
                  <a:lnTo>
                    <a:pt x="657" y="654"/>
                  </a:lnTo>
                  <a:lnTo>
                    <a:pt x="647" y="647"/>
                  </a:lnTo>
                  <a:lnTo>
                    <a:pt x="640" y="651"/>
                  </a:lnTo>
                  <a:lnTo>
                    <a:pt x="636" y="645"/>
                  </a:lnTo>
                  <a:lnTo>
                    <a:pt x="627" y="643"/>
                  </a:lnTo>
                  <a:lnTo>
                    <a:pt x="622" y="630"/>
                  </a:lnTo>
                  <a:lnTo>
                    <a:pt x="607" y="646"/>
                  </a:lnTo>
                  <a:lnTo>
                    <a:pt x="603" y="667"/>
                  </a:lnTo>
                  <a:lnTo>
                    <a:pt x="609" y="671"/>
                  </a:lnTo>
                  <a:lnTo>
                    <a:pt x="613" y="682"/>
                  </a:lnTo>
                  <a:lnTo>
                    <a:pt x="624" y="675"/>
                  </a:lnTo>
                  <a:lnTo>
                    <a:pt x="630" y="684"/>
                  </a:lnTo>
                  <a:lnTo>
                    <a:pt x="642" y="683"/>
                  </a:lnTo>
                  <a:lnTo>
                    <a:pt x="654" y="694"/>
                  </a:lnTo>
                  <a:lnTo>
                    <a:pt x="643" y="706"/>
                  </a:lnTo>
                  <a:lnTo>
                    <a:pt x="629" y="693"/>
                  </a:lnTo>
                  <a:lnTo>
                    <a:pt x="615" y="699"/>
                  </a:lnTo>
                  <a:lnTo>
                    <a:pt x="597" y="700"/>
                  </a:lnTo>
                  <a:lnTo>
                    <a:pt x="593" y="705"/>
                  </a:lnTo>
                  <a:lnTo>
                    <a:pt x="583" y="708"/>
                  </a:lnTo>
                  <a:lnTo>
                    <a:pt x="581" y="726"/>
                  </a:lnTo>
                  <a:lnTo>
                    <a:pt x="572" y="725"/>
                  </a:lnTo>
                  <a:lnTo>
                    <a:pt x="564" y="734"/>
                  </a:lnTo>
                  <a:lnTo>
                    <a:pt x="554" y="730"/>
                  </a:lnTo>
                  <a:lnTo>
                    <a:pt x="551" y="739"/>
                  </a:lnTo>
                  <a:lnTo>
                    <a:pt x="538" y="736"/>
                  </a:lnTo>
                  <a:lnTo>
                    <a:pt x="536" y="742"/>
                  </a:lnTo>
                  <a:lnTo>
                    <a:pt x="543" y="751"/>
                  </a:lnTo>
                  <a:lnTo>
                    <a:pt x="553" y="756"/>
                  </a:lnTo>
                  <a:lnTo>
                    <a:pt x="536" y="758"/>
                  </a:lnTo>
                  <a:lnTo>
                    <a:pt x="535" y="766"/>
                  </a:lnTo>
                  <a:lnTo>
                    <a:pt x="540" y="772"/>
                  </a:lnTo>
                  <a:lnTo>
                    <a:pt x="536" y="779"/>
                  </a:lnTo>
                  <a:lnTo>
                    <a:pt x="525" y="774"/>
                  </a:lnTo>
                  <a:lnTo>
                    <a:pt x="521" y="779"/>
                  </a:lnTo>
                  <a:lnTo>
                    <a:pt x="534" y="785"/>
                  </a:lnTo>
                  <a:lnTo>
                    <a:pt x="514" y="786"/>
                  </a:lnTo>
                  <a:lnTo>
                    <a:pt x="513" y="795"/>
                  </a:lnTo>
                  <a:lnTo>
                    <a:pt x="535" y="797"/>
                  </a:lnTo>
                  <a:lnTo>
                    <a:pt x="531" y="810"/>
                  </a:lnTo>
                  <a:lnTo>
                    <a:pt x="521" y="808"/>
                  </a:lnTo>
                  <a:lnTo>
                    <a:pt x="520" y="821"/>
                  </a:lnTo>
                  <a:lnTo>
                    <a:pt x="525" y="824"/>
                  </a:lnTo>
                  <a:lnTo>
                    <a:pt x="539" y="846"/>
                  </a:lnTo>
                  <a:lnTo>
                    <a:pt x="544" y="840"/>
                  </a:lnTo>
                  <a:lnTo>
                    <a:pt x="564" y="838"/>
                  </a:lnTo>
                  <a:lnTo>
                    <a:pt x="558" y="849"/>
                  </a:lnTo>
                  <a:lnTo>
                    <a:pt x="543" y="856"/>
                  </a:lnTo>
                  <a:lnTo>
                    <a:pt x="538" y="866"/>
                  </a:lnTo>
                  <a:lnTo>
                    <a:pt x="532" y="853"/>
                  </a:lnTo>
                  <a:lnTo>
                    <a:pt x="524" y="843"/>
                  </a:lnTo>
                  <a:lnTo>
                    <a:pt x="507" y="848"/>
                  </a:lnTo>
                  <a:lnTo>
                    <a:pt x="502" y="848"/>
                  </a:lnTo>
                  <a:lnTo>
                    <a:pt x="500" y="867"/>
                  </a:lnTo>
                  <a:lnTo>
                    <a:pt x="475" y="877"/>
                  </a:lnTo>
                  <a:lnTo>
                    <a:pt x="465" y="868"/>
                  </a:lnTo>
                  <a:lnTo>
                    <a:pt x="460" y="880"/>
                  </a:lnTo>
                  <a:lnTo>
                    <a:pt x="475" y="883"/>
                  </a:lnTo>
                  <a:lnTo>
                    <a:pt x="478" y="892"/>
                  </a:lnTo>
                  <a:lnTo>
                    <a:pt x="465" y="899"/>
                  </a:lnTo>
                  <a:lnTo>
                    <a:pt x="471" y="906"/>
                  </a:lnTo>
                  <a:lnTo>
                    <a:pt x="484" y="887"/>
                  </a:lnTo>
                  <a:lnTo>
                    <a:pt x="500" y="876"/>
                  </a:lnTo>
                  <a:lnTo>
                    <a:pt x="499" y="887"/>
                  </a:lnTo>
                  <a:lnTo>
                    <a:pt x="511" y="899"/>
                  </a:lnTo>
                  <a:lnTo>
                    <a:pt x="508" y="903"/>
                  </a:lnTo>
                  <a:lnTo>
                    <a:pt x="490" y="892"/>
                  </a:lnTo>
                  <a:lnTo>
                    <a:pt x="485" y="902"/>
                  </a:lnTo>
                  <a:lnTo>
                    <a:pt x="491" y="912"/>
                  </a:lnTo>
                  <a:lnTo>
                    <a:pt x="478" y="914"/>
                  </a:lnTo>
                  <a:lnTo>
                    <a:pt x="474" y="923"/>
                  </a:lnTo>
                  <a:lnTo>
                    <a:pt x="487" y="930"/>
                  </a:lnTo>
                  <a:lnTo>
                    <a:pt x="484" y="944"/>
                  </a:lnTo>
                  <a:lnTo>
                    <a:pt x="477" y="946"/>
                  </a:lnTo>
                  <a:lnTo>
                    <a:pt x="473" y="932"/>
                  </a:lnTo>
                  <a:lnTo>
                    <a:pt x="463" y="935"/>
                  </a:lnTo>
                  <a:lnTo>
                    <a:pt x="466" y="949"/>
                  </a:lnTo>
                  <a:lnTo>
                    <a:pt x="478" y="955"/>
                  </a:lnTo>
                  <a:lnTo>
                    <a:pt x="482" y="977"/>
                  </a:lnTo>
                  <a:lnTo>
                    <a:pt x="482" y="977"/>
                  </a:lnTo>
                  <a:lnTo>
                    <a:pt x="483" y="982"/>
                  </a:lnTo>
                  <a:lnTo>
                    <a:pt x="483" y="982"/>
                  </a:lnTo>
                  <a:lnTo>
                    <a:pt x="483" y="983"/>
                  </a:lnTo>
                  <a:lnTo>
                    <a:pt x="483" y="983"/>
                  </a:lnTo>
                  <a:lnTo>
                    <a:pt x="481" y="982"/>
                  </a:lnTo>
                  <a:lnTo>
                    <a:pt x="481" y="982"/>
                  </a:lnTo>
                  <a:lnTo>
                    <a:pt x="468" y="973"/>
                  </a:lnTo>
                  <a:lnTo>
                    <a:pt x="464" y="968"/>
                  </a:lnTo>
                  <a:lnTo>
                    <a:pt x="463" y="955"/>
                  </a:lnTo>
                  <a:lnTo>
                    <a:pt x="458" y="953"/>
                  </a:lnTo>
                  <a:lnTo>
                    <a:pt x="456" y="964"/>
                  </a:lnTo>
                  <a:lnTo>
                    <a:pt x="460" y="972"/>
                  </a:lnTo>
                  <a:lnTo>
                    <a:pt x="452" y="974"/>
                  </a:lnTo>
                  <a:lnTo>
                    <a:pt x="452" y="974"/>
                  </a:lnTo>
                  <a:lnTo>
                    <a:pt x="446" y="982"/>
                  </a:lnTo>
                  <a:lnTo>
                    <a:pt x="446" y="982"/>
                  </a:lnTo>
                  <a:lnTo>
                    <a:pt x="443" y="986"/>
                  </a:lnTo>
                  <a:lnTo>
                    <a:pt x="438" y="997"/>
                  </a:lnTo>
                  <a:lnTo>
                    <a:pt x="446" y="1000"/>
                  </a:lnTo>
                  <a:lnTo>
                    <a:pt x="455" y="984"/>
                  </a:lnTo>
                  <a:lnTo>
                    <a:pt x="455" y="984"/>
                  </a:lnTo>
                  <a:lnTo>
                    <a:pt x="459" y="982"/>
                  </a:lnTo>
                  <a:lnTo>
                    <a:pt x="459" y="982"/>
                  </a:lnTo>
                  <a:lnTo>
                    <a:pt x="461" y="980"/>
                  </a:lnTo>
                  <a:lnTo>
                    <a:pt x="461" y="980"/>
                  </a:lnTo>
                  <a:lnTo>
                    <a:pt x="461" y="982"/>
                  </a:lnTo>
                  <a:lnTo>
                    <a:pt x="461" y="982"/>
                  </a:lnTo>
                  <a:lnTo>
                    <a:pt x="463" y="1003"/>
                  </a:lnTo>
                  <a:lnTo>
                    <a:pt x="472" y="997"/>
                  </a:lnTo>
                  <a:lnTo>
                    <a:pt x="481" y="985"/>
                  </a:lnTo>
                  <a:lnTo>
                    <a:pt x="484" y="990"/>
                  </a:lnTo>
                  <a:lnTo>
                    <a:pt x="478" y="998"/>
                  </a:lnTo>
                  <a:lnTo>
                    <a:pt x="467" y="1004"/>
                  </a:lnTo>
                  <a:lnTo>
                    <a:pt x="470" y="1007"/>
                  </a:lnTo>
                  <a:lnTo>
                    <a:pt x="462" y="1022"/>
                  </a:lnTo>
                  <a:lnTo>
                    <a:pt x="454" y="1015"/>
                  </a:lnTo>
                  <a:lnTo>
                    <a:pt x="450" y="1000"/>
                  </a:lnTo>
                  <a:lnTo>
                    <a:pt x="445" y="1006"/>
                  </a:lnTo>
                  <a:lnTo>
                    <a:pt x="441" y="1013"/>
                  </a:lnTo>
                  <a:lnTo>
                    <a:pt x="428" y="1016"/>
                  </a:lnTo>
                  <a:lnTo>
                    <a:pt x="419" y="1027"/>
                  </a:lnTo>
                  <a:lnTo>
                    <a:pt x="421" y="1042"/>
                  </a:lnTo>
                  <a:lnTo>
                    <a:pt x="410" y="1047"/>
                  </a:lnTo>
                  <a:lnTo>
                    <a:pt x="403" y="1047"/>
                  </a:lnTo>
                  <a:lnTo>
                    <a:pt x="395" y="1063"/>
                  </a:lnTo>
                  <a:lnTo>
                    <a:pt x="398" y="1067"/>
                  </a:lnTo>
                  <a:lnTo>
                    <a:pt x="404" y="1066"/>
                  </a:lnTo>
                  <a:lnTo>
                    <a:pt x="417" y="1055"/>
                  </a:lnTo>
                  <a:lnTo>
                    <a:pt x="423" y="1061"/>
                  </a:lnTo>
                  <a:lnTo>
                    <a:pt x="409" y="1074"/>
                  </a:lnTo>
                  <a:lnTo>
                    <a:pt x="403" y="1077"/>
                  </a:lnTo>
                  <a:lnTo>
                    <a:pt x="404" y="1088"/>
                  </a:lnTo>
                  <a:lnTo>
                    <a:pt x="408" y="1097"/>
                  </a:lnTo>
                  <a:lnTo>
                    <a:pt x="406" y="1100"/>
                  </a:lnTo>
                  <a:lnTo>
                    <a:pt x="390" y="1094"/>
                  </a:lnTo>
                  <a:lnTo>
                    <a:pt x="388" y="1100"/>
                  </a:lnTo>
                  <a:lnTo>
                    <a:pt x="399" y="1110"/>
                  </a:lnTo>
                  <a:lnTo>
                    <a:pt x="390" y="1111"/>
                  </a:lnTo>
                  <a:lnTo>
                    <a:pt x="378" y="1099"/>
                  </a:lnTo>
                  <a:lnTo>
                    <a:pt x="372" y="1095"/>
                  </a:lnTo>
                  <a:lnTo>
                    <a:pt x="360" y="1108"/>
                  </a:lnTo>
                  <a:lnTo>
                    <a:pt x="357" y="1117"/>
                  </a:lnTo>
                  <a:lnTo>
                    <a:pt x="347" y="1117"/>
                  </a:lnTo>
                  <a:lnTo>
                    <a:pt x="339" y="1144"/>
                  </a:lnTo>
                  <a:lnTo>
                    <a:pt x="326" y="1149"/>
                  </a:lnTo>
                  <a:lnTo>
                    <a:pt x="322" y="1161"/>
                  </a:lnTo>
                  <a:lnTo>
                    <a:pt x="327" y="1166"/>
                  </a:lnTo>
                  <a:lnTo>
                    <a:pt x="307" y="1171"/>
                  </a:lnTo>
                  <a:lnTo>
                    <a:pt x="308" y="1180"/>
                  </a:lnTo>
                  <a:lnTo>
                    <a:pt x="324" y="1183"/>
                  </a:lnTo>
                  <a:lnTo>
                    <a:pt x="309" y="1197"/>
                  </a:lnTo>
                  <a:lnTo>
                    <a:pt x="295" y="1200"/>
                  </a:lnTo>
                  <a:lnTo>
                    <a:pt x="295" y="1221"/>
                  </a:lnTo>
                  <a:lnTo>
                    <a:pt x="301" y="1223"/>
                  </a:lnTo>
                  <a:lnTo>
                    <a:pt x="314" y="1215"/>
                  </a:lnTo>
                  <a:lnTo>
                    <a:pt x="307" y="1230"/>
                  </a:lnTo>
                  <a:lnTo>
                    <a:pt x="320" y="1250"/>
                  </a:lnTo>
                  <a:lnTo>
                    <a:pt x="341" y="1240"/>
                  </a:lnTo>
                  <a:lnTo>
                    <a:pt x="358" y="1216"/>
                  </a:lnTo>
                  <a:lnTo>
                    <a:pt x="393" y="1204"/>
                  </a:lnTo>
                  <a:lnTo>
                    <a:pt x="393" y="1204"/>
                  </a:lnTo>
                  <a:lnTo>
                    <a:pt x="391" y="1197"/>
                  </a:lnTo>
                  <a:lnTo>
                    <a:pt x="344" y="1207"/>
                  </a:lnTo>
                  <a:lnTo>
                    <a:pt x="346" y="1204"/>
                  </a:lnTo>
                  <a:lnTo>
                    <a:pt x="391" y="1193"/>
                  </a:lnTo>
                  <a:lnTo>
                    <a:pt x="397" y="1183"/>
                  </a:lnTo>
                  <a:lnTo>
                    <a:pt x="408" y="1181"/>
                  </a:lnTo>
                  <a:lnTo>
                    <a:pt x="409" y="1184"/>
                  </a:lnTo>
                  <a:lnTo>
                    <a:pt x="399" y="1187"/>
                  </a:lnTo>
                  <a:lnTo>
                    <a:pt x="404" y="1190"/>
                  </a:lnTo>
                  <a:lnTo>
                    <a:pt x="404" y="1196"/>
                  </a:lnTo>
                  <a:lnTo>
                    <a:pt x="398" y="1204"/>
                  </a:lnTo>
                  <a:lnTo>
                    <a:pt x="414" y="1204"/>
                  </a:lnTo>
                  <a:lnTo>
                    <a:pt x="412" y="1214"/>
                  </a:lnTo>
                  <a:lnTo>
                    <a:pt x="394" y="1221"/>
                  </a:lnTo>
                  <a:lnTo>
                    <a:pt x="402" y="1209"/>
                  </a:lnTo>
                  <a:lnTo>
                    <a:pt x="365" y="1227"/>
                  </a:lnTo>
                  <a:lnTo>
                    <a:pt x="352" y="1240"/>
                  </a:lnTo>
                  <a:lnTo>
                    <a:pt x="361" y="1252"/>
                  </a:lnTo>
                  <a:lnTo>
                    <a:pt x="353" y="1259"/>
                  </a:lnTo>
                  <a:lnTo>
                    <a:pt x="327" y="1259"/>
                  </a:lnTo>
                  <a:lnTo>
                    <a:pt x="322" y="1265"/>
                  </a:lnTo>
                  <a:lnTo>
                    <a:pt x="330" y="1274"/>
                  </a:lnTo>
                  <a:lnTo>
                    <a:pt x="314" y="1276"/>
                  </a:lnTo>
                  <a:lnTo>
                    <a:pt x="312" y="1267"/>
                  </a:lnTo>
                  <a:lnTo>
                    <a:pt x="315" y="1253"/>
                  </a:lnTo>
                  <a:lnTo>
                    <a:pt x="300" y="1236"/>
                  </a:lnTo>
                  <a:lnTo>
                    <a:pt x="268" y="1250"/>
                  </a:lnTo>
                  <a:lnTo>
                    <a:pt x="272" y="1260"/>
                  </a:lnTo>
                  <a:lnTo>
                    <a:pt x="278" y="1271"/>
                  </a:lnTo>
                  <a:lnTo>
                    <a:pt x="262" y="1278"/>
                  </a:lnTo>
                  <a:lnTo>
                    <a:pt x="257" y="1263"/>
                  </a:lnTo>
                  <a:lnTo>
                    <a:pt x="245" y="1267"/>
                  </a:lnTo>
                  <a:lnTo>
                    <a:pt x="230" y="1268"/>
                  </a:lnTo>
                  <a:lnTo>
                    <a:pt x="217" y="1288"/>
                  </a:lnTo>
                  <a:lnTo>
                    <a:pt x="207" y="1302"/>
                  </a:lnTo>
                  <a:lnTo>
                    <a:pt x="202" y="1297"/>
                  </a:lnTo>
                  <a:lnTo>
                    <a:pt x="193" y="1295"/>
                  </a:lnTo>
                  <a:lnTo>
                    <a:pt x="192" y="1304"/>
                  </a:lnTo>
                  <a:lnTo>
                    <a:pt x="183" y="1303"/>
                  </a:lnTo>
                  <a:lnTo>
                    <a:pt x="173" y="1310"/>
                  </a:lnTo>
                  <a:lnTo>
                    <a:pt x="159" y="1314"/>
                  </a:lnTo>
                  <a:lnTo>
                    <a:pt x="157" y="1328"/>
                  </a:lnTo>
                  <a:lnTo>
                    <a:pt x="167" y="1332"/>
                  </a:lnTo>
                  <a:lnTo>
                    <a:pt x="178" y="1324"/>
                  </a:lnTo>
                  <a:lnTo>
                    <a:pt x="191" y="1336"/>
                  </a:lnTo>
                  <a:lnTo>
                    <a:pt x="174" y="1343"/>
                  </a:lnTo>
                  <a:lnTo>
                    <a:pt x="170" y="1338"/>
                  </a:lnTo>
                  <a:lnTo>
                    <a:pt x="162" y="1347"/>
                  </a:lnTo>
                  <a:lnTo>
                    <a:pt x="153" y="1341"/>
                  </a:lnTo>
                  <a:lnTo>
                    <a:pt x="142" y="1332"/>
                  </a:lnTo>
                  <a:lnTo>
                    <a:pt x="123" y="1345"/>
                  </a:lnTo>
                  <a:lnTo>
                    <a:pt x="124" y="1355"/>
                  </a:lnTo>
                  <a:lnTo>
                    <a:pt x="136" y="1358"/>
                  </a:lnTo>
                  <a:lnTo>
                    <a:pt x="125" y="1370"/>
                  </a:lnTo>
                  <a:lnTo>
                    <a:pt x="140" y="1369"/>
                  </a:lnTo>
                  <a:lnTo>
                    <a:pt x="151" y="1367"/>
                  </a:lnTo>
                  <a:lnTo>
                    <a:pt x="172" y="1373"/>
                  </a:lnTo>
                  <a:lnTo>
                    <a:pt x="153" y="1382"/>
                  </a:lnTo>
                  <a:lnTo>
                    <a:pt x="153" y="1389"/>
                  </a:lnTo>
                  <a:lnTo>
                    <a:pt x="171" y="1391"/>
                  </a:lnTo>
                  <a:lnTo>
                    <a:pt x="169" y="1400"/>
                  </a:lnTo>
                  <a:lnTo>
                    <a:pt x="159" y="1403"/>
                  </a:lnTo>
                  <a:lnTo>
                    <a:pt x="146" y="1390"/>
                  </a:lnTo>
                  <a:lnTo>
                    <a:pt x="140" y="1393"/>
                  </a:lnTo>
                  <a:lnTo>
                    <a:pt x="128" y="1386"/>
                  </a:lnTo>
                  <a:lnTo>
                    <a:pt x="118" y="1390"/>
                  </a:lnTo>
                  <a:lnTo>
                    <a:pt x="109" y="1391"/>
                  </a:lnTo>
                  <a:lnTo>
                    <a:pt x="100" y="1397"/>
                  </a:lnTo>
                  <a:lnTo>
                    <a:pt x="96" y="1403"/>
                  </a:lnTo>
                  <a:lnTo>
                    <a:pt x="101" y="1407"/>
                  </a:lnTo>
                  <a:lnTo>
                    <a:pt x="109" y="1400"/>
                  </a:lnTo>
                  <a:lnTo>
                    <a:pt x="123" y="1407"/>
                  </a:lnTo>
                  <a:lnTo>
                    <a:pt x="125" y="1419"/>
                  </a:lnTo>
                  <a:lnTo>
                    <a:pt x="151" y="1422"/>
                  </a:lnTo>
                  <a:lnTo>
                    <a:pt x="148" y="1429"/>
                  </a:lnTo>
                  <a:lnTo>
                    <a:pt x="130" y="1430"/>
                  </a:lnTo>
                  <a:lnTo>
                    <a:pt x="123" y="1454"/>
                  </a:lnTo>
                  <a:lnTo>
                    <a:pt x="115" y="1454"/>
                  </a:lnTo>
                  <a:lnTo>
                    <a:pt x="120" y="1425"/>
                  </a:lnTo>
                  <a:lnTo>
                    <a:pt x="111" y="1414"/>
                  </a:lnTo>
                  <a:lnTo>
                    <a:pt x="98" y="1416"/>
                  </a:lnTo>
                  <a:lnTo>
                    <a:pt x="97" y="1435"/>
                  </a:lnTo>
                  <a:lnTo>
                    <a:pt x="101" y="1443"/>
                  </a:lnTo>
                  <a:lnTo>
                    <a:pt x="96" y="1447"/>
                  </a:lnTo>
                  <a:lnTo>
                    <a:pt x="85" y="1424"/>
                  </a:lnTo>
                  <a:lnTo>
                    <a:pt x="70" y="1434"/>
                  </a:lnTo>
                  <a:lnTo>
                    <a:pt x="64" y="1449"/>
                  </a:lnTo>
                  <a:lnTo>
                    <a:pt x="74" y="1454"/>
                  </a:lnTo>
                  <a:lnTo>
                    <a:pt x="77" y="1459"/>
                  </a:lnTo>
                  <a:lnTo>
                    <a:pt x="69" y="1465"/>
                  </a:lnTo>
                  <a:lnTo>
                    <a:pt x="80" y="1472"/>
                  </a:lnTo>
                  <a:lnTo>
                    <a:pt x="67" y="1475"/>
                  </a:lnTo>
                  <a:lnTo>
                    <a:pt x="47" y="1477"/>
                  </a:lnTo>
                  <a:lnTo>
                    <a:pt x="43" y="1483"/>
                  </a:lnTo>
                  <a:lnTo>
                    <a:pt x="53" y="1486"/>
                  </a:lnTo>
                  <a:lnTo>
                    <a:pt x="88" y="1481"/>
                  </a:lnTo>
                  <a:lnTo>
                    <a:pt x="88" y="1486"/>
                  </a:lnTo>
                  <a:lnTo>
                    <a:pt x="79" y="1496"/>
                  </a:lnTo>
                  <a:lnTo>
                    <a:pt x="62" y="1487"/>
                  </a:lnTo>
                  <a:lnTo>
                    <a:pt x="47" y="1492"/>
                  </a:lnTo>
                  <a:lnTo>
                    <a:pt x="45" y="1501"/>
                  </a:lnTo>
                  <a:lnTo>
                    <a:pt x="36" y="1496"/>
                  </a:lnTo>
                  <a:lnTo>
                    <a:pt x="27" y="1486"/>
                  </a:lnTo>
                  <a:lnTo>
                    <a:pt x="19" y="1494"/>
                  </a:lnTo>
                  <a:lnTo>
                    <a:pt x="14" y="1494"/>
                  </a:lnTo>
                  <a:lnTo>
                    <a:pt x="16" y="1504"/>
                  </a:lnTo>
                  <a:lnTo>
                    <a:pt x="0" y="1506"/>
                  </a:lnTo>
                  <a:lnTo>
                    <a:pt x="22" y="1520"/>
                  </a:lnTo>
                  <a:lnTo>
                    <a:pt x="17" y="1525"/>
                  </a:lnTo>
                  <a:lnTo>
                    <a:pt x="37" y="1538"/>
                  </a:lnTo>
                  <a:lnTo>
                    <a:pt x="27" y="1540"/>
                  </a:lnTo>
                  <a:lnTo>
                    <a:pt x="23" y="1550"/>
                  </a:lnTo>
                  <a:lnTo>
                    <a:pt x="30" y="1551"/>
                  </a:lnTo>
                  <a:lnTo>
                    <a:pt x="2" y="1564"/>
                  </a:lnTo>
                  <a:lnTo>
                    <a:pt x="19" y="1571"/>
                  </a:lnTo>
                  <a:lnTo>
                    <a:pt x="9" y="1576"/>
                  </a:lnTo>
                  <a:lnTo>
                    <a:pt x="14" y="1584"/>
                  </a:lnTo>
                  <a:lnTo>
                    <a:pt x="29" y="1589"/>
                  </a:lnTo>
                  <a:lnTo>
                    <a:pt x="51" y="1574"/>
                  </a:lnTo>
                  <a:lnTo>
                    <a:pt x="75" y="1576"/>
                  </a:lnTo>
                  <a:lnTo>
                    <a:pt x="86" y="1573"/>
                  </a:lnTo>
                  <a:lnTo>
                    <a:pt x="86" y="1562"/>
                  </a:lnTo>
                  <a:lnTo>
                    <a:pt x="102" y="1550"/>
                  </a:lnTo>
                  <a:lnTo>
                    <a:pt x="92" y="1565"/>
                  </a:lnTo>
                  <a:lnTo>
                    <a:pt x="92" y="1573"/>
                  </a:lnTo>
                  <a:lnTo>
                    <a:pt x="119" y="1572"/>
                  </a:lnTo>
                  <a:lnTo>
                    <a:pt x="124" y="1568"/>
                  </a:lnTo>
                  <a:lnTo>
                    <a:pt x="131" y="1575"/>
                  </a:lnTo>
                  <a:lnTo>
                    <a:pt x="141" y="1569"/>
                  </a:lnTo>
                  <a:lnTo>
                    <a:pt x="141" y="1544"/>
                  </a:lnTo>
                  <a:lnTo>
                    <a:pt x="166" y="1522"/>
                  </a:lnTo>
                  <a:lnTo>
                    <a:pt x="151" y="1544"/>
                  </a:lnTo>
                  <a:lnTo>
                    <a:pt x="152" y="1560"/>
                  </a:lnTo>
                  <a:lnTo>
                    <a:pt x="146" y="1570"/>
                  </a:lnTo>
                  <a:lnTo>
                    <a:pt x="167" y="1562"/>
                  </a:lnTo>
                  <a:lnTo>
                    <a:pt x="168" y="1573"/>
                  </a:lnTo>
                  <a:lnTo>
                    <a:pt x="128" y="1588"/>
                  </a:lnTo>
                  <a:lnTo>
                    <a:pt x="130" y="1597"/>
                  </a:lnTo>
                  <a:lnTo>
                    <a:pt x="142" y="1606"/>
                  </a:lnTo>
                  <a:lnTo>
                    <a:pt x="138" y="1616"/>
                  </a:lnTo>
                  <a:lnTo>
                    <a:pt x="129" y="1606"/>
                  </a:lnTo>
                  <a:lnTo>
                    <a:pt x="119" y="1615"/>
                  </a:lnTo>
                  <a:lnTo>
                    <a:pt x="123" y="1600"/>
                  </a:lnTo>
                  <a:lnTo>
                    <a:pt x="94" y="1582"/>
                  </a:lnTo>
                  <a:lnTo>
                    <a:pt x="80" y="1590"/>
                  </a:lnTo>
                  <a:lnTo>
                    <a:pt x="51" y="1584"/>
                  </a:lnTo>
                  <a:lnTo>
                    <a:pt x="34" y="1595"/>
                  </a:lnTo>
                  <a:lnTo>
                    <a:pt x="17" y="1591"/>
                  </a:lnTo>
                  <a:lnTo>
                    <a:pt x="7" y="1591"/>
                  </a:lnTo>
                  <a:lnTo>
                    <a:pt x="4" y="1603"/>
                  </a:lnTo>
                  <a:lnTo>
                    <a:pt x="11" y="1604"/>
                  </a:lnTo>
                  <a:lnTo>
                    <a:pt x="6" y="1611"/>
                  </a:lnTo>
                  <a:lnTo>
                    <a:pt x="18" y="1619"/>
                  </a:lnTo>
                  <a:lnTo>
                    <a:pt x="26" y="1614"/>
                  </a:lnTo>
                  <a:lnTo>
                    <a:pt x="32" y="1615"/>
                  </a:lnTo>
                  <a:lnTo>
                    <a:pt x="24" y="1625"/>
                  </a:lnTo>
                  <a:lnTo>
                    <a:pt x="32" y="1632"/>
                  </a:lnTo>
                  <a:lnTo>
                    <a:pt x="32" y="1641"/>
                  </a:lnTo>
                  <a:lnTo>
                    <a:pt x="46" y="1639"/>
                  </a:lnTo>
                  <a:lnTo>
                    <a:pt x="29" y="1648"/>
                  </a:lnTo>
                  <a:lnTo>
                    <a:pt x="31" y="1659"/>
                  </a:lnTo>
                  <a:lnTo>
                    <a:pt x="36" y="1663"/>
                  </a:lnTo>
                  <a:lnTo>
                    <a:pt x="55" y="1661"/>
                  </a:lnTo>
                  <a:lnTo>
                    <a:pt x="33" y="1675"/>
                  </a:lnTo>
                  <a:lnTo>
                    <a:pt x="24" y="1666"/>
                  </a:lnTo>
                  <a:lnTo>
                    <a:pt x="22" y="1680"/>
                  </a:lnTo>
                  <a:lnTo>
                    <a:pt x="11" y="1679"/>
                  </a:lnTo>
                  <a:lnTo>
                    <a:pt x="11" y="1685"/>
                  </a:lnTo>
                  <a:lnTo>
                    <a:pt x="24" y="1704"/>
                  </a:lnTo>
                  <a:lnTo>
                    <a:pt x="34" y="1697"/>
                  </a:lnTo>
                  <a:lnTo>
                    <a:pt x="49" y="1705"/>
                  </a:lnTo>
                  <a:lnTo>
                    <a:pt x="53" y="1699"/>
                  </a:lnTo>
                  <a:lnTo>
                    <a:pt x="72" y="1686"/>
                  </a:lnTo>
                  <a:lnTo>
                    <a:pt x="78" y="1667"/>
                  </a:lnTo>
                  <a:lnTo>
                    <a:pt x="96" y="1658"/>
                  </a:lnTo>
                  <a:lnTo>
                    <a:pt x="106" y="1647"/>
                  </a:lnTo>
                  <a:lnTo>
                    <a:pt x="104" y="1658"/>
                  </a:lnTo>
                  <a:lnTo>
                    <a:pt x="121" y="1652"/>
                  </a:lnTo>
                  <a:lnTo>
                    <a:pt x="129" y="1654"/>
                  </a:lnTo>
                  <a:lnTo>
                    <a:pt x="109" y="1664"/>
                  </a:lnTo>
                  <a:lnTo>
                    <a:pt x="106" y="1702"/>
                  </a:lnTo>
                  <a:lnTo>
                    <a:pt x="101" y="1695"/>
                  </a:lnTo>
                  <a:lnTo>
                    <a:pt x="103" y="1667"/>
                  </a:lnTo>
                  <a:lnTo>
                    <a:pt x="95" y="1670"/>
                  </a:lnTo>
                  <a:lnTo>
                    <a:pt x="94" y="1672"/>
                  </a:lnTo>
                  <a:lnTo>
                    <a:pt x="87" y="1687"/>
                  </a:lnTo>
                  <a:lnTo>
                    <a:pt x="74" y="1701"/>
                  </a:lnTo>
                  <a:lnTo>
                    <a:pt x="86" y="1701"/>
                  </a:lnTo>
                  <a:lnTo>
                    <a:pt x="84" y="1711"/>
                  </a:lnTo>
                  <a:lnTo>
                    <a:pt x="69" y="1716"/>
                  </a:lnTo>
                  <a:lnTo>
                    <a:pt x="61" y="1731"/>
                  </a:lnTo>
                  <a:lnTo>
                    <a:pt x="52" y="1744"/>
                  </a:lnTo>
                  <a:lnTo>
                    <a:pt x="55" y="1751"/>
                  </a:lnTo>
                  <a:lnTo>
                    <a:pt x="66" y="1743"/>
                  </a:lnTo>
                  <a:lnTo>
                    <a:pt x="73" y="1748"/>
                  </a:lnTo>
                  <a:lnTo>
                    <a:pt x="84" y="1739"/>
                  </a:lnTo>
                  <a:lnTo>
                    <a:pt x="87" y="1743"/>
                  </a:lnTo>
                  <a:lnTo>
                    <a:pt x="82" y="1755"/>
                  </a:lnTo>
                  <a:lnTo>
                    <a:pt x="82" y="1755"/>
                  </a:lnTo>
                  <a:lnTo>
                    <a:pt x="76" y="1752"/>
                  </a:lnTo>
                  <a:lnTo>
                    <a:pt x="73" y="1750"/>
                  </a:lnTo>
                  <a:lnTo>
                    <a:pt x="72" y="1750"/>
                  </a:lnTo>
                  <a:lnTo>
                    <a:pt x="72" y="1750"/>
                  </a:lnTo>
                  <a:lnTo>
                    <a:pt x="72" y="1750"/>
                  </a:lnTo>
                  <a:lnTo>
                    <a:pt x="72" y="1750"/>
                  </a:lnTo>
                  <a:lnTo>
                    <a:pt x="72" y="1750"/>
                  </a:lnTo>
                  <a:lnTo>
                    <a:pt x="72" y="1751"/>
                  </a:lnTo>
                  <a:lnTo>
                    <a:pt x="70" y="1752"/>
                  </a:lnTo>
                  <a:lnTo>
                    <a:pt x="69" y="1754"/>
                  </a:lnTo>
                  <a:lnTo>
                    <a:pt x="67" y="1756"/>
                  </a:lnTo>
                  <a:lnTo>
                    <a:pt x="63" y="1759"/>
                  </a:lnTo>
                  <a:lnTo>
                    <a:pt x="61" y="1761"/>
                  </a:lnTo>
                  <a:lnTo>
                    <a:pt x="60" y="1778"/>
                  </a:lnTo>
                  <a:lnTo>
                    <a:pt x="48" y="1772"/>
                  </a:lnTo>
                  <a:lnTo>
                    <a:pt x="39" y="1790"/>
                  </a:lnTo>
                  <a:lnTo>
                    <a:pt x="42" y="1795"/>
                  </a:lnTo>
                  <a:lnTo>
                    <a:pt x="43" y="1804"/>
                  </a:lnTo>
                  <a:lnTo>
                    <a:pt x="52" y="1810"/>
                  </a:lnTo>
                  <a:lnTo>
                    <a:pt x="54" y="1793"/>
                  </a:lnTo>
                  <a:lnTo>
                    <a:pt x="66" y="1801"/>
                  </a:lnTo>
                  <a:lnTo>
                    <a:pt x="74" y="1784"/>
                  </a:lnTo>
                  <a:lnTo>
                    <a:pt x="85" y="1790"/>
                  </a:lnTo>
                  <a:lnTo>
                    <a:pt x="85" y="1793"/>
                  </a:lnTo>
                  <a:lnTo>
                    <a:pt x="74" y="1801"/>
                  </a:lnTo>
                  <a:lnTo>
                    <a:pt x="73" y="1807"/>
                  </a:lnTo>
                  <a:lnTo>
                    <a:pt x="83" y="1812"/>
                  </a:lnTo>
                  <a:lnTo>
                    <a:pt x="78" y="1819"/>
                  </a:lnTo>
                  <a:lnTo>
                    <a:pt x="68" y="1822"/>
                  </a:lnTo>
                  <a:lnTo>
                    <a:pt x="61" y="1836"/>
                  </a:lnTo>
                  <a:lnTo>
                    <a:pt x="68" y="1849"/>
                  </a:lnTo>
                  <a:lnTo>
                    <a:pt x="100" y="1842"/>
                  </a:lnTo>
                  <a:lnTo>
                    <a:pt x="73" y="1853"/>
                  </a:lnTo>
                  <a:lnTo>
                    <a:pt x="74" y="1861"/>
                  </a:lnTo>
                  <a:lnTo>
                    <a:pt x="80" y="1869"/>
                  </a:lnTo>
                  <a:lnTo>
                    <a:pt x="60" y="1860"/>
                  </a:lnTo>
                  <a:lnTo>
                    <a:pt x="56" y="1867"/>
                  </a:lnTo>
                  <a:lnTo>
                    <a:pt x="43" y="1858"/>
                  </a:lnTo>
                  <a:lnTo>
                    <a:pt x="37" y="1878"/>
                  </a:lnTo>
                  <a:lnTo>
                    <a:pt x="31" y="1889"/>
                  </a:lnTo>
                  <a:lnTo>
                    <a:pt x="38" y="1895"/>
                  </a:lnTo>
                  <a:lnTo>
                    <a:pt x="43" y="1909"/>
                  </a:lnTo>
                  <a:lnTo>
                    <a:pt x="62" y="1911"/>
                  </a:lnTo>
                  <a:lnTo>
                    <a:pt x="89" y="1939"/>
                  </a:lnTo>
                  <a:lnTo>
                    <a:pt x="109" y="1936"/>
                  </a:lnTo>
                  <a:lnTo>
                    <a:pt x="105" y="1953"/>
                  </a:lnTo>
                  <a:lnTo>
                    <a:pt x="128" y="1957"/>
                  </a:lnTo>
                  <a:lnTo>
                    <a:pt x="150" y="1963"/>
                  </a:lnTo>
                  <a:lnTo>
                    <a:pt x="181" y="1961"/>
                  </a:lnTo>
                  <a:lnTo>
                    <a:pt x="185" y="1949"/>
                  </a:lnTo>
                  <a:lnTo>
                    <a:pt x="200" y="1947"/>
                  </a:lnTo>
                  <a:lnTo>
                    <a:pt x="212" y="1937"/>
                  </a:lnTo>
                  <a:lnTo>
                    <a:pt x="229" y="1932"/>
                  </a:lnTo>
                  <a:lnTo>
                    <a:pt x="242" y="1912"/>
                  </a:lnTo>
                  <a:lnTo>
                    <a:pt x="242" y="1912"/>
                  </a:lnTo>
                  <a:lnTo>
                    <a:pt x="243" y="1910"/>
                  </a:lnTo>
                  <a:lnTo>
                    <a:pt x="244" y="1906"/>
                  </a:lnTo>
                  <a:lnTo>
                    <a:pt x="244" y="1903"/>
                  </a:lnTo>
                  <a:lnTo>
                    <a:pt x="245" y="1901"/>
                  </a:lnTo>
                  <a:lnTo>
                    <a:pt x="246" y="1900"/>
                  </a:lnTo>
                  <a:lnTo>
                    <a:pt x="246" y="1899"/>
                  </a:lnTo>
                  <a:lnTo>
                    <a:pt x="246" y="1899"/>
                  </a:lnTo>
                  <a:lnTo>
                    <a:pt x="246" y="1899"/>
                  </a:lnTo>
                  <a:lnTo>
                    <a:pt x="248" y="1898"/>
                  </a:lnTo>
                  <a:lnTo>
                    <a:pt x="250" y="1898"/>
                  </a:lnTo>
                  <a:lnTo>
                    <a:pt x="255" y="1896"/>
                  </a:lnTo>
                  <a:lnTo>
                    <a:pt x="262" y="1895"/>
                  </a:lnTo>
                  <a:lnTo>
                    <a:pt x="267" y="1889"/>
                  </a:lnTo>
                  <a:lnTo>
                    <a:pt x="260" y="1883"/>
                  </a:lnTo>
                  <a:lnTo>
                    <a:pt x="262" y="1878"/>
                  </a:lnTo>
                  <a:lnTo>
                    <a:pt x="273" y="1880"/>
                  </a:lnTo>
                  <a:lnTo>
                    <a:pt x="276" y="1866"/>
                  </a:lnTo>
                  <a:lnTo>
                    <a:pt x="294" y="1853"/>
                  </a:lnTo>
                  <a:lnTo>
                    <a:pt x="291" y="1837"/>
                  </a:lnTo>
                  <a:lnTo>
                    <a:pt x="300" y="1847"/>
                  </a:lnTo>
                  <a:lnTo>
                    <a:pt x="310" y="1842"/>
                  </a:lnTo>
                  <a:lnTo>
                    <a:pt x="325" y="1843"/>
                  </a:lnTo>
                  <a:lnTo>
                    <a:pt x="331" y="1836"/>
                  </a:lnTo>
                  <a:lnTo>
                    <a:pt x="333" y="1819"/>
                  </a:lnTo>
                  <a:lnTo>
                    <a:pt x="341" y="1818"/>
                  </a:lnTo>
                  <a:lnTo>
                    <a:pt x="343" y="1801"/>
                  </a:lnTo>
                  <a:lnTo>
                    <a:pt x="331" y="1791"/>
                  </a:lnTo>
                  <a:lnTo>
                    <a:pt x="334" y="1774"/>
                  </a:lnTo>
                  <a:lnTo>
                    <a:pt x="330" y="1760"/>
                  </a:lnTo>
                  <a:lnTo>
                    <a:pt x="338" y="1759"/>
                  </a:lnTo>
                  <a:lnTo>
                    <a:pt x="338" y="1765"/>
                  </a:lnTo>
                  <a:lnTo>
                    <a:pt x="340" y="1770"/>
                  </a:lnTo>
                  <a:lnTo>
                    <a:pt x="342" y="1783"/>
                  </a:lnTo>
                  <a:lnTo>
                    <a:pt x="348" y="1779"/>
                  </a:lnTo>
                  <a:lnTo>
                    <a:pt x="349" y="1771"/>
                  </a:lnTo>
                  <a:lnTo>
                    <a:pt x="340" y="1745"/>
                  </a:lnTo>
                  <a:lnTo>
                    <a:pt x="346" y="1736"/>
                  </a:lnTo>
                  <a:lnTo>
                    <a:pt x="360" y="1733"/>
                  </a:lnTo>
                  <a:lnTo>
                    <a:pt x="361" y="1749"/>
                  </a:lnTo>
                  <a:lnTo>
                    <a:pt x="359" y="1763"/>
                  </a:lnTo>
                  <a:lnTo>
                    <a:pt x="355" y="1752"/>
                  </a:lnTo>
                  <a:lnTo>
                    <a:pt x="354" y="1772"/>
                  </a:lnTo>
                  <a:lnTo>
                    <a:pt x="361" y="1785"/>
                  </a:lnTo>
                  <a:lnTo>
                    <a:pt x="353" y="1811"/>
                  </a:lnTo>
                  <a:lnTo>
                    <a:pt x="362" y="1817"/>
                  </a:lnTo>
                  <a:lnTo>
                    <a:pt x="363" y="1822"/>
                  </a:lnTo>
                  <a:lnTo>
                    <a:pt x="379" y="1824"/>
                  </a:lnTo>
                  <a:lnTo>
                    <a:pt x="388" y="1834"/>
                  </a:lnTo>
                  <a:lnTo>
                    <a:pt x="397" y="1836"/>
                  </a:lnTo>
                  <a:lnTo>
                    <a:pt x="409" y="1857"/>
                  </a:lnTo>
                  <a:lnTo>
                    <a:pt x="418" y="1851"/>
                  </a:lnTo>
                  <a:lnTo>
                    <a:pt x="417" y="1845"/>
                  </a:lnTo>
                  <a:lnTo>
                    <a:pt x="424" y="1839"/>
                  </a:lnTo>
                  <a:lnTo>
                    <a:pt x="420" y="1816"/>
                  </a:lnTo>
                  <a:lnTo>
                    <a:pt x="419" y="1788"/>
                  </a:lnTo>
                  <a:lnTo>
                    <a:pt x="435" y="1763"/>
                  </a:lnTo>
                  <a:lnTo>
                    <a:pt x="437" y="1744"/>
                  </a:lnTo>
                  <a:lnTo>
                    <a:pt x="445" y="1740"/>
                  </a:lnTo>
                  <a:lnTo>
                    <a:pt x="459" y="1732"/>
                  </a:lnTo>
                  <a:lnTo>
                    <a:pt x="471" y="1716"/>
                  </a:lnTo>
                  <a:lnTo>
                    <a:pt x="482" y="1663"/>
                  </a:lnTo>
                  <a:lnTo>
                    <a:pt x="469" y="1587"/>
                  </a:lnTo>
                  <a:lnTo>
                    <a:pt x="488" y="1575"/>
                  </a:lnTo>
                  <a:lnTo>
                    <a:pt x="494" y="1550"/>
                  </a:lnTo>
                  <a:lnTo>
                    <a:pt x="487" y="1529"/>
                  </a:lnTo>
                  <a:lnTo>
                    <a:pt x="476" y="1522"/>
                  </a:lnTo>
                  <a:lnTo>
                    <a:pt x="448" y="1486"/>
                  </a:lnTo>
                  <a:lnTo>
                    <a:pt x="449" y="1460"/>
                  </a:lnTo>
                  <a:lnTo>
                    <a:pt x="460" y="1428"/>
                  </a:lnTo>
                  <a:lnTo>
                    <a:pt x="444" y="1356"/>
                  </a:lnTo>
                  <a:lnTo>
                    <a:pt x="446" y="1337"/>
                  </a:lnTo>
                  <a:lnTo>
                    <a:pt x="432" y="1318"/>
                  </a:lnTo>
                  <a:lnTo>
                    <a:pt x="439" y="1280"/>
                  </a:lnTo>
                  <a:lnTo>
                    <a:pt x="473" y="1184"/>
                  </a:lnTo>
                  <a:lnTo>
                    <a:pt x="498" y="1172"/>
                  </a:lnTo>
                  <a:lnTo>
                    <a:pt x="553" y="1185"/>
                  </a:lnTo>
                  <a:lnTo>
                    <a:pt x="565" y="1178"/>
                  </a:lnTo>
                  <a:lnTo>
                    <a:pt x="570" y="1144"/>
                  </a:lnTo>
                  <a:lnTo>
                    <a:pt x="558" y="1129"/>
                  </a:lnTo>
                  <a:lnTo>
                    <a:pt x="542" y="1116"/>
                  </a:lnTo>
                  <a:lnTo>
                    <a:pt x="583" y="988"/>
                  </a:lnTo>
                  <a:lnTo>
                    <a:pt x="583" y="988"/>
                  </a:lnTo>
                  <a:lnTo>
                    <a:pt x="584" y="982"/>
                  </a:lnTo>
                  <a:lnTo>
                    <a:pt x="584" y="982"/>
                  </a:lnTo>
                  <a:lnTo>
                    <a:pt x="590" y="935"/>
                  </a:lnTo>
                  <a:lnTo>
                    <a:pt x="603" y="911"/>
                  </a:lnTo>
                  <a:lnTo>
                    <a:pt x="590" y="879"/>
                  </a:lnTo>
                  <a:lnTo>
                    <a:pt x="594" y="863"/>
                  </a:lnTo>
                  <a:lnTo>
                    <a:pt x="630" y="867"/>
                  </a:lnTo>
                  <a:lnTo>
                    <a:pt x="649" y="862"/>
                  </a:lnTo>
                  <a:lnTo>
                    <a:pt x="650" y="816"/>
                  </a:lnTo>
                  <a:lnTo>
                    <a:pt x="705" y="728"/>
                  </a:lnTo>
                  <a:lnTo>
                    <a:pt x="707" y="698"/>
                  </a:lnTo>
                  <a:lnTo>
                    <a:pt x="688" y="685"/>
                  </a:lnTo>
                  <a:lnTo>
                    <a:pt x="690" y="664"/>
                  </a:lnTo>
                  <a:lnTo>
                    <a:pt x="720" y="647"/>
                  </a:lnTo>
                  <a:lnTo>
                    <a:pt x="735" y="582"/>
                  </a:lnTo>
                  <a:lnTo>
                    <a:pt x="755" y="573"/>
                  </a:lnTo>
                  <a:lnTo>
                    <a:pt x="761" y="563"/>
                  </a:lnTo>
                  <a:lnTo>
                    <a:pt x="775" y="553"/>
                  </a:lnTo>
                  <a:lnTo>
                    <a:pt x="795" y="558"/>
                  </a:lnTo>
                  <a:lnTo>
                    <a:pt x="802" y="564"/>
                  </a:lnTo>
                  <a:lnTo>
                    <a:pt x="815" y="556"/>
                  </a:lnTo>
                  <a:lnTo>
                    <a:pt x="829" y="473"/>
                  </a:lnTo>
                  <a:lnTo>
                    <a:pt x="853" y="463"/>
                  </a:lnTo>
                  <a:lnTo>
                    <a:pt x="868" y="478"/>
                  </a:lnTo>
                  <a:lnTo>
                    <a:pt x="899" y="478"/>
                  </a:lnTo>
                  <a:lnTo>
                    <a:pt x="929" y="499"/>
                  </a:lnTo>
                  <a:lnTo>
                    <a:pt x="943" y="493"/>
                  </a:lnTo>
                  <a:lnTo>
                    <a:pt x="946" y="485"/>
                  </a:lnTo>
                  <a:lnTo>
                    <a:pt x="926" y="477"/>
                  </a:lnTo>
                  <a:lnTo>
                    <a:pt x="958" y="433"/>
                  </a:lnTo>
                  <a:lnTo>
                    <a:pt x="940" y="399"/>
                  </a:lnTo>
                  <a:lnTo>
                    <a:pt x="961" y="398"/>
                  </a:lnTo>
                  <a:lnTo>
                    <a:pt x="980" y="385"/>
                  </a:lnTo>
                  <a:lnTo>
                    <a:pt x="998" y="397"/>
                  </a:lnTo>
                  <a:lnTo>
                    <a:pt x="999" y="392"/>
                  </a:lnTo>
                  <a:lnTo>
                    <a:pt x="1006" y="395"/>
                  </a:lnTo>
                  <a:lnTo>
                    <a:pt x="1014" y="386"/>
                  </a:lnTo>
                  <a:lnTo>
                    <a:pt x="1005" y="369"/>
                  </a:lnTo>
                  <a:lnTo>
                    <a:pt x="1007" y="353"/>
                  </a:lnTo>
                  <a:lnTo>
                    <a:pt x="1029" y="348"/>
                  </a:lnTo>
                  <a:lnTo>
                    <a:pt x="1050" y="367"/>
                  </a:lnTo>
                  <a:lnTo>
                    <a:pt x="1056" y="387"/>
                  </a:lnTo>
                  <a:lnTo>
                    <a:pt x="1079" y="420"/>
                  </a:lnTo>
                  <a:lnTo>
                    <a:pt x="1085" y="445"/>
                  </a:lnTo>
                  <a:lnTo>
                    <a:pt x="1142" y="468"/>
                  </a:lnTo>
                  <a:lnTo>
                    <a:pt x="1173" y="466"/>
                  </a:lnTo>
                  <a:lnTo>
                    <a:pt x="1184" y="442"/>
                  </a:lnTo>
                  <a:lnTo>
                    <a:pt x="1199" y="435"/>
                  </a:lnTo>
                  <a:lnTo>
                    <a:pt x="1204" y="454"/>
                  </a:lnTo>
                  <a:lnTo>
                    <a:pt x="1221" y="453"/>
                  </a:lnTo>
                  <a:lnTo>
                    <a:pt x="1241" y="475"/>
                  </a:lnTo>
                  <a:lnTo>
                    <a:pt x="1260" y="473"/>
                  </a:lnTo>
                  <a:lnTo>
                    <a:pt x="1270" y="437"/>
                  </a:lnTo>
                  <a:lnTo>
                    <a:pt x="1288" y="428"/>
                  </a:lnTo>
                  <a:lnTo>
                    <a:pt x="1309" y="386"/>
                  </a:lnTo>
                  <a:lnTo>
                    <a:pt x="1304" y="348"/>
                  </a:lnTo>
                  <a:lnTo>
                    <a:pt x="1324" y="326"/>
                  </a:lnTo>
                  <a:lnTo>
                    <a:pt x="1315" y="298"/>
                  </a:lnTo>
                  <a:lnTo>
                    <a:pt x="1324" y="265"/>
                  </a:lnTo>
                  <a:lnTo>
                    <a:pt x="1346" y="247"/>
                  </a:lnTo>
                  <a:lnTo>
                    <a:pt x="1351" y="222"/>
                  </a:lnTo>
                  <a:lnTo>
                    <a:pt x="1362" y="220"/>
                  </a:lnTo>
                  <a:lnTo>
                    <a:pt x="1375" y="230"/>
                  </a:lnTo>
                  <a:lnTo>
                    <a:pt x="1380" y="225"/>
                  </a:lnTo>
                  <a:lnTo>
                    <a:pt x="1389" y="228"/>
                  </a:lnTo>
                  <a:lnTo>
                    <a:pt x="1396" y="211"/>
                  </a:lnTo>
                  <a:lnTo>
                    <a:pt x="1409" y="213"/>
                  </a:lnTo>
                  <a:lnTo>
                    <a:pt x="1419" y="206"/>
                  </a:lnTo>
                  <a:lnTo>
                    <a:pt x="1442" y="221"/>
                  </a:lnTo>
                  <a:lnTo>
                    <a:pt x="1473" y="248"/>
                  </a:lnTo>
                  <a:lnTo>
                    <a:pt x="1508" y="257"/>
                  </a:lnTo>
                  <a:lnTo>
                    <a:pt x="1517" y="295"/>
                  </a:lnTo>
                  <a:lnTo>
                    <a:pt x="1490" y="341"/>
                  </a:lnTo>
                  <a:lnTo>
                    <a:pt x="1487" y="372"/>
                  </a:lnTo>
                  <a:lnTo>
                    <a:pt x="1472" y="394"/>
                  </a:lnTo>
                  <a:lnTo>
                    <a:pt x="1476" y="408"/>
                  </a:lnTo>
                  <a:lnTo>
                    <a:pt x="1485" y="403"/>
                  </a:lnTo>
                  <a:lnTo>
                    <a:pt x="1507" y="382"/>
                  </a:lnTo>
                  <a:lnTo>
                    <a:pt x="1524" y="368"/>
                  </a:lnTo>
                  <a:lnTo>
                    <a:pt x="1532" y="343"/>
                  </a:lnTo>
                  <a:lnTo>
                    <a:pt x="1532" y="335"/>
                  </a:lnTo>
                  <a:lnTo>
                    <a:pt x="1569" y="320"/>
                  </a:lnTo>
                  <a:lnTo>
                    <a:pt x="1586" y="294"/>
                  </a:lnTo>
                  <a:lnTo>
                    <a:pt x="1616" y="308"/>
                  </a:lnTo>
                  <a:lnTo>
                    <a:pt x="1625" y="299"/>
                  </a:lnTo>
                  <a:lnTo>
                    <a:pt x="1623" y="259"/>
                  </a:lnTo>
                  <a:lnTo>
                    <a:pt x="1618" y="251"/>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39" name="Freeform 96"/>
            <p:cNvSpPr>
              <a:spLocks/>
            </p:cNvSpPr>
            <p:nvPr/>
          </p:nvSpPr>
          <p:spPr bwMode="auto">
            <a:xfrm>
              <a:off x="4733" y="1425"/>
              <a:ext cx="18" cy="38"/>
            </a:xfrm>
            <a:custGeom>
              <a:avLst/>
              <a:gdLst>
                <a:gd name="T0" fmla="*/ 15 w 18"/>
                <a:gd name="T1" fmla="*/ 15 h 38"/>
                <a:gd name="T2" fmla="*/ 7 w 18"/>
                <a:gd name="T3" fmla="*/ 11 h 38"/>
                <a:gd name="T4" fmla="*/ 12 w 18"/>
                <a:gd name="T5" fmla="*/ 0 h 38"/>
                <a:gd name="T6" fmla="*/ 4 w 18"/>
                <a:gd name="T7" fmla="*/ 0 h 38"/>
                <a:gd name="T8" fmla="*/ 0 w 18"/>
                <a:gd name="T9" fmla="*/ 9 h 38"/>
                <a:gd name="T10" fmla="*/ 1 w 18"/>
                <a:gd name="T11" fmla="*/ 24 h 38"/>
                <a:gd name="T12" fmla="*/ 11 w 18"/>
                <a:gd name="T13" fmla="*/ 36 h 38"/>
                <a:gd name="T14" fmla="*/ 16 w 18"/>
                <a:gd name="T15" fmla="*/ 38 h 38"/>
                <a:gd name="T16" fmla="*/ 12 w 18"/>
                <a:gd name="T17" fmla="*/ 25 h 38"/>
                <a:gd name="T18" fmla="*/ 18 w 18"/>
                <a:gd name="T19" fmla="*/ 20 h 38"/>
                <a:gd name="T20" fmla="*/ 15 w 18"/>
                <a:gd name="T21"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15" y="15"/>
                  </a:moveTo>
                  <a:lnTo>
                    <a:pt x="7" y="11"/>
                  </a:lnTo>
                  <a:lnTo>
                    <a:pt x="12" y="0"/>
                  </a:lnTo>
                  <a:lnTo>
                    <a:pt x="4" y="0"/>
                  </a:lnTo>
                  <a:lnTo>
                    <a:pt x="0" y="9"/>
                  </a:lnTo>
                  <a:lnTo>
                    <a:pt x="1" y="24"/>
                  </a:lnTo>
                  <a:lnTo>
                    <a:pt x="11" y="36"/>
                  </a:lnTo>
                  <a:lnTo>
                    <a:pt x="16" y="38"/>
                  </a:lnTo>
                  <a:lnTo>
                    <a:pt x="12" y="25"/>
                  </a:lnTo>
                  <a:lnTo>
                    <a:pt x="18" y="20"/>
                  </a:lnTo>
                  <a:lnTo>
                    <a:pt x="15" y="1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40" name="Freeform 97"/>
            <p:cNvSpPr>
              <a:spLocks/>
            </p:cNvSpPr>
            <p:nvPr/>
          </p:nvSpPr>
          <p:spPr bwMode="auto">
            <a:xfrm>
              <a:off x="4733" y="1425"/>
              <a:ext cx="18" cy="38"/>
            </a:xfrm>
            <a:custGeom>
              <a:avLst/>
              <a:gdLst>
                <a:gd name="T0" fmla="*/ 15 w 18"/>
                <a:gd name="T1" fmla="*/ 15 h 38"/>
                <a:gd name="T2" fmla="*/ 7 w 18"/>
                <a:gd name="T3" fmla="*/ 11 h 38"/>
                <a:gd name="T4" fmla="*/ 12 w 18"/>
                <a:gd name="T5" fmla="*/ 0 h 38"/>
                <a:gd name="T6" fmla="*/ 4 w 18"/>
                <a:gd name="T7" fmla="*/ 0 h 38"/>
                <a:gd name="T8" fmla="*/ 0 w 18"/>
                <a:gd name="T9" fmla="*/ 9 h 38"/>
                <a:gd name="T10" fmla="*/ 1 w 18"/>
                <a:gd name="T11" fmla="*/ 24 h 38"/>
                <a:gd name="T12" fmla="*/ 11 w 18"/>
                <a:gd name="T13" fmla="*/ 36 h 38"/>
                <a:gd name="T14" fmla="*/ 16 w 18"/>
                <a:gd name="T15" fmla="*/ 38 h 38"/>
                <a:gd name="T16" fmla="*/ 12 w 18"/>
                <a:gd name="T17" fmla="*/ 25 h 38"/>
                <a:gd name="T18" fmla="*/ 18 w 18"/>
                <a:gd name="T19" fmla="*/ 20 h 38"/>
                <a:gd name="T20" fmla="*/ 15 w 18"/>
                <a:gd name="T21"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8">
                  <a:moveTo>
                    <a:pt x="15" y="15"/>
                  </a:moveTo>
                  <a:lnTo>
                    <a:pt x="7" y="11"/>
                  </a:lnTo>
                  <a:lnTo>
                    <a:pt x="12" y="0"/>
                  </a:lnTo>
                  <a:lnTo>
                    <a:pt x="4" y="0"/>
                  </a:lnTo>
                  <a:lnTo>
                    <a:pt x="0" y="9"/>
                  </a:lnTo>
                  <a:lnTo>
                    <a:pt x="1" y="24"/>
                  </a:lnTo>
                  <a:lnTo>
                    <a:pt x="11" y="36"/>
                  </a:lnTo>
                  <a:lnTo>
                    <a:pt x="16" y="38"/>
                  </a:lnTo>
                  <a:lnTo>
                    <a:pt x="12" y="25"/>
                  </a:lnTo>
                  <a:lnTo>
                    <a:pt x="18" y="20"/>
                  </a:lnTo>
                  <a:lnTo>
                    <a:pt x="15" y="1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41" name="Freeform 98"/>
            <p:cNvSpPr>
              <a:spLocks/>
            </p:cNvSpPr>
            <p:nvPr/>
          </p:nvSpPr>
          <p:spPr bwMode="auto">
            <a:xfrm>
              <a:off x="4739" y="1364"/>
              <a:ext cx="24" cy="28"/>
            </a:xfrm>
            <a:custGeom>
              <a:avLst/>
              <a:gdLst>
                <a:gd name="T0" fmla="*/ 24 w 24"/>
                <a:gd name="T1" fmla="*/ 0 h 28"/>
                <a:gd name="T2" fmla="*/ 18 w 24"/>
                <a:gd name="T3" fmla="*/ 0 h 28"/>
                <a:gd name="T4" fmla="*/ 3 w 24"/>
                <a:gd name="T5" fmla="*/ 7 h 28"/>
                <a:gd name="T6" fmla="*/ 0 w 24"/>
                <a:gd name="T7" fmla="*/ 17 h 28"/>
                <a:gd name="T8" fmla="*/ 4 w 24"/>
                <a:gd name="T9" fmla="*/ 28 h 28"/>
                <a:gd name="T10" fmla="*/ 23 w 24"/>
                <a:gd name="T11" fmla="*/ 13 h 28"/>
                <a:gd name="T12" fmla="*/ 24 w 2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24" y="0"/>
                  </a:moveTo>
                  <a:lnTo>
                    <a:pt x="18" y="0"/>
                  </a:lnTo>
                  <a:lnTo>
                    <a:pt x="3" y="7"/>
                  </a:lnTo>
                  <a:lnTo>
                    <a:pt x="0" y="17"/>
                  </a:lnTo>
                  <a:lnTo>
                    <a:pt x="4" y="28"/>
                  </a:lnTo>
                  <a:lnTo>
                    <a:pt x="23" y="13"/>
                  </a:lnTo>
                  <a:lnTo>
                    <a:pt x="2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42" name="Freeform 99"/>
            <p:cNvSpPr>
              <a:spLocks/>
            </p:cNvSpPr>
            <p:nvPr/>
          </p:nvSpPr>
          <p:spPr bwMode="auto">
            <a:xfrm>
              <a:off x="4739" y="1364"/>
              <a:ext cx="24" cy="28"/>
            </a:xfrm>
            <a:custGeom>
              <a:avLst/>
              <a:gdLst>
                <a:gd name="T0" fmla="*/ 24 w 24"/>
                <a:gd name="T1" fmla="*/ 0 h 28"/>
                <a:gd name="T2" fmla="*/ 18 w 24"/>
                <a:gd name="T3" fmla="*/ 0 h 28"/>
                <a:gd name="T4" fmla="*/ 3 w 24"/>
                <a:gd name="T5" fmla="*/ 7 h 28"/>
                <a:gd name="T6" fmla="*/ 0 w 24"/>
                <a:gd name="T7" fmla="*/ 17 h 28"/>
                <a:gd name="T8" fmla="*/ 4 w 24"/>
                <a:gd name="T9" fmla="*/ 28 h 28"/>
                <a:gd name="T10" fmla="*/ 23 w 24"/>
                <a:gd name="T11" fmla="*/ 13 h 28"/>
                <a:gd name="T12" fmla="*/ 24 w 2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24" y="0"/>
                  </a:moveTo>
                  <a:lnTo>
                    <a:pt x="18" y="0"/>
                  </a:lnTo>
                  <a:lnTo>
                    <a:pt x="3" y="7"/>
                  </a:lnTo>
                  <a:lnTo>
                    <a:pt x="0" y="17"/>
                  </a:lnTo>
                  <a:lnTo>
                    <a:pt x="4" y="28"/>
                  </a:lnTo>
                  <a:lnTo>
                    <a:pt x="23" y="13"/>
                  </a:lnTo>
                  <a:lnTo>
                    <a:pt x="24"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43" name="Freeform 100"/>
            <p:cNvSpPr>
              <a:spLocks/>
            </p:cNvSpPr>
            <p:nvPr/>
          </p:nvSpPr>
          <p:spPr bwMode="auto">
            <a:xfrm>
              <a:off x="4704" y="1280"/>
              <a:ext cx="37" cy="22"/>
            </a:xfrm>
            <a:custGeom>
              <a:avLst/>
              <a:gdLst>
                <a:gd name="T0" fmla="*/ 4 w 37"/>
                <a:gd name="T1" fmla="*/ 11 h 22"/>
                <a:gd name="T2" fmla="*/ 17 w 37"/>
                <a:gd name="T3" fmla="*/ 22 h 22"/>
                <a:gd name="T4" fmla="*/ 37 w 37"/>
                <a:gd name="T5" fmla="*/ 15 h 22"/>
                <a:gd name="T6" fmla="*/ 31 w 37"/>
                <a:gd name="T7" fmla="*/ 10 h 22"/>
                <a:gd name="T8" fmla="*/ 21 w 37"/>
                <a:gd name="T9" fmla="*/ 9 h 22"/>
                <a:gd name="T10" fmla="*/ 13 w 37"/>
                <a:gd name="T11" fmla="*/ 1 h 22"/>
                <a:gd name="T12" fmla="*/ 11 w 37"/>
                <a:gd name="T13" fmla="*/ 5 h 22"/>
                <a:gd name="T14" fmla="*/ 0 w 37"/>
                <a:gd name="T15" fmla="*/ 0 h 22"/>
                <a:gd name="T16" fmla="*/ 4 w 37"/>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4" y="11"/>
                  </a:moveTo>
                  <a:lnTo>
                    <a:pt x="17" y="22"/>
                  </a:lnTo>
                  <a:lnTo>
                    <a:pt x="37" y="15"/>
                  </a:lnTo>
                  <a:lnTo>
                    <a:pt x="31" y="10"/>
                  </a:lnTo>
                  <a:lnTo>
                    <a:pt x="21" y="9"/>
                  </a:lnTo>
                  <a:lnTo>
                    <a:pt x="13" y="1"/>
                  </a:lnTo>
                  <a:lnTo>
                    <a:pt x="11" y="5"/>
                  </a:lnTo>
                  <a:lnTo>
                    <a:pt x="0" y="0"/>
                  </a:lnTo>
                  <a:lnTo>
                    <a:pt x="4" y="1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44" name="Freeform 101"/>
            <p:cNvSpPr>
              <a:spLocks/>
            </p:cNvSpPr>
            <p:nvPr/>
          </p:nvSpPr>
          <p:spPr bwMode="auto">
            <a:xfrm>
              <a:off x="4704" y="1280"/>
              <a:ext cx="37" cy="22"/>
            </a:xfrm>
            <a:custGeom>
              <a:avLst/>
              <a:gdLst>
                <a:gd name="T0" fmla="*/ 4 w 37"/>
                <a:gd name="T1" fmla="*/ 11 h 22"/>
                <a:gd name="T2" fmla="*/ 17 w 37"/>
                <a:gd name="T3" fmla="*/ 22 h 22"/>
                <a:gd name="T4" fmla="*/ 37 w 37"/>
                <a:gd name="T5" fmla="*/ 15 h 22"/>
                <a:gd name="T6" fmla="*/ 31 w 37"/>
                <a:gd name="T7" fmla="*/ 10 h 22"/>
                <a:gd name="T8" fmla="*/ 21 w 37"/>
                <a:gd name="T9" fmla="*/ 9 h 22"/>
                <a:gd name="T10" fmla="*/ 13 w 37"/>
                <a:gd name="T11" fmla="*/ 1 h 22"/>
                <a:gd name="T12" fmla="*/ 11 w 37"/>
                <a:gd name="T13" fmla="*/ 5 h 22"/>
                <a:gd name="T14" fmla="*/ 0 w 37"/>
                <a:gd name="T15" fmla="*/ 0 h 22"/>
                <a:gd name="T16" fmla="*/ 4 w 37"/>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4" y="11"/>
                  </a:moveTo>
                  <a:lnTo>
                    <a:pt x="17" y="22"/>
                  </a:lnTo>
                  <a:lnTo>
                    <a:pt x="37" y="15"/>
                  </a:lnTo>
                  <a:lnTo>
                    <a:pt x="31" y="10"/>
                  </a:lnTo>
                  <a:lnTo>
                    <a:pt x="21" y="9"/>
                  </a:lnTo>
                  <a:lnTo>
                    <a:pt x="13" y="1"/>
                  </a:lnTo>
                  <a:lnTo>
                    <a:pt x="11" y="5"/>
                  </a:lnTo>
                  <a:lnTo>
                    <a:pt x="0" y="0"/>
                  </a:lnTo>
                  <a:lnTo>
                    <a:pt x="4" y="1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45" name="Freeform 102"/>
            <p:cNvSpPr>
              <a:spLocks/>
            </p:cNvSpPr>
            <p:nvPr/>
          </p:nvSpPr>
          <p:spPr bwMode="auto">
            <a:xfrm>
              <a:off x="5215" y="455"/>
              <a:ext cx="18" cy="33"/>
            </a:xfrm>
            <a:custGeom>
              <a:avLst/>
              <a:gdLst>
                <a:gd name="T0" fmla="*/ 18 w 18"/>
                <a:gd name="T1" fmla="*/ 32 h 33"/>
                <a:gd name="T2" fmla="*/ 14 w 18"/>
                <a:gd name="T3" fmla="*/ 15 h 33"/>
                <a:gd name="T4" fmla="*/ 0 w 18"/>
                <a:gd name="T5" fmla="*/ 0 h 33"/>
                <a:gd name="T6" fmla="*/ 1 w 18"/>
                <a:gd name="T7" fmla="*/ 13 h 33"/>
                <a:gd name="T8" fmla="*/ 8 w 18"/>
                <a:gd name="T9" fmla="*/ 23 h 33"/>
                <a:gd name="T10" fmla="*/ 6 w 18"/>
                <a:gd name="T11" fmla="*/ 33 h 33"/>
                <a:gd name="T12" fmla="*/ 18 w 18"/>
                <a:gd name="T13" fmla="*/ 32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8" y="32"/>
                  </a:moveTo>
                  <a:lnTo>
                    <a:pt x="14" y="15"/>
                  </a:lnTo>
                  <a:lnTo>
                    <a:pt x="0" y="0"/>
                  </a:lnTo>
                  <a:lnTo>
                    <a:pt x="1" y="13"/>
                  </a:lnTo>
                  <a:lnTo>
                    <a:pt x="8" y="23"/>
                  </a:lnTo>
                  <a:lnTo>
                    <a:pt x="6" y="33"/>
                  </a:lnTo>
                  <a:lnTo>
                    <a:pt x="18" y="3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46" name="Freeform 103"/>
            <p:cNvSpPr>
              <a:spLocks/>
            </p:cNvSpPr>
            <p:nvPr/>
          </p:nvSpPr>
          <p:spPr bwMode="auto">
            <a:xfrm>
              <a:off x="5215" y="455"/>
              <a:ext cx="18" cy="33"/>
            </a:xfrm>
            <a:custGeom>
              <a:avLst/>
              <a:gdLst>
                <a:gd name="T0" fmla="*/ 18 w 18"/>
                <a:gd name="T1" fmla="*/ 32 h 33"/>
                <a:gd name="T2" fmla="*/ 14 w 18"/>
                <a:gd name="T3" fmla="*/ 15 h 33"/>
                <a:gd name="T4" fmla="*/ 0 w 18"/>
                <a:gd name="T5" fmla="*/ 0 h 33"/>
                <a:gd name="T6" fmla="*/ 1 w 18"/>
                <a:gd name="T7" fmla="*/ 13 h 33"/>
                <a:gd name="T8" fmla="*/ 8 w 18"/>
                <a:gd name="T9" fmla="*/ 23 h 33"/>
                <a:gd name="T10" fmla="*/ 6 w 18"/>
                <a:gd name="T11" fmla="*/ 33 h 33"/>
                <a:gd name="T12" fmla="*/ 18 w 18"/>
                <a:gd name="T13" fmla="*/ 32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8" y="32"/>
                  </a:moveTo>
                  <a:lnTo>
                    <a:pt x="14" y="15"/>
                  </a:lnTo>
                  <a:lnTo>
                    <a:pt x="0" y="0"/>
                  </a:lnTo>
                  <a:lnTo>
                    <a:pt x="1" y="13"/>
                  </a:lnTo>
                  <a:lnTo>
                    <a:pt x="8" y="23"/>
                  </a:lnTo>
                  <a:lnTo>
                    <a:pt x="6" y="33"/>
                  </a:lnTo>
                  <a:lnTo>
                    <a:pt x="18" y="3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47" name="Freeform 104"/>
            <p:cNvSpPr>
              <a:spLocks/>
            </p:cNvSpPr>
            <p:nvPr/>
          </p:nvSpPr>
          <p:spPr bwMode="auto">
            <a:xfrm>
              <a:off x="4926" y="864"/>
              <a:ext cx="55" cy="47"/>
            </a:xfrm>
            <a:custGeom>
              <a:avLst/>
              <a:gdLst>
                <a:gd name="T0" fmla="*/ 0 w 55"/>
                <a:gd name="T1" fmla="*/ 37 h 47"/>
                <a:gd name="T2" fmla="*/ 7 w 55"/>
                <a:gd name="T3" fmla="*/ 47 h 47"/>
                <a:gd name="T4" fmla="*/ 17 w 55"/>
                <a:gd name="T5" fmla="*/ 45 h 47"/>
                <a:gd name="T6" fmla="*/ 25 w 55"/>
                <a:gd name="T7" fmla="*/ 36 h 47"/>
                <a:gd name="T8" fmla="*/ 40 w 55"/>
                <a:gd name="T9" fmla="*/ 37 h 47"/>
                <a:gd name="T10" fmla="*/ 47 w 55"/>
                <a:gd name="T11" fmla="*/ 28 h 47"/>
                <a:gd name="T12" fmla="*/ 55 w 55"/>
                <a:gd name="T13" fmla="*/ 27 h 47"/>
                <a:gd name="T14" fmla="*/ 42 w 55"/>
                <a:gd name="T15" fmla="*/ 21 h 47"/>
                <a:gd name="T16" fmla="*/ 42 w 55"/>
                <a:gd name="T17" fmla="*/ 16 h 47"/>
                <a:gd name="T18" fmla="*/ 27 w 55"/>
                <a:gd name="T19" fmla="*/ 17 h 47"/>
                <a:gd name="T20" fmla="*/ 20 w 55"/>
                <a:gd name="T21" fmla="*/ 0 h 47"/>
                <a:gd name="T22" fmla="*/ 17 w 55"/>
                <a:gd name="T23" fmla="*/ 9 h 47"/>
                <a:gd name="T24" fmla="*/ 2 w 55"/>
                <a:gd name="T25" fmla="*/ 11 h 47"/>
                <a:gd name="T26" fmla="*/ 24 w 55"/>
                <a:gd name="T27" fmla="*/ 18 h 47"/>
                <a:gd name="T28" fmla="*/ 16 w 55"/>
                <a:gd name="T29" fmla="*/ 21 h 47"/>
                <a:gd name="T30" fmla="*/ 22 w 55"/>
                <a:gd name="T31" fmla="*/ 31 h 47"/>
                <a:gd name="T32" fmla="*/ 6 w 55"/>
                <a:gd name="T33" fmla="*/ 28 h 47"/>
                <a:gd name="T34" fmla="*/ 0 w 55"/>
                <a:gd name="T35"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7">
                  <a:moveTo>
                    <a:pt x="0" y="37"/>
                  </a:moveTo>
                  <a:lnTo>
                    <a:pt x="7" y="47"/>
                  </a:lnTo>
                  <a:lnTo>
                    <a:pt x="17" y="45"/>
                  </a:lnTo>
                  <a:lnTo>
                    <a:pt x="25" y="36"/>
                  </a:lnTo>
                  <a:lnTo>
                    <a:pt x="40" y="37"/>
                  </a:lnTo>
                  <a:lnTo>
                    <a:pt x="47" y="28"/>
                  </a:lnTo>
                  <a:lnTo>
                    <a:pt x="55" y="27"/>
                  </a:lnTo>
                  <a:lnTo>
                    <a:pt x="42" y="21"/>
                  </a:lnTo>
                  <a:lnTo>
                    <a:pt x="42" y="16"/>
                  </a:lnTo>
                  <a:lnTo>
                    <a:pt x="27" y="17"/>
                  </a:lnTo>
                  <a:lnTo>
                    <a:pt x="20" y="0"/>
                  </a:lnTo>
                  <a:lnTo>
                    <a:pt x="17" y="9"/>
                  </a:lnTo>
                  <a:lnTo>
                    <a:pt x="2" y="11"/>
                  </a:lnTo>
                  <a:lnTo>
                    <a:pt x="24" y="18"/>
                  </a:lnTo>
                  <a:lnTo>
                    <a:pt x="16" y="21"/>
                  </a:lnTo>
                  <a:lnTo>
                    <a:pt x="22" y="31"/>
                  </a:lnTo>
                  <a:lnTo>
                    <a:pt x="6" y="28"/>
                  </a:lnTo>
                  <a:lnTo>
                    <a:pt x="0" y="3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48" name="Freeform 105"/>
            <p:cNvSpPr>
              <a:spLocks/>
            </p:cNvSpPr>
            <p:nvPr/>
          </p:nvSpPr>
          <p:spPr bwMode="auto">
            <a:xfrm>
              <a:off x="4926" y="864"/>
              <a:ext cx="55" cy="47"/>
            </a:xfrm>
            <a:custGeom>
              <a:avLst/>
              <a:gdLst>
                <a:gd name="T0" fmla="*/ 0 w 55"/>
                <a:gd name="T1" fmla="*/ 37 h 47"/>
                <a:gd name="T2" fmla="*/ 7 w 55"/>
                <a:gd name="T3" fmla="*/ 47 h 47"/>
                <a:gd name="T4" fmla="*/ 17 w 55"/>
                <a:gd name="T5" fmla="*/ 45 h 47"/>
                <a:gd name="T6" fmla="*/ 25 w 55"/>
                <a:gd name="T7" fmla="*/ 36 h 47"/>
                <a:gd name="T8" fmla="*/ 40 w 55"/>
                <a:gd name="T9" fmla="*/ 37 h 47"/>
                <a:gd name="T10" fmla="*/ 47 w 55"/>
                <a:gd name="T11" fmla="*/ 28 h 47"/>
                <a:gd name="T12" fmla="*/ 55 w 55"/>
                <a:gd name="T13" fmla="*/ 27 h 47"/>
                <a:gd name="T14" fmla="*/ 42 w 55"/>
                <a:gd name="T15" fmla="*/ 21 h 47"/>
                <a:gd name="T16" fmla="*/ 42 w 55"/>
                <a:gd name="T17" fmla="*/ 16 h 47"/>
                <a:gd name="T18" fmla="*/ 27 w 55"/>
                <a:gd name="T19" fmla="*/ 17 h 47"/>
                <a:gd name="T20" fmla="*/ 20 w 55"/>
                <a:gd name="T21" fmla="*/ 0 h 47"/>
                <a:gd name="T22" fmla="*/ 17 w 55"/>
                <a:gd name="T23" fmla="*/ 9 h 47"/>
                <a:gd name="T24" fmla="*/ 2 w 55"/>
                <a:gd name="T25" fmla="*/ 11 h 47"/>
                <a:gd name="T26" fmla="*/ 24 w 55"/>
                <a:gd name="T27" fmla="*/ 18 h 47"/>
                <a:gd name="T28" fmla="*/ 16 w 55"/>
                <a:gd name="T29" fmla="*/ 21 h 47"/>
                <a:gd name="T30" fmla="*/ 22 w 55"/>
                <a:gd name="T31" fmla="*/ 31 h 47"/>
                <a:gd name="T32" fmla="*/ 6 w 55"/>
                <a:gd name="T33" fmla="*/ 28 h 47"/>
                <a:gd name="T34" fmla="*/ 0 w 55"/>
                <a:gd name="T35"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7">
                  <a:moveTo>
                    <a:pt x="0" y="37"/>
                  </a:moveTo>
                  <a:lnTo>
                    <a:pt x="7" y="47"/>
                  </a:lnTo>
                  <a:lnTo>
                    <a:pt x="17" y="45"/>
                  </a:lnTo>
                  <a:lnTo>
                    <a:pt x="25" y="36"/>
                  </a:lnTo>
                  <a:lnTo>
                    <a:pt x="40" y="37"/>
                  </a:lnTo>
                  <a:lnTo>
                    <a:pt x="47" y="28"/>
                  </a:lnTo>
                  <a:lnTo>
                    <a:pt x="55" y="27"/>
                  </a:lnTo>
                  <a:lnTo>
                    <a:pt x="42" y="21"/>
                  </a:lnTo>
                  <a:lnTo>
                    <a:pt x="42" y="16"/>
                  </a:lnTo>
                  <a:lnTo>
                    <a:pt x="27" y="17"/>
                  </a:lnTo>
                  <a:lnTo>
                    <a:pt x="20" y="0"/>
                  </a:lnTo>
                  <a:lnTo>
                    <a:pt x="17" y="9"/>
                  </a:lnTo>
                  <a:lnTo>
                    <a:pt x="2" y="11"/>
                  </a:lnTo>
                  <a:lnTo>
                    <a:pt x="24" y="18"/>
                  </a:lnTo>
                  <a:lnTo>
                    <a:pt x="16" y="21"/>
                  </a:lnTo>
                  <a:lnTo>
                    <a:pt x="22" y="31"/>
                  </a:lnTo>
                  <a:lnTo>
                    <a:pt x="6" y="28"/>
                  </a:lnTo>
                  <a:lnTo>
                    <a:pt x="0" y="3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49" name="Freeform 106"/>
            <p:cNvSpPr>
              <a:spLocks/>
            </p:cNvSpPr>
            <p:nvPr/>
          </p:nvSpPr>
          <p:spPr bwMode="auto">
            <a:xfrm>
              <a:off x="5138" y="582"/>
              <a:ext cx="21" cy="18"/>
            </a:xfrm>
            <a:custGeom>
              <a:avLst/>
              <a:gdLst>
                <a:gd name="T0" fmla="*/ 21 w 21"/>
                <a:gd name="T1" fmla="*/ 11 h 18"/>
                <a:gd name="T2" fmla="*/ 11 w 21"/>
                <a:gd name="T3" fmla="*/ 0 h 18"/>
                <a:gd name="T4" fmla="*/ 4 w 21"/>
                <a:gd name="T5" fmla="*/ 5 h 18"/>
                <a:gd name="T6" fmla="*/ 0 w 21"/>
                <a:gd name="T7" fmla="*/ 18 h 18"/>
                <a:gd name="T8" fmla="*/ 13 w 21"/>
                <a:gd name="T9" fmla="*/ 18 h 18"/>
                <a:gd name="T10" fmla="*/ 21 w 21"/>
                <a:gd name="T11" fmla="*/ 11 h 18"/>
              </a:gdLst>
              <a:ahLst/>
              <a:cxnLst>
                <a:cxn ang="0">
                  <a:pos x="T0" y="T1"/>
                </a:cxn>
                <a:cxn ang="0">
                  <a:pos x="T2" y="T3"/>
                </a:cxn>
                <a:cxn ang="0">
                  <a:pos x="T4" y="T5"/>
                </a:cxn>
                <a:cxn ang="0">
                  <a:pos x="T6" y="T7"/>
                </a:cxn>
                <a:cxn ang="0">
                  <a:pos x="T8" y="T9"/>
                </a:cxn>
                <a:cxn ang="0">
                  <a:pos x="T10" y="T11"/>
                </a:cxn>
              </a:cxnLst>
              <a:rect l="0" t="0" r="r" b="b"/>
              <a:pathLst>
                <a:path w="21" h="18">
                  <a:moveTo>
                    <a:pt x="21" y="11"/>
                  </a:moveTo>
                  <a:lnTo>
                    <a:pt x="11" y="0"/>
                  </a:lnTo>
                  <a:lnTo>
                    <a:pt x="4" y="5"/>
                  </a:lnTo>
                  <a:lnTo>
                    <a:pt x="0" y="18"/>
                  </a:lnTo>
                  <a:lnTo>
                    <a:pt x="13" y="18"/>
                  </a:lnTo>
                  <a:lnTo>
                    <a:pt x="21" y="1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50" name="Freeform 107"/>
            <p:cNvSpPr>
              <a:spLocks/>
            </p:cNvSpPr>
            <p:nvPr/>
          </p:nvSpPr>
          <p:spPr bwMode="auto">
            <a:xfrm>
              <a:off x="5138" y="582"/>
              <a:ext cx="21" cy="18"/>
            </a:xfrm>
            <a:custGeom>
              <a:avLst/>
              <a:gdLst>
                <a:gd name="T0" fmla="*/ 21 w 21"/>
                <a:gd name="T1" fmla="*/ 11 h 18"/>
                <a:gd name="T2" fmla="*/ 11 w 21"/>
                <a:gd name="T3" fmla="*/ 0 h 18"/>
                <a:gd name="T4" fmla="*/ 4 w 21"/>
                <a:gd name="T5" fmla="*/ 5 h 18"/>
                <a:gd name="T6" fmla="*/ 0 w 21"/>
                <a:gd name="T7" fmla="*/ 18 h 18"/>
                <a:gd name="T8" fmla="*/ 13 w 21"/>
                <a:gd name="T9" fmla="*/ 18 h 18"/>
                <a:gd name="T10" fmla="*/ 21 w 21"/>
                <a:gd name="T11" fmla="*/ 11 h 18"/>
              </a:gdLst>
              <a:ahLst/>
              <a:cxnLst>
                <a:cxn ang="0">
                  <a:pos x="T0" y="T1"/>
                </a:cxn>
                <a:cxn ang="0">
                  <a:pos x="T2" y="T3"/>
                </a:cxn>
                <a:cxn ang="0">
                  <a:pos x="T4" y="T5"/>
                </a:cxn>
                <a:cxn ang="0">
                  <a:pos x="T6" y="T7"/>
                </a:cxn>
                <a:cxn ang="0">
                  <a:pos x="T8" y="T9"/>
                </a:cxn>
                <a:cxn ang="0">
                  <a:pos x="T10" y="T11"/>
                </a:cxn>
              </a:cxnLst>
              <a:rect l="0" t="0" r="r" b="b"/>
              <a:pathLst>
                <a:path w="21" h="18">
                  <a:moveTo>
                    <a:pt x="21" y="11"/>
                  </a:moveTo>
                  <a:lnTo>
                    <a:pt x="11" y="0"/>
                  </a:lnTo>
                  <a:lnTo>
                    <a:pt x="4" y="5"/>
                  </a:lnTo>
                  <a:lnTo>
                    <a:pt x="0" y="18"/>
                  </a:lnTo>
                  <a:lnTo>
                    <a:pt x="13" y="18"/>
                  </a:lnTo>
                  <a:lnTo>
                    <a:pt x="21" y="1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51" name="Freeform 108"/>
            <p:cNvSpPr>
              <a:spLocks/>
            </p:cNvSpPr>
            <p:nvPr/>
          </p:nvSpPr>
          <p:spPr bwMode="auto">
            <a:xfrm>
              <a:off x="5203" y="205"/>
              <a:ext cx="22" cy="41"/>
            </a:xfrm>
            <a:custGeom>
              <a:avLst/>
              <a:gdLst>
                <a:gd name="T0" fmla="*/ 7 w 22"/>
                <a:gd name="T1" fmla="*/ 36 h 41"/>
                <a:gd name="T2" fmla="*/ 13 w 22"/>
                <a:gd name="T3" fmla="*/ 20 h 41"/>
                <a:gd name="T4" fmla="*/ 22 w 22"/>
                <a:gd name="T5" fmla="*/ 18 h 41"/>
                <a:gd name="T6" fmla="*/ 22 w 22"/>
                <a:gd name="T7" fmla="*/ 12 h 41"/>
                <a:gd name="T8" fmla="*/ 17 w 22"/>
                <a:gd name="T9" fmla="*/ 14 h 41"/>
                <a:gd name="T10" fmla="*/ 18 w 22"/>
                <a:gd name="T11" fmla="*/ 6 h 41"/>
                <a:gd name="T12" fmla="*/ 15 w 22"/>
                <a:gd name="T13" fmla="*/ 0 h 41"/>
                <a:gd name="T14" fmla="*/ 12 w 22"/>
                <a:gd name="T15" fmla="*/ 14 h 41"/>
                <a:gd name="T16" fmla="*/ 3 w 22"/>
                <a:gd name="T17" fmla="*/ 16 h 41"/>
                <a:gd name="T18" fmla="*/ 4 w 22"/>
                <a:gd name="T19" fmla="*/ 29 h 41"/>
                <a:gd name="T20" fmla="*/ 0 w 22"/>
                <a:gd name="T21" fmla="*/ 41 h 41"/>
                <a:gd name="T22" fmla="*/ 7 w 22"/>
                <a:gd name="T23"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1">
                  <a:moveTo>
                    <a:pt x="7" y="36"/>
                  </a:moveTo>
                  <a:lnTo>
                    <a:pt x="13" y="20"/>
                  </a:lnTo>
                  <a:lnTo>
                    <a:pt x="22" y="18"/>
                  </a:lnTo>
                  <a:lnTo>
                    <a:pt x="22" y="12"/>
                  </a:lnTo>
                  <a:lnTo>
                    <a:pt x="17" y="14"/>
                  </a:lnTo>
                  <a:lnTo>
                    <a:pt x="18" y="6"/>
                  </a:lnTo>
                  <a:lnTo>
                    <a:pt x="15" y="0"/>
                  </a:lnTo>
                  <a:lnTo>
                    <a:pt x="12" y="14"/>
                  </a:lnTo>
                  <a:lnTo>
                    <a:pt x="3" y="16"/>
                  </a:lnTo>
                  <a:lnTo>
                    <a:pt x="4" y="29"/>
                  </a:lnTo>
                  <a:lnTo>
                    <a:pt x="0" y="41"/>
                  </a:lnTo>
                  <a:lnTo>
                    <a:pt x="7" y="3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52" name="Freeform 109"/>
            <p:cNvSpPr>
              <a:spLocks/>
            </p:cNvSpPr>
            <p:nvPr/>
          </p:nvSpPr>
          <p:spPr bwMode="auto">
            <a:xfrm>
              <a:off x="5203" y="205"/>
              <a:ext cx="22" cy="41"/>
            </a:xfrm>
            <a:custGeom>
              <a:avLst/>
              <a:gdLst>
                <a:gd name="T0" fmla="*/ 7 w 22"/>
                <a:gd name="T1" fmla="*/ 36 h 41"/>
                <a:gd name="T2" fmla="*/ 13 w 22"/>
                <a:gd name="T3" fmla="*/ 20 h 41"/>
                <a:gd name="T4" fmla="*/ 22 w 22"/>
                <a:gd name="T5" fmla="*/ 18 h 41"/>
                <a:gd name="T6" fmla="*/ 22 w 22"/>
                <a:gd name="T7" fmla="*/ 12 h 41"/>
                <a:gd name="T8" fmla="*/ 17 w 22"/>
                <a:gd name="T9" fmla="*/ 14 h 41"/>
                <a:gd name="T10" fmla="*/ 18 w 22"/>
                <a:gd name="T11" fmla="*/ 6 h 41"/>
                <a:gd name="T12" fmla="*/ 15 w 22"/>
                <a:gd name="T13" fmla="*/ 0 h 41"/>
                <a:gd name="T14" fmla="*/ 12 w 22"/>
                <a:gd name="T15" fmla="*/ 14 h 41"/>
                <a:gd name="T16" fmla="*/ 3 w 22"/>
                <a:gd name="T17" fmla="*/ 16 h 41"/>
                <a:gd name="T18" fmla="*/ 4 w 22"/>
                <a:gd name="T19" fmla="*/ 29 h 41"/>
                <a:gd name="T20" fmla="*/ 0 w 22"/>
                <a:gd name="T21" fmla="*/ 41 h 41"/>
                <a:gd name="T22" fmla="*/ 7 w 22"/>
                <a:gd name="T23"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1">
                  <a:moveTo>
                    <a:pt x="7" y="36"/>
                  </a:moveTo>
                  <a:lnTo>
                    <a:pt x="13" y="20"/>
                  </a:lnTo>
                  <a:lnTo>
                    <a:pt x="22" y="18"/>
                  </a:lnTo>
                  <a:lnTo>
                    <a:pt x="22" y="12"/>
                  </a:lnTo>
                  <a:lnTo>
                    <a:pt x="17" y="14"/>
                  </a:lnTo>
                  <a:lnTo>
                    <a:pt x="18" y="6"/>
                  </a:lnTo>
                  <a:lnTo>
                    <a:pt x="15" y="0"/>
                  </a:lnTo>
                  <a:lnTo>
                    <a:pt x="12" y="14"/>
                  </a:lnTo>
                  <a:lnTo>
                    <a:pt x="3" y="16"/>
                  </a:lnTo>
                  <a:lnTo>
                    <a:pt x="4" y="29"/>
                  </a:lnTo>
                  <a:lnTo>
                    <a:pt x="0" y="41"/>
                  </a:lnTo>
                  <a:lnTo>
                    <a:pt x="7" y="3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53" name="Freeform 110"/>
            <p:cNvSpPr>
              <a:spLocks/>
            </p:cNvSpPr>
            <p:nvPr/>
          </p:nvSpPr>
          <p:spPr bwMode="auto">
            <a:xfrm>
              <a:off x="5219" y="197"/>
              <a:ext cx="18" cy="19"/>
            </a:xfrm>
            <a:custGeom>
              <a:avLst/>
              <a:gdLst>
                <a:gd name="T0" fmla="*/ 3 w 18"/>
                <a:gd name="T1" fmla="*/ 13 h 19"/>
                <a:gd name="T2" fmla="*/ 9 w 18"/>
                <a:gd name="T3" fmla="*/ 18 h 19"/>
                <a:gd name="T4" fmla="*/ 16 w 18"/>
                <a:gd name="T5" fmla="*/ 19 h 19"/>
                <a:gd name="T6" fmla="*/ 18 w 18"/>
                <a:gd name="T7" fmla="*/ 10 h 19"/>
                <a:gd name="T8" fmla="*/ 17 w 18"/>
                <a:gd name="T9" fmla="*/ 6 h 19"/>
                <a:gd name="T10" fmla="*/ 9 w 18"/>
                <a:gd name="T11" fmla="*/ 0 h 19"/>
                <a:gd name="T12" fmla="*/ 11 w 18"/>
                <a:gd name="T13" fmla="*/ 7 h 19"/>
                <a:gd name="T14" fmla="*/ 0 w 18"/>
                <a:gd name="T15" fmla="*/ 6 h 19"/>
                <a:gd name="T16" fmla="*/ 3 w 18"/>
                <a:gd name="T17"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3" y="13"/>
                  </a:moveTo>
                  <a:lnTo>
                    <a:pt x="9" y="18"/>
                  </a:lnTo>
                  <a:lnTo>
                    <a:pt x="16" y="19"/>
                  </a:lnTo>
                  <a:lnTo>
                    <a:pt x="18" y="10"/>
                  </a:lnTo>
                  <a:lnTo>
                    <a:pt x="17" y="6"/>
                  </a:lnTo>
                  <a:lnTo>
                    <a:pt x="9" y="0"/>
                  </a:lnTo>
                  <a:lnTo>
                    <a:pt x="11" y="7"/>
                  </a:lnTo>
                  <a:lnTo>
                    <a:pt x="0" y="6"/>
                  </a:lnTo>
                  <a:lnTo>
                    <a:pt x="3" y="1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54" name="Freeform 111"/>
            <p:cNvSpPr>
              <a:spLocks/>
            </p:cNvSpPr>
            <p:nvPr/>
          </p:nvSpPr>
          <p:spPr bwMode="auto">
            <a:xfrm>
              <a:off x="5219" y="197"/>
              <a:ext cx="18" cy="19"/>
            </a:xfrm>
            <a:custGeom>
              <a:avLst/>
              <a:gdLst>
                <a:gd name="T0" fmla="*/ 3 w 18"/>
                <a:gd name="T1" fmla="*/ 13 h 19"/>
                <a:gd name="T2" fmla="*/ 9 w 18"/>
                <a:gd name="T3" fmla="*/ 18 h 19"/>
                <a:gd name="T4" fmla="*/ 16 w 18"/>
                <a:gd name="T5" fmla="*/ 19 h 19"/>
                <a:gd name="T6" fmla="*/ 18 w 18"/>
                <a:gd name="T7" fmla="*/ 10 h 19"/>
                <a:gd name="T8" fmla="*/ 17 w 18"/>
                <a:gd name="T9" fmla="*/ 6 h 19"/>
                <a:gd name="T10" fmla="*/ 9 w 18"/>
                <a:gd name="T11" fmla="*/ 0 h 19"/>
                <a:gd name="T12" fmla="*/ 11 w 18"/>
                <a:gd name="T13" fmla="*/ 7 h 19"/>
                <a:gd name="T14" fmla="*/ 0 w 18"/>
                <a:gd name="T15" fmla="*/ 6 h 19"/>
                <a:gd name="T16" fmla="*/ 3 w 18"/>
                <a:gd name="T17"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3" y="13"/>
                  </a:moveTo>
                  <a:lnTo>
                    <a:pt x="9" y="18"/>
                  </a:lnTo>
                  <a:lnTo>
                    <a:pt x="16" y="19"/>
                  </a:lnTo>
                  <a:lnTo>
                    <a:pt x="18" y="10"/>
                  </a:lnTo>
                  <a:lnTo>
                    <a:pt x="17" y="6"/>
                  </a:lnTo>
                  <a:lnTo>
                    <a:pt x="9" y="0"/>
                  </a:lnTo>
                  <a:lnTo>
                    <a:pt x="11" y="7"/>
                  </a:lnTo>
                  <a:lnTo>
                    <a:pt x="0" y="6"/>
                  </a:lnTo>
                  <a:lnTo>
                    <a:pt x="3" y="1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55" name="Freeform 112"/>
            <p:cNvSpPr>
              <a:spLocks/>
            </p:cNvSpPr>
            <p:nvPr/>
          </p:nvSpPr>
          <p:spPr bwMode="auto">
            <a:xfrm>
              <a:off x="5243" y="173"/>
              <a:ext cx="37" cy="32"/>
            </a:xfrm>
            <a:custGeom>
              <a:avLst/>
              <a:gdLst>
                <a:gd name="T0" fmla="*/ 10 w 37"/>
                <a:gd name="T1" fmla="*/ 32 h 32"/>
                <a:gd name="T2" fmla="*/ 37 w 37"/>
                <a:gd name="T3" fmla="*/ 6 h 32"/>
                <a:gd name="T4" fmla="*/ 35 w 37"/>
                <a:gd name="T5" fmla="*/ 0 h 32"/>
                <a:gd name="T6" fmla="*/ 23 w 37"/>
                <a:gd name="T7" fmla="*/ 0 h 32"/>
                <a:gd name="T8" fmla="*/ 19 w 37"/>
                <a:gd name="T9" fmla="*/ 8 h 32"/>
                <a:gd name="T10" fmla="*/ 14 w 37"/>
                <a:gd name="T11" fmla="*/ 14 h 32"/>
                <a:gd name="T12" fmla="*/ 5 w 37"/>
                <a:gd name="T13" fmla="*/ 13 h 32"/>
                <a:gd name="T14" fmla="*/ 0 w 37"/>
                <a:gd name="T15" fmla="*/ 20 h 32"/>
                <a:gd name="T16" fmla="*/ 1 w 37"/>
                <a:gd name="T17" fmla="*/ 29 h 32"/>
                <a:gd name="T18" fmla="*/ 10 w 37"/>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2">
                  <a:moveTo>
                    <a:pt x="10" y="32"/>
                  </a:moveTo>
                  <a:lnTo>
                    <a:pt x="37" y="6"/>
                  </a:lnTo>
                  <a:lnTo>
                    <a:pt x="35" y="0"/>
                  </a:lnTo>
                  <a:lnTo>
                    <a:pt x="23" y="0"/>
                  </a:lnTo>
                  <a:lnTo>
                    <a:pt x="19" y="8"/>
                  </a:lnTo>
                  <a:lnTo>
                    <a:pt x="14" y="14"/>
                  </a:lnTo>
                  <a:lnTo>
                    <a:pt x="5" y="13"/>
                  </a:lnTo>
                  <a:lnTo>
                    <a:pt x="0" y="20"/>
                  </a:lnTo>
                  <a:lnTo>
                    <a:pt x="1" y="29"/>
                  </a:lnTo>
                  <a:lnTo>
                    <a:pt x="10" y="3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56" name="Freeform 113"/>
            <p:cNvSpPr>
              <a:spLocks/>
            </p:cNvSpPr>
            <p:nvPr/>
          </p:nvSpPr>
          <p:spPr bwMode="auto">
            <a:xfrm>
              <a:off x="5243" y="173"/>
              <a:ext cx="37" cy="32"/>
            </a:xfrm>
            <a:custGeom>
              <a:avLst/>
              <a:gdLst>
                <a:gd name="T0" fmla="*/ 10 w 37"/>
                <a:gd name="T1" fmla="*/ 32 h 32"/>
                <a:gd name="T2" fmla="*/ 37 w 37"/>
                <a:gd name="T3" fmla="*/ 6 h 32"/>
                <a:gd name="T4" fmla="*/ 35 w 37"/>
                <a:gd name="T5" fmla="*/ 0 h 32"/>
                <a:gd name="T6" fmla="*/ 23 w 37"/>
                <a:gd name="T7" fmla="*/ 0 h 32"/>
                <a:gd name="T8" fmla="*/ 19 w 37"/>
                <a:gd name="T9" fmla="*/ 8 h 32"/>
                <a:gd name="T10" fmla="*/ 14 w 37"/>
                <a:gd name="T11" fmla="*/ 14 h 32"/>
                <a:gd name="T12" fmla="*/ 5 w 37"/>
                <a:gd name="T13" fmla="*/ 13 h 32"/>
                <a:gd name="T14" fmla="*/ 0 w 37"/>
                <a:gd name="T15" fmla="*/ 20 h 32"/>
                <a:gd name="T16" fmla="*/ 1 w 37"/>
                <a:gd name="T17" fmla="*/ 29 h 32"/>
                <a:gd name="T18" fmla="*/ 10 w 37"/>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2">
                  <a:moveTo>
                    <a:pt x="10" y="32"/>
                  </a:moveTo>
                  <a:lnTo>
                    <a:pt x="37" y="6"/>
                  </a:lnTo>
                  <a:lnTo>
                    <a:pt x="35" y="0"/>
                  </a:lnTo>
                  <a:lnTo>
                    <a:pt x="23" y="0"/>
                  </a:lnTo>
                  <a:lnTo>
                    <a:pt x="19" y="8"/>
                  </a:lnTo>
                  <a:lnTo>
                    <a:pt x="14" y="14"/>
                  </a:lnTo>
                  <a:lnTo>
                    <a:pt x="5" y="13"/>
                  </a:lnTo>
                  <a:lnTo>
                    <a:pt x="0" y="20"/>
                  </a:lnTo>
                  <a:lnTo>
                    <a:pt x="1" y="29"/>
                  </a:lnTo>
                  <a:lnTo>
                    <a:pt x="10" y="3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57" name="Freeform 114"/>
            <p:cNvSpPr>
              <a:spLocks/>
            </p:cNvSpPr>
            <p:nvPr/>
          </p:nvSpPr>
          <p:spPr bwMode="auto">
            <a:xfrm>
              <a:off x="4795" y="1040"/>
              <a:ext cx="18" cy="12"/>
            </a:xfrm>
            <a:custGeom>
              <a:avLst/>
              <a:gdLst>
                <a:gd name="T0" fmla="*/ 18 w 18"/>
                <a:gd name="T1" fmla="*/ 1 h 12"/>
                <a:gd name="T2" fmla="*/ 14 w 18"/>
                <a:gd name="T3" fmla="*/ 0 h 12"/>
                <a:gd name="T4" fmla="*/ 2 w 18"/>
                <a:gd name="T5" fmla="*/ 1 h 12"/>
                <a:gd name="T6" fmla="*/ 0 w 18"/>
                <a:gd name="T7" fmla="*/ 9 h 12"/>
                <a:gd name="T8" fmla="*/ 10 w 18"/>
                <a:gd name="T9" fmla="*/ 12 h 12"/>
                <a:gd name="T10" fmla="*/ 18 w 18"/>
                <a:gd name="T11" fmla="*/ 1 h 12"/>
              </a:gdLst>
              <a:ahLst/>
              <a:cxnLst>
                <a:cxn ang="0">
                  <a:pos x="T0" y="T1"/>
                </a:cxn>
                <a:cxn ang="0">
                  <a:pos x="T2" y="T3"/>
                </a:cxn>
                <a:cxn ang="0">
                  <a:pos x="T4" y="T5"/>
                </a:cxn>
                <a:cxn ang="0">
                  <a:pos x="T6" y="T7"/>
                </a:cxn>
                <a:cxn ang="0">
                  <a:pos x="T8" y="T9"/>
                </a:cxn>
                <a:cxn ang="0">
                  <a:pos x="T10" y="T11"/>
                </a:cxn>
              </a:cxnLst>
              <a:rect l="0" t="0" r="r" b="b"/>
              <a:pathLst>
                <a:path w="18" h="12">
                  <a:moveTo>
                    <a:pt x="18" y="1"/>
                  </a:moveTo>
                  <a:lnTo>
                    <a:pt x="14" y="0"/>
                  </a:lnTo>
                  <a:lnTo>
                    <a:pt x="2" y="1"/>
                  </a:lnTo>
                  <a:lnTo>
                    <a:pt x="0" y="9"/>
                  </a:lnTo>
                  <a:lnTo>
                    <a:pt x="10" y="12"/>
                  </a:lnTo>
                  <a:lnTo>
                    <a:pt x="18"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58" name="Freeform 115"/>
            <p:cNvSpPr>
              <a:spLocks/>
            </p:cNvSpPr>
            <p:nvPr/>
          </p:nvSpPr>
          <p:spPr bwMode="auto">
            <a:xfrm>
              <a:off x="4795" y="1040"/>
              <a:ext cx="18" cy="12"/>
            </a:xfrm>
            <a:custGeom>
              <a:avLst/>
              <a:gdLst>
                <a:gd name="T0" fmla="*/ 18 w 18"/>
                <a:gd name="T1" fmla="*/ 1 h 12"/>
                <a:gd name="T2" fmla="*/ 14 w 18"/>
                <a:gd name="T3" fmla="*/ 0 h 12"/>
                <a:gd name="T4" fmla="*/ 2 w 18"/>
                <a:gd name="T5" fmla="*/ 1 h 12"/>
                <a:gd name="T6" fmla="*/ 0 w 18"/>
                <a:gd name="T7" fmla="*/ 9 h 12"/>
                <a:gd name="T8" fmla="*/ 10 w 18"/>
                <a:gd name="T9" fmla="*/ 12 h 12"/>
                <a:gd name="T10" fmla="*/ 18 w 18"/>
                <a:gd name="T11" fmla="*/ 1 h 12"/>
              </a:gdLst>
              <a:ahLst/>
              <a:cxnLst>
                <a:cxn ang="0">
                  <a:pos x="T0" y="T1"/>
                </a:cxn>
                <a:cxn ang="0">
                  <a:pos x="T2" y="T3"/>
                </a:cxn>
                <a:cxn ang="0">
                  <a:pos x="T4" y="T5"/>
                </a:cxn>
                <a:cxn ang="0">
                  <a:pos x="T6" y="T7"/>
                </a:cxn>
                <a:cxn ang="0">
                  <a:pos x="T8" y="T9"/>
                </a:cxn>
                <a:cxn ang="0">
                  <a:pos x="T10" y="T11"/>
                </a:cxn>
              </a:cxnLst>
              <a:rect l="0" t="0" r="r" b="b"/>
              <a:pathLst>
                <a:path w="18" h="12">
                  <a:moveTo>
                    <a:pt x="18" y="1"/>
                  </a:moveTo>
                  <a:lnTo>
                    <a:pt x="14" y="0"/>
                  </a:lnTo>
                  <a:lnTo>
                    <a:pt x="2" y="1"/>
                  </a:lnTo>
                  <a:lnTo>
                    <a:pt x="0" y="9"/>
                  </a:lnTo>
                  <a:lnTo>
                    <a:pt x="10" y="12"/>
                  </a:lnTo>
                  <a:lnTo>
                    <a:pt x="18" y="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59" name="Freeform 116"/>
            <p:cNvSpPr>
              <a:spLocks/>
            </p:cNvSpPr>
            <p:nvPr/>
          </p:nvSpPr>
          <p:spPr bwMode="auto">
            <a:xfrm>
              <a:off x="4763" y="1060"/>
              <a:ext cx="26" cy="26"/>
            </a:xfrm>
            <a:custGeom>
              <a:avLst/>
              <a:gdLst>
                <a:gd name="T0" fmla="*/ 6 w 26"/>
                <a:gd name="T1" fmla="*/ 26 h 26"/>
                <a:gd name="T2" fmla="*/ 12 w 26"/>
                <a:gd name="T3" fmla="*/ 20 h 26"/>
                <a:gd name="T4" fmla="*/ 12 w 26"/>
                <a:gd name="T5" fmla="*/ 13 h 26"/>
                <a:gd name="T6" fmla="*/ 26 w 26"/>
                <a:gd name="T7" fmla="*/ 3 h 26"/>
                <a:gd name="T8" fmla="*/ 26 w 26"/>
                <a:gd name="T9" fmla="*/ 0 h 26"/>
                <a:gd name="T10" fmla="*/ 8 w 26"/>
                <a:gd name="T11" fmla="*/ 7 h 26"/>
                <a:gd name="T12" fmla="*/ 0 w 26"/>
                <a:gd name="T13" fmla="*/ 6 h 26"/>
                <a:gd name="T14" fmla="*/ 0 w 26"/>
                <a:gd name="T15" fmla="*/ 18 h 26"/>
                <a:gd name="T16" fmla="*/ 6 w 2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6" y="26"/>
                  </a:moveTo>
                  <a:lnTo>
                    <a:pt x="12" y="20"/>
                  </a:lnTo>
                  <a:lnTo>
                    <a:pt x="12" y="13"/>
                  </a:lnTo>
                  <a:lnTo>
                    <a:pt x="26" y="3"/>
                  </a:lnTo>
                  <a:lnTo>
                    <a:pt x="26" y="0"/>
                  </a:lnTo>
                  <a:lnTo>
                    <a:pt x="8" y="7"/>
                  </a:lnTo>
                  <a:lnTo>
                    <a:pt x="0" y="6"/>
                  </a:lnTo>
                  <a:lnTo>
                    <a:pt x="0" y="18"/>
                  </a:lnTo>
                  <a:lnTo>
                    <a:pt x="6" y="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60" name="Freeform 117"/>
            <p:cNvSpPr>
              <a:spLocks/>
            </p:cNvSpPr>
            <p:nvPr/>
          </p:nvSpPr>
          <p:spPr bwMode="auto">
            <a:xfrm>
              <a:off x="4763" y="1060"/>
              <a:ext cx="26" cy="26"/>
            </a:xfrm>
            <a:custGeom>
              <a:avLst/>
              <a:gdLst>
                <a:gd name="T0" fmla="*/ 6 w 26"/>
                <a:gd name="T1" fmla="*/ 26 h 26"/>
                <a:gd name="T2" fmla="*/ 12 w 26"/>
                <a:gd name="T3" fmla="*/ 20 h 26"/>
                <a:gd name="T4" fmla="*/ 12 w 26"/>
                <a:gd name="T5" fmla="*/ 13 h 26"/>
                <a:gd name="T6" fmla="*/ 26 w 26"/>
                <a:gd name="T7" fmla="*/ 3 h 26"/>
                <a:gd name="T8" fmla="*/ 26 w 26"/>
                <a:gd name="T9" fmla="*/ 0 h 26"/>
                <a:gd name="T10" fmla="*/ 8 w 26"/>
                <a:gd name="T11" fmla="*/ 7 h 26"/>
                <a:gd name="T12" fmla="*/ 0 w 26"/>
                <a:gd name="T13" fmla="*/ 6 h 26"/>
                <a:gd name="T14" fmla="*/ 0 w 26"/>
                <a:gd name="T15" fmla="*/ 18 h 26"/>
                <a:gd name="T16" fmla="*/ 6 w 2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6" y="26"/>
                  </a:moveTo>
                  <a:lnTo>
                    <a:pt x="12" y="20"/>
                  </a:lnTo>
                  <a:lnTo>
                    <a:pt x="12" y="13"/>
                  </a:lnTo>
                  <a:lnTo>
                    <a:pt x="26" y="3"/>
                  </a:lnTo>
                  <a:lnTo>
                    <a:pt x="26" y="0"/>
                  </a:lnTo>
                  <a:lnTo>
                    <a:pt x="8" y="7"/>
                  </a:lnTo>
                  <a:lnTo>
                    <a:pt x="0" y="6"/>
                  </a:lnTo>
                  <a:lnTo>
                    <a:pt x="0" y="18"/>
                  </a:lnTo>
                  <a:lnTo>
                    <a:pt x="6" y="2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61" name="Freeform 118"/>
            <p:cNvSpPr>
              <a:spLocks/>
            </p:cNvSpPr>
            <p:nvPr/>
          </p:nvSpPr>
          <p:spPr bwMode="auto">
            <a:xfrm>
              <a:off x="4795" y="1056"/>
              <a:ext cx="14" cy="8"/>
            </a:xfrm>
            <a:custGeom>
              <a:avLst/>
              <a:gdLst>
                <a:gd name="T0" fmla="*/ 14 w 14"/>
                <a:gd name="T1" fmla="*/ 7 h 8"/>
                <a:gd name="T2" fmla="*/ 10 w 14"/>
                <a:gd name="T3" fmla="*/ 0 h 8"/>
                <a:gd name="T4" fmla="*/ 0 w 14"/>
                <a:gd name="T5" fmla="*/ 1 h 8"/>
                <a:gd name="T6" fmla="*/ 3 w 14"/>
                <a:gd name="T7" fmla="*/ 8 h 8"/>
                <a:gd name="T8" fmla="*/ 14 w 14"/>
                <a:gd name="T9" fmla="*/ 7 h 8"/>
              </a:gdLst>
              <a:ahLst/>
              <a:cxnLst>
                <a:cxn ang="0">
                  <a:pos x="T0" y="T1"/>
                </a:cxn>
                <a:cxn ang="0">
                  <a:pos x="T2" y="T3"/>
                </a:cxn>
                <a:cxn ang="0">
                  <a:pos x="T4" y="T5"/>
                </a:cxn>
                <a:cxn ang="0">
                  <a:pos x="T6" y="T7"/>
                </a:cxn>
                <a:cxn ang="0">
                  <a:pos x="T8" y="T9"/>
                </a:cxn>
              </a:cxnLst>
              <a:rect l="0" t="0" r="r" b="b"/>
              <a:pathLst>
                <a:path w="14" h="8">
                  <a:moveTo>
                    <a:pt x="14" y="7"/>
                  </a:moveTo>
                  <a:lnTo>
                    <a:pt x="10" y="0"/>
                  </a:lnTo>
                  <a:lnTo>
                    <a:pt x="0" y="1"/>
                  </a:lnTo>
                  <a:lnTo>
                    <a:pt x="3" y="8"/>
                  </a:lnTo>
                  <a:lnTo>
                    <a:pt x="14"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62" name="Freeform 119"/>
            <p:cNvSpPr>
              <a:spLocks/>
            </p:cNvSpPr>
            <p:nvPr/>
          </p:nvSpPr>
          <p:spPr bwMode="auto">
            <a:xfrm>
              <a:off x="4795" y="1056"/>
              <a:ext cx="14" cy="8"/>
            </a:xfrm>
            <a:custGeom>
              <a:avLst/>
              <a:gdLst>
                <a:gd name="T0" fmla="*/ 14 w 14"/>
                <a:gd name="T1" fmla="*/ 7 h 8"/>
                <a:gd name="T2" fmla="*/ 10 w 14"/>
                <a:gd name="T3" fmla="*/ 0 h 8"/>
                <a:gd name="T4" fmla="*/ 0 w 14"/>
                <a:gd name="T5" fmla="*/ 1 h 8"/>
                <a:gd name="T6" fmla="*/ 3 w 14"/>
                <a:gd name="T7" fmla="*/ 8 h 8"/>
                <a:gd name="T8" fmla="*/ 14 w 14"/>
                <a:gd name="T9" fmla="*/ 7 h 8"/>
              </a:gdLst>
              <a:ahLst/>
              <a:cxnLst>
                <a:cxn ang="0">
                  <a:pos x="T0" y="T1"/>
                </a:cxn>
                <a:cxn ang="0">
                  <a:pos x="T2" y="T3"/>
                </a:cxn>
                <a:cxn ang="0">
                  <a:pos x="T4" y="T5"/>
                </a:cxn>
                <a:cxn ang="0">
                  <a:pos x="T6" y="T7"/>
                </a:cxn>
                <a:cxn ang="0">
                  <a:pos x="T8" y="T9"/>
                </a:cxn>
              </a:cxnLst>
              <a:rect l="0" t="0" r="r" b="b"/>
              <a:pathLst>
                <a:path w="14" h="8">
                  <a:moveTo>
                    <a:pt x="14" y="7"/>
                  </a:moveTo>
                  <a:lnTo>
                    <a:pt x="10" y="0"/>
                  </a:lnTo>
                  <a:lnTo>
                    <a:pt x="0" y="1"/>
                  </a:lnTo>
                  <a:lnTo>
                    <a:pt x="3" y="8"/>
                  </a:lnTo>
                  <a:lnTo>
                    <a:pt x="14" y="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63" name="Freeform 120"/>
            <p:cNvSpPr>
              <a:spLocks/>
            </p:cNvSpPr>
            <p:nvPr/>
          </p:nvSpPr>
          <p:spPr bwMode="auto">
            <a:xfrm>
              <a:off x="4747" y="1080"/>
              <a:ext cx="10" cy="14"/>
            </a:xfrm>
            <a:custGeom>
              <a:avLst/>
              <a:gdLst>
                <a:gd name="T0" fmla="*/ 8 w 10"/>
                <a:gd name="T1" fmla="*/ 0 h 14"/>
                <a:gd name="T2" fmla="*/ 2 w 10"/>
                <a:gd name="T3" fmla="*/ 2 h 14"/>
                <a:gd name="T4" fmla="*/ 0 w 10"/>
                <a:gd name="T5" fmla="*/ 14 h 14"/>
                <a:gd name="T6" fmla="*/ 10 w 10"/>
                <a:gd name="T7" fmla="*/ 9 h 14"/>
                <a:gd name="T8" fmla="*/ 8 w 10"/>
                <a:gd name="T9" fmla="*/ 0 h 14"/>
              </a:gdLst>
              <a:ahLst/>
              <a:cxnLst>
                <a:cxn ang="0">
                  <a:pos x="T0" y="T1"/>
                </a:cxn>
                <a:cxn ang="0">
                  <a:pos x="T2" y="T3"/>
                </a:cxn>
                <a:cxn ang="0">
                  <a:pos x="T4" y="T5"/>
                </a:cxn>
                <a:cxn ang="0">
                  <a:pos x="T6" y="T7"/>
                </a:cxn>
                <a:cxn ang="0">
                  <a:pos x="T8" y="T9"/>
                </a:cxn>
              </a:cxnLst>
              <a:rect l="0" t="0" r="r" b="b"/>
              <a:pathLst>
                <a:path w="10" h="14">
                  <a:moveTo>
                    <a:pt x="8" y="0"/>
                  </a:moveTo>
                  <a:lnTo>
                    <a:pt x="2" y="2"/>
                  </a:lnTo>
                  <a:lnTo>
                    <a:pt x="0" y="14"/>
                  </a:lnTo>
                  <a:lnTo>
                    <a:pt x="10" y="9"/>
                  </a:lnTo>
                  <a:lnTo>
                    <a:pt x="8"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64" name="Freeform 121"/>
            <p:cNvSpPr>
              <a:spLocks/>
            </p:cNvSpPr>
            <p:nvPr/>
          </p:nvSpPr>
          <p:spPr bwMode="auto">
            <a:xfrm>
              <a:off x="4747" y="1080"/>
              <a:ext cx="10" cy="14"/>
            </a:xfrm>
            <a:custGeom>
              <a:avLst/>
              <a:gdLst>
                <a:gd name="T0" fmla="*/ 8 w 10"/>
                <a:gd name="T1" fmla="*/ 0 h 14"/>
                <a:gd name="T2" fmla="*/ 2 w 10"/>
                <a:gd name="T3" fmla="*/ 2 h 14"/>
                <a:gd name="T4" fmla="*/ 0 w 10"/>
                <a:gd name="T5" fmla="*/ 14 h 14"/>
                <a:gd name="T6" fmla="*/ 10 w 10"/>
                <a:gd name="T7" fmla="*/ 9 h 14"/>
                <a:gd name="T8" fmla="*/ 8 w 10"/>
                <a:gd name="T9" fmla="*/ 0 h 14"/>
              </a:gdLst>
              <a:ahLst/>
              <a:cxnLst>
                <a:cxn ang="0">
                  <a:pos x="T0" y="T1"/>
                </a:cxn>
                <a:cxn ang="0">
                  <a:pos x="T2" y="T3"/>
                </a:cxn>
                <a:cxn ang="0">
                  <a:pos x="T4" y="T5"/>
                </a:cxn>
                <a:cxn ang="0">
                  <a:pos x="T6" y="T7"/>
                </a:cxn>
                <a:cxn ang="0">
                  <a:pos x="T8" y="T9"/>
                </a:cxn>
              </a:cxnLst>
              <a:rect l="0" t="0" r="r" b="b"/>
              <a:pathLst>
                <a:path w="10" h="14">
                  <a:moveTo>
                    <a:pt x="8" y="0"/>
                  </a:moveTo>
                  <a:lnTo>
                    <a:pt x="2" y="2"/>
                  </a:lnTo>
                  <a:lnTo>
                    <a:pt x="0" y="14"/>
                  </a:lnTo>
                  <a:lnTo>
                    <a:pt x="10" y="9"/>
                  </a:lnTo>
                  <a:lnTo>
                    <a:pt x="8"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65" name="Freeform 122"/>
            <p:cNvSpPr>
              <a:spLocks/>
            </p:cNvSpPr>
            <p:nvPr/>
          </p:nvSpPr>
          <p:spPr bwMode="auto">
            <a:xfrm>
              <a:off x="4813" y="1020"/>
              <a:ext cx="18" cy="18"/>
            </a:xfrm>
            <a:custGeom>
              <a:avLst/>
              <a:gdLst>
                <a:gd name="T0" fmla="*/ 18 w 18"/>
                <a:gd name="T1" fmla="*/ 7 h 18"/>
                <a:gd name="T2" fmla="*/ 4 w 18"/>
                <a:gd name="T3" fmla="*/ 0 h 18"/>
                <a:gd name="T4" fmla="*/ 0 w 18"/>
                <a:gd name="T5" fmla="*/ 12 h 18"/>
                <a:gd name="T6" fmla="*/ 12 w 18"/>
                <a:gd name="T7" fmla="*/ 18 h 18"/>
                <a:gd name="T8" fmla="*/ 18 w 18"/>
                <a:gd name="T9" fmla="*/ 7 h 18"/>
              </a:gdLst>
              <a:ahLst/>
              <a:cxnLst>
                <a:cxn ang="0">
                  <a:pos x="T0" y="T1"/>
                </a:cxn>
                <a:cxn ang="0">
                  <a:pos x="T2" y="T3"/>
                </a:cxn>
                <a:cxn ang="0">
                  <a:pos x="T4" y="T5"/>
                </a:cxn>
                <a:cxn ang="0">
                  <a:pos x="T6" y="T7"/>
                </a:cxn>
                <a:cxn ang="0">
                  <a:pos x="T8" y="T9"/>
                </a:cxn>
              </a:cxnLst>
              <a:rect l="0" t="0" r="r" b="b"/>
              <a:pathLst>
                <a:path w="18" h="18">
                  <a:moveTo>
                    <a:pt x="18" y="7"/>
                  </a:moveTo>
                  <a:lnTo>
                    <a:pt x="4" y="0"/>
                  </a:lnTo>
                  <a:lnTo>
                    <a:pt x="0" y="12"/>
                  </a:lnTo>
                  <a:lnTo>
                    <a:pt x="12" y="18"/>
                  </a:lnTo>
                  <a:lnTo>
                    <a:pt x="18"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66" name="Freeform 123"/>
            <p:cNvSpPr>
              <a:spLocks/>
            </p:cNvSpPr>
            <p:nvPr/>
          </p:nvSpPr>
          <p:spPr bwMode="auto">
            <a:xfrm>
              <a:off x="4813" y="1020"/>
              <a:ext cx="18" cy="18"/>
            </a:xfrm>
            <a:custGeom>
              <a:avLst/>
              <a:gdLst>
                <a:gd name="T0" fmla="*/ 18 w 18"/>
                <a:gd name="T1" fmla="*/ 7 h 18"/>
                <a:gd name="T2" fmla="*/ 4 w 18"/>
                <a:gd name="T3" fmla="*/ 0 h 18"/>
                <a:gd name="T4" fmla="*/ 0 w 18"/>
                <a:gd name="T5" fmla="*/ 12 h 18"/>
                <a:gd name="T6" fmla="*/ 12 w 18"/>
                <a:gd name="T7" fmla="*/ 18 h 18"/>
                <a:gd name="T8" fmla="*/ 18 w 18"/>
                <a:gd name="T9" fmla="*/ 7 h 18"/>
              </a:gdLst>
              <a:ahLst/>
              <a:cxnLst>
                <a:cxn ang="0">
                  <a:pos x="T0" y="T1"/>
                </a:cxn>
                <a:cxn ang="0">
                  <a:pos x="T2" y="T3"/>
                </a:cxn>
                <a:cxn ang="0">
                  <a:pos x="T4" y="T5"/>
                </a:cxn>
                <a:cxn ang="0">
                  <a:pos x="T6" y="T7"/>
                </a:cxn>
                <a:cxn ang="0">
                  <a:pos x="T8" y="T9"/>
                </a:cxn>
              </a:cxnLst>
              <a:rect l="0" t="0" r="r" b="b"/>
              <a:pathLst>
                <a:path w="18" h="18">
                  <a:moveTo>
                    <a:pt x="18" y="7"/>
                  </a:moveTo>
                  <a:lnTo>
                    <a:pt x="4" y="0"/>
                  </a:lnTo>
                  <a:lnTo>
                    <a:pt x="0" y="12"/>
                  </a:lnTo>
                  <a:lnTo>
                    <a:pt x="12" y="18"/>
                  </a:lnTo>
                  <a:lnTo>
                    <a:pt x="18" y="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67" name="Freeform 124"/>
            <p:cNvSpPr>
              <a:spLocks/>
            </p:cNvSpPr>
            <p:nvPr/>
          </p:nvSpPr>
          <p:spPr bwMode="auto">
            <a:xfrm>
              <a:off x="4724" y="1100"/>
              <a:ext cx="55" cy="32"/>
            </a:xfrm>
            <a:custGeom>
              <a:avLst/>
              <a:gdLst>
                <a:gd name="T0" fmla="*/ 10 w 55"/>
                <a:gd name="T1" fmla="*/ 21 h 32"/>
                <a:gd name="T2" fmla="*/ 0 w 55"/>
                <a:gd name="T3" fmla="*/ 22 h 32"/>
                <a:gd name="T4" fmla="*/ 8 w 55"/>
                <a:gd name="T5" fmla="*/ 32 h 32"/>
                <a:gd name="T6" fmla="*/ 21 w 55"/>
                <a:gd name="T7" fmla="*/ 26 h 32"/>
                <a:gd name="T8" fmla="*/ 52 w 55"/>
                <a:gd name="T9" fmla="*/ 23 h 32"/>
                <a:gd name="T10" fmla="*/ 54 w 55"/>
                <a:gd name="T11" fmla="*/ 18 h 32"/>
                <a:gd name="T12" fmla="*/ 45 w 55"/>
                <a:gd name="T13" fmla="*/ 14 h 32"/>
                <a:gd name="T14" fmla="*/ 55 w 55"/>
                <a:gd name="T15" fmla="*/ 11 h 32"/>
                <a:gd name="T16" fmla="*/ 53 w 55"/>
                <a:gd name="T17" fmla="*/ 7 h 32"/>
                <a:gd name="T18" fmla="*/ 43 w 55"/>
                <a:gd name="T19" fmla="*/ 3 h 32"/>
                <a:gd name="T20" fmla="*/ 30 w 55"/>
                <a:gd name="T21" fmla="*/ 13 h 32"/>
                <a:gd name="T22" fmla="*/ 28 w 55"/>
                <a:gd name="T23" fmla="*/ 6 h 32"/>
                <a:gd name="T24" fmla="*/ 20 w 55"/>
                <a:gd name="T25" fmla="*/ 0 h 32"/>
                <a:gd name="T26" fmla="*/ 23 w 55"/>
                <a:gd name="T27" fmla="*/ 15 h 32"/>
                <a:gd name="T28" fmla="*/ 17 w 55"/>
                <a:gd name="T29" fmla="*/ 14 h 32"/>
                <a:gd name="T30" fmla="*/ 10 w 55"/>
                <a:gd name="T3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2">
                  <a:moveTo>
                    <a:pt x="10" y="21"/>
                  </a:moveTo>
                  <a:lnTo>
                    <a:pt x="0" y="22"/>
                  </a:lnTo>
                  <a:lnTo>
                    <a:pt x="8" y="32"/>
                  </a:lnTo>
                  <a:lnTo>
                    <a:pt x="21" y="26"/>
                  </a:lnTo>
                  <a:lnTo>
                    <a:pt x="52" y="23"/>
                  </a:lnTo>
                  <a:lnTo>
                    <a:pt x="54" y="18"/>
                  </a:lnTo>
                  <a:lnTo>
                    <a:pt x="45" y="14"/>
                  </a:lnTo>
                  <a:lnTo>
                    <a:pt x="55" y="11"/>
                  </a:lnTo>
                  <a:lnTo>
                    <a:pt x="53" y="7"/>
                  </a:lnTo>
                  <a:lnTo>
                    <a:pt x="43" y="3"/>
                  </a:lnTo>
                  <a:lnTo>
                    <a:pt x="30" y="13"/>
                  </a:lnTo>
                  <a:lnTo>
                    <a:pt x="28" y="6"/>
                  </a:lnTo>
                  <a:lnTo>
                    <a:pt x="20" y="0"/>
                  </a:lnTo>
                  <a:lnTo>
                    <a:pt x="23" y="15"/>
                  </a:lnTo>
                  <a:lnTo>
                    <a:pt x="17" y="14"/>
                  </a:lnTo>
                  <a:lnTo>
                    <a:pt x="10" y="2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68" name="Freeform 125"/>
            <p:cNvSpPr>
              <a:spLocks/>
            </p:cNvSpPr>
            <p:nvPr/>
          </p:nvSpPr>
          <p:spPr bwMode="auto">
            <a:xfrm>
              <a:off x="4724" y="1100"/>
              <a:ext cx="55" cy="32"/>
            </a:xfrm>
            <a:custGeom>
              <a:avLst/>
              <a:gdLst>
                <a:gd name="T0" fmla="*/ 10 w 55"/>
                <a:gd name="T1" fmla="*/ 21 h 32"/>
                <a:gd name="T2" fmla="*/ 0 w 55"/>
                <a:gd name="T3" fmla="*/ 22 h 32"/>
                <a:gd name="T4" fmla="*/ 8 w 55"/>
                <a:gd name="T5" fmla="*/ 32 h 32"/>
                <a:gd name="T6" fmla="*/ 21 w 55"/>
                <a:gd name="T7" fmla="*/ 26 h 32"/>
                <a:gd name="T8" fmla="*/ 52 w 55"/>
                <a:gd name="T9" fmla="*/ 23 h 32"/>
                <a:gd name="T10" fmla="*/ 54 w 55"/>
                <a:gd name="T11" fmla="*/ 18 h 32"/>
                <a:gd name="T12" fmla="*/ 45 w 55"/>
                <a:gd name="T13" fmla="*/ 14 h 32"/>
                <a:gd name="T14" fmla="*/ 55 w 55"/>
                <a:gd name="T15" fmla="*/ 11 h 32"/>
                <a:gd name="T16" fmla="*/ 53 w 55"/>
                <a:gd name="T17" fmla="*/ 7 h 32"/>
                <a:gd name="T18" fmla="*/ 43 w 55"/>
                <a:gd name="T19" fmla="*/ 3 h 32"/>
                <a:gd name="T20" fmla="*/ 30 w 55"/>
                <a:gd name="T21" fmla="*/ 13 h 32"/>
                <a:gd name="T22" fmla="*/ 28 w 55"/>
                <a:gd name="T23" fmla="*/ 6 h 32"/>
                <a:gd name="T24" fmla="*/ 20 w 55"/>
                <a:gd name="T25" fmla="*/ 0 h 32"/>
                <a:gd name="T26" fmla="*/ 23 w 55"/>
                <a:gd name="T27" fmla="*/ 15 h 32"/>
                <a:gd name="T28" fmla="*/ 17 w 55"/>
                <a:gd name="T29" fmla="*/ 14 h 32"/>
                <a:gd name="T30" fmla="*/ 10 w 55"/>
                <a:gd name="T3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2">
                  <a:moveTo>
                    <a:pt x="10" y="21"/>
                  </a:moveTo>
                  <a:lnTo>
                    <a:pt x="0" y="22"/>
                  </a:lnTo>
                  <a:lnTo>
                    <a:pt x="8" y="32"/>
                  </a:lnTo>
                  <a:lnTo>
                    <a:pt x="21" y="26"/>
                  </a:lnTo>
                  <a:lnTo>
                    <a:pt x="52" y="23"/>
                  </a:lnTo>
                  <a:lnTo>
                    <a:pt x="54" y="18"/>
                  </a:lnTo>
                  <a:lnTo>
                    <a:pt x="45" y="14"/>
                  </a:lnTo>
                  <a:lnTo>
                    <a:pt x="55" y="11"/>
                  </a:lnTo>
                  <a:lnTo>
                    <a:pt x="53" y="7"/>
                  </a:lnTo>
                  <a:lnTo>
                    <a:pt x="43" y="3"/>
                  </a:lnTo>
                  <a:lnTo>
                    <a:pt x="30" y="13"/>
                  </a:lnTo>
                  <a:lnTo>
                    <a:pt x="28" y="6"/>
                  </a:lnTo>
                  <a:lnTo>
                    <a:pt x="20" y="0"/>
                  </a:lnTo>
                  <a:lnTo>
                    <a:pt x="23" y="15"/>
                  </a:lnTo>
                  <a:lnTo>
                    <a:pt x="17" y="14"/>
                  </a:lnTo>
                  <a:lnTo>
                    <a:pt x="10" y="2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69" name="Freeform 126"/>
            <p:cNvSpPr>
              <a:spLocks/>
            </p:cNvSpPr>
            <p:nvPr/>
          </p:nvSpPr>
          <p:spPr bwMode="auto">
            <a:xfrm>
              <a:off x="4892" y="907"/>
              <a:ext cx="24" cy="22"/>
            </a:xfrm>
            <a:custGeom>
              <a:avLst/>
              <a:gdLst>
                <a:gd name="T0" fmla="*/ 11 w 24"/>
                <a:gd name="T1" fmla="*/ 13 h 22"/>
                <a:gd name="T2" fmla="*/ 17 w 24"/>
                <a:gd name="T3" fmla="*/ 22 h 22"/>
                <a:gd name="T4" fmla="*/ 24 w 24"/>
                <a:gd name="T5" fmla="*/ 19 h 22"/>
                <a:gd name="T6" fmla="*/ 24 w 24"/>
                <a:gd name="T7" fmla="*/ 14 h 22"/>
                <a:gd name="T8" fmla="*/ 11 w 24"/>
                <a:gd name="T9" fmla="*/ 0 h 22"/>
                <a:gd name="T10" fmla="*/ 12 w 24"/>
                <a:gd name="T11" fmla="*/ 7 h 22"/>
                <a:gd name="T12" fmla="*/ 0 w 24"/>
                <a:gd name="T13" fmla="*/ 7 h 22"/>
                <a:gd name="T14" fmla="*/ 11 w 24"/>
                <a:gd name="T15" fmla="*/ 13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2">
                  <a:moveTo>
                    <a:pt x="11" y="13"/>
                  </a:moveTo>
                  <a:lnTo>
                    <a:pt x="17" y="22"/>
                  </a:lnTo>
                  <a:lnTo>
                    <a:pt x="24" y="19"/>
                  </a:lnTo>
                  <a:lnTo>
                    <a:pt x="24" y="14"/>
                  </a:lnTo>
                  <a:lnTo>
                    <a:pt x="11" y="0"/>
                  </a:lnTo>
                  <a:lnTo>
                    <a:pt x="12" y="7"/>
                  </a:lnTo>
                  <a:lnTo>
                    <a:pt x="0" y="7"/>
                  </a:lnTo>
                  <a:lnTo>
                    <a:pt x="11" y="1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70" name="Freeform 127"/>
            <p:cNvSpPr>
              <a:spLocks/>
            </p:cNvSpPr>
            <p:nvPr/>
          </p:nvSpPr>
          <p:spPr bwMode="auto">
            <a:xfrm>
              <a:off x="4892" y="907"/>
              <a:ext cx="24" cy="22"/>
            </a:xfrm>
            <a:custGeom>
              <a:avLst/>
              <a:gdLst>
                <a:gd name="T0" fmla="*/ 11 w 24"/>
                <a:gd name="T1" fmla="*/ 13 h 22"/>
                <a:gd name="T2" fmla="*/ 17 w 24"/>
                <a:gd name="T3" fmla="*/ 22 h 22"/>
                <a:gd name="T4" fmla="*/ 24 w 24"/>
                <a:gd name="T5" fmla="*/ 19 h 22"/>
                <a:gd name="T6" fmla="*/ 24 w 24"/>
                <a:gd name="T7" fmla="*/ 14 h 22"/>
                <a:gd name="T8" fmla="*/ 11 w 24"/>
                <a:gd name="T9" fmla="*/ 0 h 22"/>
                <a:gd name="T10" fmla="*/ 12 w 24"/>
                <a:gd name="T11" fmla="*/ 7 h 22"/>
                <a:gd name="T12" fmla="*/ 0 w 24"/>
                <a:gd name="T13" fmla="*/ 7 h 22"/>
                <a:gd name="T14" fmla="*/ 11 w 24"/>
                <a:gd name="T15" fmla="*/ 13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2">
                  <a:moveTo>
                    <a:pt x="11" y="13"/>
                  </a:moveTo>
                  <a:lnTo>
                    <a:pt x="17" y="22"/>
                  </a:lnTo>
                  <a:lnTo>
                    <a:pt x="24" y="19"/>
                  </a:lnTo>
                  <a:lnTo>
                    <a:pt x="24" y="14"/>
                  </a:lnTo>
                  <a:lnTo>
                    <a:pt x="11" y="0"/>
                  </a:lnTo>
                  <a:lnTo>
                    <a:pt x="12" y="7"/>
                  </a:lnTo>
                  <a:lnTo>
                    <a:pt x="0" y="7"/>
                  </a:lnTo>
                  <a:lnTo>
                    <a:pt x="11" y="1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71" name="Freeform 128"/>
            <p:cNvSpPr>
              <a:spLocks/>
            </p:cNvSpPr>
            <p:nvPr/>
          </p:nvSpPr>
          <p:spPr bwMode="auto">
            <a:xfrm>
              <a:off x="5797" y="578"/>
              <a:ext cx="6" cy="18"/>
            </a:xfrm>
            <a:custGeom>
              <a:avLst/>
              <a:gdLst>
                <a:gd name="T0" fmla="*/ 0 w 6"/>
                <a:gd name="T1" fmla="*/ 11 h 18"/>
                <a:gd name="T2" fmla="*/ 3 w 6"/>
                <a:gd name="T3" fmla="*/ 18 h 18"/>
                <a:gd name="T4" fmla="*/ 5 w 6"/>
                <a:gd name="T5" fmla="*/ 15 h 18"/>
                <a:gd name="T6" fmla="*/ 6 w 6"/>
                <a:gd name="T7" fmla="*/ 0 h 18"/>
                <a:gd name="T8" fmla="*/ 3 w 6"/>
                <a:gd name="T9" fmla="*/ 5 h 18"/>
                <a:gd name="T10" fmla="*/ 0 w 6"/>
                <a:gd name="T11" fmla="*/ 11 h 18"/>
              </a:gdLst>
              <a:ahLst/>
              <a:cxnLst>
                <a:cxn ang="0">
                  <a:pos x="T0" y="T1"/>
                </a:cxn>
                <a:cxn ang="0">
                  <a:pos x="T2" y="T3"/>
                </a:cxn>
                <a:cxn ang="0">
                  <a:pos x="T4" y="T5"/>
                </a:cxn>
                <a:cxn ang="0">
                  <a:pos x="T6" y="T7"/>
                </a:cxn>
                <a:cxn ang="0">
                  <a:pos x="T8" y="T9"/>
                </a:cxn>
                <a:cxn ang="0">
                  <a:pos x="T10" y="T11"/>
                </a:cxn>
              </a:cxnLst>
              <a:rect l="0" t="0" r="r" b="b"/>
              <a:pathLst>
                <a:path w="6" h="18">
                  <a:moveTo>
                    <a:pt x="0" y="11"/>
                  </a:moveTo>
                  <a:lnTo>
                    <a:pt x="3" y="18"/>
                  </a:lnTo>
                  <a:lnTo>
                    <a:pt x="5" y="15"/>
                  </a:lnTo>
                  <a:lnTo>
                    <a:pt x="6" y="0"/>
                  </a:lnTo>
                  <a:lnTo>
                    <a:pt x="3" y="5"/>
                  </a:lnTo>
                  <a:lnTo>
                    <a:pt x="0" y="1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72" name="Freeform 129"/>
            <p:cNvSpPr>
              <a:spLocks/>
            </p:cNvSpPr>
            <p:nvPr/>
          </p:nvSpPr>
          <p:spPr bwMode="auto">
            <a:xfrm>
              <a:off x="5797" y="578"/>
              <a:ext cx="6" cy="18"/>
            </a:xfrm>
            <a:custGeom>
              <a:avLst/>
              <a:gdLst>
                <a:gd name="T0" fmla="*/ 0 w 6"/>
                <a:gd name="T1" fmla="*/ 11 h 18"/>
                <a:gd name="T2" fmla="*/ 3 w 6"/>
                <a:gd name="T3" fmla="*/ 18 h 18"/>
                <a:gd name="T4" fmla="*/ 5 w 6"/>
                <a:gd name="T5" fmla="*/ 15 h 18"/>
                <a:gd name="T6" fmla="*/ 6 w 6"/>
                <a:gd name="T7" fmla="*/ 0 h 18"/>
                <a:gd name="T8" fmla="*/ 3 w 6"/>
                <a:gd name="T9" fmla="*/ 5 h 18"/>
                <a:gd name="T10" fmla="*/ 0 w 6"/>
                <a:gd name="T11" fmla="*/ 11 h 18"/>
              </a:gdLst>
              <a:ahLst/>
              <a:cxnLst>
                <a:cxn ang="0">
                  <a:pos x="T0" y="T1"/>
                </a:cxn>
                <a:cxn ang="0">
                  <a:pos x="T2" y="T3"/>
                </a:cxn>
                <a:cxn ang="0">
                  <a:pos x="T4" y="T5"/>
                </a:cxn>
                <a:cxn ang="0">
                  <a:pos x="T6" y="T7"/>
                </a:cxn>
                <a:cxn ang="0">
                  <a:pos x="T8" y="T9"/>
                </a:cxn>
                <a:cxn ang="0">
                  <a:pos x="T10" y="T11"/>
                </a:cxn>
              </a:cxnLst>
              <a:rect l="0" t="0" r="r" b="b"/>
              <a:pathLst>
                <a:path w="6" h="18">
                  <a:moveTo>
                    <a:pt x="0" y="11"/>
                  </a:moveTo>
                  <a:lnTo>
                    <a:pt x="3" y="18"/>
                  </a:lnTo>
                  <a:lnTo>
                    <a:pt x="5" y="15"/>
                  </a:lnTo>
                  <a:lnTo>
                    <a:pt x="6" y="0"/>
                  </a:lnTo>
                  <a:lnTo>
                    <a:pt x="3" y="5"/>
                  </a:lnTo>
                  <a:lnTo>
                    <a:pt x="0" y="1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73" name="Freeform 130"/>
            <p:cNvSpPr>
              <a:spLocks/>
            </p:cNvSpPr>
            <p:nvPr/>
          </p:nvSpPr>
          <p:spPr bwMode="auto">
            <a:xfrm>
              <a:off x="5538" y="1624"/>
              <a:ext cx="61" cy="117"/>
            </a:xfrm>
            <a:custGeom>
              <a:avLst/>
              <a:gdLst>
                <a:gd name="T0" fmla="*/ 49 w 61"/>
                <a:gd name="T1" fmla="*/ 7 h 117"/>
                <a:gd name="T2" fmla="*/ 45 w 61"/>
                <a:gd name="T3" fmla="*/ 0 h 117"/>
                <a:gd name="T4" fmla="*/ 41 w 61"/>
                <a:gd name="T5" fmla="*/ 8 h 117"/>
                <a:gd name="T6" fmla="*/ 22 w 61"/>
                <a:gd name="T7" fmla="*/ 10 h 117"/>
                <a:gd name="T8" fmla="*/ 21 w 61"/>
                <a:gd name="T9" fmla="*/ 21 h 117"/>
                <a:gd name="T10" fmla="*/ 2 w 61"/>
                <a:gd name="T11" fmla="*/ 47 h 117"/>
                <a:gd name="T12" fmla="*/ 9 w 61"/>
                <a:gd name="T13" fmla="*/ 65 h 117"/>
                <a:gd name="T14" fmla="*/ 3 w 61"/>
                <a:gd name="T15" fmla="*/ 75 h 117"/>
                <a:gd name="T16" fmla="*/ 6 w 61"/>
                <a:gd name="T17" fmla="*/ 84 h 117"/>
                <a:gd name="T18" fmla="*/ 5 w 61"/>
                <a:gd name="T19" fmla="*/ 100 h 117"/>
                <a:gd name="T20" fmla="*/ 16 w 61"/>
                <a:gd name="T21" fmla="*/ 94 h 117"/>
                <a:gd name="T22" fmla="*/ 12 w 61"/>
                <a:gd name="T23" fmla="*/ 101 h 117"/>
                <a:gd name="T24" fmla="*/ 0 w 61"/>
                <a:gd name="T25" fmla="*/ 117 h 117"/>
                <a:gd name="T26" fmla="*/ 18 w 61"/>
                <a:gd name="T27" fmla="*/ 113 h 117"/>
                <a:gd name="T28" fmla="*/ 18 w 61"/>
                <a:gd name="T29" fmla="*/ 102 h 117"/>
                <a:gd name="T30" fmla="*/ 33 w 61"/>
                <a:gd name="T31" fmla="*/ 80 h 117"/>
                <a:gd name="T32" fmla="*/ 41 w 61"/>
                <a:gd name="T33" fmla="*/ 78 h 117"/>
                <a:gd name="T34" fmla="*/ 41 w 61"/>
                <a:gd name="T35" fmla="*/ 67 h 117"/>
                <a:gd name="T36" fmla="*/ 52 w 61"/>
                <a:gd name="T37" fmla="*/ 63 h 117"/>
                <a:gd name="T38" fmla="*/ 46 w 61"/>
                <a:gd name="T39" fmla="*/ 54 h 117"/>
                <a:gd name="T40" fmla="*/ 48 w 61"/>
                <a:gd name="T41" fmla="*/ 23 h 117"/>
                <a:gd name="T42" fmla="*/ 58 w 61"/>
                <a:gd name="T43" fmla="*/ 20 h 117"/>
                <a:gd name="T44" fmla="*/ 61 w 61"/>
                <a:gd name="T45" fmla="*/ 8 h 117"/>
                <a:gd name="T46" fmla="*/ 57 w 61"/>
                <a:gd name="T47" fmla="*/ 0 h 117"/>
                <a:gd name="T48" fmla="*/ 49 w 61"/>
                <a:gd name="T49"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117">
                  <a:moveTo>
                    <a:pt x="49" y="7"/>
                  </a:moveTo>
                  <a:lnTo>
                    <a:pt x="45" y="0"/>
                  </a:lnTo>
                  <a:lnTo>
                    <a:pt x="41" y="8"/>
                  </a:lnTo>
                  <a:lnTo>
                    <a:pt x="22" y="10"/>
                  </a:lnTo>
                  <a:lnTo>
                    <a:pt x="21" y="21"/>
                  </a:lnTo>
                  <a:lnTo>
                    <a:pt x="2" y="47"/>
                  </a:lnTo>
                  <a:lnTo>
                    <a:pt x="9" y="65"/>
                  </a:lnTo>
                  <a:lnTo>
                    <a:pt x="3" y="75"/>
                  </a:lnTo>
                  <a:lnTo>
                    <a:pt x="6" y="84"/>
                  </a:lnTo>
                  <a:lnTo>
                    <a:pt x="5" y="100"/>
                  </a:lnTo>
                  <a:lnTo>
                    <a:pt x="16" y="94"/>
                  </a:lnTo>
                  <a:lnTo>
                    <a:pt x="12" y="101"/>
                  </a:lnTo>
                  <a:lnTo>
                    <a:pt x="0" y="117"/>
                  </a:lnTo>
                  <a:lnTo>
                    <a:pt x="18" y="113"/>
                  </a:lnTo>
                  <a:lnTo>
                    <a:pt x="18" y="102"/>
                  </a:lnTo>
                  <a:lnTo>
                    <a:pt x="33" y="80"/>
                  </a:lnTo>
                  <a:lnTo>
                    <a:pt x="41" y="78"/>
                  </a:lnTo>
                  <a:lnTo>
                    <a:pt x="41" y="67"/>
                  </a:lnTo>
                  <a:lnTo>
                    <a:pt x="52" y="63"/>
                  </a:lnTo>
                  <a:lnTo>
                    <a:pt x="46" y="54"/>
                  </a:lnTo>
                  <a:lnTo>
                    <a:pt x="48" y="23"/>
                  </a:lnTo>
                  <a:lnTo>
                    <a:pt x="58" y="20"/>
                  </a:lnTo>
                  <a:lnTo>
                    <a:pt x="61" y="8"/>
                  </a:lnTo>
                  <a:lnTo>
                    <a:pt x="57" y="0"/>
                  </a:lnTo>
                  <a:lnTo>
                    <a:pt x="49"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74" name="Freeform 131"/>
            <p:cNvSpPr>
              <a:spLocks/>
            </p:cNvSpPr>
            <p:nvPr/>
          </p:nvSpPr>
          <p:spPr bwMode="auto">
            <a:xfrm>
              <a:off x="5538" y="1624"/>
              <a:ext cx="61" cy="117"/>
            </a:xfrm>
            <a:custGeom>
              <a:avLst/>
              <a:gdLst>
                <a:gd name="T0" fmla="*/ 49 w 61"/>
                <a:gd name="T1" fmla="*/ 7 h 117"/>
                <a:gd name="T2" fmla="*/ 45 w 61"/>
                <a:gd name="T3" fmla="*/ 0 h 117"/>
                <a:gd name="T4" fmla="*/ 41 w 61"/>
                <a:gd name="T5" fmla="*/ 8 h 117"/>
                <a:gd name="T6" fmla="*/ 22 w 61"/>
                <a:gd name="T7" fmla="*/ 10 h 117"/>
                <a:gd name="T8" fmla="*/ 21 w 61"/>
                <a:gd name="T9" fmla="*/ 21 h 117"/>
                <a:gd name="T10" fmla="*/ 2 w 61"/>
                <a:gd name="T11" fmla="*/ 47 h 117"/>
                <a:gd name="T12" fmla="*/ 9 w 61"/>
                <a:gd name="T13" fmla="*/ 65 h 117"/>
                <a:gd name="T14" fmla="*/ 3 w 61"/>
                <a:gd name="T15" fmla="*/ 75 h 117"/>
                <a:gd name="T16" fmla="*/ 6 w 61"/>
                <a:gd name="T17" fmla="*/ 84 h 117"/>
                <a:gd name="T18" fmla="*/ 5 w 61"/>
                <a:gd name="T19" fmla="*/ 100 h 117"/>
                <a:gd name="T20" fmla="*/ 16 w 61"/>
                <a:gd name="T21" fmla="*/ 94 h 117"/>
                <a:gd name="T22" fmla="*/ 12 w 61"/>
                <a:gd name="T23" fmla="*/ 101 h 117"/>
                <a:gd name="T24" fmla="*/ 0 w 61"/>
                <a:gd name="T25" fmla="*/ 117 h 117"/>
                <a:gd name="T26" fmla="*/ 18 w 61"/>
                <a:gd name="T27" fmla="*/ 113 h 117"/>
                <a:gd name="T28" fmla="*/ 18 w 61"/>
                <a:gd name="T29" fmla="*/ 102 h 117"/>
                <a:gd name="T30" fmla="*/ 33 w 61"/>
                <a:gd name="T31" fmla="*/ 80 h 117"/>
                <a:gd name="T32" fmla="*/ 41 w 61"/>
                <a:gd name="T33" fmla="*/ 78 h 117"/>
                <a:gd name="T34" fmla="*/ 41 w 61"/>
                <a:gd name="T35" fmla="*/ 67 h 117"/>
                <a:gd name="T36" fmla="*/ 52 w 61"/>
                <a:gd name="T37" fmla="*/ 63 h 117"/>
                <a:gd name="T38" fmla="*/ 46 w 61"/>
                <a:gd name="T39" fmla="*/ 54 h 117"/>
                <a:gd name="T40" fmla="*/ 48 w 61"/>
                <a:gd name="T41" fmla="*/ 23 h 117"/>
                <a:gd name="T42" fmla="*/ 58 w 61"/>
                <a:gd name="T43" fmla="*/ 20 h 117"/>
                <a:gd name="T44" fmla="*/ 61 w 61"/>
                <a:gd name="T45" fmla="*/ 8 h 117"/>
                <a:gd name="T46" fmla="*/ 57 w 61"/>
                <a:gd name="T47" fmla="*/ 0 h 117"/>
                <a:gd name="T48" fmla="*/ 49 w 61"/>
                <a:gd name="T49"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117">
                  <a:moveTo>
                    <a:pt x="49" y="7"/>
                  </a:moveTo>
                  <a:lnTo>
                    <a:pt x="45" y="0"/>
                  </a:lnTo>
                  <a:lnTo>
                    <a:pt x="41" y="8"/>
                  </a:lnTo>
                  <a:lnTo>
                    <a:pt x="22" y="10"/>
                  </a:lnTo>
                  <a:lnTo>
                    <a:pt x="21" y="21"/>
                  </a:lnTo>
                  <a:lnTo>
                    <a:pt x="2" y="47"/>
                  </a:lnTo>
                  <a:lnTo>
                    <a:pt x="9" y="65"/>
                  </a:lnTo>
                  <a:lnTo>
                    <a:pt x="3" y="75"/>
                  </a:lnTo>
                  <a:lnTo>
                    <a:pt x="6" y="84"/>
                  </a:lnTo>
                  <a:lnTo>
                    <a:pt x="5" y="100"/>
                  </a:lnTo>
                  <a:lnTo>
                    <a:pt x="16" y="94"/>
                  </a:lnTo>
                  <a:lnTo>
                    <a:pt x="12" y="101"/>
                  </a:lnTo>
                  <a:lnTo>
                    <a:pt x="0" y="117"/>
                  </a:lnTo>
                  <a:lnTo>
                    <a:pt x="18" y="113"/>
                  </a:lnTo>
                  <a:lnTo>
                    <a:pt x="18" y="102"/>
                  </a:lnTo>
                  <a:lnTo>
                    <a:pt x="33" y="80"/>
                  </a:lnTo>
                  <a:lnTo>
                    <a:pt x="41" y="78"/>
                  </a:lnTo>
                  <a:lnTo>
                    <a:pt x="41" y="67"/>
                  </a:lnTo>
                  <a:lnTo>
                    <a:pt x="52" y="63"/>
                  </a:lnTo>
                  <a:lnTo>
                    <a:pt x="46" y="54"/>
                  </a:lnTo>
                  <a:lnTo>
                    <a:pt x="48" y="23"/>
                  </a:lnTo>
                  <a:lnTo>
                    <a:pt x="58" y="20"/>
                  </a:lnTo>
                  <a:lnTo>
                    <a:pt x="61" y="8"/>
                  </a:lnTo>
                  <a:lnTo>
                    <a:pt x="57" y="0"/>
                  </a:lnTo>
                  <a:lnTo>
                    <a:pt x="49" y="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75" name="Freeform 132"/>
            <p:cNvSpPr>
              <a:spLocks/>
            </p:cNvSpPr>
            <p:nvPr/>
          </p:nvSpPr>
          <p:spPr bwMode="auto">
            <a:xfrm>
              <a:off x="5544" y="1451"/>
              <a:ext cx="20" cy="18"/>
            </a:xfrm>
            <a:custGeom>
              <a:avLst/>
              <a:gdLst>
                <a:gd name="T0" fmla="*/ 0 w 20"/>
                <a:gd name="T1" fmla="*/ 3 h 18"/>
                <a:gd name="T2" fmla="*/ 4 w 20"/>
                <a:gd name="T3" fmla="*/ 11 h 18"/>
                <a:gd name="T4" fmla="*/ 8 w 20"/>
                <a:gd name="T5" fmla="*/ 10 h 18"/>
                <a:gd name="T6" fmla="*/ 15 w 20"/>
                <a:gd name="T7" fmla="*/ 18 h 18"/>
                <a:gd name="T8" fmla="*/ 19 w 20"/>
                <a:gd name="T9" fmla="*/ 10 h 18"/>
                <a:gd name="T10" fmla="*/ 20 w 20"/>
                <a:gd name="T11" fmla="*/ 0 h 18"/>
                <a:gd name="T12" fmla="*/ 8 w 20"/>
                <a:gd name="T13" fmla="*/ 4 h 18"/>
                <a:gd name="T14" fmla="*/ 0 w 20"/>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0" y="3"/>
                  </a:moveTo>
                  <a:lnTo>
                    <a:pt x="4" y="11"/>
                  </a:lnTo>
                  <a:lnTo>
                    <a:pt x="8" y="10"/>
                  </a:lnTo>
                  <a:lnTo>
                    <a:pt x="15" y="18"/>
                  </a:lnTo>
                  <a:lnTo>
                    <a:pt x="19" y="10"/>
                  </a:lnTo>
                  <a:lnTo>
                    <a:pt x="20" y="0"/>
                  </a:lnTo>
                  <a:lnTo>
                    <a:pt x="8" y="4"/>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76" name="Freeform 133"/>
            <p:cNvSpPr>
              <a:spLocks/>
            </p:cNvSpPr>
            <p:nvPr/>
          </p:nvSpPr>
          <p:spPr bwMode="auto">
            <a:xfrm>
              <a:off x="5544" y="1451"/>
              <a:ext cx="20" cy="18"/>
            </a:xfrm>
            <a:custGeom>
              <a:avLst/>
              <a:gdLst>
                <a:gd name="T0" fmla="*/ 0 w 20"/>
                <a:gd name="T1" fmla="*/ 3 h 18"/>
                <a:gd name="T2" fmla="*/ 4 w 20"/>
                <a:gd name="T3" fmla="*/ 11 h 18"/>
                <a:gd name="T4" fmla="*/ 8 w 20"/>
                <a:gd name="T5" fmla="*/ 10 h 18"/>
                <a:gd name="T6" fmla="*/ 15 w 20"/>
                <a:gd name="T7" fmla="*/ 18 h 18"/>
                <a:gd name="T8" fmla="*/ 19 w 20"/>
                <a:gd name="T9" fmla="*/ 10 h 18"/>
                <a:gd name="T10" fmla="*/ 20 w 20"/>
                <a:gd name="T11" fmla="*/ 0 h 18"/>
                <a:gd name="T12" fmla="*/ 8 w 20"/>
                <a:gd name="T13" fmla="*/ 4 h 18"/>
                <a:gd name="T14" fmla="*/ 0 w 20"/>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0" y="3"/>
                  </a:moveTo>
                  <a:lnTo>
                    <a:pt x="4" y="11"/>
                  </a:lnTo>
                  <a:lnTo>
                    <a:pt x="8" y="10"/>
                  </a:lnTo>
                  <a:lnTo>
                    <a:pt x="15" y="18"/>
                  </a:lnTo>
                  <a:lnTo>
                    <a:pt x="19" y="10"/>
                  </a:lnTo>
                  <a:lnTo>
                    <a:pt x="20" y="0"/>
                  </a:lnTo>
                  <a:lnTo>
                    <a:pt x="8" y="4"/>
                  </a:lnTo>
                  <a:lnTo>
                    <a:pt x="0" y="3"/>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77" name="Freeform 134"/>
            <p:cNvSpPr>
              <a:spLocks/>
            </p:cNvSpPr>
            <p:nvPr/>
          </p:nvSpPr>
          <p:spPr bwMode="auto">
            <a:xfrm>
              <a:off x="5120" y="1612"/>
              <a:ext cx="14" cy="22"/>
            </a:xfrm>
            <a:custGeom>
              <a:avLst/>
              <a:gdLst>
                <a:gd name="T0" fmla="*/ 3 w 14"/>
                <a:gd name="T1" fmla="*/ 1 h 22"/>
                <a:gd name="T2" fmla="*/ 0 w 14"/>
                <a:gd name="T3" fmla="*/ 7 h 22"/>
                <a:gd name="T4" fmla="*/ 8 w 14"/>
                <a:gd name="T5" fmla="*/ 22 h 22"/>
                <a:gd name="T6" fmla="*/ 14 w 14"/>
                <a:gd name="T7" fmla="*/ 12 h 22"/>
                <a:gd name="T8" fmla="*/ 14 w 14"/>
                <a:gd name="T9" fmla="*/ 0 h 22"/>
                <a:gd name="T10" fmla="*/ 3 w 14"/>
                <a:gd name="T11" fmla="*/ 1 h 22"/>
              </a:gdLst>
              <a:ahLst/>
              <a:cxnLst>
                <a:cxn ang="0">
                  <a:pos x="T0" y="T1"/>
                </a:cxn>
                <a:cxn ang="0">
                  <a:pos x="T2" y="T3"/>
                </a:cxn>
                <a:cxn ang="0">
                  <a:pos x="T4" y="T5"/>
                </a:cxn>
                <a:cxn ang="0">
                  <a:pos x="T6" y="T7"/>
                </a:cxn>
                <a:cxn ang="0">
                  <a:pos x="T8" y="T9"/>
                </a:cxn>
                <a:cxn ang="0">
                  <a:pos x="T10" y="T11"/>
                </a:cxn>
              </a:cxnLst>
              <a:rect l="0" t="0" r="r" b="b"/>
              <a:pathLst>
                <a:path w="14" h="22">
                  <a:moveTo>
                    <a:pt x="3" y="1"/>
                  </a:moveTo>
                  <a:lnTo>
                    <a:pt x="0" y="7"/>
                  </a:lnTo>
                  <a:lnTo>
                    <a:pt x="8" y="22"/>
                  </a:lnTo>
                  <a:lnTo>
                    <a:pt x="14" y="12"/>
                  </a:lnTo>
                  <a:lnTo>
                    <a:pt x="14" y="0"/>
                  </a:lnTo>
                  <a:lnTo>
                    <a:pt x="3"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78" name="Freeform 135"/>
            <p:cNvSpPr>
              <a:spLocks/>
            </p:cNvSpPr>
            <p:nvPr/>
          </p:nvSpPr>
          <p:spPr bwMode="auto">
            <a:xfrm>
              <a:off x="5120" y="1612"/>
              <a:ext cx="14" cy="22"/>
            </a:xfrm>
            <a:custGeom>
              <a:avLst/>
              <a:gdLst>
                <a:gd name="T0" fmla="*/ 3 w 14"/>
                <a:gd name="T1" fmla="*/ 1 h 22"/>
                <a:gd name="T2" fmla="*/ 0 w 14"/>
                <a:gd name="T3" fmla="*/ 7 h 22"/>
                <a:gd name="T4" fmla="*/ 8 w 14"/>
                <a:gd name="T5" fmla="*/ 22 h 22"/>
                <a:gd name="T6" fmla="*/ 14 w 14"/>
                <a:gd name="T7" fmla="*/ 12 h 22"/>
                <a:gd name="T8" fmla="*/ 14 w 14"/>
                <a:gd name="T9" fmla="*/ 0 h 22"/>
                <a:gd name="T10" fmla="*/ 3 w 14"/>
                <a:gd name="T11" fmla="*/ 1 h 22"/>
              </a:gdLst>
              <a:ahLst/>
              <a:cxnLst>
                <a:cxn ang="0">
                  <a:pos x="T0" y="T1"/>
                </a:cxn>
                <a:cxn ang="0">
                  <a:pos x="T2" y="T3"/>
                </a:cxn>
                <a:cxn ang="0">
                  <a:pos x="T4" y="T5"/>
                </a:cxn>
                <a:cxn ang="0">
                  <a:pos x="T6" y="T7"/>
                </a:cxn>
                <a:cxn ang="0">
                  <a:pos x="T8" y="T9"/>
                </a:cxn>
                <a:cxn ang="0">
                  <a:pos x="T10" y="T11"/>
                </a:cxn>
              </a:cxnLst>
              <a:rect l="0" t="0" r="r" b="b"/>
              <a:pathLst>
                <a:path w="14" h="22">
                  <a:moveTo>
                    <a:pt x="3" y="1"/>
                  </a:moveTo>
                  <a:lnTo>
                    <a:pt x="0" y="7"/>
                  </a:lnTo>
                  <a:lnTo>
                    <a:pt x="8" y="22"/>
                  </a:lnTo>
                  <a:lnTo>
                    <a:pt x="14" y="12"/>
                  </a:lnTo>
                  <a:lnTo>
                    <a:pt x="14" y="0"/>
                  </a:lnTo>
                  <a:lnTo>
                    <a:pt x="3" y="1"/>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79" name="Freeform 136"/>
            <p:cNvSpPr>
              <a:spLocks/>
            </p:cNvSpPr>
            <p:nvPr/>
          </p:nvSpPr>
          <p:spPr bwMode="auto">
            <a:xfrm>
              <a:off x="5431" y="1691"/>
              <a:ext cx="41" cy="125"/>
            </a:xfrm>
            <a:custGeom>
              <a:avLst/>
              <a:gdLst>
                <a:gd name="T0" fmla="*/ 30 w 41"/>
                <a:gd name="T1" fmla="*/ 14 h 125"/>
                <a:gd name="T2" fmla="*/ 30 w 41"/>
                <a:gd name="T3" fmla="*/ 24 h 125"/>
                <a:gd name="T4" fmla="*/ 26 w 41"/>
                <a:gd name="T5" fmla="*/ 35 h 125"/>
                <a:gd name="T6" fmla="*/ 20 w 41"/>
                <a:gd name="T7" fmla="*/ 48 h 125"/>
                <a:gd name="T8" fmla="*/ 9 w 41"/>
                <a:gd name="T9" fmla="*/ 65 h 125"/>
                <a:gd name="T10" fmla="*/ 0 w 41"/>
                <a:gd name="T11" fmla="*/ 115 h 125"/>
                <a:gd name="T12" fmla="*/ 1 w 41"/>
                <a:gd name="T13" fmla="*/ 125 h 125"/>
                <a:gd name="T14" fmla="*/ 8 w 41"/>
                <a:gd name="T15" fmla="*/ 122 h 125"/>
                <a:gd name="T16" fmla="*/ 17 w 41"/>
                <a:gd name="T17" fmla="*/ 103 h 125"/>
                <a:gd name="T18" fmla="*/ 21 w 41"/>
                <a:gd name="T19" fmla="*/ 84 h 125"/>
                <a:gd name="T20" fmla="*/ 24 w 41"/>
                <a:gd name="T21" fmla="*/ 62 h 125"/>
                <a:gd name="T22" fmla="*/ 35 w 41"/>
                <a:gd name="T23" fmla="*/ 53 h 125"/>
                <a:gd name="T24" fmla="*/ 35 w 41"/>
                <a:gd name="T25" fmla="*/ 37 h 125"/>
                <a:gd name="T26" fmla="*/ 37 w 41"/>
                <a:gd name="T27" fmla="*/ 11 h 125"/>
                <a:gd name="T28" fmla="*/ 41 w 41"/>
                <a:gd name="T29" fmla="*/ 3 h 125"/>
                <a:gd name="T30" fmla="*/ 38 w 41"/>
                <a:gd name="T31" fmla="*/ 0 h 125"/>
                <a:gd name="T32" fmla="*/ 30 w 41"/>
                <a:gd name="T33" fmla="*/ 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25">
                  <a:moveTo>
                    <a:pt x="30" y="14"/>
                  </a:moveTo>
                  <a:lnTo>
                    <a:pt x="30" y="24"/>
                  </a:lnTo>
                  <a:lnTo>
                    <a:pt x="26" y="35"/>
                  </a:lnTo>
                  <a:lnTo>
                    <a:pt x="20" y="48"/>
                  </a:lnTo>
                  <a:lnTo>
                    <a:pt x="9" y="65"/>
                  </a:lnTo>
                  <a:lnTo>
                    <a:pt x="0" y="115"/>
                  </a:lnTo>
                  <a:lnTo>
                    <a:pt x="1" y="125"/>
                  </a:lnTo>
                  <a:lnTo>
                    <a:pt x="8" y="122"/>
                  </a:lnTo>
                  <a:lnTo>
                    <a:pt x="17" y="103"/>
                  </a:lnTo>
                  <a:lnTo>
                    <a:pt x="21" y="84"/>
                  </a:lnTo>
                  <a:lnTo>
                    <a:pt x="24" y="62"/>
                  </a:lnTo>
                  <a:lnTo>
                    <a:pt x="35" y="53"/>
                  </a:lnTo>
                  <a:lnTo>
                    <a:pt x="35" y="37"/>
                  </a:lnTo>
                  <a:lnTo>
                    <a:pt x="37" y="11"/>
                  </a:lnTo>
                  <a:lnTo>
                    <a:pt x="41" y="3"/>
                  </a:lnTo>
                  <a:lnTo>
                    <a:pt x="38" y="0"/>
                  </a:lnTo>
                  <a:lnTo>
                    <a:pt x="30" y="1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80" name="Freeform 137"/>
            <p:cNvSpPr>
              <a:spLocks/>
            </p:cNvSpPr>
            <p:nvPr/>
          </p:nvSpPr>
          <p:spPr bwMode="auto">
            <a:xfrm>
              <a:off x="5431" y="1691"/>
              <a:ext cx="41" cy="125"/>
            </a:xfrm>
            <a:custGeom>
              <a:avLst/>
              <a:gdLst>
                <a:gd name="T0" fmla="*/ 30 w 41"/>
                <a:gd name="T1" fmla="*/ 14 h 125"/>
                <a:gd name="T2" fmla="*/ 30 w 41"/>
                <a:gd name="T3" fmla="*/ 24 h 125"/>
                <a:gd name="T4" fmla="*/ 26 w 41"/>
                <a:gd name="T5" fmla="*/ 35 h 125"/>
                <a:gd name="T6" fmla="*/ 20 w 41"/>
                <a:gd name="T7" fmla="*/ 48 h 125"/>
                <a:gd name="T8" fmla="*/ 9 w 41"/>
                <a:gd name="T9" fmla="*/ 65 h 125"/>
                <a:gd name="T10" fmla="*/ 0 w 41"/>
                <a:gd name="T11" fmla="*/ 115 h 125"/>
                <a:gd name="T12" fmla="*/ 1 w 41"/>
                <a:gd name="T13" fmla="*/ 125 h 125"/>
                <a:gd name="T14" fmla="*/ 8 w 41"/>
                <a:gd name="T15" fmla="*/ 122 h 125"/>
                <a:gd name="T16" fmla="*/ 17 w 41"/>
                <a:gd name="T17" fmla="*/ 103 h 125"/>
                <a:gd name="T18" fmla="*/ 21 w 41"/>
                <a:gd name="T19" fmla="*/ 84 h 125"/>
                <a:gd name="T20" fmla="*/ 24 w 41"/>
                <a:gd name="T21" fmla="*/ 62 h 125"/>
                <a:gd name="T22" fmla="*/ 35 w 41"/>
                <a:gd name="T23" fmla="*/ 53 h 125"/>
                <a:gd name="T24" fmla="*/ 35 w 41"/>
                <a:gd name="T25" fmla="*/ 37 h 125"/>
                <a:gd name="T26" fmla="*/ 37 w 41"/>
                <a:gd name="T27" fmla="*/ 11 h 125"/>
                <a:gd name="T28" fmla="*/ 41 w 41"/>
                <a:gd name="T29" fmla="*/ 3 h 125"/>
                <a:gd name="T30" fmla="*/ 38 w 41"/>
                <a:gd name="T31" fmla="*/ 0 h 125"/>
                <a:gd name="T32" fmla="*/ 30 w 41"/>
                <a:gd name="T33" fmla="*/ 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25">
                  <a:moveTo>
                    <a:pt x="30" y="14"/>
                  </a:moveTo>
                  <a:lnTo>
                    <a:pt x="30" y="24"/>
                  </a:lnTo>
                  <a:lnTo>
                    <a:pt x="26" y="35"/>
                  </a:lnTo>
                  <a:lnTo>
                    <a:pt x="20" y="48"/>
                  </a:lnTo>
                  <a:lnTo>
                    <a:pt x="9" y="65"/>
                  </a:lnTo>
                  <a:lnTo>
                    <a:pt x="0" y="115"/>
                  </a:lnTo>
                  <a:lnTo>
                    <a:pt x="1" y="125"/>
                  </a:lnTo>
                  <a:lnTo>
                    <a:pt x="8" y="122"/>
                  </a:lnTo>
                  <a:lnTo>
                    <a:pt x="17" y="103"/>
                  </a:lnTo>
                  <a:lnTo>
                    <a:pt x="21" y="84"/>
                  </a:lnTo>
                  <a:lnTo>
                    <a:pt x="24" y="62"/>
                  </a:lnTo>
                  <a:lnTo>
                    <a:pt x="35" y="53"/>
                  </a:lnTo>
                  <a:lnTo>
                    <a:pt x="35" y="37"/>
                  </a:lnTo>
                  <a:lnTo>
                    <a:pt x="37" y="11"/>
                  </a:lnTo>
                  <a:lnTo>
                    <a:pt x="41" y="3"/>
                  </a:lnTo>
                  <a:lnTo>
                    <a:pt x="38" y="0"/>
                  </a:lnTo>
                  <a:lnTo>
                    <a:pt x="30" y="14"/>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81" name="Freeform 138"/>
            <p:cNvSpPr>
              <a:spLocks/>
            </p:cNvSpPr>
            <p:nvPr/>
          </p:nvSpPr>
          <p:spPr bwMode="auto">
            <a:xfrm>
              <a:off x="5560" y="1425"/>
              <a:ext cx="12" cy="16"/>
            </a:xfrm>
            <a:custGeom>
              <a:avLst/>
              <a:gdLst>
                <a:gd name="T0" fmla="*/ 7 w 12"/>
                <a:gd name="T1" fmla="*/ 16 h 16"/>
                <a:gd name="T2" fmla="*/ 7 w 12"/>
                <a:gd name="T3" fmla="*/ 16 h 16"/>
                <a:gd name="T4" fmla="*/ 8 w 12"/>
                <a:gd name="T5" fmla="*/ 12 h 16"/>
                <a:gd name="T6" fmla="*/ 10 w 12"/>
                <a:gd name="T7" fmla="*/ 7 h 16"/>
                <a:gd name="T8" fmla="*/ 12 w 12"/>
                <a:gd name="T9" fmla="*/ 0 h 16"/>
                <a:gd name="T10" fmla="*/ 0 w 12"/>
                <a:gd name="T11" fmla="*/ 8 h 16"/>
                <a:gd name="T12" fmla="*/ 0 w 12"/>
                <a:gd name="T13" fmla="*/ 8 h 16"/>
                <a:gd name="T14" fmla="*/ 1 w 12"/>
                <a:gd name="T15" fmla="*/ 9 h 16"/>
                <a:gd name="T16" fmla="*/ 3 w 12"/>
                <a:gd name="T17" fmla="*/ 12 h 16"/>
                <a:gd name="T18" fmla="*/ 4 w 12"/>
                <a:gd name="T19" fmla="*/ 14 h 16"/>
                <a:gd name="T20" fmla="*/ 5 w 12"/>
                <a:gd name="T21" fmla="*/ 15 h 16"/>
                <a:gd name="T22" fmla="*/ 6 w 12"/>
                <a:gd name="T23" fmla="*/ 16 h 16"/>
                <a:gd name="T24" fmla="*/ 6 w 12"/>
                <a:gd name="T25" fmla="*/ 16 h 16"/>
                <a:gd name="T26" fmla="*/ 7 w 12"/>
                <a:gd name="T27" fmla="*/ 16 h 16"/>
                <a:gd name="T28" fmla="*/ 7 w 12"/>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6">
                  <a:moveTo>
                    <a:pt x="7" y="16"/>
                  </a:moveTo>
                  <a:lnTo>
                    <a:pt x="7" y="16"/>
                  </a:lnTo>
                  <a:lnTo>
                    <a:pt x="8" y="12"/>
                  </a:lnTo>
                  <a:lnTo>
                    <a:pt x="10" y="7"/>
                  </a:lnTo>
                  <a:lnTo>
                    <a:pt x="12" y="0"/>
                  </a:lnTo>
                  <a:lnTo>
                    <a:pt x="0" y="8"/>
                  </a:lnTo>
                  <a:lnTo>
                    <a:pt x="0" y="8"/>
                  </a:lnTo>
                  <a:lnTo>
                    <a:pt x="1" y="9"/>
                  </a:lnTo>
                  <a:lnTo>
                    <a:pt x="3" y="12"/>
                  </a:lnTo>
                  <a:lnTo>
                    <a:pt x="4" y="14"/>
                  </a:lnTo>
                  <a:lnTo>
                    <a:pt x="5" y="15"/>
                  </a:lnTo>
                  <a:lnTo>
                    <a:pt x="6" y="16"/>
                  </a:lnTo>
                  <a:lnTo>
                    <a:pt x="6" y="16"/>
                  </a:lnTo>
                  <a:lnTo>
                    <a:pt x="7" y="16"/>
                  </a:lnTo>
                  <a:lnTo>
                    <a:pt x="7" y="1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82" name="Freeform 139"/>
            <p:cNvSpPr>
              <a:spLocks/>
            </p:cNvSpPr>
            <p:nvPr/>
          </p:nvSpPr>
          <p:spPr bwMode="auto">
            <a:xfrm>
              <a:off x="5560" y="1425"/>
              <a:ext cx="12" cy="16"/>
            </a:xfrm>
            <a:custGeom>
              <a:avLst/>
              <a:gdLst>
                <a:gd name="T0" fmla="*/ 7 w 12"/>
                <a:gd name="T1" fmla="*/ 16 h 16"/>
                <a:gd name="T2" fmla="*/ 7 w 12"/>
                <a:gd name="T3" fmla="*/ 16 h 16"/>
                <a:gd name="T4" fmla="*/ 8 w 12"/>
                <a:gd name="T5" fmla="*/ 12 h 16"/>
                <a:gd name="T6" fmla="*/ 10 w 12"/>
                <a:gd name="T7" fmla="*/ 7 h 16"/>
                <a:gd name="T8" fmla="*/ 12 w 12"/>
                <a:gd name="T9" fmla="*/ 0 h 16"/>
                <a:gd name="T10" fmla="*/ 0 w 12"/>
                <a:gd name="T11" fmla="*/ 8 h 16"/>
                <a:gd name="T12" fmla="*/ 0 w 12"/>
                <a:gd name="T13" fmla="*/ 8 h 16"/>
                <a:gd name="T14" fmla="*/ 1 w 12"/>
                <a:gd name="T15" fmla="*/ 9 h 16"/>
                <a:gd name="T16" fmla="*/ 3 w 12"/>
                <a:gd name="T17" fmla="*/ 12 h 16"/>
                <a:gd name="T18" fmla="*/ 4 w 12"/>
                <a:gd name="T19" fmla="*/ 14 h 16"/>
                <a:gd name="T20" fmla="*/ 5 w 12"/>
                <a:gd name="T21" fmla="*/ 15 h 16"/>
                <a:gd name="T22" fmla="*/ 6 w 12"/>
                <a:gd name="T23" fmla="*/ 16 h 16"/>
                <a:gd name="T24" fmla="*/ 6 w 12"/>
                <a:gd name="T25" fmla="*/ 16 h 16"/>
                <a:gd name="T26" fmla="*/ 7 w 12"/>
                <a:gd name="T27" fmla="*/ 16 h 16"/>
                <a:gd name="T28" fmla="*/ 7 w 12"/>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6">
                  <a:moveTo>
                    <a:pt x="7" y="16"/>
                  </a:moveTo>
                  <a:lnTo>
                    <a:pt x="7" y="16"/>
                  </a:lnTo>
                  <a:lnTo>
                    <a:pt x="8" y="12"/>
                  </a:lnTo>
                  <a:lnTo>
                    <a:pt x="10" y="7"/>
                  </a:lnTo>
                  <a:lnTo>
                    <a:pt x="12" y="0"/>
                  </a:lnTo>
                  <a:lnTo>
                    <a:pt x="0" y="8"/>
                  </a:lnTo>
                  <a:lnTo>
                    <a:pt x="0" y="8"/>
                  </a:lnTo>
                  <a:lnTo>
                    <a:pt x="1" y="9"/>
                  </a:lnTo>
                  <a:lnTo>
                    <a:pt x="3" y="12"/>
                  </a:lnTo>
                  <a:lnTo>
                    <a:pt x="4" y="14"/>
                  </a:lnTo>
                  <a:lnTo>
                    <a:pt x="5" y="15"/>
                  </a:lnTo>
                  <a:lnTo>
                    <a:pt x="6" y="16"/>
                  </a:lnTo>
                  <a:lnTo>
                    <a:pt x="6" y="16"/>
                  </a:lnTo>
                  <a:lnTo>
                    <a:pt x="7" y="16"/>
                  </a:lnTo>
                  <a:lnTo>
                    <a:pt x="7" y="1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83" name="Freeform 140"/>
            <p:cNvSpPr>
              <a:spLocks/>
            </p:cNvSpPr>
            <p:nvPr/>
          </p:nvSpPr>
          <p:spPr bwMode="auto">
            <a:xfrm>
              <a:off x="5100" y="36"/>
              <a:ext cx="822" cy="1886"/>
            </a:xfrm>
            <a:custGeom>
              <a:avLst/>
              <a:gdLst>
                <a:gd name="T0" fmla="*/ 789 w 822"/>
                <a:gd name="T1" fmla="*/ 296 h 1886"/>
                <a:gd name="T2" fmla="*/ 791 w 822"/>
                <a:gd name="T3" fmla="*/ 180 h 1886"/>
                <a:gd name="T4" fmla="*/ 717 w 822"/>
                <a:gd name="T5" fmla="*/ 104 h 1886"/>
                <a:gd name="T6" fmla="*/ 636 w 822"/>
                <a:gd name="T7" fmla="*/ 46 h 1886"/>
                <a:gd name="T8" fmla="*/ 552 w 822"/>
                <a:gd name="T9" fmla="*/ 14 h 1886"/>
                <a:gd name="T10" fmla="*/ 512 w 822"/>
                <a:gd name="T11" fmla="*/ 93 h 1886"/>
                <a:gd name="T12" fmla="*/ 408 w 822"/>
                <a:gd name="T13" fmla="*/ 173 h 1886"/>
                <a:gd name="T14" fmla="*/ 303 w 822"/>
                <a:gd name="T15" fmla="*/ 279 h 1886"/>
                <a:gd name="T16" fmla="*/ 242 w 822"/>
                <a:gd name="T17" fmla="*/ 482 h 1886"/>
                <a:gd name="T18" fmla="*/ 154 w 822"/>
                <a:gd name="T19" fmla="*/ 731 h 1886"/>
                <a:gd name="T20" fmla="*/ 85 w 822"/>
                <a:gd name="T21" fmla="*/ 799 h 1886"/>
                <a:gd name="T22" fmla="*/ 62 w 822"/>
                <a:gd name="T23" fmla="*/ 1075 h 1886"/>
                <a:gd name="T24" fmla="*/ 81 w 822"/>
                <a:gd name="T25" fmla="*/ 1202 h 1886"/>
                <a:gd name="T26" fmla="*/ 47 w 822"/>
                <a:gd name="T27" fmla="*/ 1377 h 1886"/>
                <a:gd name="T28" fmla="*/ 21 w 822"/>
                <a:gd name="T29" fmla="*/ 1472 h 1886"/>
                <a:gd name="T30" fmla="*/ 19 w 822"/>
                <a:gd name="T31" fmla="*/ 1534 h 1886"/>
                <a:gd name="T32" fmla="*/ 22 w 822"/>
                <a:gd name="T33" fmla="*/ 1541 h 1886"/>
                <a:gd name="T34" fmla="*/ 26 w 822"/>
                <a:gd name="T35" fmla="*/ 1537 h 1886"/>
                <a:gd name="T36" fmla="*/ 26 w 822"/>
                <a:gd name="T37" fmla="*/ 1573 h 1886"/>
                <a:gd name="T38" fmla="*/ 50 w 822"/>
                <a:gd name="T39" fmla="*/ 1607 h 1886"/>
                <a:gd name="T40" fmla="*/ 69 w 822"/>
                <a:gd name="T41" fmla="*/ 1698 h 1886"/>
                <a:gd name="T42" fmla="*/ 104 w 822"/>
                <a:gd name="T43" fmla="*/ 1792 h 1886"/>
                <a:gd name="T44" fmla="*/ 120 w 822"/>
                <a:gd name="T45" fmla="*/ 1868 h 1886"/>
                <a:gd name="T46" fmla="*/ 193 w 822"/>
                <a:gd name="T47" fmla="*/ 1877 h 1886"/>
                <a:gd name="T48" fmla="*/ 223 w 822"/>
                <a:gd name="T49" fmla="*/ 1806 h 1886"/>
                <a:gd name="T50" fmla="*/ 322 w 822"/>
                <a:gd name="T51" fmla="*/ 1754 h 1886"/>
                <a:gd name="T52" fmla="*/ 348 w 822"/>
                <a:gd name="T53" fmla="*/ 1646 h 1886"/>
                <a:gd name="T54" fmla="*/ 337 w 822"/>
                <a:gd name="T55" fmla="*/ 1585 h 1886"/>
                <a:gd name="T56" fmla="*/ 357 w 822"/>
                <a:gd name="T57" fmla="*/ 1554 h 1886"/>
                <a:gd name="T58" fmla="*/ 335 w 822"/>
                <a:gd name="T59" fmla="*/ 1548 h 1886"/>
                <a:gd name="T60" fmla="*/ 305 w 822"/>
                <a:gd name="T61" fmla="*/ 1537 h 1886"/>
                <a:gd name="T62" fmla="*/ 334 w 822"/>
                <a:gd name="T63" fmla="*/ 1522 h 1886"/>
                <a:gd name="T64" fmla="*/ 324 w 822"/>
                <a:gd name="T65" fmla="*/ 1498 h 1886"/>
                <a:gd name="T66" fmla="*/ 410 w 822"/>
                <a:gd name="T67" fmla="*/ 1454 h 1886"/>
                <a:gd name="T68" fmla="*/ 441 w 822"/>
                <a:gd name="T69" fmla="*/ 1438 h 1886"/>
                <a:gd name="T70" fmla="*/ 459 w 822"/>
                <a:gd name="T71" fmla="*/ 1447 h 1886"/>
                <a:gd name="T72" fmla="*/ 411 w 822"/>
                <a:gd name="T73" fmla="*/ 1428 h 1886"/>
                <a:gd name="T74" fmla="*/ 373 w 822"/>
                <a:gd name="T75" fmla="*/ 1414 h 1886"/>
                <a:gd name="T76" fmla="*/ 316 w 822"/>
                <a:gd name="T77" fmla="*/ 1392 h 1886"/>
                <a:gd name="T78" fmla="*/ 393 w 822"/>
                <a:gd name="T79" fmla="*/ 1400 h 1886"/>
                <a:gd name="T80" fmla="*/ 393 w 822"/>
                <a:gd name="T81" fmla="*/ 1369 h 1886"/>
                <a:gd name="T82" fmla="*/ 434 w 822"/>
                <a:gd name="T83" fmla="*/ 1401 h 1886"/>
                <a:gd name="T84" fmla="*/ 479 w 822"/>
                <a:gd name="T85" fmla="*/ 1363 h 1886"/>
                <a:gd name="T86" fmla="*/ 461 w 822"/>
                <a:gd name="T87" fmla="*/ 1302 h 1886"/>
                <a:gd name="T88" fmla="*/ 422 w 822"/>
                <a:gd name="T89" fmla="*/ 1264 h 1886"/>
                <a:gd name="T90" fmla="*/ 389 w 822"/>
                <a:gd name="T91" fmla="*/ 1254 h 1886"/>
                <a:gd name="T92" fmla="*/ 381 w 822"/>
                <a:gd name="T93" fmla="*/ 1201 h 1886"/>
                <a:gd name="T94" fmla="*/ 393 w 822"/>
                <a:gd name="T95" fmla="*/ 1126 h 1886"/>
                <a:gd name="T96" fmla="*/ 395 w 822"/>
                <a:gd name="T97" fmla="*/ 1061 h 1886"/>
                <a:gd name="T98" fmla="*/ 403 w 822"/>
                <a:gd name="T99" fmla="*/ 1018 h 1886"/>
                <a:gd name="T100" fmla="*/ 425 w 822"/>
                <a:gd name="T101" fmla="*/ 963 h 1886"/>
                <a:gd name="T102" fmla="*/ 457 w 822"/>
                <a:gd name="T103" fmla="*/ 953 h 1886"/>
                <a:gd name="T104" fmla="*/ 507 w 822"/>
                <a:gd name="T105" fmla="*/ 892 h 1886"/>
                <a:gd name="T106" fmla="*/ 548 w 822"/>
                <a:gd name="T107" fmla="*/ 866 h 1886"/>
                <a:gd name="T108" fmla="*/ 639 w 822"/>
                <a:gd name="T109" fmla="*/ 747 h 1886"/>
                <a:gd name="T110" fmla="*/ 646 w 822"/>
                <a:gd name="T111" fmla="*/ 731 h 1886"/>
                <a:gd name="T112" fmla="*/ 634 w 822"/>
                <a:gd name="T113" fmla="*/ 691 h 1886"/>
                <a:gd name="T114" fmla="*/ 656 w 822"/>
                <a:gd name="T115" fmla="*/ 622 h 1886"/>
                <a:gd name="T116" fmla="*/ 674 w 822"/>
                <a:gd name="T117" fmla="*/ 569 h 1886"/>
                <a:gd name="T118" fmla="*/ 705 w 822"/>
                <a:gd name="T119" fmla="*/ 534 h 1886"/>
                <a:gd name="T120" fmla="*/ 735 w 822"/>
                <a:gd name="T121" fmla="*/ 528 h 1886"/>
                <a:gd name="T122" fmla="*/ 817 w 822"/>
                <a:gd name="T123" fmla="*/ 519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2" h="1886">
                  <a:moveTo>
                    <a:pt x="790" y="466"/>
                  </a:moveTo>
                  <a:lnTo>
                    <a:pt x="785" y="437"/>
                  </a:lnTo>
                  <a:lnTo>
                    <a:pt x="809" y="393"/>
                  </a:lnTo>
                  <a:lnTo>
                    <a:pt x="790" y="380"/>
                  </a:lnTo>
                  <a:lnTo>
                    <a:pt x="775" y="306"/>
                  </a:lnTo>
                  <a:lnTo>
                    <a:pt x="789" y="296"/>
                  </a:lnTo>
                  <a:lnTo>
                    <a:pt x="788" y="276"/>
                  </a:lnTo>
                  <a:lnTo>
                    <a:pt x="777" y="264"/>
                  </a:lnTo>
                  <a:lnTo>
                    <a:pt x="783" y="242"/>
                  </a:lnTo>
                  <a:lnTo>
                    <a:pt x="781" y="205"/>
                  </a:lnTo>
                  <a:lnTo>
                    <a:pt x="790" y="195"/>
                  </a:lnTo>
                  <a:lnTo>
                    <a:pt x="791" y="180"/>
                  </a:lnTo>
                  <a:lnTo>
                    <a:pt x="778" y="168"/>
                  </a:lnTo>
                  <a:lnTo>
                    <a:pt x="775" y="148"/>
                  </a:lnTo>
                  <a:lnTo>
                    <a:pt x="764" y="155"/>
                  </a:lnTo>
                  <a:lnTo>
                    <a:pt x="758" y="153"/>
                  </a:lnTo>
                  <a:lnTo>
                    <a:pt x="743" y="114"/>
                  </a:lnTo>
                  <a:lnTo>
                    <a:pt x="717" y="104"/>
                  </a:lnTo>
                  <a:lnTo>
                    <a:pt x="710" y="98"/>
                  </a:lnTo>
                  <a:lnTo>
                    <a:pt x="690" y="100"/>
                  </a:lnTo>
                  <a:lnTo>
                    <a:pt x="674" y="73"/>
                  </a:lnTo>
                  <a:lnTo>
                    <a:pt x="658" y="70"/>
                  </a:lnTo>
                  <a:lnTo>
                    <a:pt x="645" y="50"/>
                  </a:lnTo>
                  <a:lnTo>
                    <a:pt x="636" y="46"/>
                  </a:lnTo>
                  <a:lnTo>
                    <a:pt x="628" y="34"/>
                  </a:lnTo>
                  <a:lnTo>
                    <a:pt x="616" y="23"/>
                  </a:lnTo>
                  <a:lnTo>
                    <a:pt x="611" y="12"/>
                  </a:lnTo>
                  <a:lnTo>
                    <a:pt x="592" y="0"/>
                  </a:lnTo>
                  <a:lnTo>
                    <a:pt x="574" y="13"/>
                  </a:lnTo>
                  <a:lnTo>
                    <a:pt x="552" y="14"/>
                  </a:lnTo>
                  <a:lnTo>
                    <a:pt x="571" y="48"/>
                  </a:lnTo>
                  <a:lnTo>
                    <a:pt x="539" y="92"/>
                  </a:lnTo>
                  <a:lnTo>
                    <a:pt x="558" y="100"/>
                  </a:lnTo>
                  <a:lnTo>
                    <a:pt x="556" y="108"/>
                  </a:lnTo>
                  <a:lnTo>
                    <a:pt x="542" y="114"/>
                  </a:lnTo>
                  <a:lnTo>
                    <a:pt x="512" y="93"/>
                  </a:lnTo>
                  <a:lnTo>
                    <a:pt x="481" y="93"/>
                  </a:lnTo>
                  <a:lnTo>
                    <a:pt x="466" y="78"/>
                  </a:lnTo>
                  <a:lnTo>
                    <a:pt x="441" y="88"/>
                  </a:lnTo>
                  <a:lnTo>
                    <a:pt x="428" y="171"/>
                  </a:lnTo>
                  <a:lnTo>
                    <a:pt x="415" y="180"/>
                  </a:lnTo>
                  <a:lnTo>
                    <a:pt x="408" y="173"/>
                  </a:lnTo>
                  <a:lnTo>
                    <a:pt x="387" y="168"/>
                  </a:lnTo>
                  <a:lnTo>
                    <a:pt x="374" y="178"/>
                  </a:lnTo>
                  <a:lnTo>
                    <a:pt x="368" y="188"/>
                  </a:lnTo>
                  <a:lnTo>
                    <a:pt x="348" y="198"/>
                  </a:lnTo>
                  <a:lnTo>
                    <a:pt x="333" y="262"/>
                  </a:lnTo>
                  <a:lnTo>
                    <a:pt x="303" y="279"/>
                  </a:lnTo>
                  <a:lnTo>
                    <a:pt x="300" y="300"/>
                  </a:lnTo>
                  <a:lnTo>
                    <a:pt x="319" y="313"/>
                  </a:lnTo>
                  <a:lnTo>
                    <a:pt x="318" y="343"/>
                  </a:lnTo>
                  <a:lnTo>
                    <a:pt x="263" y="431"/>
                  </a:lnTo>
                  <a:lnTo>
                    <a:pt x="261" y="477"/>
                  </a:lnTo>
                  <a:lnTo>
                    <a:pt x="242" y="482"/>
                  </a:lnTo>
                  <a:lnTo>
                    <a:pt x="206" y="478"/>
                  </a:lnTo>
                  <a:lnTo>
                    <a:pt x="203" y="494"/>
                  </a:lnTo>
                  <a:lnTo>
                    <a:pt x="215" y="526"/>
                  </a:lnTo>
                  <a:lnTo>
                    <a:pt x="203" y="550"/>
                  </a:lnTo>
                  <a:lnTo>
                    <a:pt x="196" y="603"/>
                  </a:lnTo>
                  <a:lnTo>
                    <a:pt x="154" y="731"/>
                  </a:lnTo>
                  <a:lnTo>
                    <a:pt x="170" y="744"/>
                  </a:lnTo>
                  <a:lnTo>
                    <a:pt x="183" y="759"/>
                  </a:lnTo>
                  <a:lnTo>
                    <a:pt x="178" y="793"/>
                  </a:lnTo>
                  <a:lnTo>
                    <a:pt x="165" y="800"/>
                  </a:lnTo>
                  <a:lnTo>
                    <a:pt x="110" y="787"/>
                  </a:lnTo>
                  <a:lnTo>
                    <a:pt x="85" y="799"/>
                  </a:lnTo>
                  <a:lnTo>
                    <a:pt x="52" y="895"/>
                  </a:lnTo>
                  <a:lnTo>
                    <a:pt x="45" y="933"/>
                  </a:lnTo>
                  <a:lnTo>
                    <a:pt x="59" y="952"/>
                  </a:lnTo>
                  <a:lnTo>
                    <a:pt x="56" y="971"/>
                  </a:lnTo>
                  <a:lnTo>
                    <a:pt x="72" y="1043"/>
                  </a:lnTo>
                  <a:lnTo>
                    <a:pt x="62" y="1075"/>
                  </a:lnTo>
                  <a:lnTo>
                    <a:pt x="61" y="1101"/>
                  </a:lnTo>
                  <a:lnTo>
                    <a:pt x="88" y="1136"/>
                  </a:lnTo>
                  <a:lnTo>
                    <a:pt x="100" y="1144"/>
                  </a:lnTo>
                  <a:lnTo>
                    <a:pt x="107" y="1165"/>
                  </a:lnTo>
                  <a:lnTo>
                    <a:pt x="101" y="1190"/>
                  </a:lnTo>
                  <a:lnTo>
                    <a:pt x="81" y="1202"/>
                  </a:lnTo>
                  <a:lnTo>
                    <a:pt x="94" y="1278"/>
                  </a:lnTo>
                  <a:lnTo>
                    <a:pt x="83" y="1330"/>
                  </a:lnTo>
                  <a:lnTo>
                    <a:pt x="72" y="1347"/>
                  </a:lnTo>
                  <a:lnTo>
                    <a:pt x="57" y="1355"/>
                  </a:lnTo>
                  <a:lnTo>
                    <a:pt x="50" y="1359"/>
                  </a:lnTo>
                  <a:lnTo>
                    <a:pt x="47" y="1377"/>
                  </a:lnTo>
                  <a:lnTo>
                    <a:pt x="31" y="1403"/>
                  </a:lnTo>
                  <a:lnTo>
                    <a:pt x="32" y="1431"/>
                  </a:lnTo>
                  <a:lnTo>
                    <a:pt x="36" y="1454"/>
                  </a:lnTo>
                  <a:lnTo>
                    <a:pt x="29" y="1460"/>
                  </a:lnTo>
                  <a:lnTo>
                    <a:pt x="30" y="1466"/>
                  </a:lnTo>
                  <a:lnTo>
                    <a:pt x="21" y="1472"/>
                  </a:lnTo>
                  <a:lnTo>
                    <a:pt x="9" y="1451"/>
                  </a:lnTo>
                  <a:lnTo>
                    <a:pt x="0" y="1449"/>
                  </a:lnTo>
                  <a:lnTo>
                    <a:pt x="2" y="1486"/>
                  </a:lnTo>
                  <a:lnTo>
                    <a:pt x="8" y="1516"/>
                  </a:lnTo>
                  <a:lnTo>
                    <a:pt x="11" y="1526"/>
                  </a:lnTo>
                  <a:lnTo>
                    <a:pt x="19" y="1534"/>
                  </a:lnTo>
                  <a:lnTo>
                    <a:pt x="19" y="1545"/>
                  </a:lnTo>
                  <a:lnTo>
                    <a:pt x="22" y="1547"/>
                  </a:lnTo>
                  <a:lnTo>
                    <a:pt x="22" y="1547"/>
                  </a:lnTo>
                  <a:lnTo>
                    <a:pt x="22" y="1546"/>
                  </a:lnTo>
                  <a:lnTo>
                    <a:pt x="22" y="1543"/>
                  </a:lnTo>
                  <a:lnTo>
                    <a:pt x="22" y="1541"/>
                  </a:lnTo>
                  <a:lnTo>
                    <a:pt x="22" y="1539"/>
                  </a:lnTo>
                  <a:lnTo>
                    <a:pt x="23" y="1538"/>
                  </a:lnTo>
                  <a:lnTo>
                    <a:pt x="23" y="1537"/>
                  </a:lnTo>
                  <a:lnTo>
                    <a:pt x="24" y="1537"/>
                  </a:lnTo>
                  <a:lnTo>
                    <a:pt x="24" y="1537"/>
                  </a:lnTo>
                  <a:lnTo>
                    <a:pt x="26" y="1537"/>
                  </a:lnTo>
                  <a:lnTo>
                    <a:pt x="28" y="1537"/>
                  </a:lnTo>
                  <a:lnTo>
                    <a:pt x="31" y="1537"/>
                  </a:lnTo>
                  <a:lnTo>
                    <a:pt x="41" y="1547"/>
                  </a:lnTo>
                  <a:lnTo>
                    <a:pt x="16" y="1562"/>
                  </a:lnTo>
                  <a:lnTo>
                    <a:pt x="15" y="1569"/>
                  </a:lnTo>
                  <a:lnTo>
                    <a:pt x="26" y="1573"/>
                  </a:lnTo>
                  <a:lnTo>
                    <a:pt x="34" y="1569"/>
                  </a:lnTo>
                  <a:lnTo>
                    <a:pt x="41" y="1572"/>
                  </a:lnTo>
                  <a:lnTo>
                    <a:pt x="41" y="1581"/>
                  </a:lnTo>
                  <a:lnTo>
                    <a:pt x="38" y="1587"/>
                  </a:lnTo>
                  <a:lnTo>
                    <a:pt x="41" y="1598"/>
                  </a:lnTo>
                  <a:lnTo>
                    <a:pt x="50" y="1607"/>
                  </a:lnTo>
                  <a:lnTo>
                    <a:pt x="48" y="1613"/>
                  </a:lnTo>
                  <a:lnTo>
                    <a:pt x="36" y="1616"/>
                  </a:lnTo>
                  <a:lnTo>
                    <a:pt x="46" y="1629"/>
                  </a:lnTo>
                  <a:lnTo>
                    <a:pt x="52" y="1654"/>
                  </a:lnTo>
                  <a:lnTo>
                    <a:pt x="62" y="1660"/>
                  </a:lnTo>
                  <a:lnTo>
                    <a:pt x="69" y="1698"/>
                  </a:lnTo>
                  <a:lnTo>
                    <a:pt x="116" y="1748"/>
                  </a:lnTo>
                  <a:lnTo>
                    <a:pt x="114" y="1762"/>
                  </a:lnTo>
                  <a:lnTo>
                    <a:pt x="99" y="1761"/>
                  </a:lnTo>
                  <a:lnTo>
                    <a:pt x="99" y="1768"/>
                  </a:lnTo>
                  <a:lnTo>
                    <a:pt x="109" y="1784"/>
                  </a:lnTo>
                  <a:lnTo>
                    <a:pt x="104" y="1792"/>
                  </a:lnTo>
                  <a:lnTo>
                    <a:pt x="99" y="1793"/>
                  </a:lnTo>
                  <a:lnTo>
                    <a:pt x="92" y="1787"/>
                  </a:lnTo>
                  <a:lnTo>
                    <a:pt x="89" y="1795"/>
                  </a:lnTo>
                  <a:lnTo>
                    <a:pt x="123" y="1844"/>
                  </a:lnTo>
                  <a:lnTo>
                    <a:pt x="116" y="1860"/>
                  </a:lnTo>
                  <a:lnTo>
                    <a:pt x="120" y="1868"/>
                  </a:lnTo>
                  <a:lnTo>
                    <a:pt x="110" y="1871"/>
                  </a:lnTo>
                  <a:lnTo>
                    <a:pt x="109" y="1883"/>
                  </a:lnTo>
                  <a:lnTo>
                    <a:pt x="133" y="1881"/>
                  </a:lnTo>
                  <a:lnTo>
                    <a:pt x="141" y="1886"/>
                  </a:lnTo>
                  <a:lnTo>
                    <a:pt x="172" y="1873"/>
                  </a:lnTo>
                  <a:lnTo>
                    <a:pt x="193" y="1877"/>
                  </a:lnTo>
                  <a:lnTo>
                    <a:pt x="202" y="1876"/>
                  </a:lnTo>
                  <a:lnTo>
                    <a:pt x="204" y="1859"/>
                  </a:lnTo>
                  <a:lnTo>
                    <a:pt x="193" y="1839"/>
                  </a:lnTo>
                  <a:lnTo>
                    <a:pt x="208" y="1820"/>
                  </a:lnTo>
                  <a:lnTo>
                    <a:pt x="211" y="1803"/>
                  </a:lnTo>
                  <a:lnTo>
                    <a:pt x="223" y="1806"/>
                  </a:lnTo>
                  <a:lnTo>
                    <a:pt x="230" y="1790"/>
                  </a:lnTo>
                  <a:lnTo>
                    <a:pt x="256" y="1785"/>
                  </a:lnTo>
                  <a:lnTo>
                    <a:pt x="263" y="1793"/>
                  </a:lnTo>
                  <a:lnTo>
                    <a:pt x="285" y="1790"/>
                  </a:lnTo>
                  <a:lnTo>
                    <a:pt x="302" y="1797"/>
                  </a:lnTo>
                  <a:lnTo>
                    <a:pt x="322" y="1754"/>
                  </a:lnTo>
                  <a:lnTo>
                    <a:pt x="331" y="1720"/>
                  </a:lnTo>
                  <a:lnTo>
                    <a:pt x="331" y="1699"/>
                  </a:lnTo>
                  <a:lnTo>
                    <a:pt x="339" y="1684"/>
                  </a:lnTo>
                  <a:lnTo>
                    <a:pt x="334" y="1668"/>
                  </a:lnTo>
                  <a:lnTo>
                    <a:pt x="335" y="1658"/>
                  </a:lnTo>
                  <a:lnTo>
                    <a:pt x="348" y="1646"/>
                  </a:lnTo>
                  <a:lnTo>
                    <a:pt x="348" y="1632"/>
                  </a:lnTo>
                  <a:lnTo>
                    <a:pt x="341" y="1626"/>
                  </a:lnTo>
                  <a:lnTo>
                    <a:pt x="350" y="1616"/>
                  </a:lnTo>
                  <a:lnTo>
                    <a:pt x="347" y="1607"/>
                  </a:lnTo>
                  <a:lnTo>
                    <a:pt x="333" y="1598"/>
                  </a:lnTo>
                  <a:lnTo>
                    <a:pt x="337" y="1585"/>
                  </a:lnTo>
                  <a:lnTo>
                    <a:pt x="346" y="1593"/>
                  </a:lnTo>
                  <a:lnTo>
                    <a:pt x="354" y="1585"/>
                  </a:lnTo>
                  <a:lnTo>
                    <a:pt x="346" y="1576"/>
                  </a:lnTo>
                  <a:lnTo>
                    <a:pt x="353" y="1566"/>
                  </a:lnTo>
                  <a:lnTo>
                    <a:pt x="348" y="1556"/>
                  </a:lnTo>
                  <a:lnTo>
                    <a:pt x="357" y="1554"/>
                  </a:lnTo>
                  <a:lnTo>
                    <a:pt x="355" y="1541"/>
                  </a:lnTo>
                  <a:lnTo>
                    <a:pt x="334" y="1527"/>
                  </a:lnTo>
                  <a:lnTo>
                    <a:pt x="334" y="1532"/>
                  </a:lnTo>
                  <a:lnTo>
                    <a:pt x="330" y="1537"/>
                  </a:lnTo>
                  <a:lnTo>
                    <a:pt x="332" y="1541"/>
                  </a:lnTo>
                  <a:lnTo>
                    <a:pt x="335" y="1548"/>
                  </a:lnTo>
                  <a:lnTo>
                    <a:pt x="332" y="1551"/>
                  </a:lnTo>
                  <a:lnTo>
                    <a:pt x="328" y="1549"/>
                  </a:lnTo>
                  <a:lnTo>
                    <a:pt x="324" y="1542"/>
                  </a:lnTo>
                  <a:lnTo>
                    <a:pt x="319" y="1541"/>
                  </a:lnTo>
                  <a:lnTo>
                    <a:pt x="312" y="1543"/>
                  </a:lnTo>
                  <a:lnTo>
                    <a:pt x="305" y="1537"/>
                  </a:lnTo>
                  <a:lnTo>
                    <a:pt x="303" y="1532"/>
                  </a:lnTo>
                  <a:lnTo>
                    <a:pt x="309" y="1529"/>
                  </a:lnTo>
                  <a:lnTo>
                    <a:pt x="316" y="1533"/>
                  </a:lnTo>
                  <a:lnTo>
                    <a:pt x="326" y="1531"/>
                  </a:lnTo>
                  <a:lnTo>
                    <a:pt x="334" y="1527"/>
                  </a:lnTo>
                  <a:lnTo>
                    <a:pt x="334" y="1522"/>
                  </a:lnTo>
                  <a:lnTo>
                    <a:pt x="351" y="1529"/>
                  </a:lnTo>
                  <a:lnTo>
                    <a:pt x="358" y="1524"/>
                  </a:lnTo>
                  <a:lnTo>
                    <a:pt x="352" y="1511"/>
                  </a:lnTo>
                  <a:lnTo>
                    <a:pt x="322" y="1512"/>
                  </a:lnTo>
                  <a:lnTo>
                    <a:pt x="315" y="1503"/>
                  </a:lnTo>
                  <a:lnTo>
                    <a:pt x="324" y="1498"/>
                  </a:lnTo>
                  <a:lnTo>
                    <a:pt x="361" y="1504"/>
                  </a:lnTo>
                  <a:lnTo>
                    <a:pt x="372" y="1498"/>
                  </a:lnTo>
                  <a:lnTo>
                    <a:pt x="373" y="1487"/>
                  </a:lnTo>
                  <a:lnTo>
                    <a:pt x="391" y="1484"/>
                  </a:lnTo>
                  <a:lnTo>
                    <a:pt x="405" y="1470"/>
                  </a:lnTo>
                  <a:lnTo>
                    <a:pt x="410" y="1454"/>
                  </a:lnTo>
                  <a:lnTo>
                    <a:pt x="415" y="1459"/>
                  </a:lnTo>
                  <a:lnTo>
                    <a:pt x="417" y="1470"/>
                  </a:lnTo>
                  <a:lnTo>
                    <a:pt x="427" y="1469"/>
                  </a:lnTo>
                  <a:lnTo>
                    <a:pt x="432" y="1453"/>
                  </a:lnTo>
                  <a:lnTo>
                    <a:pt x="439" y="1450"/>
                  </a:lnTo>
                  <a:lnTo>
                    <a:pt x="441" y="1438"/>
                  </a:lnTo>
                  <a:lnTo>
                    <a:pt x="445" y="1445"/>
                  </a:lnTo>
                  <a:lnTo>
                    <a:pt x="442" y="1451"/>
                  </a:lnTo>
                  <a:lnTo>
                    <a:pt x="449" y="1457"/>
                  </a:lnTo>
                  <a:lnTo>
                    <a:pt x="455" y="1460"/>
                  </a:lnTo>
                  <a:lnTo>
                    <a:pt x="459" y="1452"/>
                  </a:lnTo>
                  <a:lnTo>
                    <a:pt x="459" y="1447"/>
                  </a:lnTo>
                  <a:lnTo>
                    <a:pt x="451" y="1438"/>
                  </a:lnTo>
                  <a:lnTo>
                    <a:pt x="446" y="1432"/>
                  </a:lnTo>
                  <a:lnTo>
                    <a:pt x="447" y="1424"/>
                  </a:lnTo>
                  <a:lnTo>
                    <a:pt x="439" y="1418"/>
                  </a:lnTo>
                  <a:lnTo>
                    <a:pt x="426" y="1425"/>
                  </a:lnTo>
                  <a:lnTo>
                    <a:pt x="411" y="1428"/>
                  </a:lnTo>
                  <a:lnTo>
                    <a:pt x="391" y="1424"/>
                  </a:lnTo>
                  <a:lnTo>
                    <a:pt x="384" y="1431"/>
                  </a:lnTo>
                  <a:lnTo>
                    <a:pt x="378" y="1426"/>
                  </a:lnTo>
                  <a:lnTo>
                    <a:pt x="381" y="1416"/>
                  </a:lnTo>
                  <a:lnTo>
                    <a:pt x="375" y="1406"/>
                  </a:lnTo>
                  <a:lnTo>
                    <a:pt x="373" y="1414"/>
                  </a:lnTo>
                  <a:lnTo>
                    <a:pt x="357" y="1407"/>
                  </a:lnTo>
                  <a:lnTo>
                    <a:pt x="351" y="1400"/>
                  </a:lnTo>
                  <a:lnTo>
                    <a:pt x="344" y="1403"/>
                  </a:lnTo>
                  <a:lnTo>
                    <a:pt x="317" y="1406"/>
                  </a:lnTo>
                  <a:lnTo>
                    <a:pt x="306" y="1397"/>
                  </a:lnTo>
                  <a:lnTo>
                    <a:pt x="316" y="1392"/>
                  </a:lnTo>
                  <a:lnTo>
                    <a:pt x="338" y="1397"/>
                  </a:lnTo>
                  <a:lnTo>
                    <a:pt x="340" y="1388"/>
                  </a:lnTo>
                  <a:lnTo>
                    <a:pt x="354" y="1392"/>
                  </a:lnTo>
                  <a:lnTo>
                    <a:pt x="367" y="1386"/>
                  </a:lnTo>
                  <a:lnTo>
                    <a:pt x="386" y="1402"/>
                  </a:lnTo>
                  <a:lnTo>
                    <a:pt x="393" y="1400"/>
                  </a:lnTo>
                  <a:lnTo>
                    <a:pt x="388" y="1384"/>
                  </a:lnTo>
                  <a:lnTo>
                    <a:pt x="406" y="1404"/>
                  </a:lnTo>
                  <a:lnTo>
                    <a:pt x="408" y="1408"/>
                  </a:lnTo>
                  <a:lnTo>
                    <a:pt x="414" y="1401"/>
                  </a:lnTo>
                  <a:lnTo>
                    <a:pt x="411" y="1387"/>
                  </a:lnTo>
                  <a:lnTo>
                    <a:pt x="393" y="1369"/>
                  </a:lnTo>
                  <a:lnTo>
                    <a:pt x="397" y="1360"/>
                  </a:lnTo>
                  <a:lnTo>
                    <a:pt x="409" y="1374"/>
                  </a:lnTo>
                  <a:lnTo>
                    <a:pt x="420" y="1375"/>
                  </a:lnTo>
                  <a:lnTo>
                    <a:pt x="420" y="1407"/>
                  </a:lnTo>
                  <a:lnTo>
                    <a:pt x="426" y="1411"/>
                  </a:lnTo>
                  <a:lnTo>
                    <a:pt x="434" y="1401"/>
                  </a:lnTo>
                  <a:lnTo>
                    <a:pt x="439" y="1402"/>
                  </a:lnTo>
                  <a:lnTo>
                    <a:pt x="455" y="1397"/>
                  </a:lnTo>
                  <a:lnTo>
                    <a:pt x="471" y="1386"/>
                  </a:lnTo>
                  <a:lnTo>
                    <a:pt x="474" y="1378"/>
                  </a:lnTo>
                  <a:lnTo>
                    <a:pt x="481" y="1369"/>
                  </a:lnTo>
                  <a:lnTo>
                    <a:pt x="479" y="1363"/>
                  </a:lnTo>
                  <a:lnTo>
                    <a:pt x="484" y="1356"/>
                  </a:lnTo>
                  <a:lnTo>
                    <a:pt x="480" y="1332"/>
                  </a:lnTo>
                  <a:lnTo>
                    <a:pt x="473" y="1320"/>
                  </a:lnTo>
                  <a:lnTo>
                    <a:pt x="459" y="1312"/>
                  </a:lnTo>
                  <a:lnTo>
                    <a:pt x="454" y="1307"/>
                  </a:lnTo>
                  <a:lnTo>
                    <a:pt x="461" y="1302"/>
                  </a:lnTo>
                  <a:lnTo>
                    <a:pt x="457" y="1294"/>
                  </a:lnTo>
                  <a:lnTo>
                    <a:pt x="453" y="1290"/>
                  </a:lnTo>
                  <a:lnTo>
                    <a:pt x="445" y="1292"/>
                  </a:lnTo>
                  <a:lnTo>
                    <a:pt x="441" y="1283"/>
                  </a:lnTo>
                  <a:lnTo>
                    <a:pt x="429" y="1272"/>
                  </a:lnTo>
                  <a:lnTo>
                    <a:pt x="422" y="1264"/>
                  </a:lnTo>
                  <a:lnTo>
                    <a:pt x="413" y="1267"/>
                  </a:lnTo>
                  <a:lnTo>
                    <a:pt x="404" y="1255"/>
                  </a:lnTo>
                  <a:lnTo>
                    <a:pt x="397" y="1260"/>
                  </a:lnTo>
                  <a:lnTo>
                    <a:pt x="390" y="1271"/>
                  </a:lnTo>
                  <a:lnTo>
                    <a:pt x="386" y="1266"/>
                  </a:lnTo>
                  <a:lnTo>
                    <a:pt x="389" y="1254"/>
                  </a:lnTo>
                  <a:lnTo>
                    <a:pt x="376" y="1250"/>
                  </a:lnTo>
                  <a:lnTo>
                    <a:pt x="379" y="1244"/>
                  </a:lnTo>
                  <a:lnTo>
                    <a:pt x="390" y="1243"/>
                  </a:lnTo>
                  <a:lnTo>
                    <a:pt x="389" y="1236"/>
                  </a:lnTo>
                  <a:lnTo>
                    <a:pt x="376" y="1213"/>
                  </a:lnTo>
                  <a:lnTo>
                    <a:pt x="381" y="1201"/>
                  </a:lnTo>
                  <a:lnTo>
                    <a:pt x="373" y="1172"/>
                  </a:lnTo>
                  <a:lnTo>
                    <a:pt x="379" y="1165"/>
                  </a:lnTo>
                  <a:lnTo>
                    <a:pt x="374" y="1152"/>
                  </a:lnTo>
                  <a:lnTo>
                    <a:pt x="373" y="1115"/>
                  </a:lnTo>
                  <a:lnTo>
                    <a:pt x="388" y="1116"/>
                  </a:lnTo>
                  <a:lnTo>
                    <a:pt x="393" y="1126"/>
                  </a:lnTo>
                  <a:lnTo>
                    <a:pt x="396" y="1118"/>
                  </a:lnTo>
                  <a:lnTo>
                    <a:pt x="388" y="1112"/>
                  </a:lnTo>
                  <a:lnTo>
                    <a:pt x="388" y="1099"/>
                  </a:lnTo>
                  <a:lnTo>
                    <a:pt x="384" y="1089"/>
                  </a:lnTo>
                  <a:lnTo>
                    <a:pt x="389" y="1081"/>
                  </a:lnTo>
                  <a:lnTo>
                    <a:pt x="395" y="1061"/>
                  </a:lnTo>
                  <a:lnTo>
                    <a:pt x="403" y="1051"/>
                  </a:lnTo>
                  <a:lnTo>
                    <a:pt x="403" y="1040"/>
                  </a:lnTo>
                  <a:lnTo>
                    <a:pt x="387" y="1030"/>
                  </a:lnTo>
                  <a:lnTo>
                    <a:pt x="385" y="1015"/>
                  </a:lnTo>
                  <a:lnTo>
                    <a:pt x="391" y="1008"/>
                  </a:lnTo>
                  <a:lnTo>
                    <a:pt x="403" y="1018"/>
                  </a:lnTo>
                  <a:lnTo>
                    <a:pt x="408" y="1009"/>
                  </a:lnTo>
                  <a:lnTo>
                    <a:pt x="420" y="1003"/>
                  </a:lnTo>
                  <a:lnTo>
                    <a:pt x="425" y="982"/>
                  </a:lnTo>
                  <a:lnTo>
                    <a:pt x="419" y="968"/>
                  </a:lnTo>
                  <a:lnTo>
                    <a:pt x="416" y="953"/>
                  </a:lnTo>
                  <a:lnTo>
                    <a:pt x="425" y="963"/>
                  </a:lnTo>
                  <a:lnTo>
                    <a:pt x="431" y="964"/>
                  </a:lnTo>
                  <a:lnTo>
                    <a:pt x="432" y="971"/>
                  </a:lnTo>
                  <a:lnTo>
                    <a:pt x="438" y="970"/>
                  </a:lnTo>
                  <a:lnTo>
                    <a:pt x="440" y="957"/>
                  </a:lnTo>
                  <a:lnTo>
                    <a:pt x="451" y="962"/>
                  </a:lnTo>
                  <a:lnTo>
                    <a:pt x="457" y="953"/>
                  </a:lnTo>
                  <a:lnTo>
                    <a:pt x="452" y="940"/>
                  </a:lnTo>
                  <a:lnTo>
                    <a:pt x="463" y="927"/>
                  </a:lnTo>
                  <a:lnTo>
                    <a:pt x="471" y="921"/>
                  </a:lnTo>
                  <a:lnTo>
                    <a:pt x="477" y="899"/>
                  </a:lnTo>
                  <a:lnTo>
                    <a:pt x="496" y="899"/>
                  </a:lnTo>
                  <a:lnTo>
                    <a:pt x="507" y="892"/>
                  </a:lnTo>
                  <a:lnTo>
                    <a:pt x="510" y="873"/>
                  </a:lnTo>
                  <a:lnTo>
                    <a:pt x="517" y="868"/>
                  </a:lnTo>
                  <a:lnTo>
                    <a:pt x="520" y="871"/>
                  </a:lnTo>
                  <a:lnTo>
                    <a:pt x="525" y="861"/>
                  </a:lnTo>
                  <a:lnTo>
                    <a:pt x="539" y="875"/>
                  </a:lnTo>
                  <a:lnTo>
                    <a:pt x="548" y="866"/>
                  </a:lnTo>
                  <a:lnTo>
                    <a:pt x="548" y="853"/>
                  </a:lnTo>
                  <a:lnTo>
                    <a:pt x="563" y="838"/>
                  </a:lnTo>
                  <a:lnTo>
                    <a:pt x="569" y="848"/>
                  </a:lnTo>
                  <a:lnTo>
                    <a:pt x="619" y="795"/>
                  </a:lnTo>
                  <a:lnTo>
                    <a:pt x="632" y="761"/>
                  </a:lnTo>
                  <a:lnTo>
                    <a:pt x="639" y="747"/>
                  </a:lnTo>
                  <a:lnTo>
                    <a:pt x="647" y="746"/>
                  </a:lnTo>
                  <a:lnTo>
                    <a:pt x="653" y="743"/>
                  </a:lnTo>
                  <a:lnTo>
                    <a:pt x="660" y="738"/>
                  </a:lnTo>
                  <a:lnTo>
                    <a:pt x="657" y="734"/>
                  </a:lnTo>
                  <a:lnTo>
                    <a:pt x="646" y="739"/>
                  </a:lnTo>
                  <a:lnTo>
                    <a:pt x="646" y="731"/>
                  </a:lnTo>
                  <a:lnTo>
                    <a:pt x="651" y="726"/>
                  </a:lnTo>
                  <a:lnTo>
                    <a:pt x="649" y="716"/>
                  </a:lnTo>
                  <a:lnTo>
                    <a:pt x="636" y="714"/>
                  </a:lnTo>
                  <a:lnTo>
                    <a:pt x="623" y="694"/>
                  </a:lnTo>
                  <a:lnTo>
                    <a:pt x="631" y="698"/>
                  </a:lnTo>
                  <a:lnTo>
                    <a:pt x="634" y="691"/>
                  </a:lnTo>
                  <a:lnTo>
                    <a:pt x="622" y="679"/>
                  </a:lnTo>
                  <a:lnTo>
                    <a:pt x="631" y="660"/>
                  </a:lnTo>
                  <a:lnTo>
                    <a:pt x="640" y="660"/>
                  </a:lnTo>
                  <a:lnTo>
                    <a:pt x="647" y="650"/>
                  </a:lnTo>
                  <a:lnTo>
                    <a:pt x="654" y="647"/>
                  </a:lnTo>
                  <a:lnTo>
                    <a:pt x="656" y="622"/>
                  </a:lnTo>
                  <a:lnTo>
                    <a:pt x="639" y="600"/>
                  </a:lnTo>
                  <a:lnTo>
                    <a:pt x="656" y="592"/>
                  </a:lnTo>
                  <a:lnTo>
                    <a:pt x="660" y="578"/>
                  </a:lnTo>
                  <a:lnTo>
                    <a:pt x="671" y="587"/>
                  </a:lnTo>
                  <a:lnTo>
                    <a:pt x="681" y="585"/>
                  </a:lnTo>
                  <a:lnTo>
                    <a:pt x="674" y="569"/>
                  </a:lnTo>
                  <a:lnTo>
                    <a:pt x="686" y="567"/>
                  </a:lnTo>
                  <a:lnTo>
                    <a:pt x="690" y="560"/>
                  </a:lnTo>
                  <a:lnTo>
                    <a:pt x="668" y="544"/>
                  </a:lnTo>
                  <a:lnTo>
                    <a:pt x="692" y="552"/>
                  </a:lnTo>
                  <a:lnTo>
                    <a:pt x="699" y="540"/>
                  </a:lnTo>
                  <a:lnTo>
                    <a:pt x="705" y="534"/>
                  </a:lnTo>
                  <a:lnTo>
                    <a:pt x="704" y="520"/>
                  </a:lnTo>
                  <a:lnTo>
                    <a:pt x="709" y="514"/>
                  </a:lnTo>
                  <a:lnTo>
                    <a:pt x="720" y="531"/>
                  </a:lnTo>
                  <a:lnTo>
                    <a:pt x="729" y="514"/>
                  </a:lnTo>
                  <a:lnTo>
                    <a:pt x="735" y="517"/>
                  </a:lnTo>
                  <a:lnTo>
                    <a:pt x="735" y="528"/>
                  </a:lnTo>
                  <a:lnTo>
                    <a:pt x="753" y="535"/>
                  </a:lnTo>
                  <a:lnTo>
                    <a:pt x="762" y="519"/>
                  </a:lnTo>
                  <a:lnTo>
                    <a:pt x="770" y="522"/>
                  </a:lnTo>
                  <a:lnTo>
                    <a:pt x="793" y="517"/>
                  </a:lnTo>
                  <a:lnTo>
                    <a:pt x="810" y="528"/>
                  </a:lnTo>
                  <a:lnTo>
                    <a:pt x="817" y="519"/>
                  </a:lnTo>
                  <a:lnTo>
                    <a:pt x="822" y="517"/>
                  </a:lnTo>
                  <a:lnTo>
                    <a:pt x="790" y="46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84" name="Freeform 141"/>
            <p:cNvSpPr>
              <a:spLocks/>
            </p:cNvSpPr>
            <p:nvPr/>
          </p:nvSpPr>
          <p:spPr bwMode="auto">
            <a:xfrm>
              <a:off x="5100" y="36"/>
              <a:ext cx="822" cy="1886"/>
            </a:xfrm>
            <a:custGeom>
              <a:avLst/>
              <a:gdLst>
                <a:gd name="T0" fmla="*/ 789 w 822"/>
                <a:gd name="T1" fmla="*/ 296 h 1886"/>
                <a:gd name="T2" fmla="*/ 791 w 822"/>
                <a:gd name="T3" fmla="*/ 180 h 1886"/>
                <a:gd name="T4" fmla="*/ 717 w 822"/>
                <a:gd name="T5" fmla="*/ 104 h 1886"/>
                <a:gd name="T6" fmla="*/ 636 w 822"/>
                <a:gd name="T7" fmla="*/ 46 h 1886"/>
                <a:gd name="T8" fmla="*/ 552 w 822"/>
                <a:gd name="T9" fmla="*/ 14 h 1886"/>
                <a:gd name="T10" fmla="*/ 512 w 822"/>
                <a:gd name="T11" fmla="*/ 93 h 1886"/>
                <a:gd name="T12" fmla="*/ 408 w 822"/>
                <a:gd name="T13" fmla="*/ 173 h 1886"/>
                <a:gd name="T14" fmla="*/ 303 w 822"/>
                <a:gd name="T15" fmla="*/ 279 h 1886"/>
                <a:gd name="T16" fmla="*/ 242 w 822"/>
                <a:gd name="T17" fmla="*/ 482 h 1886"/>
                <a:gd name="T18" fmla="*/ 154 w 822"/>
                <a:gd name="T19" fmla="*/ 731 h 1886"/>
                <a:gd name="T20" fmla="*/ 85 w 822"/>
                <a:gd name="T21" fmla="*/ 799 h 1886"/>
                <a:gd name="T22" fmla="*/ 62 w 822"/>
                <a:gd name="T23" fmla="*/ 1075 h 1886"/>
                <a:gd name="T24" fmla="*/ 81 w 822"/>
                <a:gd name="T25" fmla="*/ 1202 h 1886"/>
                <a:gd name="T26" fmla="*/ 47 w 822"/>
                <a:gd name="T27" fmla="*/ 1377 h 1886"/>
                <a:gd name="T28" fmla="*/ 21 w 822"/>
                <a:gd name="T29" fmla="*/ 1472 h 1886"/>
                <a:gd name="T30" fmla="*/ 19 w 822"/>
                <a:gd name="T31" fmla="*/ 1534 h 1886"/>
                <a:gd name="T32" fmla="*/ 22 w 822"/>
                <a:gd name="T33" fmla="*/ 1541 h 1886"/>
                <a:gd name="T34" fmla="*/ 26 w 822"/>
                <a:gd name="T35" fmla="*/ 1537 h 1886"/>
                <a:gd name="T36" fmla="*/ 26 w 822"/>
                <a:gd name="T37" fmla="*/ 1573 h 1886"/>
                <a:gd name="T38" fmla="*/ 50 w 822"/>
                <a:gd name="T39" fmla="*/ 1607 h 1886"/>
                <a:gd name="T40" fmla="*/ 69 w 822"/>
                <a:gd name="T41" fmla="*/ 1698 h 1886"/>
                <a:gd name="T42" fmla="*/ 104 w 822"/>
                <a:gd name="T43" fmla="*/ 1792 h 1886"/>
                <a:gd name="T44" fmla="*/ 120 w 822"/>
                <a:gd name="T45" fmla="*/ 1868 h 1886"/>
                <a:gd name="T46" fmla="*/ 193 w 822"/>
                <a:gd name="T47" fmla="*/ 1877 h 1886"/>
                <a:gd name="T48" fmla="*/ 223 w 822"/>
                <a:gd name="T49" fmla="*/ 1806 h 1886"/>
                <a:gd name="T50" fmla="*/ 322 w 822"/>
                <a:gd name="T51" fmla="*/ 1754 h 1886"/>
                <a:gd name="T52" fmla="*/ 348 w 822"/>
                <a:gd name="T53" fmla="*/ 1646 h 1886"/>
                <a:gd name="T54" fmla="*/ 337 w 822"/>
                <a:gd name="T55" fmla="*/ 1585 h 1886"/>
                <a:gd name="T56" fmla="*/ 357 w 822"/>
                <a:gd name="T57" fmla="*/ 1554 h 1886"/>
                <a:gd name="T58" fmla="*/ 335 w 822"/>
                <a:gd name="T59" fmla="*/ 1548 h 1886"/>
                <a:gd name="T60" fmla="*/ 305 w 822"/>
                <a:gd name="T61" fmla="*/ 1537 h 1886"/>
                <a:gd name="T62" fmla="*/ 334 w 822"/>
                <a:gd name="T63" fmla="*/ 1522 h 1886"/>
                <a:gd name="T64" fmla="*/ 324 w 822"/>
                <a:gd name="T65" fmla="*/ 1498 h 1886"/>
                <a:gd name="T66" fmla="*/ 410 w 822"/>
                <a:gd name="T67" fmla="*/ 1454 h 1886"/>
                <a:gd name="T68" fmla="*/ 441 w 822"/>
                <a:gd name="T69" fmla="*/ 1438 h 1886"/>
                <a:gd name="T70" fmla="*/ 459 w 822"/>
                <a:gd name="T71" fmla="*/ 1447 h 1886"/>
                <a:gd name="T72" fmla="*/ 411 w 822"/>
                <a:gd name="T73" fmla="*/ 1428 h 1886"/>
                <a:gd name="T74" fmla="*/ 373 w 822"/>
                <a:gd name="T75" fmla="*/ 1414 h 1886"/>
                <a:gd name="T76" fmla="*/ 316 w 822"/>
                <a:gd name="T77" fmla="*/ 1392 h 1886"/>
                <a:gd name="T78" fmla="*/ 393 w 822"/>
                <a:gd name="T79" fmla="*/ 1400 h 1886"/>
                <a:gd name="T80" fmla="*/ 393 w 822"/>
                <a:gd name="T81" fmla="*/ 1369 h 1886"/>
                <a:gd name="T82" fmla="*/ 434 w 822"/>
                <a:gd name="T83" fmla="*/ 1401 h 1886"/>
                <a:gd name="T84" fmla="*/ 479 w 822"/>
                <a:gd name="T85" fmla="*/ 1363 h 1886"/>
                <a:gd name="T86" fmla="*/ 461 w 822"/>
                <a:gd name="T87" fmla="*/ 1302 h 1886"/>
                <a:gd name="T88" fmla="*/ 422 w 822"/>
                <a:gd name="T89" fmla="*/ 1264 h 1886"/>
                <a:gd name="T90" fmla="*/ 389 w 822"/>
                <a:gd name="T91" fmla="*/ 1254 h 1886"/>
                <a:gd name="T92" fmla="*/ 381 w 822"/>
                <a:gd name="T93" fmla="*/ 1201 h 1886"/>
                <a:gd name="T94" fmla="*/ 393 w 822"/>
                <a:gd name="T95" fmla="*/ 1126 h 1886"/>
                <a:gd name="T96" fmla="*/ 395 w 822"/>
                <a:gd name="T97" fmla="*/ 1061 h 1886"/>
                <a:gd name="T98" fmla="*/ 403 w 822"/>
                <a:gd name="T99" fmla="*/ 1018 h 1886"/>
                <a:gd name="T100" fmla="*/ 425 w 822"/>
                <a:gd name="T101" fmla="*/ 963 h 1886"/>
                <a:gd name="T102" fmla="*/ 457 w 822"/>
                <a:gd name="T103" fmla="*/ 953 h 1886"/>
                <a:gd name="T104" fmla="*/ 507 w 822"/>
                <a:gd name="T105" fmla="*/ 892 h 1886"/>
                <a:gd name="T106" fmla="*/ 548 w 822"/>
                <a:gd name="T107" fmla="*/ 866 h 1886"/>
                <a:gd name="T108" fmla="*/ 639 w 822"/>
                <a:gd name="T109" fmla="*/ 747 h 1886"/>
                <a:gd name="T110" fmla="*/ 646 w 822"/>
                <a:gd name="T111" fmla="*/ 731 h 1886"/>
                <a:gd name="T112" fmla="*/ 634 w 822"/>
                <a:gd name="T113" fmla="*/ 691 h 1886"/>
                <a:gd name="T114" fmla="*/ 656 w 822"/>
                <a:gd name="T115" fmla="*/ 622 h 1886"/>
                <a:gd name="T116" fmla="*/ 674 w 822"/>
                <a:gd name="T117" fmla="*/ 569 h 1886"/>
                <a:gd name="T118" fmla="*/ 705 w 822"/>
                <a:gd name="T119" fmla="*/ 534 h 1886"/>
                <a:gd name="T120" fmla="*/ 735 w 822"/>
                <a:gd name="T121" fmla="*/ 528 h 1886"/>
                <a:gd name="T122" fmla="*/ 817 w 822"/>
                <a:gd name="T123" fmla="*/ 519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2" h="1886">
                  <a:moveTo>
                    <a:pt x="790" y="466"/>
                  </a:moveTo>
                  <a:lnTo>
                    <a:pt x="785" y="437"/>
                  </a:lnTo>
                  <a:lnTo>
                    <a:pt x="809" y="393"/>
                  </a:lnTo>
                  <a:lnTo>
                    <a:pt x="790" y="380"/>
                  </a:lnTo>
                  <a:lnTo>
                    <a:pt x="775" y="306"/>
                  </a:lnTo>
                  <a:lnTo>
                    <a:pt x="789" y="296"/>
                  </a:lnTo>
                  <a:lnTo>
                    <a:pt x="788" y="276"/>
                  </a:lnTo>
                  <a:lnTo>
                    <a:pt x="777" y="264"/>
                  </a:lnTo>
                  <a:lnTo>
                    <a:pt x="783" y="242"/>
                  </a:lnTo>
                  <a:lnTo>
                    <a:pt x="781" y="205"/>
                  </a:lnTo>
                  <a:lnTo>
                    <a:pt x="790" y="195"/>
                  </a:lnTo>
                  <a:lnTo>
                    <a:pt x="791" y="180"/>
                  </a:lnTo>
                  <a:lnTo>
                    <a:pt x="778" y="168"/>
                  </a:lnTo>
                  <a:lnTo>
                    <a:pt x="775" y="148"/>
                  </a:lnTo>
                  <a:lnTo>
                    <a:pt x="764" y="155"/>
                  </a:lnTo>
                  <a:lnTo>
                    <a:pt x="758" y="153"/>
                  </a:lnTo>
                  <a:lnTo>
                    <a:pt x="743" y="114"/>
                  </a:lnTo>
                  <a:lnTo>
                    <a:pt x="717" y="104"/>
                  </a:lnTo>
                  <a:lnTo>
                    <a:pt x="710" y="98"/>
                  </a:lnTo>
                  <a:lnTo>
                    <a:pt x="690" y="100"/>
                  </a:lnTo>
                  <a:lnTo>
                    <a:pt x="674" y="73"/>
                  </a:lnTo>
                  <a:lnTo>
                    <a:pt x="658" y="70"/>
                  </a:lnTo>
                  <a:lnTo>
                    <a:pt x="645" y="50"/>
                  </a:lnTo>
                  <a:lnTo>
                    <a:pt x="636" y="46"/>
                  </a:lnTo>
                  <a:lnTo>
                    <a:pt x="628" y="34"/>
                  </a:lnTo>
                  <a:lnTo>
                    <a:pt x="616" y="23"/>
                  </a:lnTo>
                  <a:lnTo>
                    <a:pt x="611" y="12"/>
                  </a:lnTo>
                  <a:lnTo>
                    <a:pt x="592" y="0"/>
                  </a:lnTo>
                  <a:lnTo>
                    <a:pt x="574" y="13"/>
                  </a:lnTo>
                  <a:lnTo>
                    <a:pt x="552" y="14"/>
                  </a:lnTo>
                  <a:lnTo>
                    <a:pt x="571" y="48"/>
                  </a:lnTo>
                  <a:lnTo>
                    <a:pt x="539" y="92"/>
                  </a:lnTo>
                  <a:lnTo>
                    <a:pt x="558" y="100"/>
                  </a:lnTo>
                  <a:lnTo>
                    <a:pt x="556" y="108"/>
                  </a:lnTo>
                  <a:lnTo>
                    <a:pt x="542" y="114"/>
                  </a:lnTo>
                  <a:lnTo>
                    <a:pt x="512" y="93"/>
                  </a:lnTo>
                  <a:lnTo>
                    <a:pt x="481" y="93"/>
                  </a:lnTo>
                  <a:lnTo>
                    <a:pt x="466" y="78"/>
                  </a:lnTo>
                  <a:lnTo>
                    <a:pt x="441" y="88"/>
                  </a:lnTo>
                  <a:lnTo>
                    <a:pt x="428" y="171"/>
                  </a:lnTo>
                  <a:lnTo>
                    <a:pt x="415" y="180"/>
                  </a:lnTo>
                  <a:lnTo>
                    <a:pt x="408" y="173"/>
                  </a:lnTo>
                  <a:lnTo>
                    <a:pt x="387" y="168"/>
                  </a:lnTo>
                  <a:lnTo>
                    <a:pt x="374" y="178"/>
                  </a:lnTo>
                  <a:lnTo>
                    <a:pt x="368" y="188"/>
                  </a:lnTo>
                  <a:lnTo>
                    <a:pt x="348" y="198"/>
                  </a:lnTo>
                  <a:lnTo>
                    <a:pt x="333" y="262"/>
                  </a:lnTo>
                  <a:lnTo>
                    <a:pt x="303" y="279"/>
                  </a:lnTo>
                  <a:lnTo>
                    <a:pt x="300" y="300"/>
                  </a:lnTo>
                  <a:lnTo>
                    <a:pt x="319" y="313"/>
                  </a:lnTo>
                  <a:lnTo>
                    <a:pt x="318" y="343"/>
                  </a:lnTo>
                  <a:lnTo>
                    <a:pt x="263" y="431"/>
                  </a:lnTo>
                  <a:lnTo>
                    <a:pt x="261" y="477"/>
                  </a:lnTo>
                  <a:lnTo>
                    <a:pt x="242" y="482"/>
                  </a:lnTo>
                  <a:lnTo>
                    <a:pt x="206" y="478"/>
                  </a:lnTo>
                  <a:lnTo>
                    <a:pt x="203" y="494"/>
                  </a:lnTo>
                  <a:lnTo>
                    <a:pt x="215" y="526"/>
                  </a:lnTo>
                  <a:lnTo>
                    <a:pt x="203" y="550"/>
                  </a:lnTo>
                  <a:lnTo>
                    <a:pt x="196" y="603"/>
                  </a:lnTo>
                  <a:lnTo>
                    <a:pt x="154" y="731"/>
                  </a:lnTo>
                  <a:lnTo>
                    <a:pt x="170" y="744"/>
                  </a:lnTo>
                  <a:lnTo>
                    <a:pt x="183" y="759"/>
                  </a:lnTo>
                  <a:lnTo>
                    <a:pt x="178" y="793"/>
                  </a:lnTo>
                  <a:lnTo>
                    <a:pt x="165" y="800"/>
                  </a:lnTo>
                  <a:lnTo>
                    <a:pt x="110" y="787"/>
                  </a:lnTo>
                  <a:lnTo>
                    <a:pt x="85" y="799"/>
                  </a:lnTo>
                  <a:lnTo>
                    <a:pt x="52" y="895"/>
                  </a:lnTo>
                  <a:lnTo>
                    <a:pt x="45" y="933"/>
                  </a:lnTo>
                  <a:lnTo>
                    <a:pt x="59" y="952"/>
                  </a:lnTo>
                  <a:lnTo>
                    <a:pt x="56" y="971"/>
                  </a:lnTo>
                  <a:lnTo>
                    <a:pt x="72" y="1043"/>
                  </a:lnTo>
                  <a:lnTo>
                    <a:pt x="62" y="1075"/>
                  </a:lnTo>
                  <a:lnTo>
                    <a:pt x="61" y="1101"/>
                  </a:lnTo>
                  <a:lnTo>
                    <a:pt x="88" y="1136"/>
                  </a:lnTo>
                  <a:lnTo>
                    <a:pt x="100" y="1144"/>
                  </a:lnTo>
                  <a:lnTo>
                    <a:pt x="107" y="1165"/>
                  </a:lnTo>
                  <a:lnTo>
                    <a:pt x="101" y="1190"/>
                  </a:lnTo>
                  <a:lnTo>
                    <a:pt x="81" y="1202"/>
                  </a:lnTo>
                  <a:lnTo>
                    <a:pt x="94" y="1278"/>
                  </a:lnTo>
                  <a:lnTo>
                    <a:pt x="83" y="1330"/>
                  </a:lnTo>
                  <a:lnTo>
                    <a:pt x="72" y="1347"/>
                  </a:lnTo>
                  <a:lnTo>
                    <a:pt x="57" y="1355"/>
                  </a:lnTo>
                  <a:lnTo>
                    <a:pt x="50" y="1359"/>
                  </a:lnTo>
                  <a:lnTo>
                    <a:pt x="47" y="1377"/>
                  </a:lnTo>
                  <a:lnTo>
                    <a:pt x="31" y="1403"/>
                  </a:lnTo>
                  <a:lnTo>
                    <a:pt x="32" y="1431"/>
                  </a:lnTo>
                  <a:lnTo>
                    <a:pt x="36" y="1454"/>
                  </a:lnTo>
                  <a:lnTo>
                    <a:pt x="29" y="1460"/>
                  </a:lnTo>
                  <a:lnTo>
                    <a:pt x="30" y="1466"/>
                  </a:lnTo>
                  <a:lnTo>
                    <a:pt x="21" y="1472"/>
                  </a:lnTo>
                  <a:lnTo>
                    <a:pt x="9" y="1451"/>
                  </a:lnTo>
                  <a:lnTo>
                    <a:pt x="0" y="1449"/>
                  </a:lnTo>
                  <a:lnTo>
                    <a:pt x="2" y="1486"/>
                  </a:lnTo>
                  <a:lnTo>
                    <a:pt x="8" y="1516"/>
                  </a:lnTo>
                  <a:lnTo>
                    <a:pt x="11" y="1526"/>
                  </a:lnTo>
                  <a:lnTo>
                    <a:pt x="19" y="1534"/>
                  </a:lnTo>
                  <a:lnTo>
                    <a:pt x="19" y="1545"/>
                  </a:lnTo>
                  <a:lnTo>
                    <a:pt x="22" y="1547"/>
                  </a:lnTo>
                  <a:lnTo>
                    <a:pt x="22" y="1547"/>
                  </a:lnTo>
                  <a:lnTo>
                    <a:pt x="22" y="1546"/>
                  </a:lnTo>
                  <a:lnTo>
                    <a:pt x="22" y="1543"/>
                  </a:lnTo>
                  <a:lnTo>
                    <a:pt x="22" y="1541"/>
                  </a:lnTo>
                  <a:lnTo>
                    <a:pt x="22" y="1539"/>
                  </a:lnTo>
                  <a:lnTo>
                    <a:pt x="23" y="1538"/>
                  </a:lnTo>
                  <a:lnTo>
                    <a:pt x="23" y="1537"/>
                  </a:lnTo>
                  <a:lnTo>
                    <a:pt x="24" y="1537"/>
                  </a:lnTo>
                  <a:lnTo>
                    <a:pt x="24" y="1537"/>
                  </a:lnTo>
                  <a:lnTo>
                    <a:pt x="26" y="1537"/>
                  </a:lnTo>
                  <a:lnTo>
                    <a:pt x="28" y="1537"/>
                  </a:lnTo>
                  <a:lnTo>
                    <a:pt x="31" y="1537"/>
                  </a:lnTo>
                  <a:lnTo>
                    <a:pt x="41" y="1547"/>
                  </a:lnTo>
                  <a:lnTo>
                    <a:pt x="16" y="1562"/>
                  </a:lnTo>
                  <a:lnTo>
                    <a:pt x="15" y="1569"/>
                  </a:lnTo>
                  <a:lnTo>
                    <a:pt x="26" y="1573"/>
                  </a:lnTo>
                  <a:lnTo>
                    <a:pt x="34" y="1569"/>
                  </a:lnTo>
                  <a:lnTo>
                    <a:pt x="41" y="1572"/>
                  </a:lnTo>
                  <a:lnTo>
                    <a:pt x="41" y="1581"/>
                  </a:lnTo>
                  <a:lnTo>
                    <a:pt x="38" y="1587"/>
                  </a:lnTo>
                  <a:lnTo>
                    <a:pt x="41" y="1598"/>
                  </a:lnTo>
                  <a:lnTo>
                    <a:pt x="50" y="1607"/>
                  </a:lnTo>
                  <a:lnTo>
                    <a:pt x="48" y="1613"/>
                  </a:lnTo>
                  <a:lnTo>
                    <a:pt x="36" y="1616"/>
                  </a:lnTo>
                  <a:lnTo>
                    <a:pt x="46" y="1629"/>
                  </a:lnTo>
                  <a:lnTo>
                    <a:pt x="52" y="1654"/>
                  </a:lnTo>
                  <a:lnTo>
                    <a:pt x="62" y="1660"/>
                  </a:lnTo>
                  <a:lnTo>
                    <a:pt x="69" y="1698"/>
                  </a:lnTo>
                  <a:lnTo>
                    <a:pt x="116" y="1748"/>
                  </a:lnTo>
                  <a:lnTo>
                    <a:pt x="114" y="1762"/>
                  </a:lnTo>
                  <a:lnTo>
                    <a:pt x="99" y="1761"/>
                  </a:lnTo>
                  <a:lnTo>
                    <a:pt x="99" y="1768"/>
                  </a:lnTo>
                  <a:lnTo>
                    <a:pt x="109" y="1784"/>
                  </a:lnTo>
                  <a:lnTo>
                    <a:pt x="104" y="1792"/>
                  </a:lnTo>
                  <a:lnTo>
                    <a:pt x="99" y="1793"/>
                  </a:lnTo>
                  <a:lnTo>
                    <a:pt x="92" y="1787"/>
                  </a:lnTo>
                  <a:lnTo>
                    <a:pt x="89" y="1795"/>
                  </a:lnTo>
                  <a:lnTo>
                    <a:pt x="123" y="1844"/>
                  </a:lnTo>
                  <a:lnTo>
                    <a:pt x="116" y="1860"/>
                  </a:lnTo>
                  <a:lnTo>
                    <a:pt x="120" y="1868"/>
                  </a:lnTo>
                  <a:lnTo>
                    <a:pt x="110" y="1871"/>
                  </a:lnTo>
                  <a:lnTo>
                    <a:pt x="109" y="1883"/>
                  </a:lnTo>
                  <a:lnTo>
                    <a:pt x="133" y="1881"/>
                  </a:lnTo>
                  <a:lnTo>
                    <a:pt x="141" y="1886"/>
                  </a:lnTo>
                  <a:lnTo>
                    <a:pt x="172" y="1873"/>
                  </a:lnTo>
                  <a:lnTo>
                    <a:pt x="193" y="1877"/>
                  </a:lnTo>
                  <a:lnTo>
                    <a:pt x="202" y="1876"/>
                  </a:lnTo>
                  <a:lnTo>
                    <a:pt x="204" y="1859"/>
                  </a:lnTo>
                  <a:lnTo>
                    <a:pt x="193" y="1839"/>
                  </a:lnTo>
                  <a:lnTo>
                    <a:pt x="208" y="1820"/>
                  </a:lnTo>
                  <a:lnTo>
                    <a:pt x="211" y="1803"/>
                  </a:lnTo>
                  <a:lnTo>
                    <a:pt x="223" y="1806"/>
                  </a:lnTo>
                  <a:lnTo>
                    <a:pt x="230" y="1790"/>
                  </a:lnTo>
                  <a:lnTo>
                    <a:pt x="256" y="1785"/>
                  </a:lnTo>
                  <a:lnTo>
                    <a:pt x="263" y="1793"/>
                  </a:lnTo>
                  <a:lnTo>
                    <a:pt x="285" y="1790"/>
                  </a:lnTo>
                  <a:lnTo>
                    <a:pt x="302" y="1797"/>
                  </a:lnTo>
                  <a:lnTo>
                    <a:pt x="322" y="1754"/>
                  </a:lnTo>
                  <a:lnTo>
                    <a:pt x="331" y="1720"/>
                  </a:lnTo>
                  <a:lnTo>
                    <a:pt x="331" y="1699"/>
                  </a:lnTo>
                  <a:lnTo>
                    <a:pt x="339" y="1684"/>
                  </a:lnTo>
                  <a:lnTo>
                    <a:pt x="334" y="1668"/>
                  </a:lnTo>
                  <a:lnTo>
                    <a:pt x="335" y="1658"/>
                  </a:lnTo>
                  <a:lnTo>
                    <a:pt x="348" y="1646"/>
                  </a:lnTo>
                  <a:lnTo>
                    <a:pt x="348" y="1632"/>
                  </a:lnTo>
                  <a:lnTo>
                    <a:pt x="341" y="1626"/>
                  </a:lnTo>
                  <a:lnTo>
                    <a:pt x="350" y="1616"/>
                  </a:lnTo>
                  <a:lnTo>
                    <a:pt x="347" y="1607"/>
                  </a:lnTo>
                  <a:lnTo>
                    <a:pt x="333" y="1598"/>
                  </a:lnTo>
                  <a:lnTo>
                    <a:pt x="337" y="1585"/>
                  </a:lnTo>
                  <a:lnTo>
                    <a:pt x="346" y="1593"/>
                  </a:lnTo>
                  <a:lnTo>
                    <a:pt x="354" y="1585"/>
                  </a:lnTo>
                  <a:lnTo>
                    <a:pt x="346" y="1576"/>
                  </a:lnTo>
                  <a:lnTo>
                    <a:pt x="353" y="1566"/>
                  </a:lnTo>
                  <a:lnTo>
                    <a:pt x="348" y="1556"/>
                  </a:lnTo>
                  <a:lnTo>
                    <a:pt x="357" y="1554"/>
                  </a:lnTo>
                  <a:lnTo>
                    <a:pt x="355" y="1541"/>
                  </a:lnTo>
                  <a:lnTo>
                    <a:pt x="334" y="1527"/>
                  </a:lnTo>
                  <a:lnTo>
                    <a:pt x="334" y="1532"/>
                  </a:lnTo>
                  <a:lnTo>
                    <a:pt x="330" y="1537"/>
                  </a:lnTo>
                  <a:lnTo>
                    <a:pt x="332" y="1541"/>
                  </a:lnTo>
                  <a:lnTo>
                    <a:pt x="335" y="1548"/>
                  </a:lnTo>
                  <a:lnTo>
                    <a:pt x="332" y="1551"/>
                  </a:lnTo>
                  <a:lnTo>
                    <a:pt x="328" y="1549"/>
                  </a:lnTo>
                  <a:lnTo>
                    <a:pt x="324" y="1542"/>
                  </a:lnTo>
                  <a:lnTo>
                    <a:pt x="319" y="1541"/>
                  </a:lnTo>
                  <a:lnTo>
                    <a:pt x="312" y="1543"/>
                  </a:lnTo>
                  <a:lnTo>
                    <a:pt x="305" y="1537"/>
                  </a:lnTo>
                  <a:lnTo>
                    <a:pt x="303" y="1532"/>
                  </a:lnTo>
                  <a:lnTo>
                    <a:pt x="309" y="1529"/>
                  </a:lnTo>
                  <a:lnTo>
                    <a:pt x="316" y="1533"/>
                  </a:lnTo>
                  <a:lnTo>
                    <a:pt x="326" y="1531"/>
                  </a:lnTo>
                  <a:lnTo>
                    <a:pt x="334" y="1527"/>
                  </a:lnTo>
                  <a:lnTo>
                    <a:pt x="334" y="1522"/>
                  </a:lnTo>
                  <a:lnTo>
                    <a:pt x="351" y="1529"/>
                  </a:lnTo>
                  <a:lnTo>
                    <a:pt x="358" y="1524"/>
                  </a:lnTo>
                  <a:lnTo>
                    <a:pt x="352" y="1511"/>
                  </a:lnTo>
                  <a:lnTo>
                    <a:pt x="322" y="1512"/>
                  </a:lnTo>
                  <a:lnTo>
                    <a:pt x="315" y="1503"/>
                  </a:lnTo>
                  <a:lnTo>
                    <a:pt x="324" y="1498"/>
                  </a:lnTo>
                  <a:lnTo>
                    <a:pt x="361" y="1504"/>
                  </a:lnTo>
                  <a:lnTo>
                    <a:pt x="372" y="1498"/>
                  </a:lnTo>
                  <a:lnTo>
                    <a:pt x="373" y="1487"/>
                  </a:lnTo>
                  <a:lnTo>
                    <a:pt x="391" y="1484"/>
                  </a:lnTo>
                  <a:lnTo>
                    <a:pt x="405" y="1470"/>
                  </a:lnTo>
                  <a:lnTo>
                    <a:pt x="410" y="1454"/>
                  </a:lnTo>
                  <a:lnTo>
                    <a:pt x="415" y="1459"/>
                  </a:lnTo>
                  <a:lnTo>
                    <a:pt x="417" y="1470"/>
                  </a:lnTo>
                  <a:lnTo>
                    <a:pt x="427" y="1469"/>
                  </a:lnTo>
                  <a:lnTo>
                    <a:pt x="432" y="1453"/>
                  </a:lnTo>
                  <a:lnTo>
                    <a:pt x="439" y="1450"/>
                  </a:lnTo>
                  <a:lnTo>
                    <a:pt x="441" y="1438"/>
                  </a:lnTo>
                  <a:lnTo>
                    <a:pt x="445" y="1445"/>
                  </a:lnTo>
                  <a:lnTo>
                    <a:pt x="442" y="1451"/>
                  </a:lnTo>
                  <a:lnTo>
                    <a:pt x="449" y="1457"/>
                  </a:lnTo>
                  <a:lnTo>
                    <a:pt x="455" y="1460"/>
                  </a:lnTo>
                  <a:lnTo>
                    <a:pt x="459" y="1452"/>
                  </a:lnTo>
                  <a:lnTo>
                    <a:pt x="459" y="1447"/>
                  </a:lnTo>
                  <a:lnTo>
                    <a:pt x="451" y="1438"/>
                  </a:lnTo>
                  <a:lnTo>
                    <a:pt x="446" y="1432"/>
                  </a:lnTo>
                  <a:lnTo>
                    <a:pt x="447" y="1424"/>
                  </a:lnTo>
                  <a:lnTo>
                    <a:pt x="439" y="1418"/>
                  </a:lnTo>
                  <a:lnTo>
                    <a:pt x="426" y="1425"/>
                  </a:lnTo>
                  <a:lnTo>
                    <a:pt x="411" y="1428"/>
                  </a:lnTo>
                  <a:lnTo>
                    <a:pt x="391" y="1424"/>
                  </a:lnTo>
                  <a:lnTo>
                    <a:pt x="384" y="1431"/>
                  </a:lnTo>
                  <a:lnTo>
                    <a:pt x="378" y="1426"/>
                  </a:lnTo>
                  <a:lnTo>
                    <a:pt x="381" y="1416"/>
                  </a:lnTo>
                  <a:lnTo>
                    <a:pt x="375" y="1406"/>
                  </a:lnTo>
                  <a:lnTo>
                    <a:pt x="373" y="1414"/>
                  </a:lnTo>
                  <a:lnTo>
                    <a:pt x="357" y="1407"/>
                  </a:lnTo>
                  <a:lnTo>
                    <a:pt x="351" y="1400"/>
                  </a:lnTo>
                  <a:lnTo>
                    <a:pt x="344" y="1403"/>
                  </a:lnTo>
                  <a:lnTo>
                    <a:pt x="317" y="1406"/>
                  </a:lnTo>
                  <a:lnTo>
                    <a:pt x="306" y="1397"/>
                  </a:lnTo>
                  <a:lnTo>
                    <a:pt x="316" y="1392"/>
                  </a:lnTo>
                  <a:lnTo>
                    <a:pt x="338" y="1397"/>
                  </a:lnTo>
                  <a:lnTo>
                    <a:pt x="340" y="1388"/>
                  </a:lnTo>
                  <a:lnTo>
                    <a:pt x="354" y="1392"/>
                  </a:lnTo>
                  <a:lnTo>
                    <a:pt x="367" y="1386"/>
                  </a:lnTo>
                  <a:lnTo>
                    <a:pt x="386" y="1402"/>
                  </a:lnTo>
                  <a:lnTo>
                    <a:pt x="393" y="1400"/>
                  </a:lnTo>
                  <a:lnTo>
                    <a:pt x="388" y="1384"/>
                  </a:lnTo>
                  <a:lnTo>
                    <a:pt x="406" y="1404"/>
                  </a:lnTo>
                  <a:lnTo>
                    <a:pt x="408" y="1408"/>
                  </a:lnTo>
                  <a:lnTo>
                    <a:pt x="414" y="1401"/>
                  </a:lnTo>
                  <a:lnTo>
                    <a:pt x="411" y="1387"/>
                  </a:lnTo>
                  <a:lnTo>
                    <a:pt x="393" y="1369"/>
                  </a:lnTo>
                  <a:lnTo>
                    <a:pt x="397" y="1360"/>
                  </a:lnTo>
                  <a:lnTo>
                    <a:pt x="409" y="1374"/>
                  </a:lnTo>
                  <a:lnTo>
                    <a:pt x="420" y="1375"/>
                  </a:lnTo>
                  <a:lnTo>
                    <a:pt x="420" y="1407"/>
                  </a:lnTo>
                  <a:lnTo>
                    <a:pt x="426" y="1411"/>
                  </a:lnTo>
                  <a:lnTo>
                    <a:pt x="434" y="1401"/>
                  </a:lnTo>
                  <a:lnTo>
                    <a:pt x="439" y="1402"/>
                  </a:lnTo>
                  <a:lnTo>
                    <a:pt x="455" y="1397"/>
                  </a:lnTo>
                  <a:lnTo>
                    <a:pt x="471" y="1386"/>
                  </a:lnTo>
                  <a:lnTo>
                    <a:pt x="474" y="1378"/>
                  </a:lnTo>
                  <a:lnTo>
                    <a:pt x="481" y="1369"/>
                  </a:lnTo>
                  <a:lnTo>
                    <a:pt x="479" y="1363"/>
                  </a:lnTo>
                  <a:lnTo>
                    <a:pt x="484" y="1356"/>
                  </a:lnTo>
                  <a:lnTo>
                    <a:pt x="480" y="1332"/>
                  </a:lnTo>
                  <a:lnTo>
                    <a:pt x="473" y="1320"/>
                  </a:lnTo>
                  <a:lnTo>
                    <a:pt x="459" y="1312"/>
                  </a:lnTo>
                  <a:lnTo>
                    <a:pt x="454" y="1307"/>
                  </a:lnTo>
                  <a:lnTo>
                    <a:pt x="461" y="1302"/>
                  </a:lnTo>
                  <a:lnTo>
                    <a:pt x="457" y="1294"/>
                  </a:lnTo>
                  <a:lnTo>
                    <a:pt x="453" y="1290"/>
                  </a:lnTo>
                  <a:lnTo>
                    <a:pt x="445" y="1292"/>
                  </a:lnTo>
                  <a:lnTo>
                    <a:pt x="441" y="1283"/>
                  </a:lnTo>
                  <a:lnTo>
                    <a:pt x="429" y="1272"/>
                  </a:lnTo>
                  <a:lnTo>
                    <a:pt x="422" y="1264"/>
                  </a:lnTo>
                  <a:lnTo>
                    <a:pt x="413" y="1267"/>
                  </a:lnTo>
                  <a:lnTo>
                    <a:pt x="404" y="1255"/>
                  </a:lnTo>
                  <a:lnTo>
                    <a:pt x="397" y="1260"/>
                  </a:lnTo>
                  <a:lnTo>
                    <a:pt x="390" y="1271"/>
                  </a:lnTo>
                  <a:lnTo>
                    <a:pt x="386" y="1266"/>
                  </a:lnTo>
                  <a:lnTo>
                    <a:pt x="389" y="1254"/>
                  </a:lnTo>
                  <a:lnTo>
                    <a:pt x="376" y="1250"/>
                  </a:lnTo>
                  <a:lnTo>
                    <a:pt x="379" y="1244"/>
                  </a:lnTo>
                  <a:lnTo>
                    <a:pt x="390" y="1243"/>
                  </a:lnTo>
                  <a:lnTo>
                    <a:pt x="389" y="1236"/>
                  </a:lnTo>
                  <a:lnTo>
                    <a:pt x="376" y="1213"/>
                  </a:lnTo>
                  <a:lnTo>
                    <a:pt x="381" y="1201"/>
                  </a:lnTo>
                  <a:lnTo>
                    <a:pt x="373" y="1172"/>
                  </a:lnTo>
                  <a:lnTo>
                    <a:pt x="379" y="1165"/>
                  </a:lnTo>
                  <a:lnTo>
                    <a:pt x="374" y="1152"/>
                  </a:lnTo>
                  <a:lnTo>
                    <a:pt x="373" y="1115"/>
                  </a:lnTo>
                  <a:lnTo>
                    <a:pt x="388" y="1116"/>
                  </a:lnTo>
                  <a:lnTo>
                    <a:pt x="393" y="1126"/>
                  </a:lnTo>
                  <a:lnTo>
                    <a:pt x="396" y="1118"/>
                  </a:lnTo>
                  <a:lnTo>
                    <a:pt x="388" y="1112"/>
                  </a:lnTo>
                  <a:lnTo>
                    <a:pt x="388" y="1099"/>
                  </a:lnTo>
                  <a:lnTo>
                    <a:pt x="384" y="1089"/>
                  </a:lnTo>
                  <a:lnTo>
                    <a:pt x="389" y="1081"/>
                  </a:lnTo>
                  <a:lnTo>
                    <a:pt x="395" y="1061"/>
                  </a:lnTo>
                  <a:lnTo>
                    <a:pt x="403" y="1051"/>
                  </a:lnTo>
                  <a:lnTo>
                    <a:pt x="403" y="1040"/>
                  </a:lnTo>
                  <a:lnTo>
                    <a:pt x="387" y="1030"/>
                  </a:lnTo>
                  <a:lnTo>
                    <a:pt x="385" y="1015"/>
                  </a:lnTo>
                  <a:lnTo>
                    <a:pt x="391" y="1008"/>
                  </a:lnTo>
                  <a:lnTo>
                    <a:pt x="403" y="1018"/>
                  </a:lnTo>
                  <a:lnTo>
                    <a:pt x="408" y="1009"/>
                  </a:lnTo>
                  <a:lnTo>
                    <a:pt x="420" y="1003"/>
                  </a:lnTo>
                  <a:lnTo>
                    <a:pt x="425" y="982"/>
                  </a:lnTo>
                  <a:lnTo>
                    <a:pt x="419" y="968"/>
                  </a:lnTo>
                  <a:lnTo>
                    <a:pt x="416" y="953"/>
                  </a:lnTo>
                  <a:lnTo>
                    <a:pt x="425" y="963"/>
                  </a:lnTo>
                  <a:lnTo>
                    <a:pt x="431" y="964"/>
                  </a:lnTo>
                  <a:lnTo>
                    <a:pt x="432" y="971"/>
                  </a:lnTo>
                  <a:lnTo>
                    <a:pt x="438" y="970"/>
                  </a:lnTo>
                  <a:lnTo>
                    <a:pt x="440" y="957"/>
                  </a:lnTo>
                  <a:lnTo>
                    <a:pt x="451" y="962"/>
                  </a:lnTo>
                  <a:lnTo>
                    <a:pt x="457" y="953"/>
                  </a:lnTo>
                  <a:lnTo>
                    <a:pt x="452" y="940"/>
                  </a:lnTo>
                  <a:lnTo>
                    <a:pt x="463" y="927"/>
                  </a:lnTo>
                  <a:lnTo>
                    <a:pt x="471" y="921"/>
                  </a:lnTo>
                  <a:lnTo>
                    <a:pt x="477" y="899"/>
                  </a:lnTo>
                  <a:lnTo>
                    <a:pt x="496" y="899"/>
                  </a:lnTo>
                  <a:lnTo>
                    <a:pt x="507" y="892"/>
                  </a:lnTo>
                  <a:lnTo>
                    <a:pt x="510" y="873"/>
                  </a:lnTo>
                  <a:lnTo>
                    <a:pt x="517" y="868"/>
                  </a:lnTo>
                  <a:lnTo>
                    <a:pt x="520" y="871"/>
                  </a:lnTo>
                  <a:lnTo>
                    <a:pt x="525" y="861"/>
                  </a:lnTo>
                  <a:lnTo>
                    <a:pt x="539" y="875"/>
                  </a:lnTo>
                  <a:lnTo>
                    <a:pt x="548" y="866"/>
                  </a:lnTo>
                  <a:lnTo>
                    <a:pt x="548" y="853"/>
                  </a:lnTo>
                  <a:lnTo>
                    <a:pt x="563" y="838"/>
                  </a:lnTo>
                  <a:lnTo>
                    <a:pt x="569" y="848"/>
                  </a:lnTo>
                  <a:lnTo>
                    <a:pt x="619" y="795"/>
                  </a:lnTo>
                  <a:lnTo>
                    <a:pt x="632" y="761"/>
                  </a:lnTo>
                  <a:lnTo>
                    <a:pt x="639" y="747"/>
                  </a:lnTo>
                  <a:lnTo>
                    <a:pt x="647" y="746"/>
                  </a:lnTo>
                  <a:lnTo>
                    <a:pt x="653" y="743"/>
                  </a:lnTo>
                  <a:lnTo>
                    <a:pt x="660" y="738"/>
                  </a:lnTo>
                  <a:lnTo>
                    <a:pt x="657" y="734"/>
                  </a:lnTo>
                  <a:lnTo>
                    <a:pt x="646" y="739"/>
                  </a:lnTo>
                  <a:lnTo>
                    <a:pt x="646" y="731"/>
                  </a:lnTo>
                  <a:lnTo>
                    <a:pt x="651" y="726"/>
                  </a:lnTo>
                  <a:lnTo>
                    <a:pt x="649" y="716"/>
                  </a:lnTo>
                  <a:lnTo>
                    <a:pt x="636" y="714"/>
                  </a:lnTo>
                  <a:lnTo>
                    <a:pt x="623" y="694"/>
                  </a:lnTo>
                  <a:lnTo>
                    <a:pt x="631" y="698"/>
                  </a:lnTo>
                  <a:lnTo>
                    <a:pt x="634" y="691"/>
                  </a:lnTo>
                  <a:lnTo>
                    <a:pt x="622" y="679"/>
                  </a:lnTo>
                  <a:lnTo>
                    <a:pt x="631" y="660"/>
                  </a:lnTo>
                  <a:lnTo>
                    <a:pt x="640" y="660"/>
                  </a:lnTo>
                  <a:lnTo>
                    <a:pt x="647" y="650"/>
                  </a:lnTo>
                  <a:lnTo>
                    <a:pt x="654" y="647"/>
                  </a:lnTo>
                  <a:lnTo>
                    <a:pt x="656" y="622"/>
                  </a:lnTo>
                  <a:lnTo>
                    <a:pt x="639" y="600"/>
                  </a:lnTo>
                  <a:lnTo>
                    <a:pt x="656" y="592"/>
                  </a:lnTo>
                  <a:lnTo>
                    <a:pt x="660" y="578"/>
                  </a:lnTo>
                  <a:lnTo>
                    <a:pt x="671" y="587"/>
                  </a:lnTo>
                  <a:lnTo>
                    <a:pt x="681" y="585"/>
                  </a:lnTo>
                  <a:lnTo>
                    <a:pt x="674" y="569"/>
                  </a:lnTo>
                  <a:lnTo>
                    <a:pt x="686" y="567"/>
                  </a:lnTo>
                  <a:lnTo>
                    <a:pt x="690" y="560"/>
                  </a:lnTo>
                  <a:lnTo>
                    <a:pt x="668" y="544"/>
                  </a:lnTo>
                  <a:lnTo>
                    <a:pt x="692" y="552"/>
                  </a:lnTo>
                  <a:lnTo>
                    <a:pt x="699" y="540"/>
                  </a:lnTo>
                  <a:lnTo>
                    <a:pt x="705" y="534"/>
                  </a:lnTo>
                  <a:lnTo>
                    <a:pt x="704" y="520"/>
                  </a:lnTo>
                  <a:lnTo>
                    <a:pt x="709" y="514"/>
                  </a:lnTo>
                  <a:lnTo>
                    <a:pt x="720" y="531"/>
                  </a:lnTo>
                  <a:lnTo>
                    <a:pt x="729" y="514"/>
                  </a:lnTo>
                  <a:lnTo>
                    <a:pt x="735" y="517"/>
                  </a:lnTo>
                  <a:lnTo>
                    <a:pt x="735" y="528"/>
                  </a:lnTo>
                  <a:lnTo>
                    <a:pt x="753" y="535"/>
                  </a:lnTo>
                  <a:lnTo>
                    <a:pt x="762" y="519"/>
                  </a:lnTo>
                  <a:lnTo>
                    <a:pt x="770" y="522"/>
                  </a:lnTo>
                  <a:lnTo>
                    <a:pt x="793" y="517"/>
                  </a:lnTo>
                  <a:lnTo>
                    <a:pt x="810" y="528"/>
                  </a:lnTo>
                  <a:lnTo>
                    <a:pt x="817" y="519"/>
                  </a:lnTo>
                  <a:lnTo>
                    <a:pt x="822" y="517"/>
                  </a:lnTo>
                  <a:lnTo>
                    <a:pt x="790" y="46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85" name="Freeform 142"/>
            <p:cNvSpPr>
              <a:spLocks/>
            </p:cNvSpPr>
            <p:nvPr/>
          </p:nvSpPr>
          <p:spPr bwMode="auto">
            <a:xfrm>
              <a:off x="5599" y="1612"/>
              <a:ext cx="16" cy="20"/>
            </a:xfrm>
            <a:custGeom>
              <a:avLst/>
              <a:gdLst>
                <a:gd name="T0" fmla="*/ 0 w 16"/>
                <a:gd name="T1" fmla="*/ 10 h 20"/>
                <a:gd name="T2" fmla="*/ 1 w 16"/>
                <a:gd name="T3" fmla="*/ 20 h 20"/>
                <a:gd name="T4" fmla="*/ 7 w 16"/>
                <a:gd name="T5" fmla="*/ 8 h 20"/>
                <a:gd name="T6" fmla="*/ 16 w 16"/>
                <a:gd name="T7" fmla="*/ 10 h 20"/>
                <a:gd name="T8" fmla="*/ 14 w 16"/>
                <a:gd name="T9" fmla="*/ 0 h 20"/>
                <a:gd name="T10" fmla="*/ 0 w 16"/>
                <a:gd name="T11" fmla="*/ 10 h 20"/>
              </a:gdLst>
              <a:ahLst/>
              <a:cxnLst>
                <a:cxn ang="0">
                  <a:pos x="T0" y="T1"/>
                </a:cxn>
                <a:cxn ang="0">
                  <a:pos x="T2" y="T3"/>
                </a:cxn>
                <a:cxn ang="0">
                  <a:pos x="T4" y="T5"/>
                </a:cxn>
                <a:cxn ang="0">
                  <a:pos x="T6" y="T7"/>
                </a:cxn>
                <a:cxn ang="0">
                  <a:pos x="T8" y="T9"/>
                </a:cxn>
                <a:cxn ang="0">
                  <a:pos x="T10" y="T11"/>
                </a:cxn>
              </a:cxnLst>
              <a:rect l="0" t="0" r="r" b="b"/>
              <a:pathLst>
                <a:path w="16" h="20">
                  <a:moveTo>
                    <a:pt x="0" y="10"/>
                  </a:moveTo>
                  <a:lnTo>
                    <a:pt x="1" y="20"/>
                  </a:lnTo>
                  <a:lnTo>
                    <a:pt x="7" y="8"/>
                  </a:lnTo>
                  <a:lnTo>
                    <a:pt x="16" y="10"/>
                  </a:lnTo>
                  <a:lnTo>
                    <a:pt x="14" y="0"/>
                  </a:lnTo>
                  <a:lnTo>
                    <a:pt x="0" y="1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86" name="Freeform 143"/>
            <p:cNvSpPr>
              <a:spLocks/>
            </p:cNvSpPr>
            <p:nvPr/>
          </p:nvSpPr>
          <p:spPr bwMode="auto">
            <a:xfrm>
              <a:off x="5599" y="1612"/>
              <a:ext cx="16" cy="20"/>
            </a:xfrm>
            <a:custGeom>
              <a:avLst/>
              <a:gdLst>
                <a:gd name="T0" fmla="*/ 0 w 16"/>
                <a:gd name="T1" fmla="*/ 10 h 20"/>
                <a:gd name="T2" fmla="*/ 1 w 16"/>
                <a:gd name="T3" fmla="*/ 20 h 20"/>
                <a:gd name="T4" fmla="*/ 7 w 16"/>
                <a:gd name="T5" fmla="*/ 8 h 20"/>
                <a:gd name="T6" fmla="*/ 16 w 16"/>
                <a:gd name="T7" fmla="*/ 10 h 20"/>
                <a:gd name="T8" fmla="*/ 14 w 16"/>
                <a:gd name="T9" fmla="*/ 0 h 20"/>
                <a:gd name="T10" fmla="*/ 0 w 16"/>
                <a:gd name="T11" fmla="*/ 10 h 20"/>
              </a:gdLst>
              <a:ahLst/>
              <a:cxnLst>
                <a:cxn ang="0">
                  <a:pos x="T0" y="T1"/>
                </a:cxn>
                <a:cxn ang="0">
                  <a:pos x="T2" y="T3"/>
                </a:cxn>
                <a:cxn ang="0">
                  <a:pos x="T4" y="T5"/>
                </a:cxn>
                <a:cxn ang="0">
                  <a:pos x="T6" y="T7"/>
                </a:cxn>
                <a:cxn ang="0">
                  <a:pos x="T8" y="T9"/>
                </a:cxn>
                <a:cxn ang="0">
                  <a:pos x="T10" y="T11"/>
                </a:cxn>
              </a:cxnLst>
              <a:rect l="0" t="0" r="r" b="b"/>
              <a:pathLst>
                <a:path w="16" h="20">
                  <a:moveTo>
                    <a:pt x="0" y="10"/>
                  </a:moveTo>
                  <a:lnTo>
                    <a:pt x="1" y="20"/>
                  </a:lnTo>
                  <a:lnTo>
                    <a:pt x="7" y="8"/>
                  </a:lnTo>
                  <a:lnTo>
                    <a:pt x="16" y="10"/>
                  </a:lnTo>
                  <a:lnTo>
                    <a:pt x="14" y="0"/>
                  </a:lnTo>
                  <a:lnTo>
                    <a:pt x="0" y="1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87" name="Freeform 144"/>
            <p:cNvSpPr>
              <a:spLocks/>
            </p:cNvSpPr>
            <p:nvPr/>
          </p:nvSpPr>
          <p:spPr bwMode="auto">
            <a:xfrm>
              <a:off x="5554" y="1312"/>
              <a:ext cx="10" cy="16"/>
            </a:xfrm>
            <a:custGeom>
              <a:avLst/>
              <a:gdLst>
                <a:gd name="T0" fmla="*/ 2 w 10"/>
                <a:gd name="T1" fmla="*/ 10 h 16"/>
                <a:gd name="T2" fmla="*/ 8 w 10"/>
                <a:gd name="T3" fmla="*/ 16 h 16"/>
                <a:gd name="T4" fmla="*/ 10 w 10"/>
                <a:gd name="T5" fmla="*/ 12 h 16"/>
                <a:gd name="T6" fmla="*/ 0 w 10"/>
                <a:gd name="T7" fmla="*/ 0 h 16"/>
                <a:gd name="T8" fmla="*/ 2 w 10"/>
                <a:gd name="T9" fmla="*/ 10 h 16"/>
              </a:gdLst>
              <a:ahLst/>
              <a:cxnLst>
                <a:cxn ang="0">
                  <a:pos x="T0" y="T1"/>
                </a:cxn>
                <a:cxn ang="0">
                  <a:pos x="T2" y="T3"/>
                </a:cxn>
                <a:cxn ang="0">
                  <a:pos x="T4" y="T5"/>
                </a:cxn>
                <a:cxn ang="0">
                  <a:pos x="T6" y="T7"/>
                </a:cxn>
                <a:cxn ang="0">
                  <a:pos x="T8" y="T9"/>
                </a:cxn>
              </a:cxnLst>
              <a:rect l="0" t="0" r="r" b="b"/>
              <a:pathLst>
                <a:path w="10" h="16">
                  <a:moveTo>
                    <a:pt x="2" y="10"/>
                  </a:moveTo>
                  <a:lnTo>
                    <a:pt x="8" y="16"/>
                  </a:lnTo>
                  <a:lnTo>
                    <a:pt x="10" y="12"/>
                  </a:lnTo>
                  <a:lnTo>
                    <a:pt x="0" y="0"/>
                  </a:lnTo>
                  <a:lnTo>
                    <a:pt x="2" y="1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88" name="Freeform 145"/>
            <p:cNvSpPr>
              <a:spLocks/>
            </p:cNvSpPr>
            <p:nvPr/>
          </p:nvSpPr>
          <p:spPr bwMode="auto">
            <a:xfrm>
              <a:off x="5554" y="1312"/>
              <a:ext cx="10" cy="16"/>
            </a:xfrm>
            <a:custGeom>
              <a:avLst/>
              <a:gdLst>
                <a:gd name="T0" fmla="*/ 2 w 10"/>
                <a:gd name="T1" fmla="*/ 10 h 16"/>
                <a:gd name="T2" fmla="*/ 8 w 10"/>
                <a:gd name="T3" fmla="*/ 16 h 16"/>
                <a:gd name="T4" fmla="*/ 10 w 10"/>
                <a:gd name="T5" fmla="*/ 12 h 16"/>
                <a:gd name="T6" fmla="*/ 0 w 10"/>
                <a:gd name="T7" fmla="*/ 0 h 16"/>
                <a:gd name="T8" fmla="*/ 2 w 10"/>
                <a:gd name="T9" fmla="*/ 10 h 16"/>
              </a:gdLst>
              <a:ahLst/>
              <a:cxnLst>
                <a:cxn ang="0">
                  <a:pos x="T0" y="T1"/>
                </a:cxn>
                <a:cxn ang="0">
                  <a:pos x="T2" y="T3"/>
                </a:cxn>
                <a:cxn ang="0">
                  <a:pos x="T4" y="T5"/>
                </a:cxn>
                <a:cxn ang="0">
                  <a:pos x="T6" y="T7"/>
                </a:cxn>
                <a:cxn ang="0">
                  <a:pos x="T8" y="T9"/>
                </a:cxn>
              </a:cxnLst>
              <a:rect l="0" t="0" r="r" b="b"/>
              <a:pathLst>
                <a:path w="10" h="16">
                  <a:moveTo>
                    <a:pt x="2" y="10"/>
                  </a:moveTo>
                  <a:lnTo>
                    <a:pt x="8" y="16"/>
                  </a:lnTo>
                  <a:lnTo>
                    <a:pt x="10" y="12"/>
                  </a:lnTo>
                  <a:lnTo>
                    <a:pt x="0" y="0"/>
                  </a:lnTo>
                  <a:lnTo>
                    <a:pt x="2" y="1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89" name="Freeform 146"/>
            <p:cNvSpPr>
              <a:spLocks/>
            </p:cNvSpPr>
            <p:nvPr/>
          </p:nvSpPr>
          <p:spPr bwMode="auto">
            <a:xfrm>
              <a:off x="5504" y="1445"/>
              <a:ext cx="14" cy="12"/>
            </a:xfrm>
            <a:custGeom>
              <a:avLst/>
              <a:gdLst>
                <a:gd name="T0" fmla="*/ 0 w 14"/>
                <a:gd name="T1" fmla="*/ 4 h 12"/>
                <a:gd name="T2" fmla="*/ 7 w 14"/>
                <a:gd name="T3" fmla="*/ 12 h 12"/>
                <a:gd name="T4" fmla="*/ 14 w 14"/>
                <a:gd name="T5" fmla="*/ 7 h 12"/>
                <a:gd name="T6" fmla="*/ 9 w 14"/>
                <a:gd name="T7" fmla="*/ 0 h 12"/>
                <a:gd name="T8" fmla="*/ 0 w 14"/>
                <a:gd name="T9" fmla="*/ 4 h 12"/>
              </a:gdLst>
              <a:ahLst/>
              <a:cxnLst>
                <a:cxn ang="0">
                  <a:pos x="T0" y="T1"/>
                </a:cxn>
                <a:cxn ang="0">
                  <a:pos x="T2" y="T3"/>
                </a:cxn>
                <a:cxn ang="0">
                  <a:pos x="T4" y="T5"/>
                </a:cxn>
                <a:cxn ang="0">
                  <a:pos x="T6" y="T7"/>
                </a:cxn>
                <a:cxn ang="0">
                  <a:pos x="T8" y="T9"/>
                </a:cxn>
              </a:cxnLst>
              <a:rect l="0" t="0" r="r" b="b"/>
              <a:pathLst>
                <a:path w="14" h="12">
                  <a:moveTo>
                    <a:pt x="0" y="4"/>
                  </a:moveTo>
                  <a:lnTo>
                    <a:pt x="7" y="12"/>
                  </a:lnTo>
                  <a:lnTo>
                    <a:pt x="14" y="7"/>
                  </a:lnTo>
                  <a:lnTo>
                    <a:pt x="9" y="0"/>
                  </a:lnTo>
                  <a:lnTo>
                    <a:pt x="0"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90" name="Freeform 147"/>
            <p:cNvSpPr>
              <a:spLocks/>
            </p:cNvSpPr>
            <p:nvPr/>
          </p:nvSpPr>
          <p:spPr bwMode="auto">
            <a:xfrm>
              <a:off x="5504" y="1445"/>
              <a:ext cx="14" cy="12"/>
            </a:xfrm>
            <a:custGeom>
              <a:avLst/>
              <a:gdLst>
                <a:gd name="T0" fmla="*/ 0 w 14"/>
                <a:gd name="T1" fmla="*/ 4 h 12"/>
                <a:gd name="T2" fmla="*/ 7 w 14"/>
                <a:gd name="T3" fmla="*/ 12 h 12"/>
                <a:gd name="T4" fmla="*/ 14 w 14"/>
                <a:gd name="T5" fmla="*/ 7 h 12"/>
                <a:gd name="T6" fmla="*/ 9 w 14"/>
                <a:gd name="T7" fmla="*/ 0 h 12"/>
                <a:gd name="T8" fmla="*/ 0 w 14"/>
                <a:gd name="T9" fmla="*/ 4 h 12"/>
              </a:gdLst>
              <a:ahLst/>
              <a:cxnLst>
                <a:cxn ang="0">
                  <a:pos x="T0" y="T1"/>
                </a:cxn>
                <a:cxn ang="0">
                  <a:pos x="T2" y="T3"/>
                </a:cxn>
                <a:cxn ang="0">
                  <a:pos x="T4" y="T5"/>
                </a:cxn>
                <a:cxn ang="0">
                  <a:pos x="T6" y="T7"/>
                </a:cxn>
                <a:cxn ang="0">
                  <a:pos x="T8" y="T9"/>
                </a:cxn>
              </a:cxnLst>
              <a:rect l="0" t="0" r="r" b="b"/>
              <a:pathLst>
                <a:path w="14" h="12">
                  <a:moveTo>
                    <a:pt x="0" y="4"/>
                  </a:moveTo>
                  <a:lnTo>
                    <a:pt x="7" y="12"/>
                  </a:lnTo>
                  <a:lnTo>
                    <a:pt x="14" y="7"/>
                  </a:lnTo>
                  <a:lnTo>
                    <a:pt x="9" y="0"/>
                  </a:lnTo>
                  <a:lnTo>
                    <a:pt x="0" y="4"/>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91" name="Freeform 148"/>
            <p:cNvSpPr>
              <a:spLocks/>
            </p:cNvSpPr>
            <p:nvPr/>
          </p:nvSpPr>
          <p:spPr bwMode="auto">
            <a:xfrm>
              <a:off x="5766" y="1308"/>
              <a:ext cx="14" cy="20"/>
            </a:xfrm>
            <a:custGeom>
              <a:avLst/>
              <a:gdLst>
                <a:gd name="T0" fmla="*/ 14 w 14"/>
                <a:gd name="T1" fmla="*/ 16 h 20"/>
                <a:gd name="T2" fmla="*/ 12 w 14"/>
                <a:gd name="T3" fmla="*/ 2 h 20"/>
                <a:gd name="T4" fmla="*/ 4 w 14"/>
                <a:gd name="T5" fmla="*/ 0 h 20"/>
                <a:gd name="T6" fmla="*/ 0 w 14"/>
                <a:gd name="T7" fmla="*/ 3 h 20"/>
                <a:gd name="T8" fmla="*/ 1 w 14"/>
                <a:gd name="T9" fmla="*/ 15 h 20"/>
                <a:gd name="T10" fmla="*/ 5 w 14"/>
                <a:gd name="T11" fmla="*/ 20 h 20"/>
                <a:gd name="T12" fmla="*/ 14 w 14"/>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14" y="16"/>
                  </a:moveTo>
                  <a:lnTo>
                    <a:pt x="12" y="2"/>
                  </a:lnTo>
                  <a:lnTo>
                    <a:pt x="4" y="0"/>
                  </a:lnTo>
                  <a:lnTo>
                    <a:pt x="0" y="3"/>
                  </a:lnTo>
                  <a:lnTo>
                    <a:pt x="1" y="15"/>
                  </a:lnTo>
                  <a:lnTo>
                    <a:pt x="5" y="20"/>
                  </a:lnTo>
                  <a:lnTo>
                    <a:pt x="14" y="1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92" name="Freeform 149"/>
            <p:cNvSpPr>
              <a:spLocks/>
            </p:cNvSpPr>
            <p:nvPr/>
          </p:nvSpPr>
          <p:spPr bwMode="auto">
            <a:xfrm>
              <a:off x="5766" y="1308"/>
              <a:ext cx="14" cy="20"/>
            </a:xfrm>
            <a:custGeom>
              <a:avLst/>
              <a:gdLst>
                <a:gd name="T0" fmla="*/ 14 w 14"/>
                <a:gd name="T1" fmla="*/ 16 h 20"/>
                <a:gd name="T2" fmla="*/ 12 w 14"/>
                <a:gd name="T3" fmla="*/ 2 h 20"/>
                <a:gd name="T4" fmla="*/ 4 w 14"/>
                <a:gd name="T5" fmla="*/ 0 h 20"/>
                <a:gd name="T6" fmla="*/ 0 w 14"/>
                <a:gd name="T7" fmla="*/ 3 h 20"/>
                <a:gd name="T8" fmla="*/ 1 w 14"/>
                <a:gd name="T9" fmla="*/ 15 h 20"/>
                <a:gd name="T10" fmla="*/ 5 w 14"/>
                <a:gd name="T11" fmla="*/ 20 h 20"/>
                <a:gd name="T12" fmla="*/ 14 w 14"/>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14" y="16"/>
                  </a:moveTo>
                  <a:lnTo>
                    <a:pt x="12" y="2"/>
                  </a:lnTo>
                  <a:lnTo>
                    <a:pt x="4" y="0"/>
                  </a:lnTo>
                  <a:lnTo>
                    <a:pt x="0" y="3"/>
                  </a:lnTo>
                  <a:lnTo>
                    <a:pt x="1" y="15"/>
                  </a:lnTo>
                  <a:lnTo>
                    <a:pt x="5" y="20"/>
                  </a:lnTo>
                  <a:lnTo>
                    <a:pt x="14" y="1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93" name="Freeform 150"/>
            <p:cNvSpPr>
              <a:spLocks/>
            </p:cNvSpPr>
            <p:nvPr/>
          </p:nvSpPr>
          <p:spPr bwMode="auto">
            <a:xfrm>
              <a:off x="5748" y="1346"/>
              <a:ext cx="12" cy="16"/>
            </a:xfrm>
            <a:custGeom>
              <a:avLst/>
              <a:gdLst>
                <a:gd name="T0" fmla="*/ 1 w 12"/>
                <a:gd name="T1" fmla="*/ 4 h 16"/>
                <a:gd name="T2" fmla="*/ 0 w 12"/>
                <a:gd name="T3" fmla="*/ 7 h 16"/>
                <a:gd name="T4" fmla="*/ 4 w 12"/>
                <a:gd name="T5" fmla="*/ 16 h 16"/>
                <a:gd name="T6" fmla="*/ 12 w 12"/>
                <a:gd name="T7" fmla="*/ 8 h 16"/>
                <a:gd name="T8" fmla="*/ 10 w 12"/>
                <a:gd name="T9" fmla="*/ 0 h 16"/>
                <a:gd name="T10" fmla="*/ 1 w 12"/>
                <a:gd name="T11" fmla="*/ 4 h 16"/>
              </a:gdLst>
              <a:ahLst/>
              <a:cxnLst>
                <a:cxn ang="0">
                  <a:pos x="T0" y="T1"/>
                </a:cxn>
                <a:cxn ang="0">
                  <a:pos x="T2" y="T3"/>
                </a:cxn>
                <a:cxn ang="0">
                  <a:pos x="T4" y="T5"/>
                </a:cxn>
                <a:cxn ang="0">
                  <a:pos x="T6" y="T7"/>
                </a:cxn>
                <a:cxn ang="0">
                  <a:pos x="T8" y="T9"/>
                </a:cxn>
                <a:cxn ang="0">
                  <a:pos x="T10" y="T11"/>
                </a:cxn>
              </a:cxnLst>
              <a:rect l="0" t="0" r="r" b="b"/>
              <a:pathLst>
                <a:path w="12" h="16">
                  <a:moveTo>
                    <a:pt x="1" y="4"/>
                  </a:moveTo>
                  <a:lnTo>
                    <a:pt x="0" y="7"/>
                  </a:lnTo>
                  <a:lnTo>
                    <a:pt x="4" y="16"/>
                  </a:lnTo>
                  <a:lnTo>
                    <a:pt x="12" y="8"/>
                  </a:lnTo>
                  <a:lnTo>
                    <a:pt x="10" y="0"/>
                  </a:lnTo>
                  <a:lnTo>
                    <a:pt x="1"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94" name="Freeform 151"/>
            <p:cNvSpPr>
              <a:spLocks/>
            </p:cNvSpPr>
            <p:nvPr/>
          </p:nvSpPr>
          <p:spPr bwMode="auto">
            <a:xfrm>
              <a:off x="5748" y="1346"/>
              <a:ext cx="12" cy="16"/>
            </a:xfrm>
            <a:custGeom>
              <a:avLst/>
              <a:gdLst>
                <a:gd name="T0" fmla="*/ 1 w 12"/>
                <a:gd name="T1" fmla="*/ 4 h 16"/>
                <a:gd name="T2" fmla="*/ 0 w 12"/>
                <a:gd name="T3" fmla="*/ 7 h 16"/>
                <a:gd name="T4" fmla="*/ 4 w 12"/>
                <a:gd name="T5" fmla="*/ 16 h 16"/>
                <a:gd name="T6" fmla="*/ 12 w 12"/>
                <a:gd name="T7" fmla="*/ 8 h 16"/>
                <a:gd name="T8" fmla="*/ 10 w 12"/>
                <a:gd name="T9" fmla="*/ 0 h 16"/>
                <a:gd name="T10" fmla="*/ 1 w 12"/>
                <a:gd name="T11" fmla="*/ 4 h 16"/>
              </a:gdLst>
              <a:ahLst/>
              <a:cxnLst>
                <a:cxn ang="0">
                  <a:pos x="T0" y="T1"/>
                </a:cxn>
                <a:cxn ang="0">
                  <a:pos x="T2" y="T3"/>
                </a:cxn>
                <a:cxn ang="0">
                  <a:pos x="T4" y="T5"/>
                </a:cxn>
                <a:cxn ang="0">
                  <a:pos x="T6" y="T7"/>
                </a:cxn>
                <a:cxn ang="0">
                  <a:pos x="T8" y="T9"/>
                </a:cxn>
                <a:cxn ang="0">
                  <a:pos x="T10" y="T11"/>
                </a:cxn>
              </a:cxnLst>
              <a:rect l="0" t="0" r="r" b="b"/>
              <a:pathLst>
                <a:path w="12" h="16">
                  <a:moveTo>
                    <a:pt x="1" y="4"/>
                  </a:moveTo>
                  <a:lnTo>
                    <a:pt x="0" y="7"/>
                  </a:lnTo>
                  <a:lnTo>
                    <a:pt x="4" y="16"/>
                  </a:lnTo>
                  <a:lnTo>
                    <a:pt x="12" y="8"/>
                  </a:lnTo>
                  <a:lnTo>
                    <a:pt x="10" y="0"/>
                  </a:lnTo>
                  <a:lnTo>
                    <a:pt x="1" y="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95" name="Freeform 152"/>
            <p:cNvSpPr>
              <a:spLocks/>
            </p:cNvSpPr>
            <p:nvPr/>
          </p:nvSpPr>
          <p:spPr bwMode="auto">
            <a:xfrm>
              <a:off x="5764" y="1346"/>
              <a:ext cx="8" cy="14"/>
            </a:xfrm>
            <a:custGeom>
              <a:avLst/>
              <a:gdLst>
                <a:gd name="T0" fmla="*/ 0 w 8"/>
                <a:gd name="T1" fmla="*/ 2 h 14"/>
                <a:gd name="T2" fmla="*/ 7 w 8"/>
                <a:gd name="T3" fmla="*/ 14 h 14"/>
                <a:gd name="T4" fmla="*/ 8 w 8"/>
                <a:gd name="T5" fmla="*/ 6 h 14"/>
                <a:gd name="T6" fmla="*/ 6 w 8"/>
                <a:gd name="T7" fmla="*/ 0 h 14"/>
                <a:gd name="T8" fmla="*/ 0 w 8"/>
                <a:gd name="T9" fmla="*/ 2 h 14"/>
              </a:gdLst>
              <a:ahLst/>
              <a:cxnLst>
                <a:cxn ang="0">
                  <a:pos x="T0" y="T1"/>
                </a:cxn>
                <a:cxn ang="0">
                  <a:pos x="T2" y="T3"/>
                </a:cxn>
                <a:cxn ang="0">
                  <a:pos x="T4" y="T5"/>
                </a:cxn>
                <a:cxn ang="0">
                  <a:pos x="T6" y="T7"/>
                </a:cxn>
                <a:cxn ang="0">
                  <a:pos x="T8" y="T9"/>
                </a:cxn>
              </a:cxnLst>
              <a:rect l="0" t="0" r="r" b="b"/>
              <a:pathLst>
                <a:path w="8" h="14">
                  <a:moveTo>
                    <a:pt x="0" y="2"/>
                  </a:moveTo>
                  <a:lnTo>
                    <a:pt x="7" y="14"/>
                  </a:lnTo>
                  <a:lnTo>
                    <a:pt x="8" y="6"/>
                  </a:lnTo>
                  <a:lnTo>
                    <a:pt x="6" y="0"/>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96" name="Freeform 153"/>
            <p:cNvSpPr>
              <a:spLocks/>
            </p:cNvSpPr>
            <p:nvPr/>
          </p:nvSpPr>
          <p:spPr bwMode="auto">
            <a:xfrm>
              <a:off x="5764" y="1346"/>
              <a:ext cx="8" cy="14"/>
            </a:xfrm>
            <a:custGeom>
              <a:avLst/>
              <a:gdLst>
                <a:gd name="T0" fmla="*/ 0 w 8"/>
                <a:gd name="T1" fmla="*/ 2 h 14"/>
                <a:gd name="T2" fmla="*/ 7 w 8"/>
                <a:gd name="T3" fmla="*/ 14 h 14"/>
                <a:gd name="T4" fmla="*/ 8 w 8"/>
                <a:gd name="T5" fmla="*/ 6 h 14"/>
                <a:gd name="T6" fmla="*/ 6 w 8"/>
                <a:gd name="T7" fmla="*/ 0 h 14"/>
                <a:gd name="T8" fmla="*/ 0 w 8"/>
                <a:gd name="T9" fmla="*/ 2 h 14"/>
              </a:gdLst>
              <a:ahLst/>
              <a:cxnLst>
                <a:cxn ang="0">
                  <a:pos x="T0" y="T1"/>
                </a:cxn>
                <a:cxn ang="0">
                  <a:pos x="T2" y="T3"/>
                </a:cxn>
                <a:cxn ang="0">
                  <a:pos x="T4" y="T5"/>
                </a:cxn>
                <a:cxn ang="0">
                  <a:pos x="T6" y="T7"/>
                </a:cxn>
                <a:cxn ang="0">
                  <a:pos x="T8" y="T9"/>
                </a:cxn>
              </a:cxnLst>
              <a:rect l="0" t="0" r="r" b="b"/>
              <a:pathLst>
                <a:path w="8" h="14">
                  <a:moveTo>
                    <a:pt x="0" y="2"/>
                  </a:moveTo>
                  <a:lnTo>
                    <a:pt x="7" y="14"/>
                  </a:lnTo>
                  <a:lnTo>
                    <a:pt x="8" y="6"/>
                  </a:lnTo>
                  <a:lnTo>
                    <a:pt x="6" y="0"/>
                  </a:lnTo>
                  <a:lnTo>
                    <a:pt x="0" y="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97" name="Freeform 154"/>
            <p:cNvSpPr>
              <a:spLocks/>
            </p:cNvSpPr>
            <p:nvPr/>
          </p:nvSpPr>
          <p:spPr bwMode="auto">
            <a:xfrm>
              <a:off x="5736" y="1354"/>
              <a:ext cx="10" cy="10"/>
            </a:xfrm>
            <a:custGeom>
              <a:avLst/>
              <a:gdLst>
                <a:gd name="T0" fmla="*/ 0 w 10"/>
                <a:gd name="T1" fmla="*/ 7 h 10"/>
                <a:gd name="T2" fmla="*/ 7 w 10"/>
                <a:gd name="T3" fmla="*/ 10 h 10"/>
                <a:gd name="T4" fmla="*/ 10 w 10"/>
                <a:gd name="T5" fmla="*/ 7 h 10"/>
                <a:gd name="T6" fmla="*/ 2 w 10"/>
                <a:gd name="T7" fmla="*/ 0 h 10"/>
                <a:gd name="T8" fmla="*/ 0 w 10"/>
                <a:gd name="T9" fmla="*/ 7 h 10"/>
              </a:gdLst>
              <a:ahLst/>
              <a:cxnLst>
                <a:cxn ang="0">
                  <a:pos x="T0" y="T1"/>
                </a:cxn>
                <a:cxn ang="0">
                  <a:pos x="T2" y="T3"/>
                </a:cxn>
                <a:cxn ang="0">
                  <a:pos x="T4" y="T5"/>
                </a:cxn>
                <a:cxn ang="0">
                  <a:pos x="T6" y="T7"/>
                </a:cxn>
                <a:cxn ang="0">
                  <a:pos x="T8" y="T9"/>
                </a:cxn>
              </a:cxnLst>
              <a:rect l="0" t="0" r="r" b="b"/>
              <a:pathLst>
                <a:path w="10" h="10">
                  <a:moveTo>
                    <a:pt x="0" y="7"/>
                  </a:moveTo>
                  <a:lnTo>
                    <a:pt x="7" y="10"/>
                  </a:lnTo>
                  <a:lnTo>
                    <a:pt x="10" y="7"/>
                  </a:lnTo>
                  <a:lnTo>
                    <a:pt x="2" y="0"/>
                  </a:lnTo>
                  <a:lnTo>
                    <a:pt x="0"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98" name="Freeform 155"/>
            <p:cNvSpPr>
              <a:spLocks/>
            </p:cNvSpPr>
            <p:nvPr/>
          </p:nvSpPr>
          <p:spPr bwMode="auto">
            <a:xfrm>
              <a:off x="5736" y="1354"/>
              <a:ext cx="10" cy="10"/>
            </a:xfrm>
            <a:custGeom>
              <a:avLst/>
              <a:gdLst>
                <a:gd name="T0" fmla="*/ 0 w 10"/>
                <a:gd name="T1" fmla="*/ 7 h 10"/>
                <a:gd name="T2" fmla="*/ 7 w 10"/>
                <a:gd name="T3" fmla="*/ 10 h 10"/>
                <a:gd name="T4" fmla="*/ 10 w 10"/>
                <a:gd name="T5" fmla="*/ 7 h 10"/>
                <a:gd name="T6" fmla="*/ 2 w 10"/>
                <a:gd name="T7" fmla="*/ 0 h 10"/>
                <a:gd name="T8" fmla="*/ 0 w 10"/>
                <a:gd name="T9" fmla="*/ 7 h 10"/>
              </a:gdLst>
              <a:ahLst/>
              <a:cxnLst>
                <a:cxn ang="0">
                  <a:pos x="T0" y="T1"/>
                </a:cxn>
                <a:cxn ang="0">
                  <a:pos x="T2" y="T3"/>
                </a:cxn>
                <a:cxn ang="0">
                  <a:pos x="T4" y="T5"/>
                </a:cxn>
                <a:cxn ang="0">
                  <a:pos x="T6" y="T7"/>
                </a:cxn>
                <a:cxn ang="0">
                  <a:pos x="T8" y="T9"/>
                </a:cxn>
              </a:cxnLst>
              <a:rect l="0" t="0" r="r" b="b"/>
              <a:pathLst>
                <a:path w="10" h="10">
                  <a:moveTo>
                    <a:pt x="0" y="7"/>
                  </a:moveTo>
                  <a:lnTo>
                    <a:pt x="7" y="10"/>
                  </a:lnTo>
                  <a:lnTo>
                    <a:pt x="10" y="7"/>
                  </a:lnTo>
                  <a:lnTo>
                    <a:pt x="2" y="0"/>
                  </a:lnTo>
                  <a:lnTo>
                    <a:pt x="0" y="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99" name="Freeform 156"/>
            <p:cNvSpPr>
              <a:spLocks/>
            </p:cNvSpPr>
            <p:nvPr/>
          </p:nvSpPr>
          <p:spPr bwMode="auto">
            <a:xfrm>
              <a:off x="5776" y="1336"/>
              <a:ext cx="13" cy="20"/>
            </a:xfrm>
            <a:custGeom>
              <a:avLst/>
              <a:gdLst>
                <a:gd name="T0" fmla="*/ 0 w 13"/>
                <a:gd name="T1" fmla="*/ 13 h 20"/>
                <a:gd name="T2" fmla="*/ 6 w 13"/>
                <a:gd name="T3" fmla="*/ 20 h 20"/>
                <a:gd name="T4" fmla="*/ 11 w 13"/>
                <a:gd name="T5" fmla="*/ 16 h 20"/>
                <a:gd name="T6" fmla="*/ 13 w 13"/>
                <a:gd name="T7" fmla="*/ 4 h 20"/>
                <a:gd name="T8" fmla="*/ 8 w 13"/>
                <a:gd name="T9" fmla="*/ 0 h 20"/>
                <a:gd name="T10" fmla="*/ 0 w 13"/>
                <a:gd name="T11" fmla="*/ 13 h 20"/>
              </a:gdLst>
              <a:ahLst/>
              <a:cxnLst>
                <a:cxn ang="0">
                  <a:pos x="T0" y="T1"/>
                </a:cxn>
                <a:cxn ang="0">
                  <a:pos x="T2" y="T3"/>
                </a:cxn>
                <a:cxn ang="0">
                  <a:pos x="T4" y="T5"/>
                </a:cxn>
                <a:cxn ang="0">
                  <a:pos x="T6" y="T7"/>
                </a:cxn>
                <a:cxn ang="0">
                  <a:pos x="T8" y="T9"/>
                </a:cxn>
                <a:cxn ang="0">
                  <a:pos x="T10" y="T11"/>
                </a:cxn>
              </a:cxnLst>
              <a:rect l="0" t="0" r="r" b="b"/>
              <a:pathLst>
                <a:path w="13" h="20">
                  <a:moveTo>
                    <a:pt x="0" y="13"/>
                  </a:moveTo>
                  <a:lnTo>
                    <a:pt x="6" y="20"/>
                  </a:lnTo>
                  <a:lnTo>
                    <a:pt x="11" y="16"/>
                  </a:lnTo>
                  <a:lnTo>
                    <a:pt x="13" y="4"/>
                  </a:lnTo>
                  <a:lnTo>
                    <a:pt x="8" y="0"/>
                  </a:lnTo>
                  <a:lnTo>
                    <a:pt x="0" y="1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00" name="Freeform 157"/>
            <p:cNvSpPr>
              <a:spLocks/>
            </p:cNvSpPr>
            <p:nvPr/>
          </p:nvSpPr>
          <p:spPr bwMode="auto">
            <a:xfrm>
              <a:off x="5776" y="1336"/>
              <a:ext cx="13" cy="20"/>
            </a:xfrm>
            <a:custGeom>
              <a:avLst/>
              <a:gdLst>
                <a:gd name="T0" fmla="*/ 0 w 13"/>
                <a:gd name="T1" fmla="*/ 13 h 20"/>
                <a:gd name="T2" fmla="*/ 6 w 13"/>
                <a:gd name="T3" fmla="*/ 20 h 20"/>
                <a:gd name="T4" fmla="*/ 11 w 13"/>
                <a:gd name="T5" fmla="*/ 16 h 20"/>
                <a:gd name="T6" fmla="*/ 13 w 13"/>
                <a:gd name="T7" fmla="*/ 4 h 20"/>
                <a:gd name="T8" fmla="*/ 8 w 13"/>
                <a:gd name="T9" fmla="*/ 0 h 20"/>
                <a:gd name="T10" fmla="*/ 0 w 13"/>
                <a:gd name="T11" fmla="*/ 13 h 20"/>
              </a:gdLst>
              <a:ahLst/>
              <a:cxnLst>
                <a:cxn ang="0">
                  <a:pos x="T0" y="T1"/>
                </a:cxn>
                <a:cxn ang="0">
                  <a:pos x="T2" y="T3"/>
                </a:cxn>
                <a:cxn ang="0">
                  <a:pos x="T4" y="T5"/>
                </a:cxn>
                <a:cxn ang="0">
                  <a:pos x="T6" y="T7"/>
                </a:cxn>
                <a:cxn ang="0">
                  <a:pos x="T8" y="T9"/>
                </a:cxn>
                <a:cxn ang="0">
                  <a:pos x="T10" y="T11"/>
                </a:cxn>
              </a:cxnLst>
              <a:rect l="0" t="0" r="r" b="b"/>
              <a:pathLst>
                <a:path w="13" h="20">
                  <a:moveTo>
                    <a:pt x="0" y="13"/>
                  </a:moveTo>
                  <a:lnTo>
                    <a:pt x="6" y="20"/>
                  </a:lnTo>
                  <a:lnTo>
                    <a:pt x="11" y="16"/>
                  </a:lnTo>
                  <a:lnTo>
                    <a:pt x="13" y="4"/>
                  </a:lnTo>
                  <a:lnTo>
                    <a:pt x="8" y="0"/>
                  </a:lnTo>
                  <a:lnTo>
                    <a:pt x="0" y="1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01" name="Freeform 158"/>
            <p:cNvSpPr>
              <a:spLocks/>
            </p:cNvSpPr>
            <p:nvPr/>
          </p:nvSpPr>
          <p:spPr bwMode="auto">
            <a:xfrm>
              <a:off x="5635" y="1316"/>
              <a:ext cx="36" cy="48"/>
            </a:xfrm>
            <a:custGeom>
              <a:avLst/>
              <a:gdLst>
                <a:gd name="T0" fmla="*/ 19 w 36"/>
                <a:gd name="T1" fmla="*/ 0 h 48"/>
                <a:gd name="T2" fmla="*/ 16 w 36"/>
                <a:gd name="T3" fmla="*/ 1 h 48"/>
                <a:gd name="T4" fmla="*/ 20 w 36"/>
                <a:gd name="T5" fmla="*/ 5 h 48"/>
                <a:gd name="T6" fmla="*/ 18 w 36"/>
                <a:gd name="T7" fmla="*/ 12 h 48"/>
                <a:gd name="T8" fmla="*/ 12 w 36"/>
                <a:gd name="T9" fmla="*/ 9 h 48"/>
                <a:gd name="T10" fmla="*/ 11 w 36"/>
                <a:gd name="T11" fmla="*/ 16 h 48"/>
                <a:gd name="T12" fmla="*/ 8 w 36"/>
                <a:gd name="T13" fmla="*/ 22 h 48"/>
                <a:gd name="T14" fmla="*/ 0 w 36"/>
                <a:gd name="T15" fmla="*/ 15 h 48"/>
                <a:gd name="T16" fmla="*/ 0 w 36"/>
                <a:gd name="T17" fmla="*/ 21 h 48"/>
                <a:gd name="T18" fmla="*/ 5 w 36"/>
                <a:gd name="T19" fmla="*/ 31 h 48"/>
                <a:gd name="T20" fmla="*/ 11 w 36"/>
                <a:gd name="T21" fmla="*/ 41 h 48"/>
                <a:gd name="T22" fmla="*/ 22 w 36"/>
                <a:gd name="T23" fmla="*/ 40 h 48"/>
                <a:gd name="T24" fmla="*/ 28 w 36"/>
                <a:gd name="T25" fmla="*/ 48 h 48"/>
                <a:gd name="T26" fmla="*/ 33 w 36"/>
                <a:gd name="T27" fmla="*/ 42 h 48"/>
                <a:gd name="T28" fmla="*/ 22 w 36"/>
                <a:gd name="T29" fmla="*/ 37 h 48"/>
                <a:gd name="T30" fmla="*/ 22 w 36"/>
                <a:gd name="T31" fmla="*/ 31 h 48"/>
                <a:gd name="T32" fmla="*/ 27 w 36"/>
                <a:gd name="T33" fmla="*/ 29 h 48"/>
                <a:gd name="T34" fmla="*/ 26 w 36"/>
                <a:gd name="T35" fmla="*/ 19 h 48"/>
                <a:gd name="T36" fmla="*/ 36 w 36"/>
                <a:gd name="T37" fmla="*/ 21 h 48"/>
                <a:gd name="T38" fmla="*/ 19 w 36"/>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8">
                  <a:moveTo>
                    <a:pt x="19" y="0"/>
                  </a:moveTo>
                  <a:lnTo>
                    <a:pt x="16" y="1"/>
                  </a:lnTo>
                  <a:lnTo>
                    <a:pt x="20" y="5"/>
                  </a:lnTo>
                  <a:lnTo>
                    <a:pt x="18" y="12"/>
                  </a:lnTo>
                  <a:lnTo>
                    <a:pt x="12" y="9"/>
                  </a:lnTo>
                  <a:lnTo>
                    <a:pt x="11" y="16"/>
                  </a:lnTo>
                  <a:lnTo>
                    <a:pt x="8" y="22"/>
                  </a:lnTo>
                  <a:lnTo>
                    <a:pt x="0" y="15"/>
                  </a:lnTo>
                  <a:lnTo>
                    <a:pt x="0" y="21"/>
                  </a:lnTo>
                  <a:lnTo>
                    <a:pt x="5" y="31"/>
                  </a:lnTo>
                  <a:lnTo>
                    <a:pt x="11" y="41"/>
                  </a:lnTo>
                  <a:lnTo>
                    <a:pt x="22" y="40"/>
                  </a:lnTo>
                  <a:lnTo>
                    <a:pt x="28" y="48"/>
                  </a:lnTo>
                  <a:lnTo>
                    <a:pt x="33" y="42"/>
                  </a:lnTo>
                  <a:lnTo>
                    <a:pt x="22" y="37"/>
                  </a:lnTo>
                  <a:lnTo>
                    <a:pt x="22" y="31"/>
                  </a:lnTo>
                  <a:lnTo>
                    <a:pt x="27" y="29"/>
                  </a:lnTo>
                  <a:lnTo>
                    <a:pt x="26" y="19"/>
                  </a:lnTo>
                  <a:lnTo>
                    <a:pt x="36" y="21"/>
                  </a:lnTo>
                  <a:lnTo>
                    <a:pt x="19"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02" name="Freeform 159"/>
            <p:cNvSpPr>
              <a:spLocks/>
            </p:cNvSpPr>
            <p:nvPr/>
          </p:nvSpPr>
          <p:spPr bwMode="auto">
            <a:xfrm>
              <a:off x="5635" y="1316"/>
              <a:ext cx="36" cy="48"/>
            </a:xfrm>
            <a:custGeom>
              <a:avLst/>
              <a:gdLst>
                <a:gd name="T0" fmla="*/ 19 w 36"/>
                <a:gd name="T1" fmla="*/ 0 h 48"/>
                <a:gd name="T2" fmla="*/ 16 w 36"/>
                <a:gd name="T3" fmla="*/ 1 h 48"/>
                <a:gd name="T4" fmla="*/ 20 w 36"/>
                <a:gd name="T5" fmla="*/ 5 h 48"/>
                <a:gd name="T6" fmla="*/ 18 w 36"/>
                <a:gd name="T7" fmla="*/ 12 h 48"/>
                <a:gd name="T8" fmla="*/ 12 w 36"/>
                <a:gd name="T9" fmla="*/ 9 h 48"/>
                <a:gd name="T10" fmla="*/ 11 w 36"/>
                <a:gd name="T11" fmla="*/ 16 h 48"/>
                <a:gd name="T12" fmla="*/ 8 w 36"/>
                <a:gd name="T13" fmla="*/ 22 h 48"/>
                <a:gd name="T14" fmla="*/ 0 w 36"/>
                <a:gd name="T15" fmla="*/ 15 h 48"/>
                <a:gd name="T16" fmla="*/ 0 w 36"/>
                <a:gd name="T17" fmla="*/ 21 h 48"/>
                <a:gd name="T18" fmla="*/ 5 w 36"/>
                <a:gd name="T19" fmla="*/ 31 h 48"/>
                <a:gd name="T20" fmla="*/ 11 w 36"/>
                <a:gd name="T21" fmla="*/ 41 h 48"/>
                <a:gd name="T22" fmla="*/ 22 w 36"/>
                <a:gd name="T23" fmla="*/ 40 h 48"/>
                <a:gd name="T24" fmla="*/ 28 w 36"/>
                <a:gd name="T25" fmla="*/ 48 h 48"/>
                <a:gd name="T26" fmla="*/ 33 w 36"/>
                <a:gd name="T27" fmla="*/ 42 h 48"/>
                <a:gd name="T28" fmla="*/ 22 w 36"/>
                <a:gd name="T29" fmla="*/ 37 h 48"/>
                <a:gd name="T30" fmla="*/ 22 w 36"/>
                <a:gd name="T31" fmla="*/ 31 h 48"/>
                <a:gd name="T32" fmla="*/ 27 w 36"/>
                <a:gd name="T33" fmla="*/ 29 h 48"/>
                <a:gd name="T34" fmla="*/ 26 w 36"/>
                <a:gd name="T35" fmla="*/ 19 h 48"/>
                <a:gd name="T36" fmla="*/ 36 w 36"/>
                <a:gd name="T37" fmla="*/ 21 h 48"/>
                <a:gd name="T38" fmla="*/ 19 w 36"/>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8">
                  <a:moveTo>
                    <a:pt x="19" y="0"/>
                  </a:moveTo>
                  <a:lnTo>
                    <a:pt x="16" y="1"/>
                  </a:lnTo>
                  <a:lnTo>
                    <a:pt x="20" y="5"/>
                  </a:lnTo>
                  <a:lnTo>
                    <a:pt x="18" y="12"/>
                  </a:lnTo>
                  <a:lnTo>
                    <a:pt x="12" y="9"/>
                  </a:lnTo>
                  <a:lnTo>
                    <a:pt x="11" y="16"/>
                  </a:lnTo>
                  <a:lnTo>
                    <a:pt x="8" y="22"/>
                  </a:lnTo>
                  <a:lnTo>
                    <a:pt x="0" y="15"/>
                  </a:lnTo>
                  <a:lnTo>
                    <a:pt x="0" y="21"/>
                  </a:lnTo>
                  <a:lnTo>
                    <a:pt x="5" y="31"/>
                  </a:lnTo>
                  <a:lnTo>
                    <a:pt x="11" y="41"/>
                  </a:lnTo>
                  <a:lnTo>
                    <a:pt x="22" y="40"/>
                  </a:lnTo>
                  <a:lnTo>
                    <a:pt x="28" y="48"/>
                  </a:lnTo>
                  <a:lnTo>
                    <a:pt x="33" y="42"/>
                  </a:lnTo>
                  <a:lnTo>
                    <a:pt x="22" y="37"/>
                  </a:lnTo>
                  <a:lnTo>
                    <a:pt x="22" y="31"/>
                  </a:lnTo>
                  <a:lnTo>
                    <a:pt x="27" y="29"/>
                  </a:lnTo>
                  <a:lnTo>
                    <a:pt x="26" y="19"/>
                  </a:lnTo>
                  <a:lnTo>
                    <a:pt x="36" y="21"/>
                  </a:lnTo>
                  <a:lnTo>
                    <a:pt x="19"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03" name="Freeform 160"/>
            <p:cNvSpPr>
              <a:spLocks/>
            </p:cNvSpPr>
            <p:nvPr/>
          </p:nvSpPr>
          <p:spPr bwMode="auto">
            <a:xfrm>
              <a:off x="5730" y="937"/>
              <a:ext cx="20" cy="16"/>
            </a:xfrm>
            <a:custGeom>
              <a:avLst/>
              <a:gdLst>
                <a:gd name="T0" fmla="*/ 17 w 20"/>
                <a:gd name="T1" fmla="*/ 1 h 16"/>
                <a:gd name="T2" fmla="*/ 3 w 20"/>
                <a:gd name="T3" fmla="*/ 0 h 16"/>
                <a:gd name="T4" fmla="*/ 0 w 20"/>
                <a:gd name="T5" fmla="*/ 4 h 16"/>
                <a:gd name="T6" fmla="*/ 6 w 20"/>
                <a:gd name="T7" fmla="*/ 16 h 16"/>
                <a:gd name="T8" fmla="*/ 15 w 20"/>
                <a:gd name="T9" fmla="*/ 14 h 16"/>
                <a:gd name="T10" fmla="*/ 13 w 20"/>
                <a:gd name="T11" fmla="*/ 7 h 16"/>
                <a:gd name="T12" fmla="*/ 20 w 20"/>
                <a:gd name="T13" fmla="*/ 9 h 16"/>
                <a:gd name="T14" fmla="*/ 17 w 20"/>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17" y="1"/>
                  </a:moveTo>
                  <a:lnTo>
                    <a:pt x="3" y="0"/>
                  </a:lnTo>
                  <a:lnTo>
                    <a:pt x="0" y="4"/>
                  </a:lnTo>
                  <a:lnTo>
                    <a:pt x="6" y="16"/>
                  </a:lnTo>
                  <a:lnTo>
                    <a:pt x="15" y="14"/>
                  </a:lnTo>
                  <a:lnTo>
                    <a:pt x="13" y="7"/>
                  </a:lnTo>
                  <a:lnTo>
                    <a:pt x="20" y="9"/>
                  </a:lnTo>
                  <a:lnTo>
                    <a:pt x="17"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04" name="Freeform 161"/>
            <p:cNvSpPr>
              <a:spLocks/>
            </p:cNvSpPr>
            <p:nvPr/>
          </p:nvSpPr>
          <p:spPr bwMode="auto">
            <a:xfrm>
              <a:off x="5730" y="937"/>
              <a:ext cx="20" cy="16"/>
            </a:xfrm>
            <a:custGeom>
              <a:avLst/>
              <a:gdLst>
                <a:gd name="T0" fmla="*/ 17 w 20"/>
                <a:gd name="T1" fmla="*/ 1 h 16"/>
                <a:gd name="T2" fmla="*/ 3 w 20"/>
                <a:gd name="T3" fmla="*/ 0 h 16"/>
                <a:gd name="T4" fmla="*/ 0 w 20"/>
                <a:gd name="T5" fmla="*/ 4 h 16"/>
                <a:gd name="T6" fmla="*/ 6 w 20"/>
                <a:gd name="T7" fmla="*/ 16 h 16"/>
                <a:gd name="T8" fmla="*/ 15 w 20"/>
                <a:gd name="T9" fmla="*/ 14 h 16"/>
                <a:gd name="T10" fmla="*/ 13 w 20"/>
                <a:gd name="T11" fmla="*/ 7 h 16"/>
                <a:gd name="T12" fmla="*/ 20 w 20"/>
                <a:gd name="T13" fmla="*/ 9 h 16"/>
                <a:gd name="T14" fmla="*/ 17 w 20"/>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17" y="1"/>
                  </a:moveTo>
                  <a:lnTo>
                    <a:pt x="3" y="0"/>
                  </a:lnTo>
                  <a:lnTo>
                    <a:pt x="0" y="4"/>
                  </a:lnTo>
                  <a:lnTo>
                    <a:pt x="6" y="16"/>
                  </a:lnTo>
                  <a:lnTo>
                    <a:pt x="15" y="14"/>
                  </a:lnTo>
                  <a:lnTo>
                    <a:pt x="13" y="7"/>
                  </a:lnTo>
                  <a:lnTo>
                    <a:pt x="20" y="9"/>
                  </a:lnTo>
                  <a:lnTo>
                    <a:pt x="17" y="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05" name="Freeform 162"/>
            <p:cNvSpPr>
              <a:spLocks/>
            </p:cNvSpPr>
            <p:nvPr/>
          </p:nvSpPr>
          <p:spPr bwMode="auto">
            <a:xfrm>
              <a:off x="5789" y="1324"/>
              <a:ext cx="14" cy="10"/>
            </a:xfrm>
            <a:custGeom>
              <a:avLst/>
              <a:gdLst>
                <a:gd name="T0" fmla="*/ 7 w 14"/>
                <a:gd name="T1" fmla="*/ 0 h 10"/>
                <a:gd name="T2" fmla="*/ 0 w 14"/>
                <a:gd name="T3" fmla="*/ 3 h 10"/>
                <a:gd name="T4" fmla="*/ 7 w 14"/>
                <a:gd name="T5" fmla="*/ 10 h 10"/>
                <a:gd name="T6" fmla="*/ 14 w 14"/>
                <a:gd name="T7" fmla="*/ 9 h 10"/>
                <a:gd name="T8" fmla="*/ 14 w 14"/>
                <a:gd name="T9" fmla="*/ 3 h 10"/>
                <a:gd name="T10" fmla="*/ 7 w 14"/>
                <a:gd name="T11" fmla="*/ 0 h 10"/>
              </a:gdLst>
              <a:ahLst/>
              <a:cxnLst>
                <a:cxn ang="0">
                  <a:pos x="T0" y="T1"/>
                </a:cxn>
                <a:cxn ang="0">
                  <a:pos x="T2" y="T3"/>
                </a:cxn>
                <a:cxn ang="0">
                  <a:pos x="T4" y="T5"/>
                </a:cxn>
                <a:cxn ang="0">
                  <a:pos x="T6" y="T7"/>
                </a:cxn>
                <a:cxn ang="0">
                  <a:pos x="T8" y="T9"/>
                </a:cxn>
                <a:cxn ang="0">
                  <a:pos x="T10" y="T11"/>
                </a:cxn>
              </a:cxnLst>
              <a:rect l="0" t="0" r="r" b="b"/>
              <a:pathLst>
                <a:path w="14" h="10">
                  <a:moveTo>
                    <a:pt x="7" y="0"/>
                  </a:moveTo>
                  <a:lnTo>
                    <a:pt x="0" y="3"/>
                  </a:lnTo>
                  <a:lnTo>
                    <a:pt x="7" y="10"/>
                  </a:lnTo>
                  <a:lnTo>
                    <a:pt x="14" y="9"/>
                  </a:lnTo>
                  <a:lnTo>
                    <a:pt x="14" y="3"/>
                  </a:lnTo>
                  <a:lnTo>
                    <a:pt x="7"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06" name="Freeform 163"/>
            <p:cNvSpPr>
              <a:spLocks/>
            </p:cNvSpPr>
            <p:nvPr/>
          </p:nvSpPr>
          <p:spPr bwMode="auto">
            <a:xfrm>
              <a:off x="5789" y="1324"/>
              <a:ext cx="14" cy="10"/>
            </a:xfrm>
            <a:custGeom>
              <a:avLst/>
              <a:gdLst>
                <a:gd name="T0" fmla="*/ 7 w 14"/>
                <a:gd name="T1" fmla="*/ 0 h 10"/>
                <a:gd name="T2" fmla="*/ 0 w 14"/>
                <a:gd name="T3" fmla="*/ 3 h 10"/>
                <a:gd name="T4" fmla="*/ 7 w 14"/>
                <a:gd name="T5" fmla="*/ 10 h 10"/>
                <a:gd name="T6" fmla="*/ 14 w 14"/>
                <a:gd name="T7" fmla="*/ 9 h 10"/>
                <a:gd name="T8" fmla="*/ 14 w 14"/>
                <a:gd name="T9" fmla="*/ 3 h 10"/>
                <a:gd name="T10" fmla="*/ 7 w 14"/>
                <a:gd name="T11" fmla="*/ 0 h 10"/>
              </a:gdLst>
              <a:ahLst/>
              <a:cxnLst>
                <a:cxn ang="0">
                  <a:pos x="T0" y="T1"/>
                </a:cxn>
                <a:cxn ang="0">
                  <a:pos x="T2" y="T3"/>
                </a:cxn>
                <a:cxn ang="0">
                  <a:pos x="T4" y="T5"/>
                </a:cxn>
                <a:cxn ang="0">
                  <a:pos x="T6" y="T7"/>
                </a:cxn>
                <a:cxn ang="0">
                  <a:pos x="T8" y="T9"/>
                </a:cxn>
                <a:cxn ang="0">
                  <a:pos x="T10" y="T11"/>
                </a:cxn>
              </a:cxnLst>
              <a:rect l="0" t="0" r="r" b="b"/>
              <a:pathLst>
                <a:path w="14" h="10">
                  <a:moveTo>
                    <a:pt x="7" y="0"/>
                  </a:moveTo>
                  <a:lnTo>
                    <a:pt x="0" y="3"/>
                  </a:lnTo>
                  <a:lnTo>
                    <a:pt x="7" y="10"/>
                  </a:lnTo>
                  <a:lnTo>
                    <a:pt x="14" y="9"/>
                  </a:lnTo>
                  <a:lnTo>
                    <a:pt x="14" y="3"/>
                  </a:lnTo>
                  <a:lnTo>
                    <a:pt x="7"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07" name="Freeform 164"/>
            <p:cNvSpPr>
              <a:spLocks/>
            </p:cNvSpPr>
            <p:nvPr/>
          </p:nvSpPr>
          <p:spPr bwMode="auto">
            <a:xfrm>
              <a:off x="5918" y="1084"/>
              <a:ext cx="14" cy="18"/>
            </a:xfrm>
            <a:custGeom>
              <a:avLst/>
              <a:gdLst>
                <a:gd name="T0" fmla="*/ 8 w 14"/>
                <a:gd name="T1" fmla="*/ 18 h 18"/>
                <a:gd name="T2" fmla="*/ 8 w 14"/>
                <a:gd name="T3" fmla="*/ 11 h 18"/>
                <a:gd name="T4" fmla="*/ 14 w 14"/>
                <a:gd name="T5" fmla="*/ 5 h 18"/>
                <a:gd name="T6" fmla="*/ 10 w 14"/>
                <a:gd name="T7" fmla="*/ 0 h 18"/>
                <a:gd name="T8" fmla="*/ 0 w 14"/>
                <a:gd name="T9" fmla="*/ 2 h 18"/>
                <a:gd name="T10" fmla="*/ 0 w 14"/>
                <a:gd name="T11" fmla="*/ 10 h 18"/>
                <a:gd name="T12" fmla="*/ 0 w 14"/>
                <a:gd name="T13" fmla="*/ 17 h 18"/>
                <a:gd name="T14" fmla="*/ 8 w 1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8" y="18"/>
                  </a:moveTo>
                  <a:lnTo>
                    <a:pt x="8" y="11"/>
                  </a:lnTo>
                  <a:lnTo>
                    <a:pt x="14" y="5"/>
                  </a:lnTo>
                  <a:lnTo>
                    <a:pt x="10" y="0"/>
                  </a:lnTo>
                  <a:lnTo>
                    <a:pt x="0" y="2"/>
                  </a:lnTo>
                  <a:lnTo>
                    <a:pt x="0" y="10"/>
                  </a:lnTo>
                  <a:lnTo>
                    <a:pt x="0" y="17"/>
                  </a:lnTo>
                  <a:lnTo>
                    <a:pt x="8" y="1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08" name="Freeform 165"/>
            <p:cNvSpPr>
              <a:spLocks/>
            </p:cNvSpPr>
            <p:nvPr/>
          </p:nvSpPr>
          <p:spPr bwMode="auto">
            <a:xfrm>
              <a:off x="5918" y="1084"/>
              <a:ext cx="14" cy="18"/>
            </a:xfrm>
            <a:custGeom>
              <a:avLst/>
              <a:gdLst>
                <a:gd name="T0" fmla="*/ 8 w 14"/>
                <a:gd name="T1" fmla="*/ 18 h 18"/>
                <a:gd name="T2" fmla="*/ 8 w 14"/>
                <a:gd name="T3" fmla="*/ 11 h 18"/>
                <a:gd name="T4" fmla="*/ 14 w 14"/>
                <a:gd name="T5" fmla="*/ 5 h 18"/>
                <a:gd name="T6" fmla="*/ 10 w 14"/>
                <a:gd name="T7" fmla="*/ 0 h 18"/>
                <a:gd name="T8" fmla="*/ 0 w 14"/>
                <a:gd name="T9" fmla="*/ 2 h 18"/>
                <a:gd name="T10" fmla="*/ 0 w 14"/>
                <a:gd name="T11" fmla="*/ 10 h 18"/>
                <a:gd name="T12" fmla="*/ 0 w 14"/>
                <a:gd name="T13" fmla="*/ 17 h 18"/>
                <a:gd name="T14" fmla="*/ 8 w 1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8" y="18"/>
                  </a:moveTo>
                  <a:lnTo>
                    <a:pt x="8" y="11"/>
                  </a:lnTo>
                  <a:lnTo>
                    <a:pt x="14" y="5"/>
                  </a:lnTo>
                  <a:lnTo>
                    <a:pt x="10" y="0"/>
                  </a:lnTo>
                  <a:lnTo>
                    <a:pt x="0" y="2"/>
                  </a:lnTo>
                  <a:lnTo>
                    <a:pt x="0" y="10"/>
                  </a:lnTo>
                  <a:lnTo>
                    <a:pt x="0" y="17"/>
                  </a:lnTo>
                  <a:lnTo>
                    <a:pt x="8" y="1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09" name="Freeform 166"/>
            <p:cNvSpPr>
              <a:spLocks/>
            </p:cNvSpPr>
            <p:nvPr/>
          </p:nvSpPr>
          <p:spPr bwMode="auto">
            <a:xfrm>
              <a:off x="5710" y="-143"/>
              <a:ext cx="672" cy="1531"/>
            </a:xfrm>
            <a:custGeom>
              <a:avLst/>
              <a:gdLst>
                <a:gd name="T0" fmla="*/ 604 w 672"/>
                <a:gd name="T1" fmla="*/ 991 h 1531"/>
                <a:gd name="T2" fmla="*/ 582 w 672"/>
                <a:gd name="T3" fmla="*/ 881 h 1531"/>
                <a:gd name="T4" fmla="*/ 553 w 672"/>
                <a:gd name="T5" fmla="*/ 784 h 1531"/>
                <a:gd name="T6" fmla="*/ 584 w 672"/>
                <a:gd name="T7" fmla="*/ 715 h 1531"/>
                <a:gd name="T8" fmla="*/ 581 w 672"/>
                <a:gd name="T9" fmla="*/ 403 h 1531"/>
                <a:gd name="T10" fmla="*/ 494 w 672"/>
                <a:gd name="T11" fmla="*/ 313 h 1531"/>
                <a:gd name="T12" fmla="*/ 458 w 672"/>
                <a:gd name="T13" fmla="*/ 209 h 1531"/>
                <a:gd name="T14" fmla="*/ 439 w 672"/>
                <a:gd name="T15" fmla="*/ 218 h 1531"/>
                <a:gd name="T16" fmla="*/ 411 w 672"/>
                <a:gd name="T17" fmla="*/ 222 h 1531"/>
                <a:gd name="T18" fmla="*/ 410 w 672"/>
                <a:gd name="T19" fmla="*/ 202 h 1531"/>
                <a:gd name="T20" fmla="*/ 398 w 672"/>
                <a:gd name="T21" fmla="*/ 196 h 1531"/>
                <a:gd name="T22" fmla="*/ 408 w 672"/>
                <a:gd name="T23" fmla="*/ 183 h 1531"/>
                <a:gd name="T24" fmla="*/ 433 w 672"/>
                <a:gd name="T25" fmla="*/ 160 h 1531"/>
                <a:gd name="T26" fmla="*/ 460 w 672"/>
                <a:gd name="T27" fmla="*/ 142 h 1531"/>
                <a:gd name="T28" fmla="*/ 462 w 672"/>
                <a:gd name="T29" fmla="*/ 113 h 1531"/>
                <a:gd name="T30" fmla="*/ 470 w 672"/>
                <a:gd name="T31" fmla="*/ 122 h 1531"/>
                <a:gd name="T32" fmla="*/ 478 w 672"/>
                <a:gd name="T33" fmla="*/ 128 h 1531"/>
                <a:gd name="T34" fmla="*/ 474 w 672"/>
                <a:gd name="T35" fmla="*/ 136 h 1531"/>
                <a:gd name="T36" fmla="*/ 471 w 672"/>
                <a:gd name="T37" fmla="*/ 163 h 1531"/>
                <a:gd name="T38" fmla="*/ 459 w 672"/>
                <a:gd name="T39" fmla="*/ 196 h 1531"/>
                <a:gd name="T40" fmla="*/ 490 w 672"/>
                <a:gd name="T41" fmla="*/ 166 h 1531"/>
                <a:gd name="T42" fmla="*/ 445 w 672"/>
                <a:gd name="T43" fmla="*/ 14 h 1531"/>
                <a:gd name="T44" fmla="*/ 383 w 672"/>
                <a:gd name="T45" fmla="*/ 18 h 1531"/>
                <a:gd name="T46" fmla="*/ 326 w 672"/>
                <a:gd name="T47" fmla="*/ 59 h 1531"/>
                <a:gd name="T48" fmla="*/ 291 w 672"/>
                <a:gd name="T49" fmla="*/ 221 h 1531"/>
                <a:gd name="T50" fmla="*/ 206 w 672"/>
                <a:gd name="T51" fmla="*/ 248 h 1531"/>
                <a:gd name="T52" fmla="*/ 87 w 672"/>
                <a:gd name="T53" fmla="*/ 239 h 1531"/>
                <a:gd name="T54" fmla="*/ 9 w 672"/>
                <a:gd name="T55" fmla="*/ 147 h 1531"/>
                <a:gd name="T56" fmla="*/ 0 w 672"/>
                <a:gd name="T57" fmla="*/ 190 h 1531"/>
                <a:gd name="T58" fmla="*/ 47 w 672"/>
                <a:gd name="T59" fmla="*/ 249 h 1531"/>
                <a:gd name="T60" fmla="*/ 133 w 672"/>
                <a:gd name="T61" fmla="*/ 293 h 1531"/>
                <a:gd name="T62" fmla="*/ 180 w 672"/>
                <a:gd name="T63" fmla="*/ 359 h 1531"/>
                <a:gd name="T64" fmla="*/ 177 w 672"/>
                <a:gd name="T65" fmla="*/ 454 h 1531"/>
                <a:gd name="T66" fmla="*/ 175 w 672"/>
                <a:gd name="T67" fmla="*/ 616 h 1531"/>
                <a:gd name="T68" fmla="*/ 232 w 672"/>
                <a:gd name="T69" fmla="*/ 702 h 1531"/>
                <a:gd name="T70" fmla="*/ 270 w 672"/>
                <a:gd name="T71" fmla="*/ 755 h 1531"/>
                <a:gd name="T72" fmla="*/ 295 w 672"/>
                <a:gd name="T73" fmla="*/ 824 h 1531"/>
                <a:gd name="T74" fmla="*/ 276 w 672"/>
                <a:gd name="T75" fmla="*/ 829 h 1531"/>
                <a:gd name="T76" fmla="*/ 276 w 672"/>
                <a:gd name="T77" fmla="*/ 847 h 1531"/>
                <a:gd name="T78" fmla="*/ 234 w 672"/>
                <a:gd name="T79" fmla="*/ 876 h 1531"/>
                <a:gd name="T80" fmla="*/ 192 w 672"/>
                <a:gd name="T81" fmla="*/ 950 h 1531"/>
                <a:gd name="T82" fmla="*/ 153 w 672"/>
                <a:gd name="T83" fmla="*/ 1000 h 1531"/>
                <a:gd name="T84" fmla="*/ 122 w 672"/>
                <a:gd name="T85" fmla="*/ 1024 h 1531"/>
                <a:gd name="T86" fmla="*/ 101 w 672"/>
                <a:gd name="T87" fmla="*/ 1075 h 1531"/>
                <a:gd name="T88" fmla="*/ 61 w 672"/>
                <a:gd name="T89" fmla="*/ 1084 h 1531"/>
                <a:gd name="T90" fmla="*/ 51 w 672"/>
                <a:gd name="T91" fmla="*/ 1114 h 1531"/>
                <a:gd name="T92" fmla="*/ 19 w 672"/>
                <a:gd name="T93" fmla="*/ 1182 h 1531"/>
                <a:gd name="T94" fmla="*/ 23 w 672"/>
                <a:gd name="T95" fmla="*/ 1241 h 1531"/>
                <a:gd name="T96" fmla="*/ 53 w 672"/>
                <a:gd name="T97" fmla="*/ 1317 h 1531"/>
                <a:gd name="T98" fmla="*/ 29 w 672"/>
                <a:gd name="T99" fmla="*/ 1376 h 1531"/>
                <a:gd name="T100" fmla="*/ 37 w 672"/>
                <a:gd name="T101" fmla="*/ 1433 h 1531"/>
                <a:gd name="T102" fmla="*/ 117 w 672"/>
                <a:gd name="T103" fmla="*/ 1475 h 1531"/>
                <a:gd name="T104" fmla="*/ 130 w 672"/>
                <a:gd name="T105" fmla="*/ 1488 h 1531"/>
                <a:gd name="T106" fmla="*/ 136 w 672"/>
                <a:gd name="T107" fmla="*/ 1515 h 1531"/>
                <a:gd name="T108" fmla="*/ 136 w 672"/>
                <a:gd name="T109" fmla="*/ 1531 h 1531"/>
                <a:gd name="T110" fmla="*/ 175 w 672"/>
                <a:gd name="T111" fmla="*/ 1515 h 1531"/>
                <a:gd name="T112" fmla="*/ 199 w 672"/>
                <a:gd name="T113" fmla="*/ 1515 h 1531"/>
                <a:gd name="T114" fmla="*/ 276 w 672"/>
                <a:gd name="T115" fmla="*/ 1486 h 1531"/>
                <a:gd name="T116" fmla="*/ 320 w 672"/>
                <a:gd name="T117" fmla="*/ 1461 h 1531"/>
                <a:gd name="T118" fmla="*/ 350 w 672"/>
                <a:gd name="T119" fmla="*/ 1458 h 1531"/>
                <a:gd name="T120" fmla="*/ 411 w 672"/>
                <a:gd name="T121" fmla="*/ 1445 h 1531"/>
                <a:gd name="T122" fmla="*/ 541 w 672"/>
                <a:gd name="T123" fmla="*/ 1296 h 1531"/>
                <a:gd name="T124" fmla="*/ 657 w 672"/>
                <a:gd name="T125" fmla="*/ 1095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531">
                  <a:moveTo>
                    <a:pt x="657" y="1095"/>
                  </a:moveTo>
                  <a:lnTo>
                    <a:pt x="649" y="1073"/>
                  </a:lnTo>
                  <a:lnTo>
                    <a:pt x="614" y="1060"/>
                  </a:lnTo>
                  <a:lnTo>
                    <a:pt x="574" y="1021"/>
                  </a:lnTo>
                  <a:lnTo>
                    <a:pt x="604" y="991"/>
                  </a:lnTo>
                  <a:lnTo>
                    <a:pt x="606" y="939"/>
                  </a:lnTo>
                  <a:lnTo>
                    <a:pt x="597" y="939"/>
                  </a:lnTo>
                  <a:lnTo>
                    <a:pt x="578" y="923"/>
                  </a:lnTo>
                  <a:lnTo>
                    <a:pt x="576" y="888"/>
                  </a:lnTo>
                  <a:lnTo>
                    <a:pt x="582" y="881"/>
                  </a:lnTo>
                  <a:lnTo>
                    <a:pt x="580" y="867"/>
                  </a:lnTo>
                  <a:lnTo>
                    <a:pt x="561" y="868"/>
                  </a:lnTo>
                  <a:lnTo>
                    <a:pt x="548" y="849"/>
                  </a:lnTo>
                  <a:lnTo>
                    <a:pt x="566" y="817"/>
                  </a:lnTo>
                  <a:lnTo>
                    <a:pt x="553" y="784"/>
                  </a:lnTo>
                  <a:lnTo>
                    <a:pt x="564" y="760"/>
                  </a:lnTo>
                  <a:lnTo>
                    <a:pt x="559" y="740"/>
                  </a:lnTo>
                  <a:lnTo>
                    <a:pt x="560" y="728"/>
                  </a:lnTo>
                  <a:lnTo>
                    <a:pt x="582" y="724"/>
                  </a:lnTo>
                  <a:lnTo>
                    <a:pt x="584" y="715"/>
                  </a:lnTo>
                  <a:lnTo>
                    <a:pt x="568" y="693"/>
                  </a:lnTo>
                  <a:lnTo>
                    <a:pt x="566" y="669"/>
                  </a:lnTo>
                  <a:lnTo>
                    <a:pt x="515" y="565"/>
                  </a:lnTo>
                  <a:lnTo>
                    <a:pt x="511" y="528"/>
                  </a:lnTo>
                  <a:lnTo>
                    <a:pt x="581" y="403"/>
                  </a:lnTo>
                  <a:lnTo>
                    <a:pt x="553" y="390"/>
                  </a:lnTo>
                  <a:lnTo>
                    <a:pt x="539" y="364"/>
                  </a:lnTo>
                  <a:lnTo>
                    <a:pt x="532" y="348"/>
                  </a:lnTo>
                  <a:lnTo>
                    <a:pt x="518" y="329"/>
                  </a:lnTo>
                  <a:lnTo>
                    <a:pt x="494" y="313"/>
                  </a:lnTo>
                  <a:lnTo>
                    <a:pt x="457" y="264"/>
                  </a:lnTo>
                  <a:lnTo>
                    <a:pt x="473" y="223"/>
                  </a:lnTo>
                  <a:lnTo>
                    <a:pt x="456" y="213"/>
                  </a:lnTo>
                  <a:lnTo>
                    <a:pt x="464" y="209"/>
                  </a:lnTo>
                  <a:lnTo>
                    <a:pt x="458" y="209"/>
                  </a:lnTo>
                  <a:lnTo>
                    <a:pt x="449" y="204"/>
                  </a:lnTo>
                  <a:lnTo>
                    <a:pt x="443" y="204"/>
                  </a:lnTo>
                  <a:lnTo>
                    <a:pt x="445" y="212"/>
                  </a:lnTo>
                  <a:lnTo>
                    <a:pt x="446" y="218"/>
                  </a:lnTo>
                  <a:lnTo>
                    <a:pt x="439" y="218"/>
                  </a:lnTo>
                  <a:lnTo>
                    <a:pt x="435" y="212"/>
                  </a:lnTo>
                  <a:lnTo>
                    <a:pt x="429" y="215"/>
                  </a:lnTo>
                  <a:lnTo>
                    <a:pt x="430" y="224"/>
                  </a:lnTo>
                  <a:lnTo>
                    <a:pt x="421" y="228"/>
                  </a:lnTo>
                  <a:lnTo>
                    <a:pt x="411" y="222"/>
                  </a:lnTo>
                  <a:lnTo>
                    <a:pt x="406" y="213"/>
                  </a:lnTo>
                  <a:lnTo>
                    <a:pt x="413" y="214"/>
                  </a:lnTo>
                  <a:lnTo>
                    <a:pt x="417" y="212"/>
                  </a:lnTo>
                  <a:lnTo>
                    <a:pt x="411" y="206"/>
                  </a:lnTo>
                  <a:lnTo>
                    <a:pt x="410" y="202"/>
                  </a:lnTo>
                  <a:lnTo>
                    <a:pt x="407" y="209"/>
                  </a:lnTo>
                  <a:lnTo>
                    <a:pt x="400" y="208"/>
                  </a:lnTo>
                  <a:lnTo>
                    <a:pt x="397" y="201"/>
                  </a:lnTo>
                  <a:lnTo>
                    <a:pt x="403" y="199"/>
                  </a:lnTo>
                  <a:lnTo>
                    <a:pt x="398" y="196"/>
                  </a:lnTo>
                  <a:lnTo>
                    <a:pt x="393" y="198"/>
                  </a:lnTo>
                  <a:lnTo>
                    <a:pt x="389" y="194"/>
                  </a:lnTo>
                  <a:lnTo>
                    <a:pt x="393" y="184"/>
                  </a:lnTo>
                  <a:lnTo>
                    <a:pt x="402" y="184"/>
                  </a:lnTo>
                  <a:lnTo>
                    <a:pt x="408" y="183"/>
                  </a:lnTo>
                  <a:lnTo>
                    <a:pt x="413" y="180"/>
                  </a:lnTo>
                  <a:lnTo>
                    <a:pt x="411" y="169"/>
                  </a:lnTo>
                  <a:lnTo>
                    <a:pt x="420" y="161"/>
                  </a:lnTo>
                  <a:lnTo>
                    <a:pt x="426" y="163"/>
                  </a:lnTo>
                  <a:lnTo>
                    <a:pt x="433" y="160"/>
                  </a:lnTo>
                  <a:lnTo>
                    <a:pt x="435" y="151"/>
                  </a:lnTo>
                  <a:lnTo>
                    <a:pt x="447" y="153"/>
                  </a:lnTo>
                  <a:lnTo>
                    <a:pt x="452" y="147"/>
                  </a:lnTo>
                  <a:lnTo>
                    <a:pt x="459" y="151"/>
                  </a:lnTo>
                  <a:lnTo>
                    <a:pt x="460" y="142"/>
                  </a:lnTo>
                  <a:lnTo>
                    <a:pt x="455" y="137"/>
                  </a:lnTo>
                  <a:lnTo>
                    <a:pt x="450" y="137"/>
                  </a:lnTo>
                  <a:lnTo>
                    <a:pt x="447" y="128"/>
                  </a:lnTo>
                  <a:lnTo>
                    <a:pt x="452" y="120"/>
                  </a:lnTo>
                  <a:lnTo>
                    <a:pt x="462" y="113"/>
                  </a:lnTo>
                  <a:lnTo>
                    <a:pt x="465" y="122"/>
                  </a:lnTo>
                  <a:lnTo>
                    <a:pt x="463" y="130"/>
                  </a:lnTo>
                  <a:lnTo>
                    <a:pt x="468" y="136"/>
                  </a:lnTo>
                  <a:lnTo>
                    <a:pt x="473" y="130"/>
                  </a:lnTo>
                  <a:lnTo>
                    <a:pt x="470" y="122"/>
                  </a:lnTo>
                  <a:lnTo>
                    <a:pt x="472" y="109"/>
                  </a:lnTo>
                  <a:lnTo>
                    <a:pt x="480" y="108"/>
                  </a:lnTo>
                  <a:lnTo>
                    <a:pt x="481" y="113"/>
                  </a:lnTo>
                  <a:lnTo>
                    <a:pt x="476" y="118"/>
                  </a:lnTo>
                  <a:lnTo>
                    <a:pt x="478" y="128"/>
                  </a:lnTo>
                  <a:lnTo>
                    <a:pt x="483" y="120"/>
                  </a:lnTo>
                  <a:lnTo>
                    <a:pt x="490" y="111"/>
                  </a:lnTo>
                  <a:lnTo>
                    <a:pt x="493" y="120"/>
                  </a:lnTo>
                  <a:lnTo>
                    <a:pt x="490" y="129"/>
                  </a:lnTo>
                  <a:lnTo>
                    <a:pt x="474" y="136"/>
                  </a:lnTo>
                  <a:lnTo>
                    <a:pt x="474" y="142"/>
                  </a:lnTo>
                  <a:lnTo>
                    <a:pt x="476" y="143"/>
                  </a:lnTo>
                  <a:lnTo>
                    <a:pt x="478" y="153"/>
                  </a:lnTo>
                  <a:lnTo>
                    <a:pt x="470" y="160"/>
                  </a:lnTo>
                  <a:lnTo>
                    <a:pt x="471" y="163"/>
                  </a:lnTo>
                  <a:lnTo>
                    <a:pt x="466" y="170"/>
                  </a:lnTo>
                  <a:lnTo>
                    <a:pt x="457" y="172"/>
                  </a:lnTo>
                  <a:lnTo>
                    <a:pt x="449" y="185"/>
                  </a:lnTo>
                  <a:lnTo>
                    <a:pt x="456" y="197"/>
                  </a:lnTo>
                  <a:lnTo>
                    <a:pt x="459" y="196"/>
                  </a:lnTo>
                  <a:lnTo>
                    <a:pt x="469" y="201"/>
                  </a:lnTo>
                  <a:lnTo>
                    <a:pt x="464" y="209"/>
                  </a:lnTo>
                  <a:lnTo>
                    <a:pt x="479" y="202"/>
                  </a:lnTo>
                  <a:lnTo>
                    <a:pt x="475" y="188"/>
                  </a:lnTo>
                  <a:lnTo>
                    <a:pt x="490" y="166"/>
                  </a:lnTo>
                  <a:lnTo>
                    <a:pt x="493" y="135"/>
                  </a:lnTo>
                  <a:lnTo>
                    <a:pt x="521" y="89"/>
                  </a:lnTo>
                  <a:lnTo>
                    <a:pt x="511" y="51"/>
                  </a:lnTo>
                  <a:lnTo>
                    <a:pt x="477" y="42"/>
                  </a:lnTo>
                  <a:lnTo>
                    <a:pt x="445" y="14"/>
                  </a:lnTo>
                  <a:lnTo>
                    <a:pt x="422" y="0"/>
                  </a:lnTo>
                  <a:lnTo>
                    <a:pt x="412" y="7"/>
                  </a:lnTo>
                  <a:lnTo>
                    <a:pt x="399" y="5"/>
                  </a:lnTo>
                  <a:lnTo>
                    <a:pt x="391" y="22"/>
                  </a:lnTo>
                  <a:lnTo>
                    <a:pt x="383" y="18"/>
                  </a:lnTo>
                  <a:lnTo>
                    <a:pt x="377" y="24"/>
                  </a:lnTo>
                  <a:lnTo>
                    <a:pt x="365" y="14"/>
                  </a:lnTo>
                  <a:lnTo>
                    <a:pt x="354" y="16"/>
                  </a:lnTo>
                  <a:lnTo>
                    <a:pt x="349" y="40"/>
                  </a:lnTo>
                  <a:lnTo>
                    <a:pt x="326" y="59"/>
                  </a:lnTo>
                  <a:lnTo>
                    <a:pt x="318" y="92"/>
                  </a:lnTo>
                  <a:lnTo>
                    <a:pt x="326" y="120"/>
                  </a:lnTo>
                  <a:lnTo>
                    <a:pt x="307" y="142"/>
                  </a:lnTo>
                  <a:lnTo>
                    <a:pt x="311" y="179"/>
                  </a:lnTo>
                  <a:lnTo>
                    <a:pt x="291" y="221"/>
                  </a:lnTo>
                  <a:lnTo>
                    <a:pt x="272" y="231"/>
                  </a:lnTo>
                  <a:lnTo>
                    <a:pt x="262" y="267"/>
                  </a:lnTo>
                  <a:lnTo>
                    <a:pt x="243" y="269"/>
                  </a:lnTo>
                  <a:lnTo>
                    <a:pt x="224" y="246"/>
                  </a:lnTo>
                  <a:lnTo>
                    <a:pt x="206" y="248"/>
                  </a:lnTo>
                  <a:lnTo>
                    <a:pt x="201" y="229"/>
                  </a:lnTo>
                  <a:lnTo>
                    <a:pt x="186" y="235"/>
                  </a:lnTo>
                  <a:lnTo>
                    <a:pt x="175" y="259"/>
                  </a:lnTo>
                  <a:lnTo>
                    <a:pt x="144" y="262"/>
                  </a:lnTo>
                  <a:lnTo>
                    <a:pt x="87" y="239"/>
                  </a:lnTo>
                  <a:lnTo>
                    <a:pt x="81" y="214"/>
                  </a:lnTo>
                  <a:lnTo>
                    <a:pt x="58" y="181"/>
                  </a:lnTo>
                  <a:lnTo>
                    <a:pt x="52" y="161"/>
                  </a:lnTo>
                  <a:lnTo>
                    <a:pt x="31" y="141"/>
                  </a:lnTo>
                  <a:lnTo>
                    <a:pt x="9" y="147"/>
                  </a:lnTo>
                  <a:lnTo>
                    <a:pt x="7" y="163"/>
                  </a:lnTo>
                  <a:lnTo>
                    <a:pt x="16" y="179"/>
                  </a:lnTo>
                  <a:lnTo>
                    <a:pt x="8" y="188"/>
                  </a:lnTo>
                  <a:lnTo>
                    <a:pt x="1" y="186"/>
                  </a:lnTo>
                  <a:lnTo>
                    <a:pt x="0" y="190"/>
                  </a:lnTo>
                  <a:lnTo>
                    <a:pt x="6" y="202"/>
                  </a:lnTo>
                  <a:lnTo>
                    <a:pt x="18" y="213"/>
                  </a:lnTo>
                  <a:lnTo>
                    <a:pt x="26" y="224"/>
                  </a:lnTo>
                  <a:lnTo>
                    <a:pt x="34" y="229"/>
                  </a:lnTo>
                  <a:lnTo>
                    <a:pt x="47" y="249"/>
                  </a:lnTo>
                  <a:lnTo>
                    <a:pt x="63" y="251"/>
                  </a:lnTo>
                  <a:lnTo>
                    <a:pt x="79" y="278"/>
                  </a:lnTo>
                  <a:lnTo>
                    <a:pt x="99" y="277"/>
                  </a:lnTo>
                  <a:lnTo>
                    <a:pt x="107" y="283"/>
                  </a:lnTo>
                  <a:lnTo>
                    <a:pt x="133" y="293"/>
                  </a:lnTo>
                  <a:lnTo>
                    <a:pt x="148" y="332"/>
                  </a:lnTo>
                  <a:lnTo>
                    <a:pt x="154" y="333"/>
                  </a:lnTo>
                  <a:lnTo>
                    <a:pt x="164" y="327"/>
                  </a:lnTo>
                  <a:lnTo>
                    <a:pt x="168" y="346"/>
                  </a:lnTo>
                  <a:lnTo>
                    <a:pt x="180" y="359"/>
                  </a:lnTo>
                  <a:lnTo>
                    <a:pt x="180" y="374"/>
                  </a:lnTo>
                  <a:lnTo>
                    <a:pt x="170" y="384"/>
                  </a:lnTo>
                  <a:lnTo>
                    <a:pt x="173" y="421"/>
                  </a:lnTo>
                  <a:lnTo>
                    <a:pt x="166" y="443"/>
                  </a:lnTo>
                  <a:lnTo>
                    <a:pt x="177" y="454"/>
                  </a:lnTo>
                  <a:lnTo>
                    <a:pt x="179" y="475"/>
                  </a:lnTo>
                  <a:lnTo>
                    <a:pt x="165" y="485"/>
                  </a:lnTo>
                  <a:lnTo>
                    <a:pt x="179" y="558"/>
                  </a:lnTo>
                  <a:lnTo>
                    <a:pt x="199" y="571"/>
                  </a:lnTo>
                  <a:lnTo>
                    <a:pt x="175" y="616"/>
                  </a:lnTo>
                  <a:lnTo>
                    <a:pt x="179" y="644"/>
                  </a:lnTo>
                  <a:lnTo>
                    <a:pt x="211" y="695"/>
                  </a:lnTo>
                  <a:lnTo>
                    <a:pt x="214" y="701"/>
                  </a:lnTo>
                  <a:lnTo>
                    <a:pt x="225" y="708"/>
                  </a:lnTo>
                  <a:lnTo>
                    <a:pt x="232" y="702"/>
                  </a:lnTo>
                  <a:lnTo>
                    <a:pt x="241" y="697"/>
                  </a:lnTo>
                  <a:lnTo>
                    <a:pt x="247" y="722"/>
                  </a:lnTo>
                  <a:lnTo>
                    <a:pt x="258" y="734"/>
                  </a:lnTo>
                  <a:lnTo>
                    <a:pt x="269" y="735"/>
                  </a:lnTo>
                  <a:lnTo>
                    <a:pt x="270" y="755"/>
                  </a:lnTo>
                  <a:lnTo>
                    <a:pt x="289" y="767"/>
                  </a:lnTo>
                  <a:lnTo>
                    <a:pt x="293" y="781"/>
                  </a:lnTo>
                  <a:lnTo>
                    <a:pt x="285" y="790"/>
                  </a:lnTo>
                  <a:lnTo>
                    <a:pt x="286" y="808"/>
                  </a:lnTo>
                  <a:lnTo>
                    <a:pt x="295" y="824"/>
                  </a:lnTo>
                  <a:lnTo>
                    <a:pt x="294" y="830"/>
                  </a:lnTo>
                  <a:lnTo>
                    <a:pt x="286" y="830"/>
                  </a:lnTo>
                  <a:lnTo>
                    <a:pt x="279" y="821"/>
                  </a:lnTo>
                  <a:lnTo>
                    <a:pt x="275" y="822"/>
                  </a:lnTo>
                  <a:lnTo>
                    <a:pt x="276" y="829"/>
                  </a:lnTo>
                  <a:lnTo>
                    <a:pt x="286" y="841"/>
                  </a:lnTo>
                  <a:lnTo>
                    <a:pt x="285" y="855"/>
                  </a:lnTo>
                  <a:lnTo>
                    <a:pt x="287" y="861"/>
                  </a:lnTo>
                  <a:lnTo>
                    <a:pt x="283" y="860"/>
                  </a:lnTo>
                  <a:lnTo>
                    <a:pt x="276" y="847"/>
                  </a:lnTo>
                  <a:lnTo>
                    <a:pt x="272" y="845"/>
                  </a:lnTo>
                  <a:lnTo>
                    <a:pt x="259" y="847"/>
                  </a:lnTo>
                  <a:lnTo>
                    <a:pt x="249" y="858"/>
                  </a:lnTo>
                  <a:lnTo>
                    <a:pt x="239" y="856"/>
                  </a:lnTo>
                  <a:lnTo>
                    <a:pt x="234" y="876"/>
                  </a:lnTo>
                  <a:lnTo>
                    <a:pt x="215" y="910"/>
                  </a:lnTo>
                  <a:lnTo>
                    <a:pt x="202" y="925"/>
                  </a:lnTo>
                  <a:lnTo>
                    <a:pt x="204" y="934"/>
                  </a:lnTo>
                  <a:lnTo>
                    <a:pt x="195" y="939"/>
                  </a:lnTo>
                  <a:lnTo>
                    <a:pt x="192" y="950"/>
                  </a:lnTo>
                  <a:lnTo>
                    <a:pt x="179" y="959"/>
                  </a:lnTo>
                  <a:lnTo>
                    <a:pt x="173" y="972"/>
                  </a:lnTo>
                  <a:lnTo>
                    <a:pt x="166" y="968"/>
                  </a:lnTo>
                  <a:lnTo>
                    <a:pt x="163" y="986"/>
                  </a:lnTo>
                  <a:lnTo>
                    <a:pt x="153" y="1000"/>
                  </a:lnTo>
                  <a:lnTo>
                    <a:pt x="146" y="1000"/>
                  </a:lnTo>
                  <a:lnTo>
                    <a:pt x="141" y="1009"/>
                  </a:lnTo>
                  <a:lnTo>
                    <a:pt x="135" y="1011"/>
                  </a:lnTo>
                  <a:lnTo>
                    <a:pt x="129" y="1024"/>
                  </a:lnTo>
                  <a:lnTo>
                    <a:pt x="122" y="1024"/>
                  </a:lnTo>
                  <a:lnTo>
                    <a:pt x="106" y="1040"/>
                  </a:lnTo>
                  <a:lnTo>
                    <a:pt x="106" y="1055"/>
                  </a:lnTo>
                  <a:lnTo>
                    <a:pt x="95" y="1046"/>
                  </a:lnTo>
                  <a:lnTo>
                    <a:pt x="95" y="1058"/>
                  </a:lnTo>
                  <a:lnTo>
                    <a:pt x="101" y="1075"/>
                  </a:lnTo>
                  <a:lnTo>
                    <a:pt x="92" y="1078"/>
                  </a:lnTo>
                  <a:lnTo>
                    <a:pt x="84" y="1087"/>
                  </a:lnTo>
                  <a:lnTo>
                    <a:pt x="73" y="1097"/>
                  </a:lnTo>
                  <a:lnTo>
                    <a:pt x="74" y="1090"/>
                  </a:lnTo>
                  <a:lnTo>
                    <a:pt x="61" y="1084"/>
                  </a:lnTo>
                  <a:lnTo>
                    <a:pt x="66" y="1095"/>
                  </a:lnTo>
                  <a:lnTo>
                    <a:pt x="55" y="1087"/>
                  </a:lnTo>
                  <a:lnTo>
                    <a:pt x="46" y="1093"/>
                  </a:lnTo>
                  <a:lnTo>
                    <a:pt x="41" y="1103"/>
                  </a:lnTo>
                  <a:lnTo>
                    <a:pt x="51" y="1114"/>
                  </a:lnTo>
                  <a:lnTo>
                    <a:pt x="41" y="1118"/>
                  </a:lnTo>
                  <a:lnTo>
                    <a:pt x="31" y="1134"/>
                  </a:lnTo>
                  <a:lnTo>
                    <a:pt x="20" y="1137"/>
                  </a:lnTo>
                  <a:lnTo>
                    <a:pt x="14" y="1163"/>
                  </a:lnTo>
                  <a:lnTo>
                    <a:pt x="19" y="1182"/>
                  </a:lnTo>
                  <a:lnTo>
                    <a:pt x="17" y="1204"/>
                  </a:lnTo>
                  <a:lnTo>
                    <a:pt x="23" y="1206"/>
                  </a:lnTo>
                  <a:lnTo>
                    <a:pt x="27" y="1202"/>
                  </a:lnTo>
                  <a:lnTo>
                    <a:pt x="32" y="1220"/>
                  </a:lnTo>
                  <a:lnTo>
                    <a:pt x="23" y="1241"/>
                  </a:lnTo>
                  <a:lnTo>
                    <a:pt x="23" y="1252"/>
                  </a:lnTo>
                  <a:lnTo>
                    <a:pt x="42" y="1268"/>
                  </a:lnTo>
                  <a:lnTo>
                    <a:pt x="41" y="1292"/>
                  </a:lnTo>
                  <a:lnTo>
                    <a:pt x="55" y="1314"/>
                  </a:lnTo>
                  <a:lnTo>
                    <a:pt x="53" y="1317"/>
                  </a:lnTo>
                  <a:lnTo>
                    <a:pt x="45" y="1307"/>
                  </a:lnTo>
                  <a:lnTo>
                    <a:pt x="36" y="1319"/>
                  </a:lnTo>
                  <a:lnTo>
                    <a:pt x="40" y="1339"/>
                  </a:lnTo>
                  <a:lnTo>
                    <a:pt x="39" y="1365"/>
                  </a:lnTo>
                  <a:lnTo>
                    <a:pt x="29" y="1376"/>
                  </a:lnTo>
                  <a:lnTo>
                    <a:pt x="35" y="1392"/>
                  </a:lnTo>
                  <a:lnTo>
                    <a:pt x="33" y="1406"/>
                  </a:lnTo>
                  <a:lnTo>
                    <a:pt x="39" y="1416"/>
                  </a:lnTo>
                  <a:lnTo>
                    <a:pt x="31" y="1424"/>
                  </a:lnTo>
                  <a:lnTo>
                    <a:pt x="37" y="1433"/>
                  </a:lnTo>
                  <a:lnTo>
                    <a:pt x="60" y="1431"/>
                  </a:lnTo>
                  <a:lnTo>
                    <a:pt x="80" y="1450"/>
                  </a:lnTo>
                  <a:lnTo>
                    <a:pt x="110" y="1461"/>
                  </a:lnTo>
                  <a:lnTo>
                    <a:pt x="108" y="1470"/>
                  </a:lnTo>
                  <a:lnTo>
                    <a:pt x="117" y="1475"/>
                  </a:lnTo>
                  <a:lnTo>
                    <a:pt x="133" y="1467"/>
                  </a:lnTo>
                  <a:lnTo>
                    <a:pt x="145" y="1460"/>
                  </a:lnTo>
                  <a:lnTo>
                    <a:pt x="143" y="1469"/>
                  </a:lnTo>
                  <a:lnTo>
                    <a:pt x="136" y="1478"/>
                  </a:lnTo>
                  <a:lnTo>
                    <a:pt x="130" y="1488"/>
                  </a:lnTo>
                  <a:lnTo>
                    <a:pt x="122" y="1491"/>
                  </a:lnTo>
                  <a:lnTo>
                    <a:pt x="116" y="1502"/>
                  </a:lnTo>
                  <a:lnTo>
                    <a:pt x="119" y="1509"/>
                  </a:lnTo>
                  <a:lnTo>
                    <a:pt x="126" y="1514"/>
                  </a:lnTo>
                  <a:lnTo>
                    <a:pt x="136" y="1515"/>
                  </a:lnTo>
                  <a:lnTo>
                    <a:pt x="145" y="1511"/>
                  </a:lnTo>
                  <a:lnTo>
                    <a:pt x="150" y="1516"/>
                  </a:lnTo>
                  <a:lnTo>
                    <a:pt x="150" y="1522"/>
                  </a:lnTo>
                  <a:lnTo>
                    <a:pt x="142" y="1523"/>
                  </a:lnTo>
                  <a:lnTo>
                    <a:pt x="136" y="1531"/>
                  </a:lnTo>
                  <a:lnTo>
                    <a:pt x="150" y="1531"/>
                  </a:lnTo>
                  <a:lnTo>
                    <a:pt x="154" y="1524"/>
                  </a:lnTo>
                  <a:lnTo>
                    <a:pt x="170" y="1502"/>
                  </a:lnTo>
                  <a:lnTo>
                    <a:pt x="177" y="1509"/>
                  </a:lnTo>
                  <a:lnTo>
                    <a:pt x="175" y="1515"/>
                  </a:lnTo>
                  <a:lnTo>
                    <a:pt x="168" y="1519"/>
                  </a:lnTo>
                  <a:lnTo>
                    <a:pt x="178" y="1523"/>
                  </a:lnTo>
                  <a:lnTo>
                    <a:pt x="181" y="1511"/>
                  </a:lnTo>
                  <a:lnTo>
                    <a:pt x="186" y="1507"/>
                  </a:lnTo>
                  <a:lnTo>
                    <a:pt x="199" y="1515"/>
                  </a:lnTo>
                  <a:lnTo>
                    <a:pt x="218" y="1502"/>
                  </a:lnTo>
                  <a:lnTo>
                    <a:pt x="236" y="1507"/>
                  </a:lnTo>
                  <a:lnTo>
                    <a:pt x="242" y="1492"/>
                  </a:lnTo>
                  <a:lnTo>
                    <a:pt x="260" y="1485"/>
                  </a:lnTo>
                  <a:lnTo>
                    <a:pt x="276" y="1486"/>
                  </a:lnTo>
                  <a:lnTo>
                    <a:pt x="286" y="1476"/>
                  </a:lnTo>
                  <a:lnTo>
                    <a:pt x="299" y="1470"/>
                  </a:lnTo>
                  <a:lnTo>
                    <a:pt x="305" y="1462"/>
                  </a:lnTo>
                  <a:lnTo>
                    <a:pt x="312" y="1468"/>
                  </a:lnTo>
                  <a:lnTo>
                    <a:pt x="320" y="1461"/>
                  </a:lnTo>
                  <a:lnTo>
                    <a:pt x="328" y="1463"/>
                  </a:lnTo>
                  <a:lnTo>
                    <a:pt x="324" y="1450"/>
                  </a:lnTo>
                  <a:lnTo>
                    <a:pt x="328" y="1445"/>
                  </a:lnTo>
                  <a:lnTo>
                    <a:pt x="332" y="1462"/>
                  </a:lnTo>
                  <a:lnTo>
                    <a:pt x="350" y="1458"/>
                  </a:lnTo>
                  <a:lnTo>
                    <a:pt x="355" y="1450"/>
                  </a:lnTo>
                  <a:lnTo>
                    <a:pt x="369" y="1453"/>
                  </a:lnTo>
                  <a:lnTo>
                    <a:pt x="383" y="1445"/>
                  </a:lnTo>
                  <a:lnTo>
                    <a:pt x="403" y="1442"/>
                  </a:lnTo>
                  <a:lnTo>
                    <a:pt x="411" y="1445"/>
                  </a:lnTo>
                  <a:lnTo>
                    <a:pt x="428" y="1444"/>
                  </a:lnTo>
                  <a:lnTo>
                    <a:pt x="436" y="1436"/>
                  </a:lnTo>
                  <a:lnTo>
                    <a:pt x="454" y="1394"/>
                  </a:lnTo>
                  <a:lnTo>
                    <a:pt x="532" y="1331"/>
                  </a:lnTo>
                  <a:lnTo>
                    <a:pt x="541" y="1296"/>
                  </a:lnTo>
                  <a:lnTo>
                    <a:pt x="598" y="1247"/>
                  </a:lnTo>
                  <a:lnTo>
                    <a:pt x="649" y="1186"/>
                  </a:lnTo>
                  <a:lnTo>
                    <a:pt x="671" y="1139"/>
                  </a:lnTo>
                  <a:lnTo>
                    <a:pt x="672" y="1109"/>
                  </a:lnTo>
                  <a:lnTo>
                    <a:pt x="657" y="109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10" name="Freeform 167"/>
            <p:cNvSpPr>
              <a:spLocks/>
            </p:cNvSpPr>
            <p:nvPr/>
          </p:nvSpPr>
          <p:spPr bwMode="auto">
            <a:xfrm>
              <a:off x="5710" y="-143"/>
              <a:ext cx="672" cy="1531"/>
            </a:xfrm>
            <a:custGeom>
              <a:avLst/>
              <a:gdLst>
                <a:gd name="T0" fmla="*/ 604 w 672"/>
                <a:gd name="T1" fmla="*/ 991 h 1531"/>
                <a:gd name="T2" fmla="*/ 582 w 672"/>
                <a:gd name="T3" fmla="*/ 881 h 1531"/>
                <a:gd name="T4" fmla="*/ 553 w 672"/>
                <a:gd name="T5" fmla="*/ 784 h 1531"/>
                <a:gd name="T6" fmla="*/ 584 w 672"/>
                <a:gd name="T7" fmla="*/ 715 h 1531"/>
                <a:gd name="T8" fmla="*/ 581 w 672"/>
                <a:gd name="T9" fmla="*/ 403 h 1531"/>
                <a:gd name="T10" fmla="*/ 494 w 672"/>
                <a:gd name="T11" fmla="*/ 313 h 1531"/>
                <a:gd name="T12" fmla="*/ 458 w 672"/>
                <a:gd name="T13" fmla="*/ 209 h 1531"/>
                <a:gd name="T14" fmla="*/ 439 w 672"/>
                <a:gd name="T15" fmla="*/ 218 h 1531"/>
                <a:gd name="T16" fmla="*/ 411 w 672"/>
                <a:gd name="T17" fmla="*/ 222 h 1531"/>
                <a:gd name="T18" fmla="*/ 410 w 672"/>
                <a:gd name="T19" fmla="*/ 202 h 1531"/>
                <a:gd name="T20" fmla="*/ 398 w 672"/>
                <a:gd name="T21" fmla="*/ 196 h 1531"/>
                <a:gd name="T22" fmla="*/ 408 w 672"/>
                <a:gd name="T23" fmla="*/ 183 h 1531"/>
                <a:gd name="T24" fmla="*/ 433 w 672"/>
                <a:gd name="T25" fmla="*/ 160 h 1531"/>
                <a:gd name="T26" fmla="*/ 460 w 672"/>
                <a:gd name="T27" fmla="*/ 142 h 1531"/>
                <a:gd name="T28" fmla="*/ 462 w 672"/>
                <a:gd name="T29" fmla="*/ 113 h 1531"/>
                <a:gd name="T30" fmla="*/ 470 w 672"/>
                <a:gd name="T31" fmla="*/ 122 h 1531"/>
                <a:gd name="T32" fmla="*/ 478 w 672"/>
                <a:gd name="T33" fmla="*/ 128 h 1531"/>
                <a:gd name="T34" fmla="*/ 474 w 672"/>
                <a:gd name="T35" fmla="*/ 136 h 1531"/>
                <a:gd name="T36" fmla="*/ 471 w 672"/>
                <a:gd name="T37" fmla="*/ 163 h 1531"/>
                <a:gd name="T38" fmla="*/ 459 w 672"/>
                <a:gd name="T39" fmla="*/ 196 h 1531"/>
                <a:gd name="T40" fmla="*/ 490 w 672"/>
                <a:gd name="T41" fmla="*/ 166 h 1531"/>
                <a:gd name="T42" fmla="*/ 445 w 672"/>
                <a:gd name="T43" fmla="*/ 14 h 1531"/>
                <a:gd name="T44" fmla="*/ 383 w 672"/>
                <a:gd name="T45" fmla="*/ 18 h 1531"/>
                <a:gd name="T46" fmla="*/ 326 w 672"/>
                <a:gd name="T47" fmla="*/ 59 h 1531"/>
                <a:gd name="T48" fmla="*/ 291 w 672"/>
                <a:gd name="T49" fmla="*/ 221 h 1531"/>
                <a:gd name="T50" fmla="*/ 206 w 672"/>
                <a:gd name="T51" fmla="*/ 248 h 1531"/>
                <a:gd name="T52" fmla="*/ 87 w 672"/>
                <a:gd name="T53" fmla="*/ 239 h 1531"/>
                <a:gd name="T54" fmla="*/ 9 w 672"/>
                <a:gd name="T55" fmla="*/ 147 h 1531"/>
                <a:gd name="T56" fmla="*/ 0 w 672"/>
                <a:gd name="T57" fmla="*/ 190 h 1531"/>
                <a:gd name="T58" fmla="*/ 47 w 672"/>
                <a:gd name="T59" fmla="*/ 249 h 1531"/>
                <a:gd name="T60" fmla="*/ 133 w 672"/>
                <a:gd name="T61" fmla="*/ 293 h 1531"/>
                <a:gd name="T62" fmla="*/ 180 w 672"/>
                <a:gd name="T63" fmla="*/ 359 h 1531"/>
                <a:gd name="T64" fmla="*/ 177 w 672"/>
                <a:gd name="T65" fmla="*/ 454 h 1531"/>
                <a:gd name="T66" fmla="*/ 175 w 672"/>
                <a:gd name="T67" fmla="*/ 616 h 1531"/>
                <a:gd name="T68" fmla="*/ 232 w 672"/>
                <a:gd name="T69" fmla="*/ 702 h 1531"/>
                <a:gd name="T70" fmla="*/ 270 w 672"/>
                <a:gd name="T71" fmla="*/ 755 h 1531"/>
                <a:gd name="T72" fmla="*/ 295 w 672"/>
                <a:gd name="T73" fmla="*/ 824 h 1531"/>
                <a:gd name="T74" fmla="*/ 276 w 672"/>
                <a:gd name="T75" fmla="*/ 829 h 1531"/>
                <a:gd name="T76" fmla="*/ 276 w 672"/>
                <a:gd name="T77" fmla="*/ 847 h 1531"/>
                <a:gd name="T78" fmla="*/ 234 w 672"/>
                <a:gd name="T79" fmla="*/ 876 h 1531"/>
                <a:gd name="T80" fmla="*/ 192 w 672"/>
                <a:gd name="T81" fmla="*/ 950 h 1531"/>
                <a:gd name="T82" fmla="*/ 153 w 672"/>
                <a:gd name="T83" fmla="*/ 1000 h 1531"/>
                <a:gd name="T84" fmla="*/ 122 w 672"/>
                <a:gd name="T85" fmla="*/ 1024 h 1531"/>
                <a:gd name="T86" fmla="*/ 101 w 672"/>
                <a:gd name="T87" fmla="*/ 1075 h 1531"/>
                <a:gd name="T88" fmla="*/ 61 w 672"/>
                <a:gd name="T89" fmla="*/ 1084 h 1531"/>
                <a:gd name="T90" fmla="*/ 51 w 672"/>
                <a:gd name="T91" fmla="*/ 1114 h 1531"/>
                <a:gd name="T92" fmla="*/ 19 w 672"/>
                <a:gd name="T93" fmla="*/ 1182 h 1531"/>
                <a:gd name="T94" fmla="*/ 23 w 672"/>
                <a:gd name="T95" fmla="*/ 1241 h 1531"/>
                <a:gd name="T96" fmla="*/ 53 w 672"/>
                <a:gd name="T97" fmla="*/ 1317 h 1531"/>
                <a:gd name="T98" fmla="*/ 29 w 672"/>
                <a:gd name="T99" fmla="*/ 1376 h 1531"/>
                <a:gd name="T100" fmla="*/ 37 w 672"/>
                <a:gd name="T101" fmla="*/ 1433 h 1531"/>
                <a:gd name="T102" fmla="*/ 117 w 672"/>
                <a:gd name="T103" fmla="*/ 1475 h 1531"/>
                <a:gd name="T104" fmla="*/ 130 w 672"/>
                <a:gd name="T105" fmla="*/ 1488 h 1531"/>
                <a:gd name="T106" fmla="*/ 136 w 672"/>
                <a:gd name="T107" fmla="*/ 1515 h 1531"/>
                <a:gd name="T108" fmla="*/ 136 w 672"/>
                <a:gd name="T109" fmla="*/ 1531 h 1531"/>
                <a:gd name="T110" fmla="*/ 175 w 672"/>
                <a:gd name="T111" fmla="*/ 1515 h 1531"/>
                <a:gd name="T112" fmla="*/ 199 w 672"/>
                <a:gd name="T113" fmla="*/ 1515 h 1531"/>
                <a:gd name="T114" fmla="*/ 276 w 672"/>
                <a:gd name="T115" fmla="*/ 1486 h 1531"/>
                <a:gd name="T116" fmla="*/ 320 w 672"/>
                <a:gd name="T117" fmla="*/ 1461 h 1531"/>
                <a:gd name="T118" fmla="*/ 350 w 672"/>
                <a:gd name="T119" fmla="*/ 1458 h 1531"/>
                <a:gd name="T120" fmla="*/ 411 w 672"/>
                <a:gd name="T121" fmla="*/ 1445 h 1531"/>
                <a:gd name="T122" fmla="*/ 541 w 672"/>
                <a:gd name="T123" fmla="*/ 1296 h 1531"/>
                <a:gd name="T124" fmla="*/ 657 w 672"/>
                <a:gd name="T125" fmla="*/ 1095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531">
                  <a:moveTo>
                    <a:pt x="657" y="1095"/>
                  </a:moveTo>
                  <a:lnTo>
                    <a:pt x="649" y="1073"/>
                  </a:lnTo>
                  <a:lnTo>
                    <a:pt x="614" y="1060"/>
                  </a:lnTo>
                  <a:lnTo>
                    <a:pt x="574" y="1021"/>
                  </a:lnTo>
                  <a:lnTo>
                    <a:pt x="604" y="991"/>
                  </a:lnTo>
                  <a:lnTo>
                    <a:pt x="606" y="939"/>
                  </a:lnTo>
                  <a:lnTo>
                    <a:pt x="597" y="939"/>
                  </a:lnTo>
                  <a:lnTo>
                    <a:pt x="578" y="923"/>
                  </a:lnTo>
                  <a:lnTo>
                    <a:pt x="576" y="888"/>
                  </a:lnTo>
                  <a:lnTo>
                    <a:pt x="582" y="881"/>
                  </a:lnTo>
                  <a:lnTo>
                    <a:pt x="580" y="867"/>
                  </a:lnTo>
                  <a:lnTo>
                    <a:pt x="561" y="868"/>
                  </a:lnTo>
                  <a:lnTo>
                    <a:pt x="548" y="849"/>
                  </a:lnTo>
                  <a:lnTo>
                    <a:pt x="566" y="817"/>
                  </a:lnTo>
                  <a:lnTo>
                    <a:pt x="553" y="784"/>
                  </a:lnTo>
                  <a:lnTo>
                    <a:pt x="564" y="760"/>
                  </a:lnTo>
                  <a:lnTo>
                    <a:pt x="559" y="740"/>
                  </a:lnTo>
                  <a:lnTo>
                    <a:pt x="560" y="728"/>
                  </a:lnTo>
                  <a:lnTo>
                    <a:pt x="582" y="724"/>
                  </a:lnTo>
                  <a:lnTo>
                    <a:pt x="584" y="715"/>
                  </a:lnTo>
                  <a:lnTo>
                    <a:pt x="568" y="693"/>
                  </a:lnTo>
                  <a:lnTo>
                    <a:pt x="566" y="669"/>
                  </a:lnTo>
                  <a:lnTo>
                    <a:pt x="515" y="565"/>
                  </a:lnTo>
                  <a:lnTo>
                    <a:pt x="511" y="528"/>
                  </a:lnTo>
                  <a:lnTo>
                    <a:pt x="581" y="403"/>
                  </a:lnTo>
                  <a:lnTo>
                    <a:pt x="553" y="390"/>
                  </a:lnTo>
                  <a:lnTo>
                    <a:pt x="539" y="364"/>
                  </a:lnTo>
                  <a:lnTo>
                    <a:pt x="532" y="348"/>
                  </a:lnTo>
                  <a:lnTo>
                    <a:pt x="518" y="329"/>
                  </a:lnTo>
                  <a:lnTo>
                    <a:pt x="494" y="313"/>
                  </a:lnTo>
                  <a:lnTo>
                    <a:pt x="457" y="264"/>
                  </a:lnTo>
                  <a:lnTo>
                    <a:pt x="473" y="223"/>
                  </a:lnTo>
                  <a:lnTo>
                    <a:pt x="456" y="213"/>
                  </a:lnTo>
                  <a:lnTo>
                    <a:pt x="464" y="209"/>
                  </a:lnTo>
                  <a:lnTo>
                    <a:pt x="458" y="209"/>
                  </a:lnTo>
                  <a:lnTo>
                    <a:pt x="449" y="204"/>
                  </a:lnTo>
                  <a:lnTo>
                    <a:pt x="443" y="204"/>
                  </a:lnTo>
                  <a:lnTo>
                    <a:pt x="445" y="212"/>
                  </a:lnTo>
                  <a:lnTo>
                    <a:pt x="446" y="218"/>
                  </a:lnTo>
                  <a:lnTo>
                    <a:pt x="439" y="218"/>
                  </a:lnTo>
                  <a:lnTo>
                    <a:pt x="435" y="212"/>
                  </a:lnTo>
                  <a:lnTo>
                    <a:pt x="429" y="215"/>
                  </a:lnTo>
                  <a:lnTo>
                    <a:pt x="430" y="224"/>
                  </a:lnTo>
                  <a:lnTo>
                    <a:pt x="421" y="228"/>
                  </a:lnTo>
                  <a:lnTo>
                    <a:pt x="411" y="222"/>
                  </a:lnTo>
                  <a:lnTo>
                    <a:pt x="406" y="213"/>
                  </a:lnTo>
                  <a:lnTo>
                    <a:pt x="413" y="214"/>
                  </a:lnTo>
                  <a:lnTo>
                    <a:pt x="417" y="212"/>
                  </a:lnTo>
                  <a:lnTo>
                    <a:pt x="411" y="206"/>
                  </a:lnTo>
                  <a:lnTo>
                    <a:pt x="410" y="202"/>
                  </a:lnTo>
                  <a:lnTo>
                    <a:pt x="407" y="209"/>
                  </a:lnTo>
                  <a:lnTo>
                    <a:pt x="400" y="208"/>
                  </a:lnTo>
                  <a:lnTo>
                    <a:pt x="397" y="201"/>
                  </a:lnTo>
                  <a:lnTo>
                    <a:pt x="403" y="199"/>
                  </a:lnTo>
                  <a:lnTo>
                    <a:pt x="398" y="196"/>
                  </a:lnTo>
                  <a:lnTo>
                    <a:pt x="393" y="198"/>
                  </a:lnTo>
                  <a:lnTo>
                    <a:pt x="389" y="194"/>
                  </a:lnTo>
                  <a:lnTo>
                    <a:pt x="393" y="184"/>
                  </a:lnTo>
                  <a:lnTo>
                    <a:pt x="402" y="184"/>
                  </a:lnTo>
                  <a:lnTo>
                    <a:pt x="408" y="183"/>
                  </a:lnTo>
                  <a:lnTo>
                    <a:pt x="413" y="180"/>
                  </a:lnTo>
                  <a:lnTo>
                    <a:pt x="411" y="169"/>
                  </a:lnTo>
                  <a:lnTo>
                    <a:pt x="420" y="161"/>
                  </a:lnTo>
                  <a:lnTo>
                    <a:pt x="426" y="163"/>
                  </a:lnTo>
                  <a:lnTo>
                    <a:pt x="433" y="160"/>
                  </a:lnTo>
                  <a:lnTo>
                    <a:pt x="435" y="151"/>
                  </a:lnTo>
                  <a:lnTo>
                    <a:pt x="447" y="153"/>
                  </a:lnTo>
                  <a:lnTo>
                    <a:pt x="452" y="147"/>
                  </a:lnTo>
                  <a:lnTo>
                    <a:pt x="459" y="151"/>
                  </a:lnTo>
                  <a:lnTo>
                    <a:pt x="460" y="142"/>
                  </a:lnTo>
                  <a:lnTo>
                    <a:pt x="455" y="137"/>
                  </a:lnTo>
                  <a:lnTo>
                    <a:pt x="450" y="137"/>
                  </a:lnTo>
                  <a:lnTo>
                    <a:pt x="447" y="128"/>
                  </a:lnTo>
                  <a:lnTo>
                    <a:pt x="452" y="120"/>
                  </a:lnTo>
                  <a:lnTo>
                    <a:pt x="462" y="113"/>
                  </a:lnTo>
                  <a:lnTo>
                    <a:pt x="465" y="122"/>
                  </a:lnTo>
                  <a:lnTo>
                    <a:pt x="463" y="130"/>
                  </a:lnTo>
                  <a:lnTo>
                    <a:pt x="468" y="136"/>
                  </a:lnTo>
                  <a:lnTo>
                    <a:pt x="473" y="130"/>
                  </a:lnTo>
                  <a:lnTo>
                    <a:pt x="470" y="122"/>
                  </a:lnTo>
                  <a:lnTo>
                    <a:pt x="472" y="109"/>
                  </a:lnTo>
                  <a:lnTo>
                    <a:pt x="480" y="108"/>
                  </a:lnTo>
                  <a:lnTo>
                    <a:pt x="481" y="113"/>
                  </a:lnTo>
                  <a:lnTo>
                    <a:pt x="476" y="118"/>
                  </a:lnTo>
                  <a:lnTo>
                    <a:pt x="478" y="128"/>
                  </a:lnTo>
                  <a:lnTo>
                    <a:pt x="483" y="120"/>
                  </a:lnTo>
                  <a:lnTo>
                    <a:pt x="490" y="111"/>
                  </a:lnTo>
                  <a:lnTo>
                    <a:pt x="493" y="120"/>
                  </a:lnTo>
                  <a:lnTo>
                    <a:pt x="490" y="129"/>
                  </a:lnTo>
                  <a:lnTo>
                    <a:pt x="474" y="136"/>
                  </a:lnTo>
                  <a:lnTo>
                    <a:pt x="474" y="142"/>
                  </a:lnTo>
                  <a:lnTo>
                    <a:pt x="476" y="143"/>
                  </a:lnTo>
                  <a:lnTo>
                    <a:pt x="478" y="153"/>
                  </a:lnTo>
                  <a:lnTo>
                    <a:pt x="470" y="160"/>
                  </a:lnTo>
                  <a:lnTo>
                    <a:pt x="471" y="163"/>
                  </a:lnTo>
                  <a:lnTo>
                    <a:pt x="466" y="170"/>
                  </a:lnTo>
                  <a:lnTo>
                    <a:pt x="457" y="172"/>
                  </a:lnTo>
                  <a:lnTo>
                    <a:pt x="449" y="185"/>
                  </a:lnTo>
                  <a:lnTo>
                    <a:pt x="456" y="197"/>
                  </a:lnTo>
                  <a:lnTo>
                    <a:pt x="459" y="196"/>
                  </a:lnTo>
                  <a:lnTo>
                    <a:pt x="469" y="201"/>
                  </a:lnTo>
                  <a:lnTo>
                    <a:pt x="464" y="209"/>
                  </a:lnTo>
                  <a:lnTo>
                    <a:pt x="479" y="202"/>
                  </a:lnTo>
                  <a:lnTo>
                    <a:pt x="475" y="188"/>
                  </a:lnTo>
                  <a:lnTo>
                    <a:pt x="490" y="166"/>
                  </a:lnTo>
                  <a:lnTo>
                    <a:pt x="493" y="135"/>
                  </a:lnTo>
                  <a:lnTo>
                    <a:pt x="521" y="89"/>
                  </a:lnTo>
                  <a:lnTo>
                    <a:pt x="511" y="51"/>
                  </a:lnTo>
                  <a:lnTo>
                    <a:pt x="477" y="42"/>
                  </a:lnTo>
                  <a:lnTo>
                    <a:pt x="445" y="14"/>
                  </a:lnTo>
                  <a:lnTo>
                    <a:pt x="422" y="0"/>
                  </a:lnTo>
                  <a:lnTo>
                    <a:pt x="412" y="7"/>
                  </a:lnTo>
                  <a:lnTo>
                    <a:pt x="399" y="5"/>
                  </a:lnTo>
                  <a:lnTo>
                    <a:pt x="391" y="22"/>
                  </a:lnTo>
                  <a:lnTo>
                    <a:pt x="383" y="18"/>
                  </a:lnTo>
                  <a:lnTo>
                    <a:pt x="377" y="24"/>
                  </a:lnTo>
                  <a:lnTo>
                    <a:pt x="365" y="14"/>
                  </a:lnTo>
                  <a:lnTo>
                    <a:pt x="354" y="16"/>
                  </a:lnTo>
                  <a:lnTo>
                    <a:pt x="349" y="40"/>
                  </a:lnTo>
                  <a:lnTo>
                    <a:pt x="326" y="59"/>
                  </a:lnTo>
                  <a:lnTo>
                    <a:pt x="318" y="92"/>
                  </a:lnTo>
                  <a:lnTo>
                    <a:pt x="326" y="120"/>
                  </a:lnTo>
                  <a:lnTo>
                    <a:pt x="307" y="142"/>
                  </a:lnTo>
                  <a:lnTo>
                    <a:pt x="311" y="179"/>
                  </a:lnTo>
                  <a:lnTo>
                    <a:pt x="291" y="221"/>
                  </a:lnTo>
                  <a:lnTo>
                    <a:pt x="272" y="231"/>
                  </a:lnTo>
                  <a:lnTo>
                    <a:pt x="262" y="267"/>
                  </a:lnTo>
                  <a:lnTo>
                    <a:pt x="243" y="269"/>
                  </a:lnTo>
                  <a:lnTo>
                    <a:pt x="224" y="246"/>
                  </a:lnTo>
                  <a:lnTo>
                    <a:pt x="206" y="248"/>
                  </a:lnTo>
                  <a:lnTo>
                    <a:pt x="201" y="229"/>
                  </a:lnTo>
                  <a:lnTo>
                    <a:pt x="186" y="235"/>
                  </a:lnTo>
                  <a:lnTo>
                    <a:pt x="175" y="259"/>
                  </a:lnTo>
                  <a:lnTo>
                    <a:pt x="144" y="262"/>
                  </a:lnTo>
                  <a:lnTo>
                    <a:pt x="87" y="239"/>
                  </a:lnTo>
                  <a:lnTo>
                    <a:pt x="81" y="214"/>
                  </a:lnTo>
                  <a:lnTo>
                    <a:pt x="58" y="181"/>
                  </a:lnTo>
                  <a:lnTo>
                    <a:pt x="52" y="161"/>
                  </a:lnTo>
                  <a:lnTo>
                    <a:pt x="31" y="141"/>
                  </a:lnTo>
                  <a:lnTo>
                    <a:pt x="9" y="147"/>
                  </a:lnTo>
                  <a:lnTo>
                    <a:pt x="7" y="163"/>
                  </a:lnTo>
                  <a:lnTo>
                    <a:pt x="16" y="179"/>
                  </a:lnTo>
                  <a:lnTo>
                    <a:pt x="8" y="188"/>
                  </a:lnTo>
                  <a:lnTo>
                    <a:pt x="1" y="186"/>
                  </a:lnTo>
                  <a:lnTo>
                    <a:pt x="0" y="190"/>
                  </a:lnTo>
                  <a:lnTo>
                    <a:pt x="6" y="202"/>
                  </a:lnTo>
                  <a:lnTo>
                    <a:pt x="18" y="213"/>
                  </a:lnTo>
                  <a:lnTo>
                    <a:pt x="26" y="224"/>
                  </a:lnTo>
                  <a:lnTo>
                    <a:pt x="34" y="229"/>
                  </a:lnTo>
                  <a:lnTo>
                    <a:pt x="47" y="249"/>
                  </a:lnTo>
                  <a:lnTo>
                    <a:pt x="63" y="251"/>
                  </a:lnTo>
                  <a:lnTo>
                    <a:pt x="79" y="278"/>
                  </a:lnTo>
                  <a:lnTo>
                    <a:pt x="99" y="277"/>
                  </a:lnTo>
                  <a:lnTo>
                    <a:pt x="107" y="283"/>
                  </a:lnTo>
                  <a:lnTo>
                    <a:pt x="133" y="293"/>
                  </a:lnTo>
                  <a:lnTo>
                    <a:pt x="148" y="332"/>
                  </a:lnTo>
                  <a:lnTo>
                    <a:pt x="154" y="333"/>
                  </a:lnTo>
                  <a:lnTo>
                    <a:pt x="164" y="327"/>
                  </a:lnTo>
                  <a:lnTo>
                    <a:pt x="168" y="346"/>
                  </a:lnTo>
                  <a:lnTo>
                    <a:pt x="180" y="359"/>
                  </a:lnTo>
                  <a:lnTo>
                    <a:pt x="180" y="374"/>
                  </a:lnTo>
                  <a:lnTo>
                    <a:pt x="170" y="384"/>
                  </a:lnTo>
                  <a:lnTo>
                    <a:pt x="173" y="421"/>
                  </a:lnTo>
                  <a:lnTo>
                    <a:pt x="166" y="443"/>
                  </a:lnTo>
                  <a:lnTo>
                    <a:pt x="177" y="454"/>
                  </a:lnTo>
                  <a:lnTo>
                    <a:pt x="179" y="475"/>
                  </a:lnTo>
                  <a:lnTo>
                    <a:pt x="165" y="485"/>
                  </a:lnTo>
                  <a:lnTo>
                    <a:pt x="179" y="558"/>
                  </a:lnTo>
                  <a:lnTo>
                    <a:pt x="199" y="571"/>
                  </a:lnTo>
                  <a:lnTo>
                    <a:pt x="175" y="616"/>
                  </a:lnTo>
                  <a:lnTo>
                    <a:pt x="179" y="644"/>
                  </a:lnTo>
                  <a:lnTo>
                    <a:pt x="211" y="695"/>
                  </a:lnTo>
                  <a:lnTo>
                    <a:pt x="214" y="701"/>
                  </a:lnTo>
                  <a:lnTo>
                    <a:pt x="225" y="708"/>
                  </a:lnTo>
                  <a:lnTo>
                    <a:pt x="232" y="702"/>
                  </a:lnTo>
                  <a:lnTo>
                    <a:pt x="241" y="697"/>
                  </a:lnTo>
                  <a:lnTo>
                    <a:pt x="247" y="722"/>
                  </a:lnTo>
                  <a:lnTo>
                    <a:pt x="258" y="734"/>
                  </a:lnTo>
                  <a:lnTo>
                    <a:pt x="269" y="735"/>
                  </a:lnTo>
                  <a:lnTo>
                    <a:pt x="270" y="755"/>
                  </a:lnTo>
                  <a:lnTo>
                    <a:pt x="289" y="767"/>
                  </a:lnTo>
                  <a:lnTo>
                    <a:pt x="293" y="781"/>
                  </a:lnTo>
                  <a:lnTo>
                    <a:pt x="285" y="790"/>
                  </a:lnTo>
                  <a:lnTo>
                    <a:pt x="286" y="808"/>
                  </a:lnTo>
                  <a:lnTo>
                    <a:pt x="295" y="824"/>
                  </a:lnTo>
                  <a:lnTo>
                    <a:pt x="294" y="830"/>
                  </a:lnTo>
                  <a:lnTo>
                    <a:pt x="286" y="830"/>
                  </a:lnTo>
                  <a:lnTo>
                    <a:pt x="279" y="821"/>
                  </a:lnTo>
                  <a:lnTo>
                    <a:pt x="275" y="822"/>
                  </a:lnTo>
                  <a:lnTo>
                    <a:pt x="276" y="829"/>
                  </a:lnTo>
                  <a:lnTo>
                    <a:pt x="286" y="841"/>
                  </a:lnTo>
                  <a:lnTo>
                    <a:pt x="285" y="855"/>
                  </a:lnTo>
                  <a:lnTo>
                    <a:pt x="287" y="861"/>
                  </a:lnTo>
                  <a:lnTo>
                    <a:pt x="283" y="860"/>
                  </a:lnTo>
                  <a:lnTo>
                    <a:pt x="276" y="847"/>
                  </a:lnTo>
                  <a:lnTo>
                    <a:pt x="272" y="845"/>
                  </a:lnTo>
                  <a:lnTo>
                    <a:pt x="259" y="847"/>
                  </a:lnTo>
                  <a:lnTo>
                    <a:pt x="249" y="858"/>
                  </a:lnTo>
                  <a:lnTo>
                    <a:pt x="239" y="856"/>
                  </a:lnTo>
                  <a:lnTo>
                    <a:pt x="234" y="876"/>
                  </a:lnTo>
                  <a:lnTo>
                    <a:pt x="215" y="910"/>
                  </a:lnTo>
                  <a:lnTo>
                    <a:pt x="202" y="925"/>
                  </a:lnTo>
                  <a:lnTo>
                    <a:pt x="204" y="934"/>
                  </a:lnTo>
                  <a:lnTo>
                    <a:pt x="195" y="939"/>
                  </a:lnTo>
                  <a:lnTo>
                    <a:pt x="192" y="950"/>
                  </a:lnTo>
                  <a:lnTo>
                    <a:pt x="179" y="959"/>
                  </a:lnTo>
                  <a:lnTo>
                    <a:pt x="173" y="972"/>
                  </a:lnTo>
                  <a:lnTo>
                    <a:pt x="166" y="968"/>
                  </a:lnTo>
                  <a:lnTo>
                    <a:pt x="163" y="986"/>
                  </a:lnTo>
                  <a:lnTo>
                    <a:pt x="153" y="1000"/>
                  </a:lnTo>
                  <a:lnTo>
                    <a:pt x="146" y="1000"/>
                  </a:lnTo>
                  <a:lnTo>
                    <a:pt x="141" y="1009"/>
                  </a:lnTo>
                  <a:lnTo>
                    <a:pt x="135" y="1011"/>
                  </a:lnTo>
                  <a:lnTo>
                    <a:pt x="129" y="1024"/>
                  </a:lnTo>
                  <a:lnTo>
                    <a:pt x="122" y="1024"/>
                  </a:lnTo>
                  <a:lnTo>
                    <a:pt x="106" y="1040"/>
                  </a:lnTo>
                  <a:lnTo>
                    <a:pt x="106" y="1055"/>
                  </a:lnTo>
                  <a:lnTo>
                    <a:pt x="95" y="1046"/>
                  </a:lnTo>
                  <a:lnTo>
                    <a:pt x="95" y="1058"/>
                  </a:lnTo>
                  <a:lnTo>
                    <a:pt x="101" y="1075"/>
                  </a:lnTo>
                  <a:lnTo>
                    <a:pt x="92" y="1078"/>
                  </a:lnTo>
                  <a:lnTo>
                    <a:pt x="84" y="1087"/>
                  </a:lnTo>
                  <a:lnTo>
                    <a:pt x="73" y="1097"/>
                  </a:lnTo>
                  <a:lnTo>
                    <a:pt x="74" y="1090"/>
                  </a:lnTo>
                  <a:lnTo>
                    <a:pt x="61" y="1084"/>
                  </a:lnTo>
                  <a:lnTo>
                    <a:pt x="66" y="1095"/>
                  </a:lnTo>
                  <a:lnTo>
                    <a:pt x="55" y="1087"/>
                  </a:lnTo>
                  <a:lnTo>
                    <a:pt x="46" y="1093"/>
                  </a:lnTo>
                  <a:lnTo>
                    <a:pt x="41" y="1103"/>
                  </a:lnTo>
                  <a:lnTo>
                    <a:pt x="51" y="1114"/>
                  </a:lnTo>
                  <a:lnTo>
                    <a:pt x="41" y="1118"/>
                  </a:lnTo>
                  <a:lnTo>
                    <a:pt x="31" y="1134"/>
                  </a:lnTo>
                  <a:lnTo>
                    <a:pt x="20" y="1137"/>
                  </a:lnTo>
                  <a:lnTo>
                    <a:pt x="14" y="1163"/>
                  </a:lnTo>
                  <a:lnTo>
                    <a:pt x="19" y="1182"/>
                  </a:lnTo>
                  <a:lnTo>
                    <a:pt x="17" y="1204"/>
                  </a:lnTo>
                  <a:lnTo>
                    <a:pt x="23" y="1206"/>
                  </a:lnTo>
                  <a:lnTo>
                    <a:pt x="27" y="1202"/>
                  </a:lnTo>
                  <a:lnTo>
                    <a:pt x="32" y="1220"/>
                  </a:lnTo>
                  <a:lnTo>
                    <a:pt x="23" y="1241"/>
                  </a:lnTo>
                  <a:lnTo>
                    <a:pt x="23" y="1252"/>
                  </a:lnTo>
                  <a:lnTo>
                    <a:pt x="42" y="1268"/>
                  </a:lnTo>
                  <a:lnTo>
                    <a:pt x="41" y="1292"/>
                  </a:lnTo>
                  <a:lnTo>
                    <a:pt x="55" y="1314"/>
                  </a:lnTo>
                  <a:lnTo>
                    <a:pt x="53" y="1317"/>
                  </a:lnTo>
                  <a:lnTo>
                    <a:pt x="45" y="1307"/>
                  </a:lnTo>
                  <a:lnTo>
                    <a:pt x="36" y="1319"/>
                  </a:lnTo>
                  <a:lnTo>
                    <a:pt x="40" y="1339"/>
                  </a:lnTo>
                  <a:lnTo>
                    <a:pt x="39" y="1365"/>
                  </a:lnTo>
                  <a:lnTo>
                    <a:pt x="29" y="1376"/>
                  </a:lnTo>
                  <a:lnTo>
                    <a:pt x="35" y="1392"/>
                  </a:lnTo>
                  <a:lnTo>
                    <a:pt x="33" y="1406"/>
                  </a:lnTo>
                  <a:lnTo>
                    <a:pt x="39" y="1416"/>
                  </a:lnTo>
                  <a:lnTo>
                    <a:pt x="31" y="1424"/>
                  </a:lnTo>
                  <a:lnTo>
                    <a:pt x="37" y="1433"/>
                  </a:lnTo>
                  <a:lnTo>
                    <a:pt x="60" y="1431"/>
                  </a:lnTo>
                  <a:lnTo>
                    <a:pt x="80" y="1450"/>
                  </a:lnTo>
                  <a:lnTo>
                    <a:pt x="110" y="1461"/>
                  </a:lnTo>
                  <a:lnTo>
                    <a:pt x="108" y="1470"/>
                  </a:lnTo>
                  <a:lnTo>
                    <a:pt x="117" y="1475"/>
                  </a:lnTo>
                  <a:lnTo>
                    <a:pt x="133" y="1467"/>
                  </a:lnTo>
                  <a:lnTo>
                    <a:pt x="145" y="1460"/>
                  </a:lnTo>
                  <a:lnTo>
                    <a:pt x="143" y="1469"/>
                  </a:lnTo>
                  <a:lnTo>
                    <a:pt x="136" y="1478"/>
                  </a:lnTo>
                  <a:lnTo>
                    <a:pt x="130" y="1488"/>
                  </a:lnTo>
                  <a:lnTo>
                    <a:pt x="122" y="1491"/>
                  </a:lnTo>
                  <a:lnTo>
                    <a:pt x="116" y="1502"/>
                  </a:lnTo>
                  <a:lnTo>
                    <a:pt x="119" y="1509"/>
                  </a:lnTo>
                  <a:lnTo>
                    <a:pt x="126" y="1514"/>
                  </a:lnTo>
                  <a:lnTo>
                    <a:pt x="136" y="1515"/>
                  </a:lnTo>
                  <a:lnTo>
                    <a:pt x="145" y="1511"/>
                  </a:lnTo>
                  <a:lnTo>
                    <a:pt x="150" y="1516"/>
                  </a:lnTo>
                  <a:lnTo>
                    <a:pt x="150" y="1522"/>
                  </a:lnTo>
                  <a:lnTo>
                    <a:pt x="142" y="1523"/>
                  </a:lnTo>
                  <a:lnTo>
                    <a:pt x="136" y="1531"/>
                  </a:lnTo>
                  <a:lnTo>
                    <a:pt x="150" y="1531"/>
                  </a:lnTo>
                  <a:lnTo>
                    <a:pt x="154" y="1524"/>
                  </a:lnTo>
                  <a:lnTo>
                    <a:pt x="170" y="1502"/>
                  </a:lnTo>
                  <a:lnTo>
                    <a:pt x="177" y="1509"/>
                  </a:lnTo>
                  <a:lnTo>
                    <a:pt x="175" y="1515"/>
                  </a:lnTo>
                  <a:lnTo>
                    <a:pt x="168" y="1519"/>
                  </a:lnTo>
                  <a:lnTo>
                    <a:pt x="178" y="1523"/>
                  </a:lnTo>
                  <a:lnTo>
                    <a:pt x="181" y="1511"/>
                  </a:lnTo>
                  <a:lnTo>
                    <a:pt x="186" y="1507"/>
                  </a:lnTo>
                  <a:lnTo>
                    <a:pt x="199" y="1515"/>
                  </a:lnTo>
                  <a:lnTo>
                    <a:pt x="218" y="1502"/>
                  </a:lnTo>
                  <a:lnTo>
                    <a:pt x="236" y="1507"/>
                  </a:lnTo>
                  <a:lnTo>
                    <a:pt x="242" y="1492"/>
                  </a:lnTo>
                  <a:lnTo>
                    <a:pt x="260" y="1485"/>
                  </a:lnTo>
                  <a:lnTo>
                    <a:pt x="276" y="1486"/>
                  </a:lnTo>
                  <a:lnTo>
                    <a:pt x="286" y="1476"/>
                  </a:lnTo>
                  <a:lnTo>
                    <a:pt x="299" y="1470"/>
                  </a:lnTo>
                  <a:lnTo>
                    <a:pt x="305" y="1462"/>
                  </a:lnTo>
                  <a:lnTo>
                    <a:pt x="312" y="1468"/>
                  </a:lnTo>
                  <a:lnTo>
                    <a:pt x="320" y="1461"/>
                  </a:lnTo>
                  <a:lnTo>
                    <a:pt x="328" y="1463"/>
                  </a:lnTo>
                  <a:lnTo>
                    <a:pt x="324" y="1450"/>
                  </a:lnTo>
                  <a:lnTo>
                    <a:pt x="328" y="1445"/>
                  </a:lnTo>
                  <a:lnTo>
                    <a:pt x="332" y="1462"/>
                  </a:lnTo>
                  <a:lnTo>
                    <a:pt x="350" y="1458"/>
                  </a:lnTo>
                  <a:lnTo>
                    <a:pt x="355" y="1450"/>
                  </a:lnTo>
                  <a:lnTo>
                    <a:pt x="369" y="1453"/>
                  </a:lnTo>
                  <a:lnTo>
                    <a:pt x="383" y="1445"/>
                  </a:lnTo>
                  <a:lnTo>
                    <a:pt x="403" y="1442"/>
                  </a:lnTo>
                  <a:lnTo>
                    <a:pt x="411" y="1445"/>
                  </a:lnTo>
                  <a:lnTo>
                    <a:pt x="428" y="1444"/>
                  </a:lnTo>
                  <a:lnTo>
                    <a:pt x="436" y="1436"/>
                  </a:lnTo>
                  <a:lnTo>
                    <a:pt x="454" y="1394"/>
                  </a:lnTo>
                  <a:lnTo>
                    <a:pt x="532" y="1331"/>
                  </a:lnTo>
                  <a:lnTo>
                    <a:pt x="541" y="1296"/>
                  </a:lnTo>
                  <a:lnTo>
                    <a:pt x="598" y="1247"/>
                  </a:lnTo>
                  <a:lnTo>
                    <a:pt x="649" y="1186"/>
                  </a:lnTo>
                  <a:lnTo>
                    <a:pt x="671" y="1139"/>
                  </a:lnTo>
                  <a:lnTo>
                    <a:pt x="672" y="1109"/>
                  </a:lnTo>
                  <a:lnTo>
                    <a:pt x="657" y="109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11" name="Freeform 168"/>
            <p:cNvSpPr>
              <a:spLocks/>
            </p:cNvSpPr>
            <p:nvPr/>
          </p:nvSpPr>
          <p:spPr bwMode="auto">
            <a:xfrm>
              <a:off x="5833" y="850"/>
              <a:ext cx="14" cy="16"/>
            </a:xfrm>
            <a:custGeom>
              <a:avLst/>
              <a:gdLst>
                <a:gd name="T0" fmla="*/ 14 w 14"/>
                <a:gd name="T1" fmla="*/ 10 h 16"/>
                <a:gd name="T2" fmla="*/ 8 w 14"/>
                <a:gd name="T3" fmla="*/ 0 h 16"/>
                <a:gd name="T4" fmla="*/ 0 w 14"/>
                <a:gd name="T5" fmla="*/ 11 h 16"/>
                <a:gd name="T6" fmla="*/ 9 w 14"/>
                <a:gd name="T7" fmla="*/ 16 h 16"/>
                <a:gd name="T8" fmla="*/ 14 w 14"/>
                <a:gd name="T9" fmla="*/ 10 h 16"/>
              </a:gdLst>
              <a:ahLst/>
              <a:cxnLst>
                <a:cxn ang="0">
                  <a:pos x="T0" y="T1"/>
                </a:cxn>
                <a:cxn ang="0">
                  <a:pos x="T2" y="T3"/>
                </a:cxn>
                <a:cxn ang="0">
                  <a:pos x="T4" y="T5"/>
                </a:cxn>
                <a:cxn ang="0">
                  <a:pos x="T6" y="T7"/>
                </a:cxn>
                <a:cxn ang="0">
                  <a:pos x="T8" y="T9"/>
                </a:cxn>
              </a:cxnLst>
              <a:rect l="0" t="0" r="r" b="b"/>
              <a:pathLst>
                <a:path w="14" h="16">
                  <a:moveTo>
                    <a:pt x="14" y="10"/>
                  </a:moveTo>
                  <a:lnTo>
                    <a:pt x="8" y="0"/>
                  </a:lnTo>
                  <a:lnTo>
                    <a:pt x="0" y="11"/>
                  </a:lnTo>
                  <a:lnTo>
                    <a:pt x="9" y="16"/>
                  </a:lnTo>
                  <a:lnTo>
                    <a:pt x="14" y="1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12" name="Freeform 169"/>
            <p:cNvSpPr>
              <a:spLocks/>
            </p:cNvSpPr>
            <p:nvPr/>
          </p:nvSpPr>
          <p:spPr bwMode="auto">
            <a:xfrm>
              <a:off x="5833" y="850"/>
              <a:ext cx="14" cy="16"/>
            </a:xfrm>
            <a:custGeom>
              <a:avLst/>
              <a:gdLst>
                <a:gd name="T0" fmla="*/ 14 w 14"/>
                <a:gd name="T1" fmla="*/ 10 h 16"/>
                <a:gd name="T2" fmla="*/ 8 w 14"/>
                <a:gd name="T3" fmla="*/ 0 h 16"/>
                <a:gd name="T4" fmla="*/ 0 w 14"/>
                <a:gd name="T5" fmla="*/ 11 h 16"/>
                <a:gd name="T6" fmla="*/ 9 w 14"/>
                <a:gd name="T7" fmla="*/ 16 h 16"/>
                <a:gd name="T8" fmla="*/ 14 w 14"/>
                <a:gd name="T9" fmla="*/ 10 h 16"/>
              </a:gdLst>
              <a:ahLst/>
              <a:cxnLst>
                <a:cxn ang="0">
                  <a:pos x="T0" y="T1"/>
                </a:cxn>
                <a:cxn ang="0">
                  <a:pos x="T2" y="T3"/>
                </a:cxn>
                <a:cxn ang="0">
                  <a:pos x="T4" y="T5"/>
                </a:cxn>
                <a:cxn ang="0">
                  <a:pos x="T6" y="T7"/>
                </a:cxn>
                <a:cxn ang="0">
                  <a:pos x="T8" y="T9"/>
                </a:cxn>
              </a:cxnLst>
              <a:rect l="0" t="0" r="r" b="b"/>
              <a:pathLst>
                <a:path w="14" h="16">
                  <a:moveTo>
                    <a:pt x="14" y="10"/>
                  </a:moveTo>
                  <a:lnTo>
                    <a:pt x="8" y="0"/>
                  </a:lnTo>
                  <a:lnTo>
                    <a:pt x="0" y="11"/>
                  </a:lnTo>
                  <a:lnTo>
                    <a:pt x="9" y="16"/>
                  </a:lnTo>
                  <a:lnTo>
                    <a:pt x="14" y="1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13" name="Freeform 170"/>
            <p:cNvSpPr>
              <a:spLocks/>
            </p:cNvSpPr>
            <p:nvPr/>
          </p:nvSpPr>
          <p:spPr bwMode="auto">
            <a:xfrm>
              <a:off x="5952" y="673"/>
              <a:ext cx="26" cy="16"/>
            </a:xfrm>
            <a:custGeom>
              <a:avLst/>
              <a:gdLst>
                <a:gd name="T0" fmla="*/ 26 w 26"/>
                <a:gd name="T1" fmla="*/ 3 h 16"/>
                <a:gd name="T2" fmla="*/ 16 w 26"/>
                <a:gd name="T3" fmla="*/ 2 h 16"/>
                <a:gd name="T4" fmla="*/ 5 w 26"/>
                <a:gd name="T5" fmla="*/ 0 h 16"/>
                <a:gd name="T6" fmla="*/ 0 w 26"/>
                <a:gd name="T7" fmla="*/ 3 h 16"/>
                <a:gd name="T8" fmla="*/ 0 w 26"/>
                <a:gd name="T9" fmla="*/ 10 h 16"/>
                <a:gd name="T10" fmla="*/ 7 w 26"/>
                <a:gd name="T11" fmla="*/ 14 h 16"/>
                <a:gd name="T12" fmla="*/ 9 w 26"/>
                <a:gd name="T13" fmla="*/ 8 h 16"/>
                <a:gd name="T14" fmla="*/ 14 w 26"/>
                <a:gd name="T15" fmla="*/ 16 h 16"/>
                <a:gd name="T16" fmla="*/ 18 w 26"/>
                <a:gd name="T17" fmla="*/ 15 h 16"/>
                <a:gd name="T18" fmla="*/ 16 w 26"/>
                <a:gd name="T19" fmla="*/ 8 h 16"/>
                <a:gd name="T20" fmla="*/ 24 w 26"/>
                <a:gd name="T21" fmla="*/ 6 h 16"/>
                <a:gd name="T22" fmla="*/ 26 w 26"/>
                <a:gd name="T2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26" y="3"/>
                  </a:moveTo>
                  <a:lnTo>
                    <a:pt x="16" y="2"/>
                  </a:lnTo>
                  <a:lnTo>
                    <a:pt x="5" y="0"/>
                  </a:lnTo>
                  <a:lnTo>
                    <a:pt x="0" y="3"/>
                  </a:lnTo>
                  <a:lnTo>
                    <a:pt x="0" y="10"/>
                  </a:lnTo>
                  <a:lnTo>
                    <a:pt x="7" y="14"/>
                  </a:lnTo>
                  <a:lnTo>
                    <a:pt x="9" y="8"/>
                  </a:lnTo>
                  <a:lnTo>
                    <a:pt x="14" y="16"/>
                  </a:lnTo>
                  <a:lnTo>
                    <a:pt x="18" y="15"/>
                  </a:lnTo>
                  <a:lnTo>
                    <a:pt x="16" y="8"/>
                  </a:lnTo>
                  <a:lnTo>
                    <a:pt x="24" y="6"/>
                  </a:lnTo>
                  <a:lnTo>
                    <a:pt x="26"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14" name="Freeform 171"/>
            <p:cNvSpPr>
              <a:spLocks/>
            </p:cNvSpPr>
            <p:nvPr/>
          </p:nvSpPr>
          <p:spPr bwMode="auto">
            <a:xfrm>
              <a:off x="5952" y="673"/>
              <a:ext cx="26" cy="16"/>
            </a:xfrm>
            <a:custGeom>
              <a:avLst/>
              <a:gdLst>
                <a:gd name="T0" fmla="*/ 26 w 26"/>
                <a:gd name="T1" fmla="*/ 3 h 16"/>
                <a:gd name="T2" fmla="*/ 16 w 26"/>
                <a:gd name="T3" fmla="*/ 2 h 16"/>
                <a:gd name="T4" fmla="*/ 5 w 26"/>
                <a:gd name="T5" fmla="*/ 0 h 16"/>
                <a:gd name="T6" fmla="*/ 0 w 26"/>
                <a:gd name="T7" fmla="*/ 3 h 16"/>
                <a:gd name="T8" fmla="*/ 0 w 26"/>
                <a:gd name="T9" fmla="*/ 10 h 16"/>
                <a:gd name="T10" fmla="*/ 7 w 26"/>
                <a:gd name="T11" fmla="*/ 14 h 16"/>
                <a:gd name="T12" fmla="*/ 9 w 26"/>
                <a:gd name="T13" fmla="*/ 8 h 16"/>
                <a:gd name="T14" fmla="*/ 14 w 26"/>
                <a:gd name="T15" fmla="*/ 16 h 16"/>
                <a:gd name="T16" fmla="*/ 18 w 26"/>
                <a:gd name="T17" fmla="*/ 15 h 16"/>
                <a:gd name="T18" fmla="*/ 16 w 26"/>
                <a:gd name="T19" fmla="*/ 8 h 16"/>
                <a:gd name="T20" fmla="*/ 24 w 26"/>
                <a:gd name="T21" fmla="*/ 6 h 16"/>
                <a:gd name="T22" fmla="*/ 26 w 26"/>
                <a:gd name="T2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26" y="3"/>
                  </a:moveTo>
                  <a:lnTo>
                    <a:pt x="16" y="2"/>
                  </a:lnTo>
                  <a:lnTo>
                    <a:pt x="5" y="0"/>
                  </a:lnTo>
                  <a:lnTo>
                    <a:pt x="0" y="3"/>
                  </a:lnTo>
                  <a:lnTo>
                    <a:pt x="0" y="10"/>
                  </a:lnTo>
                  <a:lnTo>
                    <a:pt x="7" y="14"/>
                  </a:lnTo>
                  <a:lnTo>
                    <a:pt x="9" y="8"/>
                  </a:lnTo>
                  <a:lnTo>
                    <a:pt x="14" y="16"/>
                  </a:lnTo>
                  <a:lnTo>
                    <a:pt x="18" y="15"/>
                  </a:lnTo>
                  <a:lnTo>
                    <a:pt x="16" y="8"/>
                  </a:lnTo>
                  <a:lnTo>
                    <a:pt x="24" y="6"/>
                  </a:lnTo>
                  <a:lnTo>
                    <a:pt x="26" y="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15" name="Freeform 172"/>
            <p:cNvSpPr>
              <a:spLocks/>
            </p:cNvSpPr>
            <p:nvPr/>
          </p:nvSpPr>
          <p:spPr bwMode="auto">
            <a:xfrm>
              <a:off x="5803" y="1334"/>
              <a:ext cx="32" cy="34"/>
            </a:xfrm>
            <a:custGeom>
              <a:avLst/>
              <a:gdLst>
                <a:gd name="T0" fmla="*/ 32 w 32"/>
                <a:gd name="T1" fmla="*/ 6 h 34"/>
                <a:gd name="T2" fmla="*/ 31 w 32"/>
                <a:gd name="T3" fmla="*/ 0 h 34"/>
                <a:gd name="T4" fmla="*/ 23 w 32"/>
                <a:gd name="T5" fmla="*/ 6 h 34"/>
                <a:gd name="T6" fmla="*/ 4 w 32"/>
                <a:gd name="T7" fmla="*/ 15 h 34"/>
                <a:gd name="T8" fmla="*/ 0 w 32"/>
                <a:gd name="T9" fmla="*/ 19 h 34"/>
                <a:gd name="T10" fmla="*/ 6 w 32"/>
                <a:gd name="T11" fmla="*/ 27 h 34"/>
                <a:gd name="T12" fmla="*/ 9 w 32"/>
                <a:gd name="T13" fmla="*/ 31 h 34"/>
                <a:gd name="T14" fmla="*/ 18 w 32"/>
                <a:gd name="T15" fmla="*/ 34 h 34"/>
                <a:gd name="T16" fmla="*/ 20 w 32"/>
                <a:gd name="T17" fmla="*/ 27 h 34"/>
                <a:gd name="T18" fmla="*/ 22 w 32"/>
                <a:gd name="T19" fmla="*/ 18 h 34"/>
                <a:gd name="T20" fmla="*/ 25 w 32"/>
                <a:gd name="T21" fmla="*/ 14 h 34"/>
                <a:gd name="T22" fmla="*/ 32 w 32"/>
                <a:gd name="T2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4">
                  <a:moveTo>
                    <a:pt x="32" y="6"/>
                  </a:moveTo>
                  <a:lnTo>
                    <a:pt x="31" y="0"/>
                  </a:lnTo>
                  <a:lnTo>
                    <a:pt x="23" y="6"/>
                  </a:lnTo>
                  <a:lnTo>
                    <a:pt x="4" y="15"/>
                  </a:lnTo>
                  <a:lnTo>
                    <a:pt x="0" y="19"/>
                  </a:lnTo>
                  <a:lnTo>
                    <a:pt x="6" y="27"/>
                  </a:lnTo>
                  <a:lnTo>
                    <a:pt x="9" y="31"/>
                  </a:lnTo>
                  <a:lnTo>
                    <a:pt x="18" y="34"/>
                  </a:lnTo>
                  <a:lnTo>
                    <a:pt x="20" y="27"/>
                  </a:lnTo>
                  <a:lnTo>
                    <a:pt x="22" y="18"/>
                  </a:lnTo>
                  <a:lnTo>
                    <a:pt x="25" y="14"/>
                  </a:lnTo>
                  <a:lnTo>
                    <a:pt x="32" y="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16" name="Freeform 173"/>
            <p:cNvSpPr>
              <a:spLocks/>
            </p:cNvSpPr>
            <p:nvPr/>
          </p:nvSpPr>
          <p:spPr bwMode="auto">
            <a:xfrm>
              <a:off x="5803" y="1334"/>
              <a:ext cx="32" cy="34"/>
            </a:xfrm>
            <a:custGeom>
              <a:avLst/>
              <a:gdLst>
                <a:gd name="T0" fmla="*/ 32 w 32"/>
                <a:gd name="T1" fmla="*/ 6 h 34"/>
                <a:gd name="T2" fmla="*/ 31 w 32"/>
                <a:gd name="T3" fmla="*/ 0 h 34"/>
                <a:gd name="T4" fmla="*/ 23 w 32"/>
                <a:gd name="T5" fmla="*/ 6 h 34"/>
                <a:gd name="T6" fmla="*/ 4 w 32"/>
                <a:gd name="T7" fmla="*/ 15 h 34"/>
                <a:gd name="T8" fmla="*/ 0 w 32"/>
                <a:gd name="T9" fmla="*/ 19 h 34"/>
                <a:gd name="T10" fmla="*/ 6 w 32"/>
                <a:gd name="T11" fmla="*/ 27 h 34"/>
                <a:gd name="T12" fmla="*/ 9 w 32"/>
                <a:gd name="T13" fmla="*/ 31 h 34"/>
                <a:gd name="T14" fmla="*/ 18 w 32"/>
                <a:gd name="T15" fmla="*/ 34 h 34"/>
                <a:gd name="T16" fmla="*/ 20 w 32"/>
                <a:gd name="T17" fmla="*/ 27 h 34"/>
                <a:gd name="T18" fmla="*/ 22 w 32"/>
                <a:gd name="T19" fmla="*/ 18 h 34"/>
                <a:gd name="T20" fmla="*/ 25 w 32"/>
                <a:gd name="T21" fmla="*/ 14 h 34"/>
                <a:gd name="T22" fmla="*/ 32 w 32"/>
                <a:gd name="T2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4">
                  <a:moveTo>
                    <a:pt x="32" y="6"/>
                  </a:moveTo>
                  <a:lnTo>
                    <a:pt x="31" y="0"/>
                  </a:lnTo>
                  <a:lnTo>
                    <a:pt x="23" y="6"/>
                  </a:lnTo>
                  <a:lnTo>
                    <a:pt x="4" y="15"/>
                  </a:lnTo>
                  <a:lnTo>
                    <a:pt x="0" y="19"/>
                  </a:lnTo>
                  <a:lnTo>
                    <a:pt x="6" y="27"/>
                  </a:lnTo>
                  <a:lnTo>
                    <a:pt x="9" y="31"/>
                  </a:lnTo>
                  <a:lnTo>
                    <a:pt x="18" y="34"/>
                  </a:lnTo>
                  <a:lnTo>
                    <a:pt x="20" y="27"/>
                  </a:lnTo>
                  <a:lnTo>
                    <a:pt x="22" y="18"/>
                  </a:lnTo>
                  <a:lnTo>
                    <a:pt x="25" y="14"/>
                  </a:lnTo>
                  <a:lnTo>
                    <a:pt x="32"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18" name="Freeform 175"/>
            <p:cNvSpPr>
              <a:spLocks noEditPoints="1"/>
            </p:cNvSpPr>
            <p:nvPr/>
          </p:nvSpPr>
          <p:spPr bwMode="auto">
            <a:xfrm>
              <a:off x="5649" y="-387"/>
              <a:ext cx="2970" cy="3629"/>
            </a:xfrm>
            <a:custGeom>
              <a:avLst/>
              <a:gdLst>
                <a:gd name="T0" fmla="*/ 0 w 2970"/>
                <a:gd name="T1" fmla="*/ 2402 h 3629"/>
                <a:gd name="T2" fmla="*/ 979 w 2970"/>
                <a:gd name="T3" fmla="*/ 1478 h 3629"/>
                <a:gd name="T4" fmla="*/ 1434 w 2970"/>
                <a:gd name="T5" fmla="*/ 810 h 3629"/>
                <a:gd name="T6" fmla="*/ 2136 w 2970"/>
                <a:gd name="T7" fmla="*/ 566 h 3629"/>
                <a:gd name="T8" fmla="*/ 2463 w 2970"/>
                <a:gd name="T9" fmla="*/ 357 h 3629"/>
                <a:gd name="T10" fmla="*/ 1822 w 2970"/>
                <a:gd name="T11" fmla="*/ 466 h 3629"/>
                <a:gd name="T12" fmla="*/ 1842 w 2970"/>
                <a:gd name="T13" fmla="*/ 340 h 3629"/>
                <a:gd name="T14" fmla="*/ 840 w 2970"/>
                <a:gd name="T15" fmla="*/ 355 h 3629"/>
                <a:gd name="T16" fmla="*/ 1013 w 2970"/>
                <a:gd name="T17" fmla="*/ 410 h 3629"/>
                <a:gd name="T18" fmla="*/ 1290 w 2970"/>
                <a:gd name="T19" fmla="*/ 613 h 3629"/>
                <a:gd name="T20" fmla="*/ 986 w 2970"/>
                <a:gd name="T21" fmla="*/ 855 h 3629"/>
                <a:gd name="T22" fmla="*/ 794 w 2970"/>
                <a:gd name="T23" fmla="*/ 774 h 3629"/>
                <a:gd name="T24" fmla="*/ 931 w 2970"/>
                <a:gd name="T25" fmla="*/ 1007 h 3629"/>
                <a:gd name="T26" fmla="*/ 958 w 2970"/>
                <a:gd name="T27" fmla="*/ 1342 h 3629"/>
                <a:gd name="T28" fmla="*/ 965 w 2970"/>
                <a:gd name="T29" fmla="*/ 1441 h 3629"/>
                <a:gd name="T30" fmla="*/ 921 w 2970"/>
                <a:gd name="T31" fmla="*/ 1437 h 3629"/>
                <a:gd name="T32" fmla="*/ 989 w 2970"/>
                <a:gd name="T33" fmla="*/ 1558 h 3629"/>
                <a:gd name="T34" fmla="*/ 1003 w 2970"/>
                <a:gd name="T35" fmla="*/ 1416 h 3629"/>
                <a:gd name="T36" fmla="*/ 919 w 2970"/>
                <a:gd name="T37" fmla="*/ 1223 h 3629"/>
                <a:gd name="T38" fmla="*/ 1170 w 2970"/>
                <a:gd name="T39" fmla="*/ 1230 h 3629"/>
                <a:gd name="T40" fmla="*/ 1151 w 2970"/>
                <a:gd name="T41" fmla="*/ 1121 h 3629"/>
                <a:gd name="T42" fmla="*/ 1388 w 2970"/>
                <a:gd name="T43" fmla="*/ 1161 h 3629"/>
                <a:gd name="T44" fmla="*/ 1461 w 2970"/>
                <a:gd name="T45" fmla="*/ 850 h 3629"/>
                <a:gd name="T46" fmla="*/ 1514 w 2970"/>
                <a:gd name="T47" fmla="*/ 734 h 3629"/>
                <a:gd name="T48" fmla="*/ 1681 w 2970"/>
                <a:gd name="T49" fmla="*/ 590 h 3629"/>
                <a:gd name="T50" fmla="*/ 1695 w 2970"/>
                <a:gd name="T51" fmla="*/ 804 h 3629"/>
                <a:gd name="T52" fmla="*/ 1925 w 2970"/>
                <a:gd name="T53" fmla="*/ 566 h 3629"/>
                <a:gd name="T54" fmla="*/ 2121 w 2970"/>
                <a:gd name="T55" fmla="*/ 439 h 3629"/>
                <a:gd name="T56" fmla="*/ 2132 w 2970"/>
                <a:gd name="T57" fmla="*/ 528 h 3629"/>
                <a:gd name="T58" fmla="*/ 2058 w 2970"/>
                <a:gd name="T59" fmla="*/ 863 h 3629"/>
                <a:gd name="T60" fmla="*/ 2190 w 2970"/>
                <a:gd name="T61" fmla="*/ 541 h 3629"/>
                <a:gd name="T62" fmla="*/ 2413 w 2970"/>
                <a:gd name="T63" fmla="*/ 440 h 3629"/>
                <a:gd name="T64" fmla="*/ 2547 w 2970"/>
                <a:gd name="T65" fmla="*/ 466 h 3629"/>
                <a:gd name="T66" fmla="*/ 2738 w 2970"/>
                <a:gd name="T67" fmla="*/ 293 h 3629"/>
                <a:gd name="T68" fmla="*/ 2970 w 2970"/>
                <a:gd name="T69" fmla="*/ 832 h 3629"/>
                <a:gd name="T70" fmla="*/ 2594 w 2970"/>
                <a:gd name="T71" fmla="*/ 2697 h 3629"/>
                <a:gd name="T72" fmla="*/ 2275 w 2970"/>
                <a:gd name="T73" fmla="*/ 2784 h 3629"/>
                <a:gd name="T74" fmla="*/ 1918 w 2970"/>
                <a:gd name="T75" fmla="*/ 2710 h 3629"/>
                <a:gd name="T76" fmla="*/ 1852 w 2970"/>
                <a:gd name="T77" fmla="*/ 3156 h 3629"/>
                <a:gd name="T78" fmla="*/ 1780 w 2970"/>
                <a:gd name="T79" fmla="*/ 3226 h 3629"/>
                <a:gd name="T80" fmla="*/ 1730 w 2970"/>
                <a:gd name="T81" fmla="*/ 3306 h 3629"/>
                <a:gd name="T82" fmla="*/ 1769 w 2970"/>
                <a:gd name="T83" fmla="*/ 3416 h 3629"/>
                <a:gd name="T84" fmla="*/ 1641 w 2970"/>
                <a:gd name="T85" fmla="*/ 3541 h 3629"/>
                <a:gd name="T86" fmla="*/ 1161 w 2970"/>
                <a:gd name="T87" fmla="*/ 3365 h 3629"/>
                <a:gd name="T88" fmla="*/ 1128 w 2970"/>
                <a:gd name="T89" fmla="*/ 3283 h 3629"/>
                <a:gd name="T90" fmla="*/ 1188 w 2970"/>
                <a:gd name="T91" fmla="*/ 3209 h 3629"/>
                <a:gd name="T92" fmla="*/ 1240 w 2970"/>
                <a:gd name="T93" fmla="*/ 3121 h 3629"/>
                <a:gd name="T94" fmla="*/ 1271 w 2970"/>
                <a:gd name="T95" fmla="*/ 2902 h 3629"/>
                <a:gd name="T96" fmla="*/ 929 w 2970"/>
                <a:gd name="T97" fmla="*/ 2662 h 3629"/>
                <a:gd name="T98" fmla="*/ 777 w 2970"/>
                <a:gd name="T99" fmla="*/ 2459 h 3629"/>
                <a:gd name="T100" fmla="*/ 547 w 2970"/>
                <a:gd name="T101" fmla="*/ 2119 h 3629"/>
                <a:gd name="T102" fmla="*/ 505 w 2970"/>
                <a:gd name="T103" fmla="*/ 1901 h 3629"/>
                <a:gd name="T104" fmla="*/ 588 w 2970"/>
                <a:gd name="T105" fmla="*/ 1757 h 3629"/>
                <a:gd name="T106" fmla="*/ 559 w 2970"/>
                <a:gd name="T107" fmla="*/ 1675 h 3629"/>
                <a:gd name="T108" fmla="*/ 638 w 2970"/>
                <a:gd name="T109" fmla="*/ 1168 h 3629"/>
                <a:gd name="T110" fmla="*/ 517 w 2970"/>
                <a:gd name="T111" fmla="*/ 509 h 3629"/>
                <a:gd name="T112" fmla="*/ 751 w 2970"/>
                <a:gd name="T113" fmla="*/ 311 h 3629"/>
                <a:gd name="T114" fmla="*/ 2484 w 2970"/>
                <a:gd name="T115" fmla="*/ 240 h 3629"/>
                <a:gd name="T116" fmla="*/ 2114 w 2970"/>
                <a:gd name="T117" fmla="*/ 43 h 3629"/>
                <a:gd name="T118" fmla="*/ 2344 w 2970"/>
                <a:gd name="T119" fmla="*/ 112 h 3629"/>
                <a:gd name="T120" fmla="*/ 2211 w 2970"/>
                <a:gd name="T121" fmla="*/ 96 h 3629"/>
                <a:gd name="T122" fmla="*/ 2121 w 2970"/>
                <a:gd name="T123" fmla="*/ 0 h 3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0" h="3629">
                  <a:moveTo>
                    <a:pt x="80" y="2262"/>
                  </a:moveTo>
                  <a:lnTo>
                    <a:pt x="87" y="2274"/>
                  </a:lnTo>
                  <a:lnTo>
                    <a:pt x="84" y="2289"/>
                  </a:lnTo>
                  <a:lnTo>
                    <a:pt x="81" y="2309"/>
                  </a:lnTo>
                  <a:lnTo>
                    <a:pt x="70" y="2325"/>
                  </a:lnTo>
                  <a:lnTo>
                    <a:pt x="55" y="2341"/>
                  </a:lnTo>
                  <a:lnTo>
                    <a:pt x="65" y="2347"/>
                  </a:lnTo>
                  <a:lnTo>
                    <a:pt x="71" y="2345"/>
                  </a:lnTo>
                  <a:lnTo>
                    <a:pt x="79" y="2351"/>
                  </a:lnTo>
                  <a:lnTo>
                    <a:pt x="84" y="2351"/>
                  </a:lnTo>
                  <a:lnTo>
                    <a:pt x="92" y="2345"/>
                  </a:lnTo>
                  <a:lnTo>
                    <a:pt x="92" y="2316"/>
                  </a:lnTo>
                  <a:lnTo>
                    <a:pt x="104" y="2312"/>
                  </a:lnTo>
                  <a:lnTo>
                    <a:pt x="113" y="2312"/>
                  </a:lnTo>
                  <a:lnTo>
                    <a:pt x="136" y="2328"/>
                  </a:lnTo>
                  <a:lnTo>
                    <a:pt x="154" y="2334"/>
                  </a:lnTo>
                  <a:lnTo>
                    <a:pt x="181" y="2333"/>
                  </a:lnTo>
                  <a:lnTo>
                    <a:pt x="201" y="2357"/>
                  </a:lnTo>
                  <a:lnTo>
                    <a:pt x="192" y="2383"/>
                  </a:lnTo>
                  <a:lnTo>
                    <a:pt x="201" y="2413"/>
                  </a:lnTo>
                  <a:lnTo>
                    <a:pt x="156" y="2419"/>
                  </a:lnTo>
                  <a:lnTo>
                    <a:pt x="104" y="2407"/>
                  </a:lnTo>
                  <a:lnTo>
                    <a:pt x="0" y="2402"/>
                  </a:lnTo>
                  <a:lnTo>
                    <a:pt x="9" y="2392"/>
                  </a:lnTo>
                  <a:lnTo>
                    <a:pt x="13" y="2382"/>
                  </a:lnTo>
                  <a:lnTo>
                    <a:pt x="25" y="2382"/>
                  </a:lnTo>
                  <a:lnTo>
                    <a:pt x="41" y="2381"/>
                  </a:lnTo>
                  <a:lnTo>
                    <a:pt x="39" y="2368"/>
                  </a:lnTo>
                  <a:lnTo>
                    <a:pt x="32" y="2374"/>
                  </a:lnTo>
                  <a:lnTo>
                    <a:pt x="25" y="2370"/>
                  </a:lnTo>
                  <a:lnTo>
                    <a:pt x="20" y="2365"/>
                  </a:lnTo>
                  <a:lnTo>
                    <a:pt x="10" y="2374"/>
                  </a:lnTo>
                  <a:lnTo>
                    <a:pt x="6" y="2371"/>
                  </a:lnTo>
                  <a:lnTo>
                    <a:pt x="13" y="2363"/>
                  </a:lnTo>
                  <a:lnTo>
                    <a:pt x="13" y="2352"/>
                  </a:lnTo>
                  <a:lnTo>
                    <a:pt x="13" y="2347"/>
                  </a:lnTo>
                  <a:lnTo>
                    <a:pt x="19" y="2343"/>
                  </a:lnTo>
                  <a:lnTo>
                    <a:pt x="26" y="2347"/>
                  </a:lnTo>
                  <a:lnTo>
                    <a:pt x="43" y="2343"/>
                  </a:lnTo>
                  <a:lnTo>
                    <a:pt x="58" y="2332"/>
                  </a:lnTo>
                  <a:lnTo>
                    <a:pt x="71" y="2315"/>
                  </a:lnTo>
                  <a:lnTo>
                    <a:pt x="79" y="2294"/>
                  </a:lnTo>
                  <a:lnTo>
                    <a:pt x="81" y="2274"/>
                  </a:lnTo>
                  <a:lnTo>
                    <a:pt x="80" y="2262"/>
                  </a:lnTo>
                  <a:close/>
                  <a:moveTo>
                    <a:pt x="978" y="1466"/>
                  </a:moveTo>
                  <a:lnTo>
                    <a:pt x="979" y="1478"/>
                  </a:lnTo>
                  <a:lnTo>
                    <a:pt x="976" y="1490"/>
                  </a:lnTo>
                  <a:lnTo>
                    <a:pt x="970" y="1492"/>
                  </a:lnTo>
                  <a:lnTo>
                    <a:pt x="967" y="1476"/>
                  </a:lnTo>
                  <a:lnTo>
                    <a:pt x="971" y="1469"/>
                  </a:lnTo>
                  <a:lnTo>
                    <a:pt x="978" y="1466"/>
                  </a:lnTo>
                  <a:close/>
                  <a:moveTo>
                    <a:pt x="1004" y="1046"/>
                  </a:moveTo>
                  <a:lnTo>
                    <a:pt x="1009" y="1051"/>
                  </a:lnTo>
                  <a:lnTo>
                    <a:pt x="1007" y="1058"/>
                  </a:lnTo>
                  <a:lnTo>
                    <a:pt x="1012" y="1064"/>
                  </a:lnTo>
                  <a:lnTo>
                    <a:pt x="1007" y="1076"/>
                  </a:lnTo>
                  <a:lnTo>
                    <a:pt x="1004" y="1065"/>
                  </a:lnTo>
                  <a:lnTo>
                    <a:pt x="990" y="1058"/>
                  </a:lnTo>
                  <a:lnTo>
                    <a:pt x="995" y="1048"/>
                  </a:lnTo>
                  <a:lnTo>
                    <a:pt x="999" y="1053"/>
                  </a:lnTo>
                  <a:lnTo>
                    <a:pt x="1004" y="1046"/>
                  </a:lnTo>
                  <a:close/>
                  <a:moveTo>
                    <a:pt x="1009" y="1045"/>
                  </a:moveTo>
                  <a:lnTo>
                    <a:pt x="1019" y="1047"/>
                  </a:lnTo>
                  <a:lnTo>
                    <a:pt x="1012" y="1051"/>
                  </a:lnTo>
                  <a:lnTo>
                    <a:pt x="1009" y="1045"/>
                  </a:lnTo>
                  <a:close/>
                  <a:moveTo>
                    <a:pt x="1433" y="795"/>
                  </a:moveTo>
                  <a:lnTo>
                    <a:pt x="1444" y="803"/>
                  </a:lnTo>
                  <a:lnTo>
                    <a:pt x="1442" y="817"/>
                  </a:lnTo>
                  <a:lnTo>
                    <a:pt x="1434" y="810"/>
                  </a:lnTo>
                  <a:lnTo>
                    <a:pt x="1433" y="795"/>
                  </a:lnTo>
                  <a:close/>
                  <a:moveTo>
                    <a:pt x="2094" y="601"/>
                  </a:moveTo>
                  <a:lnTo>
                    <a:pt x="2106" y="603"/>
                  </a:lnTo>
                  <a:lnTo>
                    <a:pt x="2119" y="605"/>
                  </a:lnTo>
                  <a:lnTo>
                    <a:pt x="2108" y="617"/>
                  </a:lnTo>
                  <a:lnTo>
                    <a:pt x="2093" y="616"/>
                  </a:lnTo>
                  <a:lnTo>
                    <a:pt x="2083" y="612"/>
                  </a:lnTo>
                  <a:lnTo>
                    <a:pt x="2094" y="601"/>
                  </a:lnTo>
                  <a:close/>
                  <a:moveTo>
                    <a:pt x="2130" y="570"/>
                  </a:moveTo>
                  <a:lnTo>
                    <a:pt x="2135" y="580"/>
                  </a:lnTo>
                  <a:lnTo>
                    <a:pt x="2132" y="598"/>
                  </a:lnTo>
                  <a:lnTo>
                    <a:pt x="2127" y="604"/>
                  </a:lnTo>
                  <a:lnTo>
                    <a:pt x="2120" y="602"/>
                  </a:lnTo>
                  <a:lnTo>
                    <a:pt x="2124" y="586"/>
                  </a:lnTo>
                  <a:lnTo>
                    <a:pt x="2130" y="570"/>
                  </a:lnTo>
                  <a:close/>
                  <a:moveTo>
                    <a:pt x="2117" y="562"/>
                  </a:moveTo>
                  <a:lnTo>
                    <a:pt x="2112" y="587"/>
                  </a:lnTo>
                  <a:lnTo>
                    <a:pt x="2107" y="577"/>
                  </a:lnTo>
                  <a:lnTo>
                    <a:pt x="2107" y="567"/>
                  </a:lnTo>
                  <a:lnTo>
                    <a:pt x="2117" y="562"/>
                  </a:lnTo>
                  <a:close/>
                  <a:moveTo>
                    <a:pt x="2151" y="544"/>
                  </a:moveTo>
                  <a:lnTo>
                    <a:pt x="2151" y="551"/>
                  </a:lnTo>
                  <a:lnTo>
                    <a:pt x="2136" y="566"/>
                  </a:lnTo>
                  <a:lnTo>
                    <a:pt x="2131" y="558"/>
                  </a:lnTo>
                  <a:lnTo>
                    <a:pt x="2151" y="544"/>
                  </a:lnTo>
                  <a:close/>
                  <a:moveTo>
                    <a:pt x="1999" y="506"/>
                  </a:moveTo>
                  <a:lnTo>
                    <a:pt x="1992" y="511"/>
                  </a:lnTo>
                  <a:lnTo>
                    <a:pt x="1967" y="521"/>
                  </a:lnTo>
                  <a:lnTo>
                    <a:pt x="1966" y="516"/>
                  </a:lnTo>
                  <a:lnTo>
                    <a:pt x="1978" y="507"/>
                  </a:lnTo>
                  <a:lnTo>
                    <a:pt x="1999" y="506"/>
                  </a:lnTo>
                  <a:close/>
                  <a:moveTo>
                    <a:pt x="2227" y="435"/>
                  </a:moveTo>
                  <a:lnTo>
                    <a:pt x="2247" y="435"/>
                  </a:lnTo>
                  <a:lnTo>
                    <a:pt x="2258" y="446"/>
                  </a:lnTo>
                  <a:lnTo>
                    <a:pt x="2259" y="453"/>
                  </a:lnTo>
                  <a:lnTo>
                    <a:pt x="2242" y="441"/>
                  </a:lnTo>
                  <a:lnTo>
                    <a:pt x="2227" y="435"/>
                  </a:lnTo>
                  <a:close/>
                  <a:moveTo>
                    <a:pt x="2461" y="342"/>
                  </a:moveTo>
                  <a:lnTo>
                    <a:pt x="2489" y="377"/>
                  </a:lnTo>
                  <a:lnTo>
                    <a:pt x="2490" y="396"/>
                  </a:lnTo>
                  <a:lnTo>
                    <a:pt x="2488" y="396"/>
                  </a:lnTo>
                  <a:lnTo>
                    <a:pt x="2486" y="396"/>
                  </a:lnTo>
                  <a:lnTo>
                    <a:pt x="2486" y="396"/>
                  </a:lnTo>
                  <a:lnTo>
                    <a:pt x="2486" y="395"/>
                  </a:lnTo>
                  <a:lnTo>
                    <a:pt x="2480" y="379"/>
                  </a:lnTo>
                  <a:lnTo>
                    <a:pt x="2463" y="357"/>
                  </a:lnTo>
                  <a:lnTo>
                    <a:pt x="2461" y="342"/>
                  </a:lnTo>
                  <a:close/>
                  <a:moveTo>
                    <a:pt x="1854" y="325"/>
                  </a:moveTo>
                  <a:lnTo>
                    <a:pt x="1869" y="343"/>
                  </a:lnTo>
                  <a:lnTo>
                    <a:pt x="1877" y="341"/>
                  </a:lnTo>
                  <a:lnTo>
                    <a:pt x="1904" y="364"/>
                  </a:lnTo>
                  <a:lnTo>
                    <a:pt x="1902" y="371"/>
                  </a:lnTo>
                  <a:lnTo>
                    <a:pt x="1907" y="379"/>
                  </a:lnTo>
                  <a:lnTo>
                    <a:pt x="1908" y="368"/>
                  </a:lnTo>
                  <a:lnTo>
                    <a:pt x="1911" y="366"/>
                  </a:lnTo>
                  <a:lnTo>
                    <a:pt x="1916" y="382"/>
                  </a:lnTo>
                  <a:lnTo>
                    <a:pt x="1929" y="395"/>
                  </a:lnTo>
                  <a:lnTo>
                    <a:pt x="1921" y="414"/>
                  </a:lnTo>
                  <a:lnTo>
                    <a:pt x="1916" y="407"/>
                  </a:lnTo>
                  <a:lnTo>
                    <a:pt x="1919" y="394"/>
                  </a:lnTo>
                  <a:lnTo>
                    <a:pt x="1911" y="395"/>
                  </a:lnTo>
                  <a:lnTo>
                    <a:pt x="1909" y="405"/>
                  </a:lnTo>
                  <a:lnTo>
                    <a:pt x="1896" y="406"/>
                  </a:lnTo>
                  <a:lnTo>
                    <a:pt x="1895" y="423"/>
                  </a:lnTo>
                  <a:lnTo>
                    <a:pt x="1859" y="458"/>
                  </a:lnTo>
                  <a:lnTo>
                    <a:pt x="1850" y="455"/>
                  </a:lnTo>
                  <a:lnTo>
                    <a:pt x="1845" y="466"/>
                  </a:lnTo>
                  <a:lnTo>
                    <a:pt x="1831" y="474"/>
                  </a:lnTo>
                  <a:lnTo>
                    <a:pt x="1822" y="466"/>
                  </a:lnTo>
                  <a:lnTo>
                    <a:pt x="1817" y="469"/>
                  </a:lnTo>
                  <a:lnTo>
                    <a:pt x="1808" y="454"/>
                  </a:lnTo>
                  <a:lnTo>
                    <a:pt x="1796" y="450"/>
                  </a:lnTo>
                  <a:lnTo>
                    <a:pt x="1798" y="466"/>
                  </a:lnTo>
                  <a:lnTo>
                    <a:pt x="1792" y="472"/>
                  </a:lnTo>
                  <a:lnTo>
                    <a:pt x="1790" y="469"/>
                  </a:lnTo>
                  <a:lnTo>
                    <a:pt x="1787" y="463"/>
                  </a:lnTo>
                  <a:lnTo>
                    <a:pt x="1785" y="459"/>
                  </a:lnTo>
                  <a:lnTo>
                    <a:pt x="1784" y="456"/>
                  </a:lnTo>
                  <a:lnTo>
                    <a:pt x="1783" y="453"/>
                  </a:lnTo>
                  <a:lnTo>
                    <a:pt x="1783" y="453"/>
                  </a:lnTo>
                  <a:lnTo>
                    <a:pt x="1783" y="452"/>
                  </a:lnTo>
                  <a:lnTo>
                    <a:pt x="1784" y="450"/>
                  </a:lnTo>
                  <a:lnTo>
                    <a:pt x="1785" y="449"/>
                  </a:lnTo>
                  <a:lnTo>
                    <a:pt x="1789" y="444"/>
                  </a:lnTo>
                  <a:lnTo>
                    <a:pt x="1793" y="439"/>
                  </a:lnTo>
                  <a:lnTo>
                    <a:pt x="1794" y="389"/>
                  </a:lnTo>
                  <a:lnTo>
                    <a:pt x="1795" y="387"/>
                  </a:lnTo>
                  <a:lnTo>
                    <a:pt x="1796" y="383"/>
                  </a:lnTo>
                  <a:lnTo>
                    <a:pt x="1799" y="373"/>
                  </a:lnTo>
                  <a:lnTo>
                    <a:pt x="1803" y="357"/>
                  </a:lnTo>
                  <a:lnTo>
                    <a:pt x="1829" y="333"/>
                  </a:lnTo>
                  <a:lnTo>
                    <a:pt x="1842" y="340"/>
                  </a:lnTo>
                  <a:lnTo>
                    <a:pt x="1844" y="327"/>
                  </a:lnTo>
                  <a:lnTo>
                    <a:pt x="1854" y="325"/>
                  </a:lnTo>
                  <a:close/>
                  <a:moveTo>
                    <a:pt x="761" y="256"/>
                  </a:moveTo>
                  <a:lnTo>
                    <a:pt x="791" y="269"/>
                  </a:lnTo>
                  <a:lnTo>
                    <a:pt x="806" y="289"/>
                  </a:lnTo>
                  <a:lnTo>
                    <a:pt x="817" y="289"/>
                  </a:lnTo>
                  <a:lnTo>
                    <a:pt x="823" y="298"/>
                  </a:lnTo>
                  <a:lnTo>
                    <a:pt x="833" y="298"/>
                  </a:lnTo>
                  <a:lnTo>
                    <a:pt x="815" y="325"/>
                  </a:lnTo>
                  <a:lnTo>
                    <a:pt x="790" y="322"/>
                  </a:lnTo>
                  <a:lnTo>
                    <a:pt x="771" y="305"/>
                  </a:lnTo>
                  <a:lnTo>
                    <a:pt x="759" y="320"/>
                  </a:lnTo>
                  <a:lnTo>
                    <a:pt x="763" y="335"/>
                  </a:lnTo>
                  <a:lnTo>
                    <a:pt x="775" y="325"/>
                  </a:lnTo>
                  <a:lnTo>
                    <a:pt x="780" y="332"/>
                  </a:lnTo>
                  <a:lnTo>
                    <a:pt x="789" y="335"/>
                  </a:lnTo>
                  <a:lnTo>
                    <a:pt x="776" y="347"/>
                  </a:lnTo>
                  <a:lnTo>
                    <a:pt x="782" y="355"/>
                  </a:lnTo>
                  <a:lnTo>
                    <a:pt x="798" y="344"/>
                  </a:lnTo>
                  <a:lnTo>
                    <a:pt x="830" y="347"/>
                  </a:lnTo>
                  <a:lnTo>
                    <a:pt x="818" y="367"/>
                  </a:lnTo>
                  <a:lnTo>
                    <a:pt x="821" y="373"/>
                  </a:lnTo>
                  <a:lnTo>
                    <a:pt x="840" y="355"/>
                  </a:lnTo>
                  <a:lnTo>
                    <a:pt x="842" y="373"/>
                  </a:lnTo>
                  <a:lnTo>
                    <a:pt x="856" y="388"/>
                  </a:lnTo>
                  <a:lnTo>
                    <a:pt x="849" y="406"/>
                  </a:lnTo>
                  <a:lnTo>
                    <a:pt x="835" y="411"/>
                  </a:lnTo>
                  <a:lnTo>
                    <a:pt x="827" y="420"/>
                  </a:lnTo>
                  <a:lnTo>
                    <a:pt x="827" y="449"/>
                  </a:lnTo>
                  <a:lnTo>
                    <a:pt x="810" y="464"/>
                  </a:lnTo>
                  <a:lnTo>
                    <a:pt x="816" y="475"/>
                  </a:lnTo>
                  <a:lnTo>
                    <a:pt x="831" y="467"/>
                  </a:lnTo>
                  <a:lnTo>
                    <a:pt x="838" y="423"/>
                  </a:lnTo>
                  <a:lnTo>
                    <a:pt x="862" y="414"/>
                  </a:lnTo>
                  <a:lnTo>
                    <a:pt x="868" y="383"/>
                  </a:lnTo>
                  <a:lnTo>
                    <a:pt x="880" y="381"/>
                  </a:lnTo>
                  <a:lnTo>
                    <a:pt x="888" y="376"/>
                  </a:lnTo>
                  <a:lnTo>
                    <a:pt x="922" y="384"/>
                  </a:lnTo>
                  <a:lnTo>
                    <a:pt x="951" y="390"/>
                  </a:lnTo>
                  <a:lnTo>
                    <a:pt x="958" y="403"/>
                  </a:lnTo>
                  <a:lnTo>
                    <a:pt x="964" y="396"/>
                  </a:lnTo>
                  <a:lnTo>
                    <a:pt x="967" y="385"/>
                  </a:lnTo>
                  <a:lnTo>
                    <a:pt x="992" y="392"/>
                  </a:lnTo>
                  <a:lnTo>
                    <a:pt x="1005" y="402"/>
                  </a:lnTo>
                  <a:lnTo>
                    <a:pt x="1009" y="396"/>
                  </a:lnTo>
                  <a:lnTo>
                    <a:pt x="1013" y="410"/>
                  </a:lnTo>
                  <a:lnTo>
                    <a:pt x="1032" y="409"/>
                  </a:lnTo>
                  <a:lnTo>
                    <a:pt x="1045" y="417"/>
                  </a:lnTo>
                  <a:lnTo>
                    <a:pt x="1058" y="430"/>
                  </a:lnTo>
                  <a:lnTo>
                    <a:pt x="1071" y="435"/>
                  </a:lnTo>
                  <a:lnTo>
                    <a:pt x="1082" y="449"/>
                  </a:lnTo>
                  <a:lnTo>
                    <a:pt x="1099" y="455"/>
                  </a:lnTo>
                  <a:lnTo>
                    <a:pt x="1103" y="465"/>
                  </a:lnTo>
                  <a:lnTo>
                    <a:pt x="1122" y="479"/>
                  </a:lnTo>
                  <a:lnTo>
                    <a:pt x="1168" y="527"/>
                  </a:lnTo>
                  <a:lnTo>
                    <a:pt x="1173" y="541"/>
                  </a:lnTo>
                  <a:lnTo>
                    <a:pt x="1183" y="545"/>
                  </a:lnTo>
                  <a:lnTo>
                    <a:pt x="1192" y="554"/>
                  </a:lnTo>
                  <a:lnTo>
                    <a:pt x="1196" y="551"/>
                  </a:lnTo>
                  <a:lnTo>
                    <a:pt x="1186" y="541"/>
                  </a:lnTo>
                  <a:lnTo>
                    <a:pt x="1186" y="531"/>
                  </a:lnTo>
                  <a:lnTo>
                    <a:pt x="1205" y="547"/>
                  </a:lnTo>
                  <a:lnTo>
                    <a:pt x="1205" y="555"/>
                  </a:lnTo>
                  <a:lnTo>
                    <a:pt x="1214" y="567"/>
                  </a:lnTo>
                  <a:lnTo>
                    <a:pt x="1248" y="581"/>
                  </a:lnTo>
                  <a:lnTo>
                    <a:pt x="1259" y="590"/>
                  </a:lnTo>
                  <a:lnTo>
                    <a:pt x="1257" y="574"/>
                  </a:lnTo>
                  <a:lnTo>
                    <a:pt x="1288" y="605"/>
                  </a:lnTo>
                  <a:lnTo>
                    <a:pt x="1290" y="613"/>
                  </a:lnTo>
                  <a:lnTo>
                    <a:pt x="1298" y="619"/>
                  </a:lnTo>
                  <a:lnTo>
                    <a:pt x="1295" y="630"/>
                  </a:lnTo>
                  <a:lnTo>
                    <a:pt x="1303" y="640"/>
                  </a:lnTo>
                  <a:lnTo>
                    <a:pt x="1311" y="631"/>
                  </a:lnTo>
                  <a:lnTo>
                    <a:pt x="1325" y="643"/>
                  </a:lnTo>
                  <a:lnTo>
                    <a:pt x="1342" y="649"/>
                  </a:lnTo>
                  <a:lnTo>
                    <a:pt x="1336" y="678"/>
                  </a:lnTo>
                  <a:lnTo>
                    <a:pt x="1346" y="690"/>
                  </a:lnTo>
                  <a:lnTo>
                    <a:pt x="1343" y="724"/>
                  </a:lnTo>
                  <a:lnTo>
                    <a:pt x="1347" y="734"/>
                  </a:lnTo>
                  <a:lnTo>
                    <a:pt x="1358" y="727"/>
                  </a:lnTo>
                  <a:lnTo>
                    <a:pt x="1361" y="748"/>
                  </a:lnTo>
                  <a:lnTo>
                    <a:pt x="1333" y="803"/>
                  </a:lnTo>
                  <a:lnTo>
                    <a:pt x="1293" y="865"/>
                  </a:lnTo>
                  <a:lnTo>
                    <a:pt x="1245" y="887"/>
                  </a:lnTo>
                  <a:lnTo>
                    <a:pt x="1199" y="905"/>
                  </a:lnTo>
                  <a:lnTo>
                    <a:pt x="1140" y="898"/>
                  </a:lnTo>
                  <a:lnTo>
                    <a:pt x="1093" y="874"/>
                  </a:lnTo>
                  <a:lnTo>
                    <a:pt x="1052" y="871"/>
                  </a:lnTo>
                  <a:lnTo>
                    <a:pt x="1024" y="859"/>
                  </a:lnTo>
                  <a:lnTo>
                    <a:pt x="1016" y="863"/>
                  </a:lnTo>
                  <a:lnTo>
                    <a:pt x="993" y="849"/>
                  </a:lnTo>
                  <a:lnTo>
                    <a:pt x="986" y="855"/>
                  </a:lnTo>
                  <a:lnTo>
                    <a:pt x="980" y="839"/>
                  </a:lnTo>
                  <a:lnTo>
                    <a:pt x="963" y="840"/>
                  </a:lnTo>
                  <a:lnTo>
                    <a:pt x="944" y="822"/>
                  </a:lnTo>
                  <a:lnTo>
                    <a:pt x="932" y="839"/>
                  </a:lnTo>
                  <a:lnTo>
                    <a:pt x="916" y="825"/>
                  </a:lnTo>
                  <a:lnTo>
                    <a:pt x="922" y="809"/>
                  </a:lnTo>
                  <a:lnTo>
                    <a:pt x="909" y="806"/>
                  </a:lnTo>
                  <a:lnTo>
                    <a:pt x="906" y="798"/>
                  </a:lnTo>
                  <a:lnTo>
                    <a:pt x="896" y="800"/>
                  </a:lnTo>
                  <a:lnTo>
                    <a:pt x="887" y="813"/>
                  </a:lnTo>
                  <a:lnTo>
                    <a:pt x="867" y="797"/>
                  </a:lnTo>
                  <a:lnTo>
                    <a:pt x="864" y="802"/>
                  </a:lnTo>
                  <a:lnTo>
                    <a:pt x="843" y="795"/>
                  </a:lnTo>
                  <a:lnTo>
                    <a:pt x="840" y="787"/>
                  </a:lnTo>
                  <a:lnTo>
                    <a:pt x="826" y="784"/>
                  </a:lnTo>
                  <a:lnTo>
                    <a:pt x="818" y="752"/>
                  </a:lnTo>
                  <a:lnTo>
                    <a:pt x="802" y="740"/>
                  </a:lnTo>
                  <a:lnTo>
                    <a:pt x="771" y="739"/>
                  </a:lnTo>
                  <a:lnTo>
                    <a:pt x="768" y="743"/>
                  </a:lnTo>
                  <a:lnTo>
                    <a:pt x="776" y="746"/>
                  </a:lnTo>
                  <a:lnTo>
                    <a:pt x="788" y="760"/>
                  </a:lnTo>
                  <a:lnTo>
                    <a:pt x="798" y="758"/>
                  </a:lnTo>
                  <a:lnTo>
                    <a:pt x="794" y="774"/>
                  </a:lnTo>
                  <a:lnTo>
                    <a:pt x="803" y="794"/>
                  </a:lnTo>
                  <a:lnTo>
                    <a:pt x="810" y="797"/>
                  </a:lnTo>
                  <a:lnTo>
                    <a:pt x="822" y="812"/>
                  </a:lnTo>
                  <a:lnTo>
                    <a:pt x="838" y="819"/>
                  </a:lnTo>
                  <a:lnTo>
                    <a:pt x="829" y="827"/>
                  </a:lnTo>
                  <a:lnTo>
                    <a:pt x="830" y="838"/>
                  </a:lnTo>
                  <a:lnTo>
                    <a:pt x="844" y="837"/>
                  </a:lnTo>
                  <a:lnTo>
                    <a:pt x="870" y="855"/>
                  </a:lnTo>
                  <a:lnTo>
                    <a:pt x="868" y="864"/>
                  </a:lnTo>
                  <a:lnTo>
                    <a:pt x="849" y="868"/>
                  </a:lnTo>
                  <a:lnTo>
                    <a:pt x="858" y="876"/>
                  </a:lnTo>
                  <a:lnTo>
                    <a:pt x="873" y="874"/>
                  </a:lnTo>
                  <a:lnTo>
                    <a:pt x="896" y="879"/>
                  </a:lnTo>
                  <a:lnTo>
                    <a:pt x="904" y="888"/>
                  </a:lnTo>
                  <a:lnTo>
                    <a:pt x="901" y="901"/>
                  </a:lnTo>
                  <a:lnTo>
                    <a:pt x="913" y="899"/>
                  </a:lnTo>
                  <a:lnTo>
                    <a:pt x="933" y="909"/>
                  </a:lnTo>
                  <a:lnTo>
                    <a:pt x="939" y="928"/>
                  </a:lnTo>
                  <a:lnTo>
                    <a:pt x="946" y="935"/>
                  </a:lnTo>
                  <a:lnTo>
                    <a:pt x="931" y="957"/>
                  </a:lnTo>
                  <a:lnTo>
                    <a:pt x="939" y="976"/>
                  </a:lnTo>
                  <a:lnTo>
                    <a:pt x="933" y="982"/>
                  </a:lnTo>
                  <a:lnTo>
                    <a:pt x="931" y="1007"/>
                  </a:lnTo>
                  <a:lnTo>
                    <a:pt x="915" y="1005"/>
                  </a:lnTo>
                  <a:lnTo>
                    <a:pt x="909" y="1017"/>
                  </a:lnTo>
                  <a:lnTo>
                    <a:pt x="921" y="1023"/>
                  </a:lnTo>
                  <a:lnTo>
                    <a:pt x="921" y="1034"/>
                  </a:lnTo>
                  <a:lnTo>
                    <a:pt x="929" y="1039"/>
                  </a:lnTo>
                  <a:lnTo>
                    <a:pt x="940" y="1087"/>
                  </a:lnTo>
                  <a:lnTo>
                    <a:pt x="952" y="1083"/>
                  </a:lnTo>
                  <a:lnTo>
                    <a:pt x="954" y="1101"/>
                  </a:lnTo>
                  <a:lnTo>
                    <a:pt x="947" y="1112"/>
                  </a:lnTo>
                  <a:lnTo>
                    <a:pt x="960" y="1128"/>
                  </a:lnTo>
                  <a:lnTo>
                    <a:pt x="952" y="1135"/>
                  </a:lnTo>
                  <a:lnTo>
                    <a:pt x="929" y="1147"/>
                  </a:lnTo>
                  <a:lnTo>
                    <a:pt x="912" y="1189"/>
                  </a:lnTo>
                  <a:lnTo>
                    <a:pt x="915" y="1225"/>
                  </a:lnTo>
                  <a:lnTo>
                    <a:pt x="915" y="1251"/>
                  </a:lnTo>
                  <a:lnTo>
                    <a:pt x="909" y="1262"/>
                  </a:lnTo>
                  <a:lnTo>
                    <a:pt x="922" y="1273"/>
                  </a:lnTo>
                  <a:lnTo>
                    <a:pt x="922" y="1260"/>
                  </a:lnTo>
                  <a:lnTo>
                    <a:pt x="927" y="1257"/>
                  </a:lnTo>
                  <a:lnTo>
                    <a:pt x="939" y="1299"/>
                  </a:lnTo>
                  <a:lnTo>
                    <a:pt x="949" y="1300"/>
                  </a:lnTo>
                  <a:lnTo>
                    <a:pt x="953" y="1335"/>
                  </a:lnTo>
                  <a:lnTo>
                    <a:pt x="958" y="1342"/>
                  </a:lnTo>
                  <a:lnTo>
                    <a:pt x="952" y="1353"/>
                  </a:lnTo>
                  <a:lnTo>
                    <a:pt x="954" y="1362"/>
                  </a:lnTo>
                  <a:lnTo>
                    <a:pt x="947" y="1356"/>
                  </a:lnTo>
                  <a:lnTo>
                    <a:pt x="940" y="1363"/>
                  </a:lnTo>
                  <a:lnTo>
                    <a:pt x="934" y="1362"/>
                  </a:lnTo>
                  <a:lnTo>
                    <a:pt x="927" y="1360"/>
                  </a:lnTo>
                  <a:lnTo>
                    <a:pt x="922" y="1367"/>
                  </a:lnTo>
                  <a:lnTo>
                    <a:pt x="933" y="1370"/>
                  </a:lnTo>
                  <a:lnTo>
                    <a:pt x="935" y="1386"/>
                  </a:lnTo>
                  <a:lnTo>
                    <a:pt x="944" y="1392"/>
                  </a:lnTo>
                  <a:lnTo>
                    <a:pt x="952" y="1387"/>
                  </a:lnTo>
                  <a:lnTo>
                    <a:pt x="960" y="1396"/>
                  </a:lnTo>
                  <a:lnTo>
                    <a:pt x="972" y="1393"/>
                  </a:lnTo>
                  <a:lnTo>
                    <a:pt x="982" y="1396"/>
                  </a:lnTo>
                  <a:lnTo>
                    <a:pt x="979" y="1406"/>
                  </a:lnTo>
                  <a:lnTo>
                    <a:pt x="991" y="1431"/>
                  </a:lnTo>
                  <a:lnTo>
                    <a:pt x="992" y="1442"/>
                  </a:lnTo>
                  <a:lnTo>
                    <a:pt x="989" y="1452"/>
                  </a:lnTo>
                  <a:lnTo>
                    <a:pt x="981" y="1452"/>
                  </a:lnTo>
                  <a:lnTo>
                    <a:pt x="980" y="1457"/>
                  </a:lnTo>
                  <a:lnTo>
                    <a:pt x="974" y="1455"/>
                  </a:lnTo>
                  <a:lnTo>
                    <a:pt x="970" y="1447"/>
                  </a:lnTo>
                  <a:lnTo>
                    <a:pt x="965" y="1441"/>
                  </a:lnTo>
                  <a:lnTo>
                    <a:pt x="960" y="1442"/>
                  </a:lnTo>
                  <a:lnTo>
                    <a:pt x="961" y="1452"/>
                  </a:lnTo>
                  <a:lnTo>
                    <a:pt x="967" y="1454"/>
                  </a:lnTo>
                  <a:lnTo>
                    <a:pt x="965" y="1463"/>
                  </a:lnTo>
                  <a:lnTo>
                    <a:pt x="964" y="1470"/>
                  </a:lnTo>
                  <a:lnTo>
                    <a:pt x="966" y="1476"/>
                  </a:lnTo>
                  <a:lnTo>
                    <a:pt x="959" y="1473"/>
                  </a:lnTo>
                  <a:lnTo>
                    <a:pt x="954" y="1469"/>
                  </a:lnTo>
                  <a:lnTo>
                    <a:pt x="950" y="1455"/>
                  </a:lnTo>
                  <a:lnTo>
                    <a:pt x="947" y="1446"/>
                  </a:lnTo>
                  <a:lnTo>
                    <a:pt x="940" y="1440"/>
                  </a:lnTo>
                  <a:lnTo>
                    <a:pt x="941" y="1426"/>
                  </a:lnTo>
                  <a:lnTo>
                    <a:pt x="935" y="1412"/>
                  </a:lnTo>
                  <a:lnTo>
                    <a:pt x="927" y="1397"/>
                  </a:lnTo>
                  <a:lnTo>
                    <a:pt x="926" y="1410"/>
                  </a:lnTo>
                  <a:lnTo>
                    <a:pt x="925" y="1418"/>
                  </a:lnTo>
                  <a:lnTo>
                    <a:pt x="939" y="1433"/>
                  </a:lnTo>
                  <a:lnTo>
                    <a:pt x="940" y="1440"/>
                  </a:lnTo>
                  <a:lnTo>
                    <a:pt x="941" y="1451"/>
                  </a:lnTo>
                  <a:lnTo>
                    <a:pt x="934" y="1447"/>
                  </a:lnTo>
                  <a:lnTo>
                    <a:pt x="931" y="1436"/>
                  </a:lnTo>
                  <a:lnTo>
                    <a:pt x="923" y="1428"/>
                  </a:lnTo>
                  <a:lnTo>
                    <a:pt x="921" y="1437"/>
                  </a:lnTo>
                  <a:lnTo>
                    <a:pt x="934" y="1450"/>
                  </a:lnTo>
                  <a:lnTo>
                    <a:pt x="939" y="1461"/>
                  </a:lnTo>
                  <a:lnTo>
                    <a:pt x="929" y="1458"/>
                  </a:lnTo>
                  <a:lnTo>
                    <a:pt x="929" y="1466"/>
                  </a:lnTo>
                  <a:lnTo>
                    <a:pt x="938" y="1476"/>
                  </a:lnTo>
                  <a:lnTo>
                    <a:pt x="945" y="1494"/>
                  </a:lnTo>
                  <a:lnTo>
                    <a:pt x="940" y="1493"/>
                  </a:lnTo>
                  <a:lnTo>
                    <a:pt x="931" y="1484"/>
                  </a:lnTo>
                  <a:lnTo>
                    <a:pt x="926" y="1483"/>
                  </a:lnTo>
                  <a:lnTo>
                    <a:pt x="921" y="1474"/>
                  </a:lnTo>
                  <a:lnTo>
                    <a:pt x="915" y="1471"/>
                  </a:lnTo>
                  <a:lnTo>
                    <a:pt x="914" y="1483"/>
                  </a:lnTo>
                  <a:lnTo>
                    <a:pt x="925" y="1486"/>
                  </a:lnTo>
                  <a:lnTo>
                    <a:pt x="930" y="1493"/>
                  </a:lnTo>
                  <a:lnTo>
                    <a:pt x="931" y="1505"/>
                  </a:lnTo>
                  <a:lnTo>
                    <a:pt x="924" y="1498"/>
                  </a:lnTo>
                  <a:lnTo>
                    <a:pt x="921" y="1503"/>
                  </a:lnTo>
                  <a:lnTo>
                    <a:pt x="925" y="1507"/>
                  </a:lnTo>
                  <a:lnTo>
                    <a:pt x="915" y="1508"/>
                  </a:lnTo>
                  <a:lnTo>
                    <a:pt x="915" y="1513"/>
                  </a:lnTo>
                  <a:lnTo>
                    <a:pt x="939" y="1532"/>
                  </a:lnTo>
                  <a:lnTo>
                    <a:pt x="978" y="1552"/>
                  </a:lnTo>
                  <a:lnTo>
                    <a:pt x="989" y="1558"/>
                  </a:lnTo>
                  <a:lnTo>
                    <a:pt x="995" y="1584"/>
                  </a:lnTo>
                  <a:lnTo>
                    <a:pt x="995" y="1592"/>
                  </a:lnTo>
                  <a:lnTo>
                    <a:pt x="989" y="1608"/>
                  </a:lnTo>
                  <a:lnTo>
                    <a:pt x="992" y="1620"/>
                  </a:lnTo>
                  <a:lnTo>
                    <a:pt x="1006" y="1627"/>
                  </a:lnTo>
                  <a:lnTo>
                    <a:pt x="1026" y="1615"/>
                  </a:lnTo>
                  <a:lnTo>
                    <a:pt x="1032" y="1598"/>
                  </a:lnTo>
                  <a:lnTo>
                    <a:pt x="1044" y="1592"/>
                  </a:lnTo>
                  <a:lnTo>
                    <a:pt x="1051" y="1564"/>
                  </a:lnTo>
                  <a:lnTo>
                    <a:pt x="1045" y="1555"/>
                  </a:lnTo>
                  <a:lnTo>
                    <a:pt x="1052" y="1554"/>
                  </a:lnTo>
                  <a:lnTo>
                    <a:pt x="1053" y="1546"/>
                  </a:lnTo>
                  <a:lnTo>
                    <a:pt x="1034" y="1531"/>
                  </a:lnTo>
                  <a:lnTo>
                    <a:pt x="1030" y="1506"/>
                  </a:lnTo>
                  <a:lnTo>
                    <a:pt x="1022" y="1498"/>
                  </a:lnTo>
                  <a:lnTo>
                    <a:pt x="998" y="1476"/>
                  </a:lnTo>
                  <a:lnTo>
                    <a:pt x="996" y="1464"/>
                  </a:lnTo>
                  <a:lnTo>
                    <a:pt x="998" y="1454"/>
                  </a:lnTo>
                  <a:lnTo>
                    <a:pt x="1004" y="1443"/>
                  </a:lnTo>
                  <a:lnTo>
                    <a:pt x="1003" y="1435"/>
                  </a:lnTo>
                  <a:lnTo>
                    <a:pt x="997" y="1430"/>
                  </a:lnTo>
                  <a:lnTo>
                    <a:pt x="998" y="1423"/>
                  </a:lnTo>
                  <a:lnTo>
                    <a:pt x="1003" y="1416"/>
                  </a:lnTo>
                  <a:lnTo>
                    <a:pt x="1001" y="1400"/>
                  </a:lnTo>
                  <a:lnTo>
                    <a:pt x="990" y="1388"/>
                  </a:lnTo>
                  <a:lnTo>
                    <a:pt x="982" y="1389"/>
                  </a:lnTo>
                  <a:lnTo>
                    <a:pt x="978" y="1379"/>
                  </a:lnTo>
                  <a:lnTo>
                    <a:pt x="967" y="1376"/>
                  </a:lnTo>
                  <a:lnTo>
                    <a:pt x="962" y="1377"/>
                  </a:lnTo>
                  <a:lnTo>
                    <a:pt x="951" y="1374"/>
                  </a:lnTo>
                  <a:lnTo>
                    <a:pt x="951" y="1369"/>
                  </a:lnTo>
                  <a:lnTo>
                    <a:pt x="954" y="1362"/>
                  </a:lnTo>
                  <a:lnTo>
                    <a:pt x="962" y="1351"/>
                  </a:lnTo>
                  <a:lnTo>
                    <a:pt x="958" y="1342"/>
                  </a:lnTo>
                  <a:lnTo>
                    <a:pt x="964" y="1332"/>
                  </a:lnTo>
                  <a:lnTo>
                    <a:pt x="962" y="1317"/>
                  </a:lnTo>
                  <a:lnTo>
                    <a:pt x="959" y="1294"/>
                  </a:lnTo>
                  <a:lnTo>
                    <a:pt x="968" y="1299"/>
                  </a:lnTo>
                  <a:lnTo>
                    <a:pt x="994" y="1293"/>
                  </a:lnTo>
                  <a:lnTo>
                    <a:pt x="988" y="1285"/>
                  </a:lnTo>
                  <a:lnTo>
                    <a:pt x="966" y="1282"/>
                  </a:lnTo>
                  <a:lnTo>
                    <a:pt x="964" y="1265"/>
                  </a:lnTo>
                  <a:lnTo>
                    <a:pt x="957" y="1263"/>
                  </a:lnTo>
                  <a:lnTo>
                    <a:pt x="951" y="1254"/>
                  </a:lnTo>
                  <a:lnTo>
                    <a:pt x="926" y="1227"/>
                  </a:lnTo>
                  <a:lnTo>
                    <a:pt x="919" y="1223"/>
                  </a:lnTo>
                  <a:lnTo>
                    <a:pt x="917" y="1216"/>
                  </a:lnTo>
                  <a:lnTo>
                    <a:pt x="914" y="1190"/>
                  </a:lnTo>
                  <a:lnTo>
                    <a:pt x="930" y="1150"/>
                  </a:lnTo>
                  <a:lnTo>
                    <a:pt x="957" y="1151"/>
                  </a:lnTo>
                  <a:lnTo>
                    <a:pt x="960" y="1160"/>
                  </a:lnTo>
                  <a:lnTo>
                    <a:pt x="969" y="1167"/>
                  </a:lnTo>
                  <a:lnTo>
                    <a:pt x="982" y="1178"/>
                  </a:lnTo>
                  <a:lnTo>
                    <a:pt x="993" y="1174"/>
                  </a:lnTo>
                  <a:lnTo>
                    <a:pt x="1000" y="1163"/>
                  </a:lnTo>
                  <a:lnTo>
                    <a:pt x="1009" y="1172"/>
                  </a:lnTo>
                  <a:lnTo>
                    <a:pt x="1018" y="1190"/>
                  </a:lnTo>
                  <a:lnTo>
                    <a:pt x="1032" y="1194"/>
                  </a:lnTo>
                  <a:lnTo>
                    <a:pt x="1036" y="1217"/>
                  </a:lnTo>
                  <a:lnTo>
                    <a:pt x="1053" y="1221"/>
                  </a:lnTo>
                  <a:lnTo>
                    <a:pt x="1060" y="1228"/>
                  </a:lnTo>
                  <a:lnTo>
                    <a:pt x="1082" y="1236"/>
                  </a:lnTo>
                  <a:lnTo>
                    <a:pt x="1101" y="1236"/>
                  </a:lnTo>
                  <a:lnTo>
                    <a:pt x="1110" y="1245"/>
                  </a:lnTo>
                  <a:lnTo>
                    <a:pt x="1118" y="1242"/>
                  </a:lnTo>
                  <a:lnTo>
                    <a:pt x="1126" y="1230"/>
                  </a:lnTo>
                  <a:lnTo>
                    <a:pt x="1149" y="1227"/>
                  </a:lnTo>
                  <a:lnTo>
                    <a:pt x="1159" y="1238"/>
                  </a:lnTo>
                  <a:lnTo>
                    <a:pt x="1170" y="1230"/>
                  </a:lnTo>
                  <a:lnTo>
                    <a:pt x="1156" y="1221"/>
                  </a:lnTo>
                  <a:lnTo>
                    <a:pt x="1144" y="1191"/>
                  </a:lnTo>
                  <a:lnTo>
                    <a:pt x="1150" y="1179"/>
                  </a:lnTo>
                  <a:lnTo>
                    <a:pt x="1139" y="1166"/>
                  </a:lnTo>
                  <a:lnTo>
                    <a:pt x="1137" y="1151"/>
                  </a:lnTo>
                  <a:lnTo>
                    <a:pt x="1127" y="1151"/>
                  </a:lnTo>
                  <a:lnTo>
                    <a:pt x="1105" y="1162"/>
                  </a:lnTo>
                  <a:lnTo>
                    <a:pt x="1092" y="1157"/>
                  </a:lnTo>
                  <a:lnTo>
                    <a:pt x="1070" y="1118"/>
                  </a:lnTo>
                  <a:lnTo>
                    <a:pt x="1055" y="1111"/>
                  </a:lnTo>
                  <a:lnTo>
                    <a:pt x="1053" y="1089"/>
                  </a:lnTo>
                  <a:lnTo>
                    <a:pt x="1073" y="1074"/>
                  </a:lnTo>
                  <a:lnTo>
                    <a:pt x="1076" y="1051"/>
                  </a:lnTo>
                  <a:lnTo>
                    <a:pt x="1087" y="1045"/>
                  </a:lnTo>
                  <a:lnTo>
                    <a:pt x="1128" y="1064"/>
                  </a:lnTo>
                  <a:lnTo>
                    <a:pt x="1129" y="1075"/>
                  </a:lnTo>
                  <a:lnTo>
                    <a:pt x="1139" y="1089"/>
                  </a:lnTo>
                  <a:lnTo>
                    <a:pt x="1149" y="1085"/>
                  </a:lnTo>
                  <a:lnTo>
                    <a:pt x="1168" y="1093"/>
                  </a:lnTo>
                  <a:lnTo>
                    <a:pt x="1171" y="1100"/>
                  </a:lnTo>
                  <a:lnTo>
                    <a:pt x="1148" y="1104"/>
                  </a:lnTo>
                  <a:lnTo>
                    <a:pt x="1152" y="1112"/>
                  </a:lnTo>
                  <a:lnTo>
                    <a:pt x="1151" y="1121"/>
                  </a:lnTo>
                  <a:lnTo>
                    <a:pt x="1158" y="1121"/>
                  </a:lnTo>
                  <a:lnTo>
                    <a:pt x="1166" y="1108"/>
                  </a:lnTo>
                  <a:lnTo>
                    <a:pt x="1178" y="1105"/>
                  </a:lnTo>
                  <a:lnTo>
                    <a:pt x="1179" y="1096"/>
                  </a:lnTo>
                  <a:lnTo>
                    <a:pt x="1185" y="1103"/>
                  </a:lnTo>
                  <a:lnTo>
                    <a:pt x="1203" y="1105"/>
                  </a:lnTo>
                  <a:lnTo>
                    <a:pt x="1226" y="1121"/>
                  </a:lnTo>
                  <a:lnTo>
                    <a:pt x="1237" y="1121"/>
                  </a:lnTo>
                  <a:lnTo>
                    <a:pt x="1250" y="1130"/>
                  </a:lnTo>
                  <a:lnTo>
                    <a:pt x="1260" y="1129"/>
                  </a:lnTo>
                  <a:lnTo>
                    <a:pt x="1265" y="1119"/>
                  </a:lnTo>
                  <a:lnTo>
                    <a:pt x="1280" y="1132"/>
                  </a:lnTo>
                  <a:lnTo>
                    <a:pt x="1315" y="1137"/>
                  </a:lnTo>
                  <a:lnTo>
                    <a:pt x="1335" y="1156"/>
                  </a:lnTo>
                  <a:lnTo>
                    <a:pt x="1347" y="1170"/>
                  </a:lnTo>
                  <a:lnTo>
                    <a:pt x="1363" y="1177"/>
                  </a:lnTo>
                  <a:lnTo>
                    <a:pt x="1377" y="1195"/>
                  </a:lnTo>
                  <a:lnTo>
                    <a:pt x="1375" y="1216"/>
                  </a:lnTo>
                  <a:lnTo>
                    <a:pt x="1387" y="1211"/>
                  </a:lnTo>
                  <a:lnTo>
                    <a:pt x="1389" y="1201"/>
                  </a:lnTo>
                  <a:lnTo>
                    <a:pt x="1399" y="1200"/>
                  </a:lnTo>
                  <a:lnTo>
                    <a:pt x="1399" y="1166"/>
                  </a:lnTo>
                  <a:lnTo>
                    <a:pt x="1388" y="1161"/>
                  </a:lnTo>
                  <a:lnTo>
                    <a:pt x="1377" y="1167"/>
                  </a:lnTo>
                  <a:lnTo>
                    <a:pt x="1368" y="1164"/>
                  </a:lnTo>
                  <a:lnTo>
                    <a:pt x="1351" y="1153"/>
                  </a:lnTo>
                  <a:lnTo>
                    <a:pt x="1335" y="1148"/>
                  </a:lnTo>
                  <a:lnTo>
                    <a:pt x="1317" y="1126"/>
                  </a:lnTo>
                  <a:lnTo>
                    <a:pt x="1316" y="1109"/>
                  </a:lnTo>
                  <a:lnTo>
                    <a:pt x="1310" y="1103"/>
                  </a:lnTo>
                  <a:lnTo>
                    <a:pt x="1307" y="1091"/>
                  </a:lnTo>
                  <a:lnTo>
                    <a:pt x="1298" y="1069"/>
                  </a:lnTo>
                  <a:lnTo>
                    <a:pt x="1285" y="1065"/>
                  </a:lnTo>
                  <a:lnTo>
                    <a:pt x="1280" y="1057"/>
                  </a:lnTo>
                  <a:lnTo>
                    <a:pt x="1259" y="982"/>
                  </a:lnTo>
                  <a:lnTo>
                    <a:pt x="1305" y="946"/>
                  </a:lnTo>
                  <a:lnTo>
                    <a:pt x="1309" y="934"/>
                  </a:lnTo>
                  <a:lnTo>
                    <a:pt x="1327" y="919"/>
                  </a:lnTo>
                  <a:lnTo>
                    <a:pt x="1356" y="913"/>
                  </a:lnTo>
                  <a:lnTo>
                    <a:pt x="1405" y="863"/>
                  </a:lnTo>
                  <a:lnTo>
                    <a:pt x="1402" y="857"/>
                  </a:lnTo>
                  <a:lnTo>
                    <a:pt x="1415" y="850"/>
                  </a:lnTo>
                  <a:lnTo>
                    <a:pt x="1417" y="837"/>
                  </a:lnTo>
                  <a:lnTo>
                    <a:pt x="1430" y="839"/>
                  </a:lnTo>
                  <a:lnTo>
                    <a:pt x="1439" y="856"/>
                  </a:lnTo>
                  <a:lnTo>
                    <a:pt x="1461" y="850"/>
                  </a:lnTo>
                  <a:lnTo>
                    <a:pt x="1472" y="861"/>
                  </a:lnTo>
                  <a:lnTo>
                    <a:pt x="1480" y="855"/>
                  </a:lnTo>
                  <a:lnTo>
                    <a:pt x="1486" y="867"/>
                  </a:lnTo>
                  <a:lnTo>
                    <a:pt x="1507" y="882"/>
                  </a:lnTo>
                  <a:lnTo>
                    <a:pt x="1484" y="892"/>
                  </a:lnTo>
                  <a:lnTo>
                    <a:pt x="1487" y="912"/>
                  </a:lnTo>
                  <a:lnTo>
                    <a:pt x="1492" y="902"/>
                  </a:lnTo>
                  <a:lnTo>
                    <a:pt x="1512" y="892"/>
                  </a:lnTo>
                  <a:lnTo>
                    <a:pt x="1527" y="902"/>
                  </a:lnTo>
                  <a:lnTo>
                    <a:pt x="1522" y="914"/>
                  </a:lnTo>
                  <a:lnTo>
                    <a:pt x="1534" y="941"/>
                  </a:lnTo>
                  <a:lnTo>
                    <a:pt x="1555" y="977"/>
                  </a:lnTo>
                  <a:lnTo>
                    <a:pt x="1561" y="971"/>
                  </a:lnTo>
                  <a:lnTo>
                    <a:pt x="1540" y="944"/>
                  </a:lnTo>
                  <a:lnTo>
                    <a:pt x="1543" y="895"/>
                  </a:lnTo>
                  <a:lnTo>
                    <a:pt x="1533" y="882"/>
                  </a:lnTo>
                  <a:lnTo>
                    <a:pt x="1539" y="868"/>
                  </a:lnTo>
                  <a:lnTo>
                    <a:pt x="1547" y="838"/>
                  </a:lnTo>
                  <a:lnTo>
                    <a:pt x="1557" y="829"/>
                  </a:lnTo>
                  <a:lnTo>
                    <a:pt x="1560" y="765"/>
                  </a:lnTo>
                  <a:lnTo>
                    <a:pt x="1539" y="731"/>
                  </a:lnTo>
                  <a:lnTo>
                    <a:pt x="1531" y="737"/>
                  </a:lnTo>
                  <a:lnTo>
                    <a:pt x="1514" y="734"/>
                  </a:lnTo>
                  <a:lnTo>
                    <a:pt x="1516" y="688"/>
                  </a:lnTo>
                  <a:lnTo>
                    <a:pt x="1529" y="666"/>
                  </a:lnTo>
                  <a:lnTo>
                    <a:pt x="1531" y="617"/>
                  </a:lnTo>
                  <a:lnTo>
                    <a:pt x="1538" y="591"/>
                  </a:lnTo>
                  <a:lnTo>
                    <a:pt x="1534" y="580"/>
                  </a:lnTo>
                  <a:lnTo>
                    <a:pt x="1540" y="573"/>
                  </a:lnTo>
                  <a:lnTo>
                    <a:pt x="1533" y="561"/>
                  </a:lnTo>
                  <a:lnTo>
                    <a:pt x="1536" y="539"/>
                  </a:lnTo>
                  <a:lnTo>
                    <a:pt x="1527" y="524"/>
                  </a:lnTo>
                  <a:lnTo>
                    <a:pt x="1514" y="524"/>
                  </a:lnTo>
                  <a:lnTo>
                    <a:pt x="1471" y="486"/>
                  </a:lnTo>
                  <a:lnTo>
                    <a:pt x="1470" y="480"/>
                  </a:lnTo>
                  <a:lnTo>
                    <a:pt x="1493" y="480"/>
                  </a:lnTo>
                  <a:lnTo>
                    <a:pt x="1531" y="506"/>
                  </a:lnTo>
                  <a:lnTo>
                    <a:pt x="1576" y="501"/>
                  </a:lnTo>
                  <a:lnTo>
                    <a:pt x="1607" y="505"/>
                  </a:lnTo>
                  <a:lnTo>
                    <a:pt x="1645" y="515"/>
                  </a:lnTo>
                  <a:lnTo>
                    <a:pt x="1647" y="539"/>
                  </a:lnTo>
                  <a:lnTo>
                    <a:pt x="1660" y="546"/>
                  </a:lnTo>
                  <a:lnTo>
                    <a:pt x="1664" y="564"/>
                  </a:lnTo>
                  <a:lnTo>
                    <a:pt x="1680" y="564"/>
                  </a:lnTo>
                  <a:lnTo>
                    <a:pt x="1686" y="580"/>
                  </a:lnTo>
                  <a:lnTo>
                    <a:pt x="1681" y="590"/>
                  </a:lnTo>
                  <a:lnTo>
                    <a:pt x="1693" y="601"/>
                  </a:lnTo>
                  <a:lnTo>
                    <a:pt x="1694" y="623"/>
                  </a:lnTo>
                  <a:lnTo>
                    <a:pt x="1676" y="622"/>
                  </a:lnTo>
                  <a:lnTo>
                    <a:pt x="1666" y="631"/>
                  </a:lnTo>
                  <a:lnTo>
                    <a:pt x="1654" y="627"/>
                  </a:lnTo>
                  <a:lnTo>
                    <a:pt x="1644" y="633"/>
                  </a:lnTo>
                  <a:lnTo>
                    <a:pt x="1624" y="630"/>
                  </a:lnTo>
                  <a:lnTo>
                    <a:pt x="1616" y="639"/>
                  </a:lnTo>
                  <a:lnTo>
                    <a:pt x="1607" y="641"/>
                  </a:lnTo>
                  <a:lnTo>
                    <a:pt x="1606" y="665"/>
                  </a:lnTo>
                  <a:lnTo>
                    <a:pt x="1587" y="668"/>
                  </a:lnTo>
                  <a:lnTo>
                    <a:pt x="1593" y="681"/>
                  </a:lnTo>
                  <a:lnTo>
                    <a:pt x="1586" y="690"/>
                  </a:lnTo>
                  <a:lnTo>
                    <a:pt x="1600" y="695"/>
                  </a:lnTo>
                  <a:lnTo>
                    <a:pt x="1619" y="719"/>
                  </a:lnTo>
                  <a:lnTo>
                    <a:pt x="1624" y="745"/>
                  </a:lnTo>
                  <a:lnTo>
                    <a:pt x="1634" y="747"/>
                  </a:lnTo>
                  <a:lnTo>
                    <a:pt x="1643" y="766"/>
                  </a:lnTo>
                  <a:lnTo>
                    <a:pt x="1652" y="782"/>
                  </a:lnTo>
                  <a:lnTo>
                    <a:pt x="1688" y="778"/>
                  </a:lnTo>
                  <a:lnTo>
                    <a:pt x="1686" y="789"/>
                  </a:lnTo>
                  <a:lnTo>
                    <a:pt x="1690" y="809"/>
                  </a:lnTo>
                  <a:lnTo>
                    <a:pt x="1695" y="804"/>
                  </a:lnTo>
                  <a:lnTo>
                    <a:pt x="1701" y="782"/>
                  </a:lnTo>
                  <a:lnTo>
                    <a:pt x="1722" y="785"/>
                  </a:lnTo>
                  <a:lnTo>
                    <a:pt x="1725" y="778"/>
                  </a:lnTo>
                  <a:lnTo>
                    <a:pt x="1741" y="776"/>
                  </a:lnTo>
                  <a:lnTo>
                    <a:pt x="1754" y="768"/>
                  </a:lnTo>
                  <a:lnTo>
                    <a:pt x="1761" y="738"/>
                  </a:lnTo>
                  <a:lnTo>
                    <a:pt x="1756" y="729"/>
                  </a:lnTo>
                  <a:lnTo>
                    <a:pt x="1767" y="718"/>
                  </a:lnTo>
                  <a:lnTo>
                    <a:pt x="1760" y="705"/>
                  </a:lnTo>
                  <a:lnTo>
                    <a:pt x="1771" y="692"/>
                  </a:lnTo>
                  <a:lnTo>
                    <a:pt x="1772" y="670"/>
                  </a:lnTo>
                  <a:lnTo>
                    <a:pt x="1779" y="660"/>
                  </a:lnTo>
                  <a:lnTo>
                    <a:pt x="1789" y="663"/>
                  </a:lnTo>
                  <a:lnTo>
                    <a:pt x="1796" y="652"/>
                  </a:lnTo>
                  <a:lnTo>
                    <a:pt x="1819" y="649"/>
                  </a:lnTo>
                  <a:lnTo>
                    <a:pt x="1821" y="642"/>
                  </a:lnTo>
                  <a:lnTo>
                    <a:pt x="1833" y="651"/>
                  </a:lnTo>
                  <a:lnTo>
                    <a:pt x="1834" y="642"/>
                  </a:lnTo>
                  <a:lnTo>
                    <a:pt x="1826" y="627"/>
                  </a:lnTo>
                  <a:lnTo>
                    <a:pt x="1828" y="620"/>
                  </a:lnTo>
                  <a:lnTo>
                    <a:pt x="1842" y="621"/>
                  </a:lnTo>
                  <a:lnTo>
                    <a:pt x="1916" y="568"/>
                  </a:lnTo>
                  <a:lnTo>
                    <a:pt x="1925" y="566"/>
                  </a:lnTo>
                  <a:lnTo>
                    <a:pt x="1924" y="557"/>
                  </a:lnTo>
                  <a:lnTo>
                    <a:pt x="1985" y="521"/>
                  </a:lnTo>
                  <a:lnTo>
                    <a:pt x="2012" y="515"/>
                  </a:lnTo>
                  <a:lnTo>
                    <a:pt x="2006" y="508"/>
                  </a:lnTo>
                  <a:lnTo>
                    <a:pt x="2039" y="501"/>
                  </a:lnTo>
                  <a:lnTo>
                    <a:pt x="2050" y="509"/>
                  </a:lnTo>
                  <a:lnTo>
                    <a:pt x="2048" y="519"/>
                  </a:lnTo>
                  <a:lnTo>
                    <a:pt x="2060" y="528"/>
                  </a:lnTo>
                  <a:lnTo>
                    <a:pt x="2074" y="508"/>
                  </a:lnTo>
                  <a:lnTo>
                    <a:pt x="2068" y="501"/>
                  </a:lnTo>
                  <a:lnTo>
                    <a:pt x="2070" y="488"/>
                  </a:lnTo>
                  <a:lnTo>
                    <a:pt x="2056" y="491"/>
                  </a:lnTo>
                  <a:lnTo>
                    <a:pt x="2051" y="488"/>
                  </a:lnTo>
                  <a:lnTo>
                    <a:pt x="2090" y="457"/>
                  </a:lnTo>
                  <a:lnTo>
                    <a:pt x="2084" y="471"/>
                  </a:lnTo>
                  <a:lnTo>
                    <a:pt x="2094" y="472"/>
                  </a:lnTo>
                  <a:lnTo>
                    <a:pt x="2094" y="491"/>
                  </a:lnTo>
                  <a:lnTo>
                    <a:pt x="2118" y="486"/>
                  </a:lnTo>
                  <a:lnTo>
                    <a:pt x="2116" y="470"/>
                  </a:lnTo>
                  <a:lnTo>
                    <a:pt x="2118" y="463"/>
                  </a:lnTo>
                  <a:lnTo>
                    <a:pt x="2108" y="450"/>
                  </a:lnTo>
                  <a:lnTo>
                    <a:pt x="2120" y="450"/>
                  </a:lnTo>
                  <a:lnTo>
                    <a:pt x="2121" y="439"/>
                  </a:lnTo>
                  <a:lnTo>
                    <a:pt x="2144" y="424"/>
                  </a:lnTo>
                  <a:lnTo>
                    <a:pt x="2181" y="421"/>
                  </a:lnTo>
                  <a:lnTo>
                    <a:pt x="2188" y="420"/>
                  </a:lnTo>
                  <a:lnTo>
                    <a:pt x="2191" y="427"/>
                  </a:lnTo>
                  <a:lnTo>
                    <a:pt x="2183" y="425"/>
                  </a:lnTo>
                  <a:lnTo>
                    <a:pt x="2163" y="431"/>
                  </a:lnTo>
                  <a:lnTo>
                    <a:pt x="2144" y="429"/>
                  </a:lnTo>
                  <a:lnTo>
                    <a:pt x="2137" y="439"/>
                  </a:lnTo>
                  <a:lnTo>
                    <a:pt x="2142" y="452"/>
                  </a:lnTo>
                  <a:lnTo>
                    <a:pt x="2148" y="452"/>
                  </a:lnTo>
                  <a:lnTo>
                    <a:pt x="2150" y="446"/>
                  </a:lnTo>
                  <a:lnTo>
                    <a:pt x="2159" y="450"/>
                  </a:lnTo>
                  <a:lnTo>
                    <a:pt x="2152" y="453"/>
                  </a:lnTo>
                  <a:lnTo>
                    <a:pt x="2155" y="460"/>
                  </a:lnTo>
                  <a:lnTo>
                    <a:pt x="2161" y="478"/>
                  </a:lnTo>
                  <a:lnTo>
                    <a:pt x="2149" y="488"/>
                  </a:lnTo>
                  <a:lnTo>
                    <a:pt x="2147" y="498"/>
                  </a:lnTo>
                  <a:lnTo>
                    <a:pt x="2155" y="502"/>
                  </a:lnTo>
                  <a:lnTo>
                    <a:pt x="2154" y="513"/>
                  </a:lnTo>
                  <a:lnTo>
                    <a:pt x="2164" y="520"/>
                  </a:lnTo>
                  <a:lnTo>
                    <a:pt x="2149" y="526"/>
                  </a:lnTo>
                  <a:lnTo>
                    <a:pt x="2139" y="518"/>
                  </a:lnTo>
                  <a:lnTo>
                    <a:pt x="2132" y="528"/>
                  </a:lnTo>
                  <a:lnTo>
                    <a:pt x="2115" y="532"/>
                  </a:lnTo>
                  <a:lnTo>
                    <a:pt x="2115" y="542"/>
                  </a:lnTo>
                  <a:lnTo>
                    <a:pt x="2109" y="549"/>
                  </a:lnTo>
                  <a:lnTo>
                    <a:pt x="2115" y="559"/>
                  </a:lnTo>
                  <a:lnTo>
                    <a:pt x="2105" y="559"/>
                  </a:lnTo>
                  <a:lnTo>
                    <a:pt x="2095" y="569"/>
                  </a:lnTo>
                  <a:lnTo>
                    <a:pt x="2097" y="582"/>
                  </a:lnTo>
                  <a:lnTo>
                    <a:pt x="2070" y="608"/>
                  </a:lnTo>
                  <a:lnTo>
                    <a:pt x="2067" y="617"/>
                  </a:lnTo>
                  <a:lnTo>
                    <a:pt x="2085" y="619"/>
                  </a:lnTo>
                  <a:lnTo>
                    <a:pt x="2076" y="626"/>
                  </a:lnTo>
                  <a:lnTo>
                    <a:pt x="2072" y="642"/>
                  </a:lnTo>
                  <a:lnTo>
                    <a:pt x="2044" y="662"/>
                  </a:lnTo>
                  <a:lnTo>
                    <a:pt x="2033" y="697"/>
                  </a:lnTo>
                  <a:lnTo>
                    <a:pt x="2041" y="714"/>
                  </a:lnTo>
                  <a:lnTo>
                    <a:pt x="2038" y="719"/>
                  </a:lnTo>
                  <a:lnTo>
                    <a:pt x="2048" y="732"/>
                  </a:lnTo>
                  <a:lnTo>
                    <a:pt x="2048" y="757"/>
                  </a:lnTo>
                  <a:lnTo>
                    <a:pt x="2054" y="765"/>
                  </a:lnTo>
                  <a:lnTo>
                    <a:pt x="2055" y="812"/>
                  </a:lnTo>
                  <a:lnTo>
                    <a:pt x="2056" y="836"/>
                  </a:lnTo>
                  <a:lnTo>
                    <a:pt x="2057" y="853"/>
                  </a:lnTo>
                  <a:lnTo>
                    <a:pt x="2058" y="863"/>
                  </a:lnTo>
                  <a:lnTo>
                    <a:pt x="2058" y="865"/>
                  </a:lnTo>
                  <a:lnTo>
                    <a:pt x="2059" y="869"/>
                  </a:lnTo>
                  <a:lnTo>
                    <a:pt x="2061" y="877"/>
                  </a:lnTo>
                  <a:lnTo>
                    <a:pt x="2064" y="887"/>
                  </a:lnTo>
                  <a:lnTo>
                    <a:pt x="2064" y="872"/>
                  </a:lnTo>
                  <a:lnTo>
                    <a:pt x="2061" y="838"/>
                  </a:lnTo>
                  <a:lnTo>
                    <a:pt x="2061" y="815"/>
                  </a:lnTo>
                  <a:lnTo>
                    <a:pt x="2056" y="777"/>
                  </a:lnTo>
                  <a:lnTo>
                    <a:pt x="2060" y="755"/>
                  </a:lnTo>
                  <a:lnTo>
                    <a:pt x="2059" y="737"/>
                  </a:lnTo>
                  <a:lnTo>
                    <a:pt x="2051" y="720"/>
                  </a:lnTo>
                  <a:lnTo>
                    <a:pt x="2045" y="699"/>
                  </a:lnTo>
                  <a:lnTo>
                    <a:pt x="2055" y="668"/>
                  </a:lnTo>
                  <a:lnTo>
                    <a:pt x="2089" y="655"/>
                  </a:lnTo>
                  <a:lnTo>
                    <a:pt x="2093" y="644"/>
                  </a:lnTo>
                  <a:lnTo>
                    <a:pt x="2106" y="632"/>
                  </a:lnTo>
                  <a:lnTo>
                    <a:pt x="2117" y="641"/>
                  </a:lnTo>
                  <a:lnTo>
                    <a:pt x="2152" y="591"/>
                  </a:lnTo>
                  <a:lnTo>
                    <a:pt x="2145" y="591"/>
                  </a:lnTo>
                  <a:lnTo>
                    <a:pt x="2143" y="588"/>
                  </a:lnTo>
                  <a:lnTo>
                    <a:pt x="2172" y="540"/>
                  </a:lnTo>
                  <a:lnTo>
                    <a:pt x="2181" y="548"/>
                  </a:lnTo>
                  <a:lnTo>
                    <a:pt x="2190" y="541"/>
                  </a:lnTo>
                  <a:lnTo>
                    <a:pt x="2193" y="548"/>
                  </a:lnTo>
                  <a:lnTo>
                    <a:pt x="2195" y="553"/>
                  </a:lnTo>
                  <a:lnTo>
                    <a:pt x="2197" y="556"/>
                  </a:lnTo>
                  <a:lnTo>
                    <a:pt x="2199" y="558"/>
                  </a:lnTo>
                  <a:lnTo>
                    <a:pt x="2201" y="560"/>
                  </a:lnTo>
                  <a:lnTo>
                    <a:pt x="2204" y="563"/>
                  </a:lnTo>
                  <a:lnTo>
                    <a:pt x="2218" y="556"/>
                  </a:lnTo>
                  <a:lnTo>
                    <a:pt x="2223" y="516"/>
                  </a:lnTo>
                  <a:lnTo>
                    <a:pt x="2250" y="493"/>
                  </a:lnTo>
                  <a:lnTo>
                    <a:pt x="2260" y="494"/>
                  </a:lnTo>
                  <a:lnTo>
                    <a:pt x="2287" y="477"/>
                  </a:lnTo>
                  <a:lnTo>
                    <a:pt x="2299" y="484"/>
                  </a:lnTo>
                  <a:lnTo>
                    <a:pt x="2328" y="482"/>
                  </a:lnTo>
                  <a:lnTo>
                    <a:pt x="2342" y="489"/>
                  </a:lnTo>
                  <a:lnTo>
                    <a:pt x="2351" y="488"/>
                  </a:lnTo>
                  <a:lnTo>
                    <a:pt x="2361" y="503"/>
                  </a:lnTo>
                  <a:lnTo>
                    <a:pt x="2386" y="484"/>
                  </a:lnTo>
                  <a:lnTo>
                    <a:pt x="2385" y="458"/>
                  </a:lnTo>
                  <a:lnTo>
                    <a:pt x="2378" y="458"/>
                  </a:lnTo>
                  <a:lnTo>
                    <a:pt x="2376" y="456"/>
                  </a:lnTo>
                  <a:lnTo>
                    <a:pt x="2394" y="446"/>
                  </a:lnTo>
                  <a:lnTo>
                    <a:pt x="2407" y="457"/>
                  </a:lnTo>
                  <a:lnTo>
                    <a:pt x="2413" y="440"/>
                  </a:lnTo>
                  <a:lnTo>
                    <a:pt x="2429" y="439"/>
                  </a:lnTo>
                  <a:lnTo>
                    <a:pt x="2434" y="452"/>
                  </a:lnTo>
                  <a:lnTo>
                    <a:pt x="2415" y="461"/>
                  </a:lnTo>
                  <a:lnTo>
                    <a:pt x="2431" y="467"/>
                  </a:lnTo>
                  <a:lnTo>
                    <a:pt x="2442" y="454"/>
                  </a:lnTo>
                  <a:lnTo>
                    <a:pt x="2433" y="438"/>
                  </a:lnTo>
                  <a:lnTo>
                    <a:pt x="2434" y="429"/>
                  </a:lnTo>
                  <a:lnTo>
                    <a:pt x="2466" y="412"/>
                  </a:lnTo>
                  <a:lnTo>
                    <a:pt x="2480" y="419"/>
                  </a:lnTo>
                  <a:lnTo>
                    <a:pt x="2474" y="428"/>
                  </a:lnTo>
                  <a:lnTo>
                    <a:pt x="2503" y="458"/>
                  </a:lnTo>
                  <a:lnTo>
                    <a:pt x="2499" y="466"/>
                  </a:lnTo>
                  <a:lnTo>
                    <a:pt x="2489" y="467"/>
                  </a:lnTo>
                  <a:lnTo>
                    <a:pt x="2487" y="480"/>
                  </a:lnTo>
                  <a:lnTo>
                    <a:pt x="2478" y="478"/>
                  </a:lnTo>
                  <a:lnTo>
                    <a:pt x="2482" y="489"/>
                  </a:lnTo>
                  <a:lnTo>
                    <a:pt x="2485" y="518"/>
                  </a:lnTo>
                  <a:lnTo>
                    <a:pt x="2513" y="529"/>
                  </a:lnTo>
                  <a:lnTo>
                    <a:pt x="2537" y="505"/>
                  </a:lnTo>
                  <a:lnTo>
                    <a:pt x="2535" y="492"/>
                  </a:lnTo>
                  <a:lnTo>
                    <a:pt x="2527" y="480"/>
                  </a:lnTo>
                  <a:lnTo>
                    <a:pt x="2533" y="461"/>
                  </a:lnTo>
                  <a:lnTo>
                    <a:pt x="2547" y="466"/>
                  </a:lnTo>
                  <a:lnTo>
                    <a:pt x="2557" y="461"/>
                  </a:lnTo>
                  <a:lnTo>
                    <a:pt x="2568" y="464"/>
                  </a:lnTo>
                  <a:lnTo>
                    <a:pt x="2594" y="426"/>
                  </a:lnTo>
                  <a:lnTo>
                    <a:pt x="2595" y="404"/>
                  </a:lnTo>
                  <a:lnTo>
                    <a:pt x="2603" y="400"/>
                  </a:lnTo>
                  <a:lnTo>
                    <a:pt x="2601" y="387"/>
                  </a:lnTo>
                  <a:lnTo>
                    <a:pt x="2594" y="382"/>
                  </a:lnTo>
                  <a:lnTo>
                    <a:pt x="2590" y="394"/>
                  </a:lnTo>
                  <a:lnTo>
                    <a:pt x="2582" y="386"/>
                  </a:lnTo>
                  <a:lnTo>
                    <a:pt x="2583" y="368"/>
                  </a:lnTo>
                  <a:lnTo>
                    <a:pt x="2555" y="304"/>
                  </a:lnTo>
                  <a:lnTo>
                    <a:pt x="2581" y="296"/>
                  </a:lnTo>
                  <a:lnTo>
                    <a:pt x="2595" y="320"/>
                  </a:lnTo>
                  <a:lnTo>
                    <a:pt x="2597" y="314"/>
                  </a:lnTo>
                  <a:lnTo>
                    <a:pt x="2584" y="291"/>
                  </a:lnTo>
                  <a:lnTo>
                    <a:pt x="2592" y="281"/>
                  </a:lnTo>
                  <a:lnTo>
                    <a:pt x="2593" y="260"/>
                  </a:lnTo>
                  <a:lnTo>
                    <a:pt x="2629" y="270"/>
                  </a:lnTo>
                  <a:lnTo>
                    <a:pt x="2633" y="275"/>
                  </a:lnTo>
                  <a:lnTo>
                    <a:pt x="2685" y="283"/>
                  </a:lnTo>
                  <a:lnTo>
                    <a:pt x="2718" y="283"/>
                  </a:lnTo>
                  <a:lnTo>
                    <a:pt x="2730" y="298"/>
                  </a:lnTo>
                  <a:lnTo>
                    <a:pt x="2738" y="293"/>
                  </a:lnTo>
                  <a:lnTo>
                    <a:pt x="2770" y="300"/>
                  </a:lnTo>
                  <a:lnTo>
                    <a:pt x="2786" y="313"/>
                  </a:lnTo>
                  <a:lnTo>
                    <a:pt x="2801" y="314"/>
                  </a:lnTo>
                  <a:lnTo>
                    <a:pt x="2817" y="339"/>
                  </a:lnTo>
                  <a:lnTo>
                    <a:pt x="2839" y="351"/>
                  </a:lnTo>
                  <a:lnTo>
                    <a:pt x="2853" y="354"/>
                  </a:lnTo>
                  <a:lnTo>
                    <a:pt x="2858" y="363"/>
                  </a:lnTo>
                  <a:lnTo>
                    <a:pt x="2850" y="367"/>
                  </a:lnTo>
                  <a:lnTo>
                    <a:pt x="2860" y="375"/>
                  </a:lnTo>
                  <a:lnTo>
                    <a:pt x="2872" y="366"/>
                  </a:lnTo>
                  <a:lnTo>
                    <a:pt x="2879" y="377"/>
                  </a:lnTo>
                  <a:lnTo>
                    <a:pt x="2925" y="377"/>
                  </a:lnTo>
                  <a:lnTo>
                    <a:pt x="2925" y="383"/>
                  </a:lnTo>
                  <a:lnTo>
                    <a:pt x="2919" y="390"/>
                  </a:lnTo>
                  <a:lnTo>
                    <a:pt x="2937" y="401"/>
                  </a:lnTo>
                  <a:lnTo>
                    <a:pt x="2948" y="412"/>
                  </a:lnTo>
                  <a:lnTo>
                    <a:pt x="2970" y="423"/>
                  </a:lnTo>
                  <a:lnTo>
                    <a:pt x="2970" y="548"/>
                  </a:lnTo>
                  <a:lnTo>
                    <a:pt x="2970" y="819"/>
                  </a:lnTo>
                  <a:lnTo>
                    <a:pt x="2968" y="824"/>
                  </a:lnTo>
                  <a:lnTo>
                    <a:pt x="2927" y="871"/>
                  </a:lnTo>
                  <a:lnTo>
                    <a:pt x="2960" y="853"/>
                  </a:lnTo>
                  <a:lnTo>
                    <a:pt x="2970" y="832"/>
                  </a:lnTo>
                  <a:lnTo>
                    <a:pt x="2970" y="2350"/>
                  </a:lnTo>
                  <a:lnTo>
                    <a:pt x="2963" y="2353"/>
                  </a:lnTo>
                  <a:lnTo>
                    <a:pt x="2928" y="2356"/>
                  </a:lnTo>
                  <a:lnTo>
                    <a:pt x="2876" y="2384"/>
                  </a:lnTo>
                  <a:lnTo>
                    <a:pt x="2713" y="2422"/>
                  </a:lnTo>
                  <a:lnTo>
                    <a:pt x="2650" y="2412"/>
                  </a:lnTo>
                  <a:lnTo>
                    <a:pt x="2636" y="2399"/>
                  </a:lnTo>
                  <a:lnTo>
                    <a:pt x="2628" y="2416"/>
                  </a:lnTo>
                  <a:lnTo>
                    <a:pt x="2637" y="2426"/>
                  </a:lnTo>
                  <a:lnTo>
                    <a:pt x="2624" y="2440"/>
                  </a:lnTo>
                  <a:lnTo>
                    <a:pt x="2633" y="2456"/>
                  </a:lnTo>
                  <a:lnTo>
                    <a:pt x="2632" y="2468"/>
                  </a:lnTo>
                  <a:lnTo>
                    <a:pt x="2629" y="2474"/>
                  </a:lnTo>
                  <a:lnTo>
                    <a:pt x="2626" y="2495"/>
                  </a:lnTo>
                  <a:lnTo>
                    <a:pt x="2658" y="2515"/>
                  </a:lnTo>
                  <a:lnTo>
                    <a:pt x="2653" y="2528"/>
                  </a:lnTo>
                  <a:lnTo>
                    <a:pt x="2608" y="2535"/>
                  </a:lnTo>
                  <a:lnTo>
                    <a:pt x="2593" y="2561"/>
                  </a:lnTo>
                  <a:lnTo>
                    <a:pt x="2605" y="2610"/>
                  </a:lnTo>
                  <a:lnTo>
                    <a:pt x="2563" y="2661"/>
                  </a:lnTo>
                  <a:lnTo>
                    <a:pt x="2557" y="2689"/>
                  </a:lnTo>
                  <a:lnTo>
                    <a:pt x="2565" y="2698"/>
                  </a:lnTo>
                  <a:lnTo>
                    <a:pt x="2594" y="2697"/>
                  </a:lnTo>
                  <a:lnTo>
                    <a:pt x="2604" y="2703"/>
                  </a:lnTo>
                  <a:lnTo>
                    <a:pt x="2629" y="2707"/>
                  </a:lnTo>
                  <a:lnTo>
                    <a:pt x="2639" y="2707"/>
                  </a:lnTo>
                  <a:lnTo>
                    <a:pt x="2643" y="2719"/>
                  </a:lnTo>
                  <a:lnTo>
                    <a:pt x="2637" y="2726"/>
                  </a:lnTo>
                  <a:lnTo>
                    <a:pt x="2628" y="2773"/>
                  </a:lnTo>
                  <a:lnTo>
                    <a:pt x="2612" y="2782"/>
                  </a:lnTo>
                  <a:lnTo>
                    <a:pt x="2554" y="2798"/>
                  </a:lnTo>
                  <a:lnTo>
                    <a:pt x="2539" y="2780"/>
                  </a:lnTo>
                  <a:lnTo>
                    <a:pt x="2514" y="2803"/>
                  </a:lnTo>
                  <a:lnTo>
                    <a:pt x="2457" y="2768"/>
                  </a:lnTo>
                  <a:lnTo>
                    <a:pt x="2443" y="2741"/>
                  </a:lnTo>
                  <a:lnTo>
                    <a:pt x="2424" y="2740"/>
                  </a:lnTo>
                  <a:lnTo>
                    <a:pt x="2411" y="2758"/>
                  </a:lnTo>
                  <a:lnTo>
                    <a:pt x="2396" y="2759"/>
                  </a:lnTo>
                  <a:lnTo>
                    <a:pt x="2353" y="2749"/>
                  </a:lnTo>
                  <a:lnTo>
                    <a:pt x="2338" y="2739"/>
                  </a:lnTo>
                  <a:lnTo>
                    <a:pt x="2331" y="2744"/>
                  </a:lnTo>
                  <a:lnTo>
                    <a:pt x="2318" y="2746"/>
                  </a:lnTo>
                  <a:lnTo>
                    <a:pt x="2306" y="2757"/>
                  </a:lnTo>
                  <a:lnTo>
                    <a:pt x="2301" y="2755"/>
                  </a:lnTo>
                  <a:lnTo>
                    <a:pt x="2285" y="2784"/>
                  </a:lnTo>
                  <a:lnTo>
                    <a:pt x="2275" y="2784"/>
                  </a:lnTo>
                  <a:lnTo>
                    <a:pt x="2245" y="2768"/>
                  </a:lnTo>
                  <a:lnTo>
                    <a:pt x="2234" y="2746"/>
                  </a:lnTo>
                  <a:lnTo>
                    <a:pt x="2213" y="2747"/>
                  </a:lnTo>
                  <a:lnTo>
                    <a:pt x="2200" y="2772"/>
                  </a:lnTo>
                  <a:lnTo>
                    <a:pt x="2202" y="2784"/>
                  </a:lnTo>
                  <a:lnTo>
                    <a:pt x="2192" y="2781"/>
                  </a:lnTo>
                  <a:lnTo>
                    <a:pt x="2187" y="2769"/>
                  </a:lnTo>
                  <a:lnTo>
                    <a:pt x="2188" y="2736"/>
                  </a:lnTo>
                  <a:lnTo>
                    <a:pt x="2150" y="2708"/>
                  </a:lnTo>
                  <a:lnTo>
                    <a:pt x="2129" y="2687"/>
                  </a:lnTo>
                  <a:lnTo>
                    <a:pt x="2096" y="2690"/>
                  </a:lnTo>
                  <a:lnTo>
                    <a:pt x="2071" y="2684"/>
                  </a:lnTo>
                  <a:lnTo>
                    <a:pt x="2057" y="2695"/>
                  </a:lnTo>
                  <a:lnTo>
                    <a:pt x="2031" y="2680"/>
                  </a:lnTo>
                  <a:lnTo>
                    <a:pt x="2005" y="2685"/>
                  </a:lnTo>
                  <a:lnTo>
                    <a:pt x="1994" y="2706"/>
                  </a:lnTo>
                  <a:lnTo>
                    <a:pt x="1960" y="2687"/>
                  </a:lnTo>
                  <a:lnTo>
                    <a:pt x="1956" y="2678"/>
                  </a:lnTo>
                  <a:lnTo>
                    <a:pt x="1942" y="2677"/>
                  </a:lnTo>
                  <a:lnTo>
                    <a:pt x="1943" y="2689"/>
                  </a:lnTo>
                  <a:lnTo>
                    <a:pt x="1936" y="2688"/>
                  </a:lnTo>
                  <a:lnTo>
                    <a:pt x="1936" y="2702"/>
                  </a:lnTo>
                  <a:lnTo>
                    <a:pt x="1918" y="2710"/>
                  </a:lnTo>
                  <a:lnTo>
                    <a:pt x="1875" y="2727"/>
                  </a:lnTo>
                  <a:lnTo>
                    <a:pt x="1829" y="2778"/>
                  </a:lnTo>
                  <a:lnTo>
                    <a:pt x="1818" y="2777"/>
                  </a:lnTo>
                  <a:lnTo>
                    <a:pt x="1805" y="2787"/>
                  </a:lnTo>
                  <a:lnTo>
                    <a:pt x="1798" y="2788"/>
                  </a:lnTo>
                  <a:lnTo>
                    <a:pt x="1834" y="2834"/>
                  </a:lnTo>
                  <a:lnTo>
                    <a:pt x="1813" y="2854"/>
                  </a:lnTo>
                  <a:lnTo>
                    <a:pt x="1797" y="2853"/>
                  </a:lnTo>
                  <a:lnTo>
                    <a:pt x="1745" y="2808"/>
                  </a:lnTo>
                  <a:lnTo>
                    <a:pt x="1733" y="2831"/>
                  </a:lnTo>
                  <a:lnTo>
                    <a:pt x="1736" y="2845"/>
                  </a:lnTo>
                  <a:lnTo>
                    <a:pt x="1719" y="2871"/>
                  </a:lnTo>
                  <a:lnTo>
                    <a:pt x="1721" y="2888"/>
                  </a:lnTo>
                  <a:lnTo>
                    <a:pt x="1719" y="2909"/>
                  </a:lnTo>
                  <a:lnTo>
                    <a:pt x="1726" y="2923"/>
                  </a:lnTo>
                  <a:lnTo>
                    <a:pt x="1713" y="2937"/>
                  </a:lnTo>
                  <a:lnTo>
                    <a:pt x="1697" y="2989"/>
                  </a:lnTo>
                  <a:lnTo>
                    <a:pt x="1732" y="3012"/>
                  </a:lnTo>
                  <a:lnTo>
                    <a:pt x="1737" y="3038"/>
                  </a:lnTo>
                  <a:lnTo>
                    <a:pt x="1738" y="3053"/>
                  </a:lnTo>
                  <a:lnTo>
                    <a:pt x="1777" y="3081"/>
                  </a:lnTo>
                  <a:lnTo>
                    <a:pt x="1796" y="3090"/>
                  </a:lnTo>
                  <a:lnTo>
                    <a:pt x="1852" y="3156"/>
                  </a:lnTo>
                  <a:lnTo>
                    <a:pt x="1850" y="3158"/>
                  </a:lnTo>
                  <a:lnTo>
                    <a:pt x="1825" y="3162"/>
                  </a:lnTo>
                  <a:lnTo>
                    <a:pt x="1824" y="3174"/>
                  </a:lnTo>
                  <a:lnTo>
                    <a:pt x="1856" y="3191"/>
                  </a:lnTo>
                  <a:lnTo>
                    <a:pt x="1851" y="3196"/>
                  </a:lnTo>
                  <a:lnTo>
                    <a:pt x="1844" y="3195"/>
                  </a:lnTo>
                  <a:lnTo>
                    <a:pt x="1839" y="3200"/>
                  </a:lnTo>
                  <a:lnTo>
                    <a:pt x="1834" y="3201"/>
                  </a:lnTo>
                  <a:lnTo>
                    <a:pt x="1835" y="3195"/>
                  </a:lnTo>
                  <a:lnTo>
                    <a:pt x="1827" y="3198"/>
                  </a:lnTo>
                  <a:lnTo>
                    <a:pt x="1824" y="3206"/>
                  </a:lnTo>
                  <a:lnTo>
                    <a:pt x="1821" y="3208"/>
                  </a:lnTo>
                  <a:lnTo>
                    <a:pt x="1823" y="3214"/>
                  </a:lnTo>
                  <a:lnTo>
                    <a:pt x="1821" y="3222"/>
                  </a:lnTo>
                  <a:lnTo>
                    <a:pt x="1813" y="3220"/>
                  </a:lnTo>
                  <a:lnTo>
                    <a:pt x="1811" y="3223"/>
                  </a:lnTo>
                  <a:lnTo>
                    <a:pt x="1813" y="3229"/>
                  </a:lnTo>
                  <a:lnTo>
                    <a:pt x="1807" y="3232"/>
                  </a:lnTo>
                  <a:lnTo>
                    <a:pt x="1798" y="3230"/>
                  </a:lnTo>
                  <a:lnTo>
                    <a:pt x="1792" y="3227"/>
                  </a:lnTo>
                  <a:lnTo>
                    <a:pt x="1782" y="3219"/>
                  </a:lnTo>
                  <a:lnTo>
                    <a:pt x="1777" y="3220"/>
                  </a:lnTo>
                  <a:lnTo>
                    <a:pt x="1780" y="3226"/>
                  </a:lnTo>
                  <a:lnTo>
                    <a:pt x="1785" y="3228"/>
                  </a:lnTo>
                  <a:lnTo>
                    <a:pt x="1781" y="3235"/>
                  </a:lnTo>
                  <a:lnTo>
                    <a:pt x="1772" y="3235"/>
                  </a:lnTo>
                  <a:lnTo>
                    <a:pt x="1767" y="3231"/>
                  </a:lnTo>
                  <a:lnTo>
                    <a:pt x="1764" y="3237"/>
                  </a:lnTo>
                  <a:lnTo>
                    <a:pt x="1772" y="3242"/>
                  </a:lnTo>
                  <a:lnTo>
                    <a:pt x="1768" y="3248"/>
                  </a:lnTo>
                  <a:lnTo>
                    <a:pt x="1764" y="3250"/>
                  </a:lnTo>
                  <a:lnTo>
                    <a:pt x="1766" y="3256"/>
                  </a:lnTo>
                  <a:lnTo>
                    <a:pt x="1760" y="3267"/>
                  </a:lnTo>
                  <a:lnTo>
                    <a:pt x="1758" y="3263"/>
                  </a:lnTo>
                  <a:lnTo>
                    <a:pt x="1754" y="3250"/>
                  </a:lnTo>
                  <a:lnTo>
                    <a:pt x="1749" y="3256"/>
                  </a:lnTo>
                  <a:lnTo>
                    <a:pt x="1743" y="3268"/>
                  </a:lnTo>
                  <a:lnTo>
                    <a:pt x="1752" y="3284"/>
                  </a:lnTo>
                  <a:lnTo>
                    <a:pt x="1751" y="3292"/>
                  </a:lnTo>
                  <a:lnTo>
                    <a:pt x="1743" y="3298"/>
                  </a:lnTo>
                  <a:lnTo>
                    <a:pt x="1743" y="3291"/>
                  </a:lnTo>
                  <a:lnTo>
                    <a:pt x="1742" y="3288"/>
                  </a:lnTo>
                  <a:lnTo>
                    <a:pt x="1731" y="3293"/>
                  </a:lnTo>
                  <a:lnTo>
                    <a:pt x="1730" y="3299"/>
                  </a:lnTo>
                  <a:lnTo>
                    <a:pt x="1730" y="3304"/>
                  </a:lnTo>
                  <a:lnTo>
                    <a:pt x="1730" y="3306"/>
                  </a:lnTo>
                  <a:lnTo>
                    <a:pt x="1730" y="3307"/>
                  </a:lnTo>
                  <a:lnTo>
                    <a:pt x="1732" y="3313"/>
                  </a:lnTo>
                  <a:lnTo>
                    <a:pt x="1727" y="3319"/>
                  </a:lnTo>
                  <a:lnTo>
                    <a:pt x="1718" y="3323"/>
                  </a:lnTo>
                  <a:lnTo>
                    <a:pt x="1715" y="3333"/>
                  </a:lnTo>
                  <a:lnTo>
                    <a:pt x="1706" y="3343"/>
                  </a:lnTo>
                  <a:lnTo>
                    <a:pt x="1711" y="3363"/>
                  </a:lnTo>
                  <a:lnTo>
                    <a:pt x="1715" y="3373"/>
                  </a:lnTo>
                  <a:lnTo>
                    <a:pt x="1723" y="3372"/>
                  </a:lnTo>
                  <a:lnTo>
                    <a:pt x="1727" y="3365"/>
                  </a:lnTo>
                  <a:lnTo>
                    <a:pt x="1738" y="3368"/>
                  </a:lnTo>
                  <a:lnTo>
                    <a:pt x="1741" y="3387"/>
                  </a:lnTo>
                  <a:lnTo>
                    <a:pt x="1742" y="3394"/>
                  </a:lnTo>
                  <a:lnTo>
                    <a:pt x="1751" y="3400"/>
                  </a:lnTo>
                  <a:lnTo>
                    <a:pt x="1753" y="3400"/>
                  </a:lnTo>
                  <a:lnTo>
                    <a:pt x="1755" y="3407"/>
                  </a:lnTo>
                  <a:lnTo>
                    <a:pt x="1751" y="3416"/>
                  </a:lnTo>
                  <a:lnTo>
                    <a:pt x="1750" y="3432"/>
                  </a:lnTo>
                  <a:lnTo>
                    <a:pt x="1754" y="3435"/>
                  </a:lnTo>
                  <a:lnTo>
                    <a:pt x="1761" y="3423"/>
                  </a:lnTo>
                  <a:lnTo>
                    <a:pt x="1766" y="3415"/>
                  </a:lnTo>
                  <a:lnTo>
                    <a:pt x="1767" y="3407"/>
                  </a:lnTo>
                  <a:lnTo>
                    <a:pt x="1769" y="3416"/>
                  </a:lnTo>
                  <a:lnTo>
                    <a:pt x="1765" y="3431"/>
                  </a:lnTo>
                  <a:lnTo>
                    <a:pt x="1760" y="3442"/>
                  </a:lnTo>
                  <a:lnTo>
                    <a:pt x="1761" y="3450"/>
                  </a:lnTo>
                  <a:lnTo>
                    <a:pt x="1766" y="3444"/>
                  </a:lnTo>
                  <a:lnTo>
                    <a:pt x="1766" y="3452"/>
                  </a:lnTo>
                  <a:lnTo>
                    <a:pt x="1760" y="3460"/>
                  </a:lnTo>
                  <a:lnTo>
                    <a:pt x="1756" y="3469"/>
                  </a:lnTo>
                  <a:lnTo>
                    <a:pt x="1759" y="3481"/>
                  </a:lnTo>
                  <a:lnTo>
                    <a:pt x="1781" y="3502"/>
                  </a:lnTo>
                  <a:lnTo>
                    <a:pt x="1790" y="3514"/>
                  </a:lnTo>
                  <a:lnTo>
                    <a:pt x="1797" y="3529"/>
                  </a:lnTo>
                  <a:lnTo>
                    <a:pt x="1807" y="3562"/>
                  </a:lnTo>
                  <a:lnTo>
                    <a:pt x="1818" y="3570"/>
                  </a:lnTo>
                  <a:lnTo>
                    <a:pt x="1826" y="3578"/>
                  </a:lnTo>
                  <a:lnTo>
                    <a:pt x="1817" y="3594"/>
                  </a:lnTo>
                  <a:lnTo>
                    <a:pt x="1805" y="3624"/>
                  </a:lnTo>
                  <a:lnTo>
                    <a:pt x="1767" y="3629"/>
                  </a:lnTo>
                  <a:lnTo>
                    <a:pt x="1727" y="3586"/>
                  </a:lnTo>
                  <a:lnTo>
                    <a:pt x="1696" y="3569"/>
                  </a:lnTo>
                  <a:lnTo>
                    <a:pt x="1671" y="3568"/>
                  </a:lnTo>
                  <a:lnTo>
                    <a:pt x="1659" y="3564"/>
                  </a:lnTo>
                  <a:lnTo>
                    <a:pt x="1639" y="3550"/>
                  </a:lnTo>
                  <a:lnTo>
                    <a:pt x="1641" y="3541"/>
                  </a:lnTo>
                  <a:lnTo>
                    <a:pt x="1633" y="3527"/>
                  </a:lnTo>
                  <a:lnTo>
                    <a:pt x="1606" y="3523"/>
                  </a:lnTo>
                  <a:lnTo>
                    <a:pt x="1589" y="3508"/>
                  </a:lnTo>
                  <a:lnTo>
                    <a:pt x="1576" y="3516"/>
                  </a:lnTo>
                  <a:lnTo>
                    <a:pt x="1550" y="3524"/>
                  </a:lnTo>
                  <a:lnTo>
                    <a:pt x="1539" y="3522"/>
                  </a:lnTo>
                  <a:lnTo>
                    <a:pt x="1536" y="3513"/>
                  </a:lnTo>
                  <a:lnTo>
                    <a:pt x="1516" y="3506"/>
                  </a:lnTo>
                  <a:lnTo>
                    <a:pt x="1503" y="3489"/>
                  </a:lnTo>
                  <a:lnTo>
                    <a:pt x="1483" y="3481"/>
                  </a:lnTo>
                  <a:lnTo>
                    <a:pt x="1443" y="3475"/>
                  </a:lnTo>
                  <a:lnTo>
                    <a:pt x="1400" y="3458"/>
                  </a:lnTo>
                  <a:lnTo>
                    <a:pt x="1374" y="3457"/>
                  </a:lnTo>
                  <a:lnTo>
                    <a:pt x="1355" y="3448"/>
                  </a:lnTo>
                  <a:lnTo>
                    <a:pt x="1321" y="3445"/>
                  </a:lnTo>
                  <a:lnTo>
                    <a:pt x="1296" y="3436"/>
                  </a:lnTo>
                  <a:lnTo>
                    <a:pt x="1276" y="3444"/>
                  </a:lnTo>
                  <a:lnTo>
                    <a:pt x="1261" y="3432"/>
                  </a:lnTo>
                  <a:lnTo>
                    <a:pt x="1239" y="3403"/>
                  </a:lnTo>
                  <a:lnTo>
                    <a:pt x="1210" y="3383"/>
                  </a:lnTo>
                  <a:lnTo>
                    <a:pt x="1191" y="3376"/>
                  </a:lnTo>
                  <a:lnTo>
                    <a:pt x="1175" y="3373"/>
                  </a:lnTo>
                  <a:lnTo>
                    <a:pt x="1161" y="3365"/>
                  </a:lnTo>
                  <a:lnTo>
                    <a:pt x="1161" y="3359"/>
                  </a:lnTo>
                  <a:lnTo>
                    <a:pt x="1152" y="3353"/>
                  </a:lnTo>
                  <a:lnTo>
                    <a:pt x="1149" y="3359"/>
                  </a:lnTo>
                  <a:lnTo>
                    <a:pt x="1142" y="3357"/>
                  </a:lnTo>
                  <a:lnTo>
                    <a:pt x="1131" y="3355"/>
                  </a:lnTo>
                  <a:lnTo>
                    <a:pt x="1125" y="3354"/>
                  </a:lnTo>
                  <a:lnTo>
                    <a:pt x="1114" y="3335"/>
                  </a:lnTo>
                  <a:lnTo>
                    <a:pt x="1103" y="3311"/>
                  </a:lnTo>
                  <a:lnTo>
                    <a:pt x="1091" y="3307"/>
                  </a:lnTo>
                  <a:lnTo>
                    <a:pt x="1079" y="3307"/>
                  </a:lnTo>
                  <a:lnTo>
                    <a:pt x="1076" y="3298"/>
                  </a:lnTo>
                  <a:lnTo>
                    <a:pt x="1096" y="3293"/>
                  </a:lnTo>
                  <a:lnTo>
                    <a:pt x="1095" y="3286"/>
                  </a:lnTo>
                  <a:lnTo>
                    <a:pt x="1088" y="3285"/>
                  </a:lnTo>
                  <a:lnTo>
                    <a:pt x="1085" y="3289"/>
                  </a:lnTo>
                  <a:lnTo>
                    <a:pt x="1087" y="3278"/>
                  </a:lnTo>
                  <a:lnTo>
                    <a:pt x="1100" y="3281"/>
                  </a:lnTo>
                  <a:lnTo>
                    <a:pt x="1107" y="3286"/>
                  </a:lnTo>
                  <a:lnTo>
                    <a:pt x="1106" y="3292"/>
                  </a:lnTo>
                  <a:lnTo>
                    <a:pt x="1118" y="3293"/>
                  </a:lnTo>
                  <a:lnTo>
                    <a:pt x="1111" y="3286"/>
                  </a:lnTo>
                  <a:lnTo>
                    <a:pt x="1124" y="3287"/>
                  </a:lnTo>
                  <a:lnTo>
                    <a:pt x="1128" y="3283"/>
                  </a:lnTo>
                  <a:lnTo>
                    <a:pt x="1130" y="3269"/>
                  </a:lnTo>
                  <a:lnTo>
                    <a:pt x="1136" y="3261"/>
                  </a:lnTo>
                  <a:lnTo>
                    <a:pt x="1146" y="3256"/>
                  </a:lnTo>
                  <a:lnTo>
                    <a:pt x="1148" y="3243"/>
                  </a:lnTo>
                  <a:lnTo>
                    <a:pt x="1161" y="3221"/>
                  </a:lnTo>
                  <a:lnTo>
                    <a:pt x="1167" y="3222"/>
                  </a:lnTo>
                  <a:lnTo>
                    <a:pt x="1163" y="3228"/>
                  </a:lnTo>
                  <a:lnTo>
                    <a:pt x="1164" y="3236"/>
                  </a:lnTo>
                  <a:lnTo>
                    <a:pt x="1174" y="3242"/>
                  </a:lnTo>
                  <a:lnTo>
                    <a:pt x="1180" y="3236"/>
                  </a:lnTo>
                  <a:lnTo>
                    <a:pt x="1179" y="3233"/>
                  </a:lnTo>
                  <a:lnTo>
                    <a:pt x="1176" y="3230"/>
                  </a:lnTo>
                  <a:lnTo>
                    <a:pt x="1177" y="3236"/>
                  </a:lnTo>
                  <a:lnTo>
                    <a:pt x="1172" y="3231"/>
                  </a:lnTo>
                  <a:lnTo>
                    <a:pt x="1170" y="3226"/>
                  </a:lnTo>
                  <a:lnTo>
                    <a:pt x="1173" y="3223"/>
                  </a:lnTo>
                  <a:lnTo>
                    <a:pt x="1179" y="3217"/>
                  </a:lnTo>
                  <a:lnTo>
                    <a:pt x="1183" y="3216"/>
                  </a:lnTo>
                  <a:lnTo>
                    <a:pt x="1189" y="3224"/>
                  </a:lnTo>
                  <a:lnTo>
                    <a:pt x="1195" y="3225"/>
                  </a:lnTo>
                  <a:lnTo>
                    <a:pt x="1201" y="3221"/>
                  </a:lnTo>
                  <a:lnTo>
                    <a:pt x="1189" y="3213"/>
                  </a:lnTo>
                  <a:lnTo>
                    <a:pt x="1188" y="3209"/>
                  </a:lnTo>
                  <a:lnTo>
                    <a:pt x="1167" y="3193"/>
                  </a:lnTo>
                  <a:lnTo>
                    <a:pt x="1165" y="3197"/>
                  </a:lnTo>
                  <a:lnTo>
                    <a:pt x="1156" y="3188"/>
                  </a:lnTo>
                  <a:lnTo>
                    <a:pt x="1150" y="3176"/>
                  </a:lnTo>
                  <a:lnTo>
                    <a:pt x="1148" y="3164"/>
                  </a:lnTo>
                  <a:lnTo>
                    <a:pt x="1160" y="3171"/>
                  </a:lnTo>
                  <a:lnTo>
                    <a:pt x="1171" y="3166"/>
                  </a:lnTo>
                  <a:lnTo>
                    <a:pt x="1174" y="3162"/>
                  </a:lnTo>
                  <a:lnTo>
                    <a:pt x="1180" y="3163"/>
                  </a:lnTo>
                  <a:lnTo>
                    <a:pt x="1185" y="3168"/>
                  </a:lnTo>
                  <a:lnTo>
                    <a:pt x="1198" y="3168"/>
                  </a:lnTo>
                  <a:lnTo>
                    <a:pt x="1198" y="3161"/>
                  </a:lnTo>
                  <a:lnTo>
                    <a:pt x="1190" y="3156"/>
                  </a:lnTo>
                  <a:lnTo>
                    <a:pt x="1186" y="3161"/>
                  </a:lnTo>
                  <a:lnTo>
                    <a:pt x="1182" y="3155"/>
                  </a:lnTo>
                  <a:lnTo>
                    <a:pt x="1184" y="3149"/>
                  </a:lnTo>
                  <a:lnTo>
                    <a:pt x="1187" y="3147"/>
                  </a:lnTo>
                  <a:lnTo>
                    <a:pt x="1203" y="3147"/>
                  </a:lnTo>
                  <a:lnTo>
                    <a:pt x="1211" y="3140"/>
                  </a:lnTo>
                  <a:lnTo>
                    <a:pt x="1218" y="3137"/>
                  </a:lnTo>
                  <a:lnTo>
                    <a:pt x="1247" y="3131"/>
                  </a:lnTo>
                  <a:lnTo>
                    <a:pt x="1247" y="3125"/>
                  </a:lnTo>
                  <a:lnTo>
                    <a:pt x="1240" y="3121"/>
                  </a:lnTo>
                  <a:lnTo>
                    <a:pt x="1241" y="3115"/>
                  </a:lnTo>
                  <a:lnTo>
                    <a:pt x="1238" y="3110"/>
                  </a:lnTo>
                  <a:lnTo>
                    <a:pt x="1223" y="3113"/>
                  </a:lnTo>
                  <a:lnTo>
                    <a:pt x="1214" y="3119"/>
                  </a:lnTo>
                  <a:lnTo>
                    <a:pt x="1195" y="3121"/>
                  </a:lnTo>
                  <a:lnTo>
                    <a:pt x="1182" y="3123"/>
                  </a:lnTo>
                  <a:lnTo>
                    <a:pt x="1186" y="3095"/>
                  </a:lnTo>
                  <a:lnTo>
                    <a:pt x="1217" y="3061"/>
                  </a:lnTo>
                  <a:lnTo>
                    <a:pt x="1269" y="3055"/>
                  </a:lnTo>
                  <a:lnTo>
                    <a:pt x="1277" y="3036"/>
                  </a:lnTo>
                  <a:lnTo>
                    <a:pt x="1294" y="3023"/>
                  </a:lnTo>
                  <a:lnTo>
                    <a:pt x="1292" y="2994"/>
                  </a:lnTo>
                  <a:lnTo>
                    <a:pt x="1282" y="2978"/>
                  </a:lnTo>
                  <a:lnTo>
                    <a:pt x="1297" y="2966"/>
                  </a:lnTo>
                  <a:lnTo>
                    <a:pt x="1298" y="2957"/>
                  </a:lnTo>
                  <a:lnTo>
                    <a:pt x="1280" y="2960"/>
                  </a:lnTo>
                  <a:lnTo>
                    <a:pt x="1272" y="2949"/>
                  </a:lnTo>
                  <a:lnTo>
                    <a:pt x="1277" y="2947"/>
                  </a:lnTo>
                  <a:lnTo>
                    <a:pt x="1302" y="2926"/>
                  </a:lnTo>
                  <a:lnTo>
                    <a:pt x="1294" y="2912"/>
                  </a:lnTo>
                  <a:lnTo>
                    <a:pt x="1304" y="2900"/>
                  </a:lnTo>
                  <a:lnTo>
                    <a:pt x="1292" y="2895"/>
                  </a:lnTo>
                  <a:lnTo>
                    <a:pt x="1271" y="2902"/>
                  </a:lnTo>
                  <a:lnTo>
                    <a:pt x="1247" y="2881"/>
                  </a:lnTo>
                  <a:lnTo>
                    <a:pt x="1240" y="2870"/>
                  </a:lnTo>
                  <a:lnTo>
                    <a:pt x="1212" y="2872"/>
                  </a:lnTo>
                  <a:lnTo>
                    <a:pt x="1203" y="2857"/>
                  </a:lnTo>
                  <a:lnTo>
                    <a:pt x="1182" y="2844"/>
                  </a:lnTo>
                  <a:lnTo>
                    <a:pt x="1162" y="2854"/>
                  </a:lnTo>
                  <a:lnTo>
                    <a:pt x="1149" y="2843"/>
                  </a:lnTo>
                  <a:lnTo>
                    <a:pt x="1145" y="2829"/>
                  </a:lnTo>
                  <a:lnTo>
                    <a:pt x="1124" y="2809"/>
                  </a:lnTo>
                  <a:lnTo>
                    <a:pt x="1110" y="2823"/>
                  </a:lnTo>
                  <a:lnTo>
                    <a:pt x="1083" y="2825"/>
                  </a:lnTo>
                  <a:lnTo>
                    <a:pt x="1045" y="2804"/>
                  </a:lnTo>
                  <a:lnTo>
                    <a:pt x="1022" y="2824"/>
                  </a:lnTo>
                  <a:lnTo>
                    <a:pt x="1005" y="2813"/>
                  </a:lnTo>
                  <a:lnTo>
                    <a:pt x="1009" y="2804"/>
                  </a:lnTo>
                  <a:lnTo>
                    <a:pt x="1007" y="2787"/>
                  </a:lnTo>
                  <a:lnTo>
                    <a:pt x="1001" y="2781"/>
                  </a:lnTo>
                  <a:lnTo>
                    <a:pt x="984" y="2744"/>
                  </a:lnTo>
                  <a:lnTo>
                    <a:pt x="979" y="2724"/>
                  </a:lnTo>
                  <a:lnTo>
                    <a:pt x="927" y="2717"/>
                  </a:lnTo>
                  <a:lnTo>
                    <a:pt x="926" y="2688"/>
                  </a:lnTo>
                  <a:lnTo>
                    <a:pt x="917" y="2675"/>
                  </a:lnTo>
                  <a:lnTo>
                    <a:pt x="929" y="2662"/>
                  </a:lnTo>
                  <a:lnTo>
                    <a:pt x="898" y="2624"/>
                  </a:lnTo>
                  <a:lnTo>
                    <a:pt x="877" y="2621"/>
                  </a:lnTo>
                  <a:lnTo>
                    <a:pt x="835" y="2629"/>
                  </a:lnTo>
                  <a:lnTo>
                    <a:pt x="819" y="2621"/>
                  </a:lnTo>
                  <a:lnTo>
                    <a:pt x="810" y="2626"/>
                  </a:lnTo>
                  <a:lnTo>
                    <a:pt x="803" y="2626"/>
                  </a:lnTo>
                  <a:lnTo>
                    <a:pt x="803" y="2632"/>
                  </a:lnTo>
                  <a:lnTo>
                    <a:pt x="791" y="2643"/>
                  </a:lnTo>
                  <a:lnTo>
                    <a:pt x="770" y="2636"/>
                  </a:lnTo>
                  <a:lnTo>
                    <a:pt x="758" y="2615"/>
                  </a:lnTo>
                  <a:lnTo>
                    <a:pt x="760" y="2605"/>
                  </a:lnTo>
                  <a:lnTo>
                    <a:pt x="753" y="2602"/>
                  </a:lnTo>
                  <a:lnTo>
                    <a:pt x="762" y="2582"/>
                  </a:lnTo>
                  <a:lnTo>
                    <a:pt x="746" y="2555"/>
                  </a:lnTo>
                  <a:lnTo>
                    <a:pt x="756" y="2538"/>
                  </a:lnTo>
                  <a:lnTo>
                    <a:pt x="789" y="2542"/>
                  </a:lnTo>
                  <a:lnTo>
                    <a:pt x="825" y="2513"/>
                  </a:lnTo>
                  <a:lnTo>
                    <a:pt x="827" y="2488"/>
                  </a:lnTo>
                  <a:lnTo>
                    <a:pt x="810" y="2478"/>
                  </a:lnTo>
                  <a:lnTo>
                    <a:pt x="806" y="2467"/>
                  </a:lnTo>
                  <a:lnTo>
                    <a:pt x="789" y="2464"/>
                  </a:lnTo>
                  <a:lnTo>
                    <a:pt x="776" y="2467"/>
                  </a:lnTo>
                  <a:lnTo>
                    <a:pt x="777" y="2459"/>
                  </a:lnTo>
                  <a:lnTo>
                    <a:pt x="771" y="2437"/>
                  </a:lnTo>
                  <a:lnTo>
                    <a:pt x="740" y="2410"/>
                  </a:lnTo>
                  <a:lnTo>
                    <a:pt x="739" y="2402"/>
                  </a:lnTo>
                  <a:lnTo>
                    <a:pt x="710" y="2338"/>
                  </a:lnTo>
                  <a:lnTo>
                    <a:pt x="719" y="2312"/>
                  </a:lnTo>
                  <a:lnTo>
                    <a:pt x="711" y="2299"/>
                  </a:lnTo>
                  <a:lnTo>
                    <a:pt x="713" y="2259"/>
                  </a:lnTo>
                  <a:lnTo>
                    <a:pt x="690" y="2243"/>
                  </a:lnTo>
                  <a:lnTo>
                    <a:pt x="655" y="2242"/>
                  </a:lnTo>
                  <a:lnTo>
                    <a:pt x="646" y="2252"/>
                  </a:lnTo>
                  <a:lnTo>
                    <a:pt x="627" y="2251"/>
                  </a:lnTo>
                  <a:lnTo>
                    <a:pt x="617" y="2224"/>
                  </a:lnTo>
                  <a:lnTo>
                    <a:pt x="598" y="2219"/>
                  </a:lnTo>
                  <a:lnTo>
                    <a:pt x="594" y="2225"/>
                  </a:lnTo>
                  <a:lnTo>
                    <a:pt x="573" y="2225"/>
                  </a:lnTo>
                  <a:lnTo>
                    <a:pt x="562" y="2215"/>
                  </a:lnTo>
                  <a:lnTo>
                    <a:pt x="546" y="2219"/>
                  </a:lnTo>
                  <a:lnTo>
                    <a:pt x="535" y="2213"/>
                  </a:lnTo>
                  <a:lnTo>
                    <a:pt x="540" y="2187"/>
                  </a:lnTo>
                  <a:lnTo>
                    <a:pt x="526" y="2164"/>
                  </a:lnTo>
                  <a:lnTo>
                    <a:pt x="521" y="2133"/>
                  </a:lnTo>
                  <a:lnTo>
                    <a:pt x="529" y="2125"/>
                  </a:lnTo>
                  <a:lnTo>
                    <a:pt x="547" y="2119"/>
                  </a:lnTo>
                  <a:lnTo>
                    <a:pt x="549" y="2081"/>
                  </a:lnTo>
                  <a:lnTo>
                    <a:pt x="537" y="2072"/>
                  </a:lnTo>
                  <a:lnTo>
                    <a:pt x="538" y="2029"/>
                  </a:lnTo>
                  <a:lnTo>
                    <a:pt x="515" y="2025"/>
                  </a:lnTo>
                  <a:lnTo>
                    <a:pt x="507" y="2016"/>
                  </a:lnTo>
                  <a:lnTo>
                    <a:pt x="511" y="2001"/>
                  </a:lnTo>
                  <a:lnTo>
                    <a:pt x="499" y="1986"/>
                  </a:lnTo>
                  <a:lnTo>
                    <a:pt x="503" y="1986"/>
                  </a:lnTo>
                  <a:lnTo>
                    <a:pt x="511" y="1996"/>
                  </a:lnTo>
                  <a:lnTo>
                    <a:pt x="514" y="2009"/>
                  </a:lnTo>
                  <a:lnTo>
                    <a:pt x="525" y="2010"/>
                  </a:lnTo>
                  <a:lnTo>
                    <a:pt x="531" y="2004"/>
                  </a:lnTo>
                  <a:lnTo>
                    <a:pt x="531" y="1992"/>
                  </a:lnTo>
                  <a:lnTo>
                    <a:pt x="526" y="1975"/>
                  </a:lnTo>
                  <a:lnTo>
                    <a:pt x="519" y="1970"/>
                  </a:lnTo>
                  <a:lnTo>
                    <a:pt x="508" y="1975"/>
                  </a:lnTo>
                  <a:lnTo>
                    <a:pt x="497" y="1975"/>
                  </a:lnTo>
                  <a:lnTo>
                    <a:pt x="490" y="1962"/>
                  </a:lnTo>
                  <a:lnTo>
                    <a:pt x="493" y="1954"/>
                  </a:lnTo>
                  <a:lnTo>
                    <a:pt x="496" y="1946"/>
                  </a:lnTo>
                  <a:lnTo>
                    <a:pt x="507" y="1939"/>
                  </a:lnTo>
                  <a:lnTo>
                    <a:pt x="507" y="1920"/>
                  </a:lnTo>
                  <a:lnTo>
                    <a:pt x="505" y="1901"/>
                  </a:lnTo>
                  <a:lnTo>
                    <a:pt x="508" y="1885"/>
                  </a:lnTo>
                  <a:lnTo>
                    <a:pt x="508" y="1882"/>
                  </a:lnTo>
                  <a:lnTo>
                    <a:pt x="516" y="1868"/>
                  </a:lnTo>
                  <a:lnTo>
                    <a:pt x="517" y="1854"/>
                  </a:lnTo>
                  <a:lnTo>
                    <a:pt x="521" y="1853"/>
                  </a:lnTo>
                  <a:lnTo>
                    <a:pt x="523" y="1856"/>
                  </a:lnTo>
                  <a:lnTo>
                    <a:pt x="520" y="1865"/>
                  </a:lnTo>
                  <a:lnTo>
                    <a:pt x="528" y="1854"/>
                  </a:lnTo>
                  <a:lnTo>
                    <a:pt x="525" y="1850"/>
                  </a:lnTo>
                  <a:lnTo>
                    <a:pt x="529" y="1848"/>
                  </a:lnTo>
                  <a:lnTo>
                    <a:pt x="524" y="1844"/>
                  </a:lnTo>
                  <a:lnTo>
                    <a:pt x="519" y="1841"/>
                  </a:lnTo>
                  <a:lnTo>
                    <a:pt x="519" y="1837"/>
                  </a:lnTo>
                  <a:lnTo>
                    <a:pt x="511" y="1827"/>
                  </a:lnTo>
                  <a:lnTo>
                    <a:pt x="519" y="1816"/>
                  </a:lnTo>
                  <a:lnTo>
                    <a:pt x="525" y="1809"/>
                  </a:lnTo>
                  <a:lnTo>
                    <a:pt x="517" y="1789"/>
                  </a:lnTo>
                  <a:lnTo>
                    <a:pt x="524" y="1784"/>
                  </a:lnTo>
                  <a:lnTo>
                    <a:pt x="538" y="1797"/>
                  </a:lnTo>
                  <a:lnTo>
                    <a:pt x="545" y="1785"/>
                  </a:lnTo>
                  <a:lnTo>
                    <a:pt x="555" y="1780"/>
                  </a:lnTo>
                  <a:lnTo>
                    <a:pt x="567" y="1785"/>
                  </a:lnTo>
                  <a:lnTo>
                    <a:pt x="588" y="1757"/>
                  </a:lnTo>
                  <a:lnTo>
                    <a:pt x="596" y="1762"/>
                  </a:lnTo>
                  <a:lnTo>
                    <a:pt x="624" y="1762"/>
                  </a:lnTo>
                  <a:lnTo>
                    <a:pt x="653" y="1765"/>
                  </a:lnTo>
                  <a:lnTo>
                    <a:pt x="662" y="1764"/>
                  </a:lnTo>
                  <a:lnTo>
                    <a:pt x="661" y="1762"/>
                  </a:lnTo>
                  <a:lnTo>
                    <a:pt x="659" y="1758"/>
                  </a:lnTo>
                  <a:lnTo>
                    <a:pt x="665" y="1754"/>
                  </a:lnTo>
                  <a:lnTo>
                    <a:pt x="666" y="1752"/>
                  </a:lnTo>
                  <a:lnTo>
                    <a:pt x="640" y="1748"/>
                  </a:lnTo>
                  <a:lnTo>
                    <a:pt x="648" y="1744"/>
                  </a:lnTo>
                  <a:lnTo>
                    <a:pt x="642" y="1737"/>
                  </a:lnTo>
                  <a:lnTo>
                    <a:pt x="612" y="1730"/>
                  </a:lnTo>
                  <a:lnTo>
                    <a:pt x="595" y="1736"/>
                  </a:lnTo>
                  <a:lnTo>
                    <a:pt x="589" y="1736"/>
                  </a:lnTo>
                  <a:lnTo>
                    <a:pt x="566" y="1711"/>
                  </a:lnTo>
                  <a:lnTo>
                    <a:pt x="557" y="1713"/>
                  </a:lnTo>
                  <a:lnTo>
                    <a:pt x="547" y="1704"/>
                  </a:lnTo>
                  <a:lnTo>
                    <a:pt x="551" y="1695"/>
                  </a:lnTo>
                  <a:lnTo>
                    <a:pt x="545" y="1694"/>
                  </a:lnTo>
                  <a:lnTo>
                    <a:pt x="549" y="1689"/>
                  </a:lnTo>
                  <a:lnTo>
                    <a:pt x="562" y="1699"/>
                  </a:lnTo>
                  <a:lnTo>
                    <a:pt x="567" y="1697"/>
                  </a:lnTo>
                  <a:lnTo>
                    <a:pt x="559" y="1675"/>
                  </a:lnTo>
                  <a:lnTo>
                    <a:pt x="566" y="1662"/>
                  </a:lnTo>
                  <a:lnTo>
                    <a:pt x="563" y="1660"/>
                  </a:lnTo>
                  <a:lnTo>
                    <a:pt x="552" y="1674"/>
                  </a:lnTo>
                  <a:lnTo>
                    <a:pt x="538" y="1676"/>
                  </a:lnTo>
                  <a:lnTo>
                    <a:pt x="531" y="1685"/>
                  </a:lnTo>
                  <a:lnTo>
                    <a:pt x="517" y="1689"/>
                  </a:lnTo>
                  <a:lnTo>
                    <a:pt x="505" y="1681"/>
                  </a:lnTo>
                  <a:lnTo>
                    <a:pt x="497" y="1681"/>
                  </a:lnTo>
                  <a:lnTo>
                    <a:pt x="515" y="1639"/>
                  </a:lnTo>
                  <a:lnTo>
                    <a:pt x="593" y="1577"/>
                  </a:lnTo>
                  <a:lnTo>
                    <a:pt x="601" y="1541"/>
                  </a:lnTo>
                  <a:lnTo>
                    <a:pt x="658" y="1492"/>
                  </a:lnTo>
                  <a:lnTo>
                    <a:pt x="710" y="1431"/>
                  </a:lnTo>
                  <a:lnTo>
                    <a:pt x="732" y="1384"/>
                  </a:lnTo>
                  <a:lnTo>
                    <a:pt x="733" y="1355"/>
                  </a:lnTo>
                  <a:lnTo>
                    <a:pt x="717" y="1340"/>
                  </a:lnTo>
                  <a:lnTo>
                    <a:pt x="710" y="1318"/>
                  </a:lnTo>
                  <a:lnTo>
                    <a:pt x="675" y="1305"/>
                  </a:lnTo>
                  <a:lnTo>
                    <a:pt x="634" y="1267"/>
                  </a:lnTo>
                  <a:lnTo>
                    <a:pt x="664" y="1236"/>
                  </a:lnTo>
                  <a:lnTo>
                    <a:pt x="667" y="1184"/>
                  </a:lnTo>
                  <a:lnTo>
                    <a:pt x="658" y="1184"/>
                  </a:lnTo>
                  <a:lnTo>
                    <a:pt x="638" y="1168"/>
                  </a:lnTo>
                  <a:lnTo>
                    <a:pt x="637" y="1133"/>
                  </a:lnTo>
                  <a:lnTo>
                    <a:pt x="642" y="1126"/>
                  </a:lnTo>
                  <a:lnTo>
                    <a:pt x="641" y="1112"/>
                  </a:lnTo>
                  <a:lnTo>
                    <a:pt x="622" y="1113"/>
                  </a:lnTo>
                  <a:lnTo>
                    <a:pt x="609" y="1094"/>
                  </a:lnTo>
                  <a:lnTo>
                    <a:pt x="627" y="1062"/>
                  </a:lnTo>
                  <a:lnTo>
                    <a:pt x="614" y="1029"/>
                  </a:lnTo>
                  <a:lnTo>
                    <a:pt x="625" y="1005"/>
                  </a:lnTo>
                  <a:lnTo>
                    <a:pt x="619" y="985"/>
                  </a:lnTo>
                  <a:lnTo>
                    <a:pt x="621" y="973"/>
                  </a:lnTo>
                  <a:lnTo>
                    <a:pt x="642" y="969"/>
                  </a:lnTo>
                  <a:lnTo>
                    <a:pt x="644" y="960"/>
                  </a:lnTo>
                  <a:lnTo>
                    <a:pt x="629" y="938"/>
                  </a:lnTo>
                  <a:lnTo>
                    <a:pt x="627" y="915"/>
                  </a:lnTo>
                  <a:lnTo>
                    <a:pt x="576" y="810"/>
                  </a:lnTo>
                  <a:lnTo>
                    <a:pt x="572" y="773"/>
                  </a:lnTo>
                  <a:lnTo>
                    <a:pt x="641" y="648"/>
                  </a:lnTo>
                  <a:lnTo>
                    <a:pt x="614" y="635"/>
                  </a:lnTo>
                  <a:lnTo>
                    <a:pt x="600" y="609"/>
                  </a:lnTo>
                  <a:lnTo>
                    <a:pt x="593" y="593"/>
                  </a:lnTo>
                  <a:lnTo>
                    <a:pt x="579" y="574"/>
                  </a:lnTo>
                  <a:lnTo>
                    <a:pt x="555" y="558"/>
                  </a:lnTo>
                  <a:lnTo>
                    <a:pt x="517" y="509"/>
                  </a:lnTo>
                  <a:lnTo>
                    <a:pt x="533" y="468"/>
                  </a:lnTo>
                  <a:lnTo>
                    <a:pt x="517" y="458"/>
                  </a:lnTo>
                  <a:lnTo>
                    <a:pt x="524" y="454"/>
                  </a:lnTo>
                  <a:lnTo>
                    <a:pt x="525" y="454"/>
                  </a:lnTo>
                  <a:lnTo>
                    <a:pt x="525" y="454"/>
                  </a:lnTo>
                  <a:lnTo>
                    <a:pt x="540" y="446"/>
                  </a:lnTo>
                  <a:lnTo>
                    <a:pt x="548" y="441"/>
                  </a:lnTo>
                  <a:lnTo>
                    <a:pt x="571" y="420"/>
                  </a:lnTo>
                  <a:lnTo>
                    <a:pt x="588" y="407"/>
                  </a:lnTo>
                  <a:lnTo>
                    <a:pt x="596" y="382"/>
                  </a:lnTo>
                  <a:lnTo>
                    <a:pt x="595" y="374"/>
                  </a:lnTo>
                  <a:lnTo>
                    <a:pt x="633" y="359"/>
                  </a:lnTo>
                  <a:lnTo>
                    <a:pt x="650" y="333"/>
                  </a:lnTo>
                  <a:lnTo>
                    <a:pt x="680" y="347"/>
                  </a:lnTo>
                  <a:lnTo>
                    <a:pt x="689" y="338"/>
                  </a:lnTo>
                  <a:lnTo>
                    <a:pt x="687" y="298"/>
                  </a:lnTo>
                  <a:lnTo>
                    <a:pt x="704" y="296"/>
                  </a:lnTo>
                  <a:lnTo>
                    <a:pt x="725" y="301"/>
                  </a:lnTo>
                  <a:lnTo>
                    <a:pt x="729" y="313"/>
                  </a:lnTo>
                  <a:lnTo>
                    <a:pt x="718" y="325"/>
                  </a:lnTo>
                  <a:lnTo>
                    <a:pt x="720" y="328"/>
                  </a:lnTo>
                  <a:lnTo>
                    <a:pt x="737" y="312"/>
                  </a:lnTo>
                  <a:lnTo>
                    <a:pt x="751" y="311"/>
                  </a:lnTo>
                  <a:lnTo>
                    <a:pt x="743" y="304"/>
                  </a:lnTo>
                  <a:lnTo>
                    <a:pt x="748" y="284"/>
                  </a:lnTo>
                  <a:lnTo>
                    <a:pt x="758" y="288"/>
                  </a:lnTo>
                  <a:lnTo>
                    <a:pt x="765" y="275"/>
                  </a:lnTo>
                  <a:lnTo>
                    <a:pt x="760" y="265"/>
                  </a:lnTo>
                  <a:lnTo>
                    <a:pt x="761" y="256"/>
                  </a:lnTo>
                  <a:close/>
                  <a:moveTo>
                    <a:pt x="2475" y="154"/>
                  </a:moveTo>
                  <a:lnTo>
                    <a:pt x="2503" y="188"/>
                  </a:lnTo>
                  <a:lnTo>
                    <a:pt x="2508" y="201"/>
                  </a:lnTo>
                  <a:lnTo>
                    <a:pt x="2517" y="202"/>
                  </a:lnTo>
                  <a:lnTo>
                    <a:pt x="2523" y="215"/>
                  </a:lnTo>
                  <a:lnTo>
                    <a:pt x="2546" y="225"/>
                  </a:lnTo>
                  <a:lnTo>
                    <a:pt x="2554" y="239"/>
                  </a:lnTo>
                  <a:lnTo>
                    <a:pt x="2562" y="242"/>
                  </a:lnTo>
                  <a:lnTo>
                    <a:pt x="2575" y="274"/>
                  </a:lnTo>
                  <a:lnTo>
                    <a:pt x="2554" y="291"/>
                  </a:lnTo>
                  <a:lnTo>
                    <a:pt x="2548" y="282"/>
                  </a:lnTo>
                  <a:lnTo>
                    <a:pt x="2536" y="294"/>
                  </a:lnTo>
                  <a:lnTo>
                    <a:pt x="2513" y="291"/>
                  </a:lnTo>
                  <a:lnTo>
                    <a:pt x="2515" y="271"/>
                  </a:lnTo>
                  <a:lnTo>
                    <a:pt x="2502" y="257"/>
                  </a:lnTo>
                  <a:lnTo>
                    <a:pt x="2489" y="255"/>
                  </a:lnTo>
                  <a:lnTo>
                    <a:pt x="2484" y="240"/>
                  </a:lnTo>
                  <a:lnTo>
                    <a:pt x="2475" y="237"/>
                  </a:lnTo>
                  <a:lnTo>
                    <a:pt x="2474" y="249"/>
                  </a:lnTo>
                  <a:lnTo>
                    <a:pt x="2489" y="264"/>
                  </a:lnTo>
                  <a:lnTo>
                    <a:pt x="2486" y="275"/>
                  </a:lnTo>
                  <a:lnTo>
                    <a:pt x="2470" y="263"/>
                  </a:lnTo>
                  <a:lnTo>
                    <a:pt x="2461" y="246"/>
                  </a:lnTo>
                  <a:lnTo>
                    <a:pt x="2452" y="207"/>
                  </a:lnTo>
                  <a:lnTo>
                    <a:pt x="2441" y="205"/>
                  </a:lnTo>
                  <a:lnTo>
                    <a:pt x="2443" y="190"/>
                  </a:lnTo>
                  <a:lnTo>
                    <a:pt x="2465" y="199"/>
                  </a:lnTo>
                  <a:lnTo>
                    <a:pt x="2465" y="191"/>
                  </a:lnTo>
                  <a:lnTo>
                    <a:pt x="2449" y="176"/>
                  </a:lnTo>
                  <a:lnTo>
                    <a:pt x="2457" y="169"/>
                  </a:lnTo>
                  <a:lnTo>
                    <a:pt x="2463" y="157"/>
                  </a:lnTo>
                  <a:lnTo>
                    <a:pt x="2475" y="154"/>
                  </a:lnTo>
                  <a:close/>
                  <a:moveTo>
                    <a:pt x="2114" y="43"/>
                  </a:moveTo>
                  <a:lnTo>
                    <a:pt x="2127" y="46"/>
                  </a:lnTo>
                  <a:lnTo>
                    <a:pt x="2127" y="57"/>
                  </a:lnTo>
                  <a:lnTo>
                    <a:pt x="2131" y="70"/>
                  </a:lnTo>
                  <a:lnTo>
                    <a:pt x="2119" y="74"/>
                  </a:lnTo>
                  <a:lnTo>
                    <a:pt x="2125" y="60"/>
                  </a:lnTo>
                  <a:lnTo>
                    <a:pt x="2112" y="50"/>
                  </a:lnTo>
                  <a:lnTo>
                    <a:pt x="2114" y="43"/>
                  </a:lnTo>
                  <a:close/>
                  <a:moveTo>
                    <a:pt x="2155" y="0"/>
                  </a:moveTo>
                  <a:lnTo>
                    <a:pt x="2310" y="0"/>
                  </a:lnTo>
                  <a:lnTo>
                    <a:pt x="2309" y="2"/>
                  </a:lnTo>
                  <a:lnTo>
                    <a:pt x="2329" y="30"/>
                  </a:lnTo>
                  <a:lnTo>
                    <a:pt x="2354" y="54"/>
                  </a:lnTo>
                  <a:lnTo>
                    <a:pt x="2372" y="68"/>
                  </a:lnTo>
                  <a:lnTo>
                    <a:pt x="2375" y="76"/>
                  </a:lnTo>
                  <a:lnTo>
                    <a:pt x="2387" y="81"/>
                  </a:lnTo>
                  <a:lnTo>
                    <a:pt x="2390" y="89"/>
                  </a:lnTo>
                  <a:lnTo>
                    <a:pt x="2398" y="81"/>
                  </a:lnTo>
                  <a:lnTo>
                    <a:pt x="2406" y="98"/>
                  </a:lnTo>
                  <a:lnTo>
                    <a:pt x="2397" y="105"/>
                  </a:lnTo>
                  <a:lnTo>
                    <a:pt x="2402" y="114"/>
                  </a:lnTo>
                  <a:lnTo>
                    <a:pt x="2392" y="121"/>
                  </a:lnTo>
                  <a:lnTo>
                    <a:pt x="2357" y="104"/>
                  </a:lnTo>
                  <a:lnTo>
                    <a:pt x="2355" y="116"/>
                  </a:lnTo>
                  <a:lnTo>
                    <a:pt x="2371" y="117"/>
                  </a:lnTo>
                  <a:lnTo>
                    <a:pt x="2384" y="128"/>
                  </a:lnTo>
                  <a:lnTo>
                    <a:pt x="2378" y="130"/>
                  </a:lnTo>
                  <a:lnTo>
                    <a:pt x="2379" y="142"/>
                  </a:lnTo>
                  <a:lnTo>
                    <a:pt x="2369" y="138"/>
                  </a:lnTo>
                  <a:lnTo>
                    <a:pt x="2355" y="120"/>
                  </a:lnTo>
                  <a:lnTo>
                    <a:pt x="2344" y="112"/>
                  </a:lnTo>
                  <a:lnTo>
                    <a:pt x="2347" y="100"/>
                  </a:lnTo>
                  <a:lnTo>
                    <a:pt x="2342" y="98"/>
                  </a:lnTo>
                  <a:lnTo>
                    <a:pt x="2338" y="102"/>
                  </a:lnTo>
                  <a:lnTo>
                    <a:pt x="2324" y="100"/>
                  </a:lnTo>
                  <a:lnTo>
                    <a:pt x="2325" y="111"/>
                  </a:lnTo>
                  <a:lnTo>
                    <a:pt x="2336" y="115"/>
                  </a:lnTo>
                  <a:lnTo>
                    <a:pt x="2337" y="131"/>
                  </a:lnTo>
                  <a:lnTo>
                    <a:pt x="2322" y="129"/>
                  </a:lnTo>
                  <a:lnTo>
                    <a:pt x="2308" y="120"/>
                  </a:lnTo>
                  <a:lnTo>
                    <a:pt x="2298" y="126"/>
                  </a:lnTo>
                  <a:lnTo>
                    <a:pt x="2287" y="108"/>
                  </a:lnTo>
                  <a:lnTo>
                    <a:pt x="2271" y="104"/>
                  </a:lnTo>
                  <a:lnTo>
                    <a:pt x="2265" y="113"/>
                  </a:lnTo>
                  <a:lnTo>
                    <a:pt x="2257" y="113"/>
                  </a:lnTo>
                  <a:lnTo>
                    <a:pt x="2268" y="127"/>
                  </a:lnTo>
                  <a:lnTo>
                    <a:pt x="2263" y="135"/>
                  </a:lnTo>
                  <a:lnTo>
                    <a:pt x="2251" y="130"/>
                  </a:lnTo>
                  <a:lnTo>
                    <a:pt x="2234" y="112"/>
                  </a:lnTo>
                  <a:lnTo>
                    <a:pt x="2225" y="113"/>
                  </a:lnTo>
                  <a:lnTo>
                    <a:pt x="2227" y="103"/>
                  </a:lnTo>
                  <a:lnTo>
                    <a:pt x="2247" y="97"/>
                  </a:lnTo>
                  <a:lnTo>
                    <a:pt x="2221" y="89"/>
                  </a:lnTo>
                  <a:lnTo>
                    <a:pt x="2211" y="96"/>
                  </a:lnTo>
                  <a:lnTo>
                    <a:pt x="2202" y="92"/>
                  </a:lnTo>
                  <a:lnTo>
                    <a:pt x="2184" y="101"/>
                  </a:lnTo>
                  <a:lnTo>
                    <a:pt x="2182" y="89"/>
                  </a:lnTo>
                  <a:lnTo>
                    <a:pt x="2169" y="85"/>
                  </a:lnTo>
                  <a:lnTo>
                    <a:pt x="2168" y="60"/>
                  </a:lnTo>
                  <a:lnTo>
                    <a:pt x="2153" y="48"/>
                  </a:lnTo>
                  <a:lnTo>
                    <a:pt x="2162" y="37"/>
                  </a:lnTo>
                  <a:lnTo>
                    <a:pt x="2167" y="40"/>
                  </a:lnTo>
                  <a:lnTo>
                    <a:pt x="2170" y="52"/>
                  </a:lnTo>
                  <a:lnTo>
                    <a:pt x="2189" y="50"/>
                  </a:lnTo>
                  <a:lnTo>
                    <a:pt x="2177" y="40"/>
                  </a:lnTo>
                  <a:lnTo>
                    <a:pt x="2179" y="29"/>
                  </a:lnTo>
                  <a:lnTo>
                    <a:pt x="2193" y="37"/>
                  </a:lnTo>
                  <a:lnTo>
                    <a:pt x="2186" y="25"/>
                  </a:lnTo>
                  <a:lnTo>
                    <a:pt x="2190" y="18"/>
                  </a:lnTo>
                  <a:lnTo>
                    <a:pt x="2182" y="12"/>
                  </a:lnTo>
                  <a:lnTo>
                    <a:pt x="2167" y="23"/>
                  </a:lnTo>
                  <a:lnTo>
                    <a:pt x="2164" y="14"/>
                  </a:lnTo>
                  <a:lnTo>
                    <a:pt x="2152" y="15"/>
                  </a:lnTo>
                  <a:lnTo>
                    <a:pt x="2151" y="4"/>
                  </a:lnTo>
                  <a:lnTo>
                    <a:pt x="2155" y="0"/>
                  </a:lnTo>
                  <a:close/>
                  <a:moveTo>
                    <a:pt x="2076" y="0"/>
                  </a:moveTo>
                  <a:lnTo>
                    <a:pt x="2121" y="0"/>
                  </a:lnTo>
                  <a:lnTo>
                    <a:pt x="2130" y="2"/>
                  </a:lnTo>
                  <a:lnTo>
                    <a:pt x="2126" y="23"/>
                  </a:lnTo>
                  <a:lnTo>
                    <a:pt x="2128" y="36"/>
                  </a:lnTo>
                  <a:lnTo>
                    <a:pt x="2116" y="38"/>
                  </a:lnTo>
                  <a:lnTo>
                    <a:pt x="2103" y="23"/>
                  </a:lnTo>
                  <a:lnTo>
                    <a:pt x="2101" y="10"/>
                  </a:lnTo>
                  <a:lnTo>
                    <a:pt x="2077" y="3"/>
                  </a:lnTo>
                  <a:lnTo>
                    <a:pt x="2076"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19" name="Freeform 176"/>
            <p:cNvSpPr>
              <a:spLocks/>
            </p:cNvSpPr>
            <p:nvPr/>
          </p:nvSpPr>
          <p:spPr bwMode="auto">
            <a:xfrm>
              <a:off x="5879" y="1415"/>
              <a:ext cx="289" cy="235"/>
            </a:xfrm>
            <a:custGeom>
              <a:avLst/>
              <a:gdLst>
                <a:gd name="T0" fmla="*/ 289 w 289"/>
                <a:gd name="T1" fmla="*/ 39 h 235"/>
                <a:gd name="T2" fmla="*/ 281 w 289"/>
                <a:gd name="T3" fmla="*/ 25 h 235"/>
                <a:gd name="T4" fmla="*/ 267 w 289"/>
                <a:gd name="T5" fmla="*/ 28 h 235"/>
                <a:gd name="T6" fmla="*/ 224 w 289"/>
                <a:gd name="T7" fmla="*/ 25 h 235"/>
                <a:gd name="T8" fmla="*/ 183 w 289"/>
                <a:gd name="T9" fmla="*/ 8 h 235"/>
                <a:gd name="T10" fmla="*/ 150 w 289"/>
                <a:gd name="T11" fmla="*/ 5 h 235"/>
                <a:gd name="T12" fmla="*/ 136 w 289"/>
                <a:gd name="T13" fmla="*/ 5 h 235"/>
                <a:gd name="T14" fmla="*/ 125 w 289"/>
                <a:gd name="T15" fmla="*/ 7 h 235"/>
                <a:gd name="T16" fmla="*/ 104 w 289"/>
                <a:gd name="T17" fmla="*/ 15 h 235"/>
                <a:gd name="T18" fmla="*/ 90 w 289"/>
                <a:gd name="T19" fmla="*/ 12 h 235"/>
                <a:gd name="T20" fmla="*/ 62 w 289"/>
                <a:gd name="T21" fmla="*/ 22 h 235"/>
                <a:gd name="T22" fmla="*/ 39 w 289"/>
                <a:gd name="T23" fmla="*/ 30 h 235"/>
                <a:gd name="T24" fmla="*/ 27 w 289"/>
                <a:gd name="T25" fmla="*/ 44 h 235"/>
                <a:gd name="T26" fmla="*/ 0 w 289"/>
                <a:gd name="T27" fmla="*/ 69 h 235"/>
                <a:gd name="T28" fmla="*/ 5 w 289"/>
                <a:gd name="T29" fmla="*/ 81 h 235"/>
                <a:gd name="T30" fmla="*/ 9 w 289"/>
                <a:gd name="T31" fmla="*/ 101 h 235"/>
                <a:gd name="T32" fmla="*/ 25 w 289"/>
                <a:gd name="T33" fmla="*/ 109 h 235"/>
                <a:gd name="T34" fmla="*/ 2 w 289"/>
                <a:gd name="T35" fmla="*/ 120 h 235"/>
                <a:gd name="T36" fmla="*/ 14 w 289"/>
                <a:gd name="T37" fmla="*/ 135 h 235"/>
                <a:gd name="T38" fmla="*/ 18 w 289"/>
                <a:gd name="T39" fmla="*/ 155 h 235"/>
                <a:gd name="T40" fmla="*/ 30 w 289"/>
                <a:gd name="T41" fmla="*/ 152 h 235"/>
                <a:gd name="T42" fmla="*/ 52 w 289"/>
                <a:gd name="T43" fmla="*/ 165 h 235"/>
                <a:gd name="T44" fmla="*/ 68 w 289"/>
                <a:gd name="T45" fmla="*/ 149 h 235"/>
                <a:gd name="T46" fmla="*/ 69 w 289"/>
                <a:gd name="T47" fmla="*/ 170 h 235"/>
                <a:gd name="T48" fmla="*/ 58 w 289"/>
                <a:gd name="T49" fmla="*/ 206 h 235"/>
                <a:gd name="T50" fmla="*/ 115 w 289"/>
                <a:gd name="T51" fmla="*/ 188 h 235"/>
                <a:gd name="T52" fmla="*/ 142 w 289"/>
                <a:gd name="T53" fmla="*/ 201 h 235"/>
                <a:gd name="T54" fmla="*/ 216 w 289"/>
                <a:gd name="T55" fmla="*/ 226 h 235"/>
                <a:gd name="T56" fmla="*/ 265 w 289"/>
                <a:gd name="T57" fmla="*/ 233 h 235"/>
                <a:gd name="T58" fmla="*/ 281 w 289"/>
                <a:gd name="T59" fmla="*/ 198 h 235"/>
                <a:gd name="T60" fmla="*/ 262 w 289"/>
                <a:gd name="T61" fmla="*/ 183 h 235"/>
                <a:gd name="T62" fmla="*/ 252 w 289"/>
                <a:gd name="T63" fmla="*/ 166 h 235"/>
                <a:gd name="T64" fmla="*/ 236 w 289"/>
                <a:gd name="T65" fmla="*/ 122 h 235"/>
                <a:gd name="T66" fmla="*/ 224 w 289"/>
                <a:gd name="T67" fmla="*/ 103 h 235"/>
                <a:gd name="T68" fmla="*/ 225 w 289"/>
                <a:gd name="T69" fmla="*/ 101 h 235"/>
                <a:gd name="T70" fmla="*/ 225 w 289"/>
                <a:gd name="T71" fmla="*/ 94 h 235"/>
                <a:gd name="T72" fmla="*/ 227 w 289"/>
                <a:gd name="T73" fmla="*/ 88 h 235"/>
                <a:gd name="T74" fmla="*/ 229 w 289"/>
                <a:gd name="T75" fmla="*/ 86 h 235"/>
                <a:gd name="T76" fmla="*/ 238 w 289"/>
                <a:gd name="T77" fmla="*/ 75 h 235"/>
                <a:gd name="T78" fmla="*/ 264 w 289"/>
                <a:gd name="T79" fmla="*/ 72 h 235"/>
                <a:gd name="T80" fmla="*/ 276 w 289"/>
                <a:gd name="T81" fmla="*/ 74 h 235"/>
                <a:gd name="T82" fmla="*/ 286 w 289"/>
                <a:gd name="T83" fmla="*/ 66 h 235"/>
                <a:gd name="T84" fmla="*/ 282 w 289"/>
                <a:gd name="T85" fmla="*/ 52 h 235"/>
                <a:gd name="T86" fmla="*/ 284 w 289"/>
                <a:gd name="T87" fmla="*/ 4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235">
                  <a:moveTo>
                    <a:pt x="286" y="38"/>
                  </a:moveTo>
                  <a:lnTo>
                    <a:pt x="289" y="39"/>
                  </a:lnTo>
                  <a:lnTo>
                    <a:pt x="289" y="35"/>
                  </a:lnTo>
                  <a:lnTo>
                    <a:pt x="281" y="25"/>
                  </a:lnTo>
                  <a:lnTo>
                    <a:pt x="271" y="27"/>
                  </a:lnTo>
                  <a:lnTo>
                    <a:pt x="267" y="28"/>
                  </a:lnTo>
                  <a:lnTo>
                    <a:pt x="256" y="24"/>
                  </a:lnTo>
                  <a:lnTo>
                    <a:pt x="224" y="25"/>
                  </a:lnTo>
                  <a:lnTo>
                    <a:pt x="201" y="10"/>
                  </a:lnTo>
                  <a:lnTo>
                    <a:pt x="183" y="8"/>
                  </a:lnTo>
                  <a:lnTo>
                    <a:pt x="160" y="0"/>
                  </a:lnTo>
                  <a:lnTo>
                    <a:pt x="150" y="5"/>
                  </a:lnTo>
                  <a:lnTo>
                    <a:pt x="140" y="1"/>
                  </a:lnTo>
                  <a:lnTo>
                    <a:pt x="136" y="5"/>
                  </a:lnTo>
                  <a:lnTo>
                    <a:pt x="129" y="2"/>
                  </a:lnTo>
                  <a:lnTo>
                    <a:pt x="125" y="7"/>
                  </a:lnTo>
                  <a:lnTo>
                    <a:pt x="132" y="14"/>
                  </a:lnTo>
                  <a:lnTo>
                    <a:pt x="104" y="15"/>
                  </a:lnTo>
                  <a:lnTo>
                    <a:pt x="98" y="18"/>
                  </a:lnTo>
                  <a:lnTo>
                    <a:pt x="90" y="12"/>
                  </a:lnTo>
                  <a:lnTo>
                    <a:pt x="82" y="22"/>
                  </a:lnTo>
                  <a:lnTo>
                    <a:pt x="62" y="22"/>
                  </a:lnTo>
                  <a:lnTo>
                    <a:pt x="53" y="27"/>
                  </a:lnTo>
                  <a:lnTo>
                    <a:pt x="39" y="30"/>
                  </a:lnTo>
                  <a:lnTo>
                    <a:pt x="39" y="40"/>
                  </a:lnTo>
                  <a:lnTo>
                    <a:pt x="27" y="44"/>
                  </a:lnTo>
                  <a:lnTo>
                    <a:pt x="3" y="56"/>
                  </a:lnTo>
                  <a:lnTo>
                    <a:pt x="0" y="69"/>
                  </a:lnTo>
                  <a:lnTo>
                    <a:pt x="11" y="77"/>
                  </a:lnTo>
                  <a:lnTo>
                    <a:pt x="5" y="81"/>
                  </a:lnTo>
                  <a:lnTo>
                    <a:pt x="4" y="96"/>
                  </a:lnTo>
                  <a:lnTo>
                    <a:pt x="9" y="101"/>
                  </a:lnTo>
                  <a:lnTo>
                    <a:pt x="23" y="106"/>
                  </a:lnTo>
                  <a:lnTo>
                    <a:pt x="25" y="109"/>
                  </a:lnTo>
                  <a:lnTo>
                    <a:pt x="12" y="113"/>
                  </a:lnTo>
                  <a:lnTo>
                    <a:pt x="2" y="120"/>
                  </a:lnTo>
                  <a:lnTo>
                    <a:pt x="3" y="125"/>
                  </a:lnTo>
                  <a:lnTo>
                    <a:pt x="14" y="135"/>
                  </a:lnTo>
                  <a:lnTo>
                    <a:pt x="16" y="153"/>
                  </a:lnTo>
                  <a:lnTo>
                    <a:pt x="18" y="155"/>
                  </a:lnTo>
                  <a:lnTo>
                    <a:pt x="22" y="157"/>
                  </a:lnTo>
                  <a:lnTo>
                    <a:pt x="30" y="152"/>
                  </a:lnTo>
                  <a:lnTo>
                    <a:pt x="46" y="168"/>
                  </a:lnTo>
                  <a:lnTo>
                    <a:pt x="52" y="165"/>
                  </a:lnTo>
                  <a:lnTo>
                    <a:pt x="55" y="157"/>
                  </a:lnTo>
                  <a:lnTo>
                    <a:pt x="68" y="149"/>
                  </a:lnTo>
                  <a:lnTo>
                    <a:pt x="73" y="157"/>
                  </a:lnTo>
                  <a:lnTo>
                    <a:pt x="69" y="170"/>
                  </a:lnTo>
                  <a:lnTo>
                    <a:pt x="64" y="179"/>
                  </a:lnTo>
                  <a:lnTo>
                    <a:pt x="58" y="206"/>
                  </a:lnTo>
                  <a:lnTo>
                    <a:pt x="103" y="179"/>
                  </a:lnTo>
                  <a:lnTo>
                    <a:pt x="115" y="188"/>
                  </a:lnTo>
                  <a:lnTo>
                    <a:pt x="135" y="192"/>
                  </a:lnTo>
                  <a:lnTo>
                    <a:pt x="142" y="201"/>
                  </a:lnTo>
                  <a:lnTo>
                    <a:pt x="202" y="235"/>
                  </a:lnTo>
                  <a:lnTo>
                    <a:pt x="216" y="226"/>
                  </a:lnTo>
                  <a:lnTo>
                    <a:pt x="249" y="235"/>
                  </a:lnTo>
                  <a:lnTo>
                    <a:pt x="265" y="233"/>
                  </a:lnTo>
                  <a:lnTo>
                    <a:pt x="277" y="213"/>
                  </a:lnTo>
                  <a:lnTo>
                    <a:pt x="281" y="198"/>
                  </a:lnTo>
                  <a:lnTo>
                    <a:pt x="269" y="183"/>
                  </a:lnTo>
                  <a:lnTo>
                    <a:pt x="262" y="183"/>
                  </a:lnTo>
                  <a:lnTo>
                    <a:pt x="258" y="172"/>
                  </a:lnTo>
                  <a:lnTo>
                    <a:pt x="252" y="166"/>
                  </a:lnTo>
                  <a:lnTo>
                    <a:pt x="243" y="150"/>
                  </a:lnTo>
                  <a:lnTo>
                    <a:pt x="236" y="122"/>
                  </a:lnTo>
                  <a:lnTo>
                    <a:pt x="237" y="109"/>
                  </a:lnTo>
                  <a:lnTo>
                    <a:pt x="224" y="103"/>
                  </a:lnTo>
                  <a:lnTo>
                    <a:pt x="224" y="103"/>
                  </a:lnTo>
                  <a:lnTo>
                    <a:pt x="225" y="101"/>
                  </a:lnTo>
                  <a:lnTo>
                    <a:pt x="225" y="96"/>
                  </a:lnTo>
                  <a:lnTo>
                    <a:pt x="225" y="94"/>
                  </a:lnTo>
                  <a:lnTo>
                    <a:pt x="226" y="91"/>
                  </a:lnTo>
                  <a:lnTo>
                    <a:pt x="227" y="88"/>
                  </a:lnTo>
                  <a:lnTo>
                    <a:pt x="229" y="86"/>
                  </a:lnTo>
                  <a:lnTo>
                    <a:pt x="229" y="86"/>
                  </a:lnTo>
                  <a:lnTo>
                    <a:pt x="233" y="81"/>
                  </a:lnTo>
                  <a:lnTo>
                    <a:pt x="238" y="75"/>
                  </a:lnTo>
                  <a:lnTo>
                    <a:pt x="246" y="67"/>
                  </a:lnTo>
                  <a:lnTo>
                    <a:pt x="264" y="72"/>
                  </a:lnTo>
                  <a:lnTo>
                    <a:pt x="265" y="79"/>
                  </a:lnTo>
                  <a:lnTo>
                    <a:pt x="276" y="74"/>
                  </a:lnTo>
                  <a:lnTo>
                    <a:pt x="278" y="80"/>
                  </a:lnTo>
                  <a:lnTo>
                    <a:pt x="286" y="66"/>
                  </a:lnTo>
                  <a:lnTo>
                    <a:pt x="287" y="52"/>
                  </a:lnTo>
                  <a:lnTo>
                    <a:pt x="282" y="52"/>
                  </a:lnTo>
                  <a:lnTo>
                    <a:pt x="280" y="50"/>
                  </a:lnTo>
                  <a:lnTo>
                    <a:pt x="284" y="45"/>
                  </a:lnTo>
                  <a:lnTo>
                    <a:pt x="286" y="3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20" name="Freeform 177"/>
            <p:cNvSpPr>
              <a:spLocks/>
            </p:cNvSpPr>
            <p:nvPr/>
          </p:nvSpPr>
          <p:spPr bwMode="auto">
            <a:xfrm>
              <a:off x="5879" y="1415"/>
              <a:ext cx="289" cy="235"/>
            </a:xfrm>
            <a:custGeom>
              <a:avLst/>
              <a:gdLst>
                <a:gd name="T0" fmla="*/ 289 w 289"/>
                <a:gd name="T1" fmla="*/ 39 h 235"/>
                <a:gd name="T2" fmla="*/ 281 w 289"/>
                <a:gd name="T3" fmla="*/ 25 h 235"/>
                <a:gd name="T4" fmla="*/ 267 w 289"/>
                <a:gd name="T5" fmla="*/ 28 h 235"/>
                <a:gd name="T6" fmla="*/ 224 w 289"/>
                <a:gd name="T7" fmla="*/ 25 h 235"/>
                <a:gd name="T8" fmla="*/ 183 w 289"/>
                <a:gd name="T9" fmla="*/ 8 h 235"/>
                <a:gd name="T10" fmla="*/ 150 w 289"/>
                <a:gd name="T11" fmla="*/ 5 h 235"/>
                <a:gd name="T12" fmla="*/ 136 w 289"/>
                <a:gd name="T13" fmla="*/ 5 h 235"/>
                <a:gd name="T14" fmla="*/ 125 w 289"/>
                <a:gd name="T15" fmla="*/ 7 h 235"/>
                <a:gd name="T16" fmla="*/ 104 w 289"/>
                <a:gd name="T17" fmla="*/ 15 h 235"/>
                <a:gd name="T18" fmla="*/ 90 w 289"/>
                <a:gd name="T19" fmla="*/ 12 h 235"/>
                <a:gd name="T20" fmla="*/ 62 w 289"/>
                <a:gd name="T21" fmla="*/ 22 h 235"/>
                <a:gd name="T22" fmla="*/ 39 w 289"/>
                <a:gd name="T23" fmla="*/ 30 h 235"/>
                <a:gd name="T24" fmla="*/ 27 w 289"/>
                <a:gd name="T25" fmla="*/ 44 h 235"/>
                <a:gd name="T26" fmla="*/ 0 w 289"/>
                <a:gd name="T27" fmla="*/ 69 h 235"/>
                <a:gd name="T28" fmla="*/ 5 w 289"/>
                <a:gd name="T29" fmla="*/ 81 h 235"/>
                <a:gd name="T30" fmla="*/ 9 w 289"/>
                <a:gd name="T31" fmla="*/ 101 h 235"/>
                <a:gd name="T32" fmla="*/ 25 w 289"/>
                <a:gd name="T33" fmla="*/ 109 h 235"/>
                <a:gd name="T34" fmla="*/ 2 w 289"/>
                <a:gd name="T35" fmla="*/ 120 h 235"/>
                <a:gd name="T36" fmla="*/ 14 w 289"/>
                <a:gd name="T37" fmla="*/ 135 h 235"/>
                <a:gd name="T38" fmla="*/ 18 w 289"/>
                <a:gd name="T39" fmla="*/ 155 h 235"/>
                <a:gd name="T40" fmla="*/ 30 w 289"/>
                <a:gd name="T41" fmla="*/ 152 h 235"/>
                <a:gd name="T42" fmla="*/ 52 w 289"/>
                <a:gd name="T43" fmla="*/ 165 h 235"/>
                <a:gd name="T44" fmla="*/ 68 w 289"/>
                <a:gd name="T45" fmla="*/ 149 h 235"/>
                <a:gd name="T46" fmla="*/ 69 w 289"/>
                <a:gd name="T47" fmla="*/ 170 h 235"/>
                <a:gd name="T48" fmla="*/ 58 w 289"/>
                <a:gd name="T49" fmla="*/ 206 h 235"/>
                <a:gd name="T50" fmla="*/ 115 w 289"/>
                <a:gd name="T51" fmla="*/ 188 h 235"/>
                <a:gd name="T52" fmla="*/ 142 w 289"/>
                <a:gd name="T53" fmla="*/ 201 h 235"/>
                <a:gd name="T54" fmla="*/ 216 w 289"/>
                <a:gd name="T55" fmla="*/ 226 h 235"/>
                <a:gd name="T56" fmla="*/ 265 w 289"/>
                <a:gd name="T57" fmla="*/ 233 h 235"/>
                <a:gd name="T58" fmla="*/ 281 w 289"/>
                <a:gd name="T59" fmla="*/ 198 h 235"/>
                <a:gd name="T60" fmla="*/ 262 w 289"/>
                <a:gd name="T61" fmla="*/ 183 h 235"/>
                <a:gd name="T62" fmla="*/ 252 w 289"/>
                <a:gd name="T63" fmla="*/ 166 h 235"/>
                <a:gd name="T64" fmla="*/ 236 w 289"/>
                <a:gd name="T65" fmla="*/ 122 h 235"/>
                <a:gd name="T66" fmla="*/ 224 w 289"/>
                <a:gd name="T67" fmla="*/ 103 h 235"/>
                <a:gd name="T68" fmla="*/ 225 w 289"/>
                <a:gd name="T69" fmla="*/ 101 h 235"/>
                <a:gd name="T70" fmla="*/ 225 w 289"/>
                <a:gd name="T71" fmla="*/ 94 h 235"/>
                <a:gd name="T72" fmla="*/ 227 w 289"/>
                <a:gd name="T73" fmla="*/ 88 h 235"/>
                <a:gd name="T74" fmla="*/ 229 w 289"/>
                <a:gd name="T75" fmla="*/ 86 h 235"/>
                <a:gd name="T76" fmla="*/ 238 w 289"/>
                <a:gd name="T77" fmla="*/ 75 h 235"/>
                <a:gd name="T78" fmla="*/ 264 w 289"/>
                <a:gd name="T79" fmla="*/ 72 h 235"/>
                <a:gd name="T80" fmla="*/ 276 w 289"/>
                <a:gd name="T81" fmla="*/ 74 h 235"/>
                <a:gd name="T82" fmla="*/ 286 w 289"/>
                <a:gd name="T83" fmla="*/ 66 h 235"/>
                <a:gd name="T84" fmla="*/ 282 w 289"/>
                <a:gd name="T85" fmla="*/ 52 h 235"/>
                <a:gd name="T86" fmla="*/ 284 w 289"/>
                <a:gd name="T87" fmla="*/ 4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235">
                  <a:moveTo>
                    <a:pt x="286" y="38"/>
                  </a:moveTo>
                  <a:lnTo>
                    <a:pt x="289" y="39"/>
                  </a:lnTo>
                  <a:lnTo>
                    <a:pt x="289" y="35"/>
                  </a:lnTo>
                  <a:lnTo>
                    <a:pt x="281" y="25"/>
                  </a:lnTo>
                  <a:lnTo>
                    <a:pt x="271" y="27"/>
                  </a:lnTo>
                  <a:lnTo>
                    <a:pt x="267" y="28"/>
                  </a:lnTo>
                  <a:lnTo>
                    <a:pt x="256" y="24"/>
                  </a:lnTo>
                  <a:lnTo>
                    <a:pt x="224" y="25"/>
                  </a:lnTo>
                  <a:lnTo>
                    <a:pt x="201" y="10"/>
                  </a:lnTo>
                  <a:lnTo>
                    <a:pt x="183" y="8"/>
                  </a:lnTo>
                  <a:lnTo>
                    <a:pt x="160" y="0"/>
                  </a:lnTo>
                  <a:lnTo>
                    <a:pt x="150" y="5"/>
                  </a:lnTo>
                  <a:lnTo>
                    <a:pt x="140" y="1"/>
                  </a:lnTo>
                  <a:lnTo>
                    <a:pt x="136" y="5"/>
                  </a:lnTo>
                  <a:lnTo>
                    <a:pt x="129" y="2"/>
                  </a:lnTo>
                  <a:lnTo>
                    <a:pt x="125" y="7"/>
                  </a:lnTo>
                  <a:lnTo>
                    <a:pt x="132" y="14"/>
                  </a:lnTo>
                  <a:lnTo>
                    <a:pt x="104" y="15"/>
                  </a:lnTo>
                  <a:lnTo>
                    <a:pt x="98" y="18"/>
                  </a:lnTo>
                  <a:lnTo>
                    <a:pt x="90" y="12"/>
                  </a:lnTo>
                  <a:lnTo>
                    <a:pt x="82" y="22"/>
                  </a:lnTo>
                  <a:lnTo>
                    <a:pt x="62" y="22"/>
                  </a:lnTo>
                  <a:lnTo>
                    <a:pt x="53" y="27"/>
                  </a:lnTo>
                  <a:lnTo>
                    <a:pt x="39" y="30"/>
                  </a:lnTo>
                  <a:lnTo>
                    <a:pt x="39" y="40"/>
                  </a:lnTo>
                  <a:lnTo>
                    <a:pt x="27" y="44"/>
                  </a:lnTo>
                  <a:lnTo>
                    <a:pt x="3" y="56"/>
                  </a:lnTo>
                  <a:lnTo>
                    <a:pt x="0" y="69"/>
                  </a:lnTo>
                  <a:lnTo>
                    <a:pt x="11" y="77"/>
                  </a:lnTo>
                  <a:lnTo>
                    <a:pt x="5" y="81"/>
                  </a:lnTo>
                  <a:lnTo>
                    <a:pt x="4" y="96"/>
                  </a:lnTo>
                  <a:lnTo>
                    <a:pt x="9" y="101"/>
                  </a:lnTo>
                  <a:lnTo>
                    <a:pt x="23" y="106"/>
                  </a:lnTo>
                  <a:lnTo>
                    <a:pt x="25" y="109"/>
                  </a:lnTo>
                  <a:lnTo>
                    <a:pt x="12" y="113"/>
                  </a:lnTo>
                  <a:lnTo>
                    <a:pt x="2" y="120"/>
                  </a:lnTo>
                  <a:lnTo>
                    <a:pt x="3" y="125"/>
                  </a:lnTo>
                  <a:lnTo>
                    <a:pt x="14" y="135"/>
                  </a:lnTo>
                  <a:lnTo>
                    <a:pt x="16" y="153"/>
                  </a:lnTo>
                  <a:lnTo>
                    <a:pt x="18" y="155"/>
                  </a:lnTo>
                  <a:lnTo>
                    <a:pt x="22" y="157"/>
                  </a:lnTo>
                  <a:lnTo>
                    <a:pt x="30" y="152"/>
                  </a:lnTo>
                  <a:lnTo>
                    <a:pt x="46" y="168"/>
                  </a:lnTo>
                  <a:lnTo>
                    <a:pt x="52" y="165"/>
                  </a:lnTo>
                  <a:lnTo>
                    <a:pt x="55" y="157"/>
                  </a:lnTo>
                  <a:lnTo>
                    <a:pt x="68" y="149"/>
                  </a:lnTo>
                  <a:lnTo>
                    <a:pt x="73" y="157"/>
                  </a:lnTo>
                  <a:lnTo>
                    <a:pt x="69" y="170"/>
                  </a:lnTo>
                  <a:lnTo>
                    <a:pt x="64" y="179"/>
                  </a:lnTo>
                  <a:lnTo>
                    <a:pt x="58" y="206"/>
                  </a:lnTo>
                  <a:lnTo>
                    <a:pt x="103" y="179"/>
                  </a:lnTo>
                  <a:lnTo>
                    <a:pt x="115" y="188"/>
                  </a:lnTo>
                  <a:lnTo>
                    <a:pt x="135" y="192"/>
                  </a:lnTo>
                  <a:lnTo>
                    <a:pt x="142" y="201"/>
                  </a:lnTo>
                  <a:lnTo>
                    <a:pt x="202" y="235"/>
                  </a:lnTo>
                  <a:lnTo>
                    <a:pt x="216" y="226"/>
                  </a:lnTo>
                  <a:lnTo>
                    <a:pt x="249" y="235"/>
                  </a:lnTo>
                  <a:lnTo>
                    <a:pt x="265" y="233"/>
                  </a:lnTo>
                  <a:lnTo>
                    <a:pt x="277" y="213"/>
                  </a:lnTo>
                  <a:lnTo>
                    <a:pt x="281" y="198"/>
                  </a:lnTo>
                  <a:lnTo>
                    <a:pt x="269" y="183"/>
                  </a:lnTo>
                  <a:lnTo>
                    <a:pt x="262" y="183"/>
                  </a:lnTo>
                  <a:lnTo>
                    <a:pt x="258" y="172"/>
                  </a:lnTo>
                  <a:lnTo>
                    <a:pt x="252" y="166"/>
                  </a:lnTo>
                  <a:lnTo>
                    <a:pt x="243" y="150"/>
                  </a:lnTo>
                  <a:lnTo>
                    <a:pt x="236" y="122"/>
                  </a:lnTo>
                  <a:lnTo>
                    <a:pt x="237" y="109"/>
                  </a:lnTo>
                  <a:lnTo>
                    <a:pt x="224" y="103"/>
                  </a:lnTo>
                  <a:lnTo>
                    <a:pt x="224" y="103"/>
                  </a:lnTo>
                  <a:lnTo>
                    <a:pt x="225" y="101"/>
                  </a:lnTo>
                  <a:lnTo>
                    <a:pt x="225" y="96"/>
                  </a:lnTo>
                  <a:lnTo>
                    <a:pt x="225" y="94"/>
                  </a:lnTo>
                  <a:lnTo>
                    <a:pt x="226" y="91"/>
                  </a:lnTo>
                  <a:lnTo>
                    <a:pt x="227" y="88"/>
                  </a:lnTo>
                  <a:lnTo>
                    <a:pt x="229" y="86"/>
                  </a:lnTo>
                  <a:lnTo>
                    <a:pt x="229" y="86"/>
                  </a:lnTo>
                  <a:lnTo>
                    <a:pt x="233" y="81"/>
                  </a:lnTo>
                  <a:lnTo>
                    <a:pt x="238" y="75"/>
                  </a:lnTo>
                  <a:lnTo>
                    <a:pt x="246" y="67"/>
                  </a:lnTo>
                  <a:lnTo>
                    <a:pt x="264" y="72"/>
                  </a:lnTo>
                  <a:lnTo>
                    <a:pt x="265" y="79"/>
                  </a:lnTo>
                  <a:lnTo>
                    <a:pt x="276" y="74"/>
                  </a:lnTo>
                  <a:lnTo>
                    <a:pt x="278" y="80"/>
                  </a:lnTo>
                  <a:lnTo>
                    <a:pt x="286" y="66"/>
                  </a:lnTo>
                  <a:lnTo>
                    <a:pt x="287" y="52"/>
                  </a:lnTo>
                  <a:lnTo>
                    <a:pt x="282" y="52"/>
                  </a:lnTo>
                  <a:lnTo>
                    <a:pt x="280" y="50"/>
                  </a:lnTo>
                  <a:lnTo>
                    <a:pt x="284" y="45"/>
                  </a:lnTo>
                  <a:lnTo>
                    <a:pt x="286" y="3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21" name="Freeform 178"/>
            <p:cNvSpPr>
              <a:spLocks/>
            </p:cNvSpPr>
            <p:nvPr/>
          </p:nvSpPr>
          <p:spPr bwMode="auto">
            <a:xfrm>
              <a:off x="5778" y="1539"/>
              <a:ext cx="89" cy="83"/>
            </a:xfrm>
            <a:custGeom>
              <a:avLst/>
              <a:gdLst>
                <a:gd name="T0" fmla="*/ 82 w 89"/>
                <a:gd name="T1" fmla="*/ 7 h 83"/>
                <a:gd name="T2" fmla="*/ 89 w 89"/>
                <a:gd name="T3" fmla="*/ 16 h 83"/>
                <a:gd name="T4" fmla="*/ 89 w 89"/>
                <a:gd name="T5" fmla="*/ 22 h 83"/>
                <a:gd name="T6" fmla="*/ 82 w 89"/>
                <a:gd name="T7" fmla="*/ 20 h 83"/>
                <a:gd name="T8" fmla="*/ 75 w 89"/>
                <a:gd name="T9" fmla="*/ 26 h 83"/>
                <a:gd name="T10" fmla="*/ 70 w 89"/>
                <a:gd name="T11" fmla="*/ 33 h 83"/>
                <a:gd name="T12" fmla="*/ 60 w 89"/>
                <a:gd name="T13" fmla="*/ 37 h 83"/>
                <a:gd name="T14" fmla="*/ 58 w 89"/>
                <a:gd name="T15" fmla="*/ 47 h 83"/>
                <a:gd name="T16" fmla="*/ 37 w 89"/>
                <a:gd name="T17" fmla="*/ 43 h 83"/>
                <a:gd name="T18" fmla="*/ 32 w 89"/>
                <a:gd name="T19" fmla="*/ 47 h 83"/>
                <a:gd name="T20" fmla="*/ 30 w 89"/>
                <a:gd name="T21" fmla="*/ 63 h 83"/>
                <a:gd name="T22" fmla="*/ 14 w 89"/>
                <a:gd name="T23" fmla="*/ 83 h 83"/>
                <a:gd name="T24" fmla="*/ 6 w 89"/>
                <a:gd name="T25" fmla="*/ 71 h 83"/>
                <a:gd name="T26" fmla="*/ 11 w 89"/>
                <a:gd name="T27" fmla="*/ 63 h 83"/>
                <a:gd name="T28" fmla="*/ 24 w 89"/>
                <a:gd name="T29" fmla="*/ 58 h 83"/>
                <a:gd name="T30" fmla="*/ 24 w 89"/>
                <a:gd name="T31" fmla="*/ 54 h 83"/>
                <a:gd name="T32" fmla="*/ 8 w 89"/>
                <a:gd name="T33" fmla="*/ 40 h 83"/>
                <a:gd name="T34" fmla="*/ 0 w 89"/>
                <a:gd name="T35" fmla="*/ 29 h 83"/>
                <a:gd name="T36" fmla="*/ 13 w 89"/>
                <a:gd name="T37" fmla="*/ 28 h 83"/>
                <a:gd name="T38" fmla="*/ 2 w 89"/>
                <a:gd name="T39" fmla="*/ 12 h 83"/>
                <a:gd name="T40" fmla="*/ 6 w 89"/>
                <a:gd name="T41" fmla="*/ 9 h 83"/>
                <a:gd name="T42" fmla="*/ 20 w 89"/>
                <a:gd name="T43" fmla="*/ 18 h 83"/>
                <a:gd name="T44" fmla="*/ 22 w 89"/>
                <a:gd name="T45" fmla="*/ 11 h 83"/>
                <a:gd name="T46" fmla="*/ 31 w 89"/>
                <a:gd name="T47" fmla="*/ 16 h 83"/>
                <a:gd name="T48" fmla="*/ 24 w 89"/>
                <a:gd name="T49" fmla="*/ 11 h 83"/>
                <a:gd name="T50" fmla="*/ 40 w 89"/>
                <a:gd name="T51" fmla="*/ 1 h 83"/>
                <a:gd name="T52" fmla="*/ 51 w 89"/>
                <a:gd name="T53" fmla="*/ 3 h 83"/>
                <a:gd name="T54" fmla="*/ 74 w 89"/>
                <a:gd name="T55" fmla="*/ 0 h 83"/>
                <a:gd name="T56" fmla="*/ 82 w 89"/>
                <a:gd name="T5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 h="83">
                  <a:moveTo>
                    <a:pt x="82" y="7"/>
                  </a:moveTo>
                  <a:lnTo>
                    <a:pt x="89" y="16"/>
                  </a:lnTo>
                  <a:lnTo>
                    <a:pt x="89" y="22"/>
                  </a:lnTo>
                  <a:lnTo>
                    <a:pt x="82" y="20"/>
                  </a:lnTo>
                  <a:lnTo>
                    <a:pt x="75" y="26"/>
                  </a:lnTo>
                  <a:lnTo>
                    <a:pt x="70" y="33"/>
                  </a:lnTo>
                  <a:lnTo>
                    <a:pt x="60" y="37"/>
                  </a:lnTo>
                  <a:lnTo>
                    <a:pt x="58" y="47"/>
                  </a:lnTo>
                  <a:lnTo>
                    <a:pt x="37" y="43"/>
                  </a:lnTo>
                  <a:lnTo>
                    <a:pt x="32" y="47"/>
                  </a:lnTo>
                  <a:lnTo>
                    <a:pt x="30" y="63"/>
                  </a:lnTo>
                  <a:lnTo>
                    <a:pt x="14" y="83"/>
                  </a:lnTo>
                  <a:lnTo>
                    <a:pt x="6" y="71"/>
                  </a:lnTo>
                  <a:lnTo>
                    <a:pt x="11" y="63"/>
                  </a:lnTo>
                  <a:lnTo>
                    <a:pt x="24" y="58"/>
                  </a:lnTo>
                  <a:lnTo>
                    <a:pt x="24" y="54"/>
                  </a:lnTo>
                  <a:lnTo>
                    <a:pt x="8" y="40"/>
                  </a:lnTo>
                  <a:lnTo>
                    <a:pt x="0" y="29"/>
                  </a:lnTo>
                  <a:lnTo>
                    <a:pt x="13" y="28"/>
                  </a:lnTo>
                  <a:lnTo>
                    <a:pt x="2" y="12"/>
                  </a:lnTo>
                  <a:lnTo>
                    <a:pt x="6" y="9"/>
                  </a:lnTo>
                  <a:lnTo>
                    <a:pt x="20" y="18"/>
                  </a:lnTo>
                  <a:lnTo>
                    <a:pt x="22" y="11"/>
                  </a:lnTo>
                  <a:lnTo>
                    <a:pt x="31" y="16"/>
                  </a:lnTo>
                  <a:lnTo>
                    <a:pt x="24" y="11"/>
                  </a:lnTo>
                  <a:lnTo>
                    <a:pt x="40" y="1"/>
                  </a:lnTo>
                  <a:lnTo>
                    <a:pt x="51" y="3"/>
                  </a:lnTo>
                  <a:lnTo>
                    <a:pt x="74" y="0"/>
                  </a:lnTo>
                  <a:lnTo>
                    <a:pt x="82"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22" name="Freeform 179"/>
            <p:cNvSpPr>
              <a:spLocks/>
            </p:cNvSpPr>
            <p:nvPr/>
          </p:nvSpPr>
          <p:spPr bwMode="auto">
            <a:xfrm>
              <a:off x="5778" y="1539"/>
              <a:ext cx="89" cy="83"/>
            </a:xfrm>
            <a:custGeom>
              <a:avLst/>
              <a:gdLst>
                <a:gd name="T0" fmla="*/ 82 w 89"/>
                <a:gd name="T1" fmla="*/ 7 h 83"/>
                <a:gd name="T2" fmla="*/ 89 w 89"/>
                <a:gd name="T3" fmla="*/ 16 h 83"/>
                <a:gd name="T4" fmla="*/ 89 w 89"/>
                <a:gd name="T5" fmla="*/ 22 h 83"/>
                <a:gd name="T6" fmla="*/ 82 w 89"/>
                <a:gd name="T7" fmla="*/ 20 h 83"/>
                <a:gd name="T8" fmla="*/ 75 w 89"/>
                <a:gd name="T9" fmla="*/ 26 h 83"/>
                <a:gd name="T10" fmla="*/ 70 w 89"/>
                <a:gd name="T11" fmla="*/ 33 h 83"/>
                <a:gd name="T12" fmla="*/ 60 w 89"/>
                <a:gd name="T13" fmla="*/ 37 h 83"/>
                <a:gd name="T14" fmla="*/ 58 w 89"/>
                <a:gd name="T15" fmla="*/ 47 h 83"/>
                <a:gd name="T16" fmla="*/ 37 w 89"/>
                <a:gd name="T17" fmla="*/ 43 h 83"/>
                <a:gd name="T18" fmla="*/ 32 w 89"/>
                <a:gd name="T19" fmla="*/ 47 h 83"/>
                <a:gd name="T20" fmla="*/ 30 w 89"/>
                <a:gd name="T21" fmla="*/ 63 h 83"/>
                <a:gd name="T22" fmla="*/ 14 w 89"/>
                <a:gd name="T23" fmla="*/ 83 h 83"/>
                <a:gd name="T24" fmla="*/ 6 w 89"/>
                <a:gd name="T25" fmla="*/ 71 h 83"/>
                <a:gd name="T26" fmla="*/ 11 w 89"/>
                <a:gd name="T27" fmla="*/ 63 h 83"/>
                <a:gd name="T28" fmla="*/ 24 w 89"/>
                <a:gd name="T29" fmla="*/ 58 h 83"/>
                <a:gd name="T30" fmla="*/ 24 w 89"/>
                <a:gd name="T31" fmla="*/ 54 h 83"/>
                <a:gd name="T32" fmla="*/ 8 w 89"/>
                <a:gd name="T33" fmla="*/ 40 h 83"/>
                <a:gd name="T34" fmla="*/ 0 w 89"/>
                <a:gd name="T35" fmla="*/ 29 h 83"/>
                <a:gd name="T36" fmla="*/ 13 w 89"/>
                <a:gd name="T37" fmla="*/ 28 h 83"/>
                <a:gd name="T38" fmla="*/ 2 w 89"/>
                <a:gd name="T39" fmla="*/ 12 h 83"/>
                <a:gd name="T40" fmla="*/ 6 w 89"/>
                <a:gd name="T41" fmla="*/ 9 h 83"/>
                <a:gd name="T42" fmla="*/ 20 w 89"/>
                <a:gd name="T43" fmla="*/ 18 h 83"/>
                <a:gd name="T44" fmla="*/ 22 w 89"/>
                <a:gd name="T45" fmla="*/ 11 h 83"/>
                <a:gd name="T46" fmla="*/ 31 w 89"/>
                <a:gd name="T47" fmla="*/ 16 h 83"/>
                <a:gd name="T48" fmla="*/ 24 w 89"/>
                <a:gd name="T49" fmla="*/ 11 h 83"/>
                <a:gd name="T50" fmla="*/ 40 w 89"/>
                <a:gd name="T51" fmla="*/ 1 h 83"/>
                <a:gd name="T52" fmla="*/ 51 w 89"/>
                <a:gd name="T53" fmla="*/ 3 h 83"/>
                <a:gd name="T54" fmla="*/ 74 w 89"/>
                <a:gd name="T55" fmla="*/ 0 h 83"/>
                <a:gd name="T56" fmla="*/ 82 w 89"/>
                <a:gd name="T5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 h="83">
                  <a:moveTo>
                    <a:pt x="82" y="7"/>
                  </a:moveTo>
                  <a:lnTo>
                    <a:pt x="89" y="16"/>
                  </a:lnTo>
                  <a:lnTo>
                    <a:pt x="89" y="22"/>
                  </a:lnTo>
                  <a:lnTo>
                    <a:pt x="82" y="20"/>
                  </a:lnTo>
                  <a:lnTo>
                    <a:pt x="75" y="26"/>
                  </a:lnTo>
                  <a:lnTo>
                    <a:pt x="70" y="33"/>
                  </a:lnTo>
                  <a:lnTo>
                    <a:pt x="60" y="37"/>
                  </a:lnTo>
                  <a:lnTo>
                    <a:pt x="58" y="47"/>
                  </a:lnTo>
                  <a:lnTo>
                    <a:pt x="37" y="43"/>
                  </a:lnTo>
                  <a:lnTo>
                    <a:pt x="32" y="47"/>
                  </a:lnTo>
                  <a:lnTo>
                    <a:pt x="30" y="63"/>
                  </a:lnTo>
                  <a:lnTo>
                    <a:pt x="14" y="83"/>
                  </a:lnTo>
                  <a:lnTo>
                    <a:pt x="6" y="71"/>
                  </a:lnTo>
                  <a:lnTo>
                    <a:pt x="11" y="63"/>
                  </a:lnTo>
                  <a:lnTo>
                    <a:pt x="24" y="58"/>
                  </a:lnTo>
                  <a:lnTo>
                    <a:pt x="24" y="54"/>
                  </a:lnTo>
                  <a:lnTo>
                    <a:pt x="8" y="40"/>
                  </a:lnTo>
                  <a:lnTo>
                    <a:pt x="0" y="29"/>
                  </a:lnTo>
                  <a:lnTo>
                    <a:pt x="13" y="28"/>
                  </a:lnTo>
                  <a:lnTo>
                    <a:pt x="2" y="12"/>
                  </a:lnTo>
                  <a:lnTo>
                    <a:pt x="6" y="9"/>
                  </a:lnTo>
                  <a:lnTo>
                    <a:pt x="20" y="18"/>
                  </a:lnTo>
                  <a:lnTo>
                    <a:pt x="22" y="11"/>
                  </a:lnTo>
                  <a:lnTo>
                    <a:pt x="31" y="16"/>
                  </a:lnTo>
                  <a:lnTo>
                    <a:pt x="24" y="11"/>
                  </a:lnTo>
                  <a:lnTo>
                    <a:pt x="40" y="1"/>
                  </a:lnTo>
                  <a:lnTo>
                    <a:pt x="51" y="3"/>
                  </a:lnTo>
                  <a:lnTo>
                    <a:pt x="74" y="0"/>
                  </a:lnTo>
                  <a:lnTo>
                    <a:pt x="82" y="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23" name="Freeform 180"/>
            <p:cNvSpPr>
              <a:spLocks/>
            </p:cNvSpPr>
            <p:nvPr/>
          </p:nvSpPr>
          <p:spPr bwMode="auto">
            <a:xfrm>
              <a:off x="5859" y="1531"/>
              <a:ext cx="16" cy="17"/>
            </a:xfrm>
            <a:custGeom>
              <a:avLst/>
              <a:gdLst>
                <a:gd name="T0" fmla="*/ 11 w 16"/>
                <a:gd name="T1" fmla="*/ 0 h 17"/>
                <a:gd name="T2" fmla="*/ 16 w 16"/>
                <a:gd name="T3" fmla="*/ 11 h 17"/>
                <a:gd name="T4" fmla="*/ 10 w 16"/>
                <a:gd name="T5" fmla="*/ 17 h 17"/>
                <a:gd name="T6" fmla="*/ 1 w 16"/>
                <a:gd name="T7" fmla="*/ 12 h 17"/>
                <a:gd name="T8" fmla="*/ 0 w 16"/>
                <a:gd name="T9" fmla="*/ 5 h 17"/>
                <a:gd name="T10" fmla="*/ 11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11" y="0"/>
                  </a:moveTo>
                  <a:lnTo>
                    <a:pt x="16" y="11"/>
                  </a:lnTo>
                  <a:lnTo>
                    <a:pt x="10" y="17"/>
                  </a:lnTo>
                  <a:lnTo>
                    <a:pt x="1" y="12"/>
                  </a:lnTo>
                  <a:lnTo>
                    <a:pt x="0" y="5"/>
                  </a:lnTo>
                  <a:lnTo>
                    <a:pt x="1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24" name="Freeform 181"/>
            <p:cNvSpPr>
              <a:spLocks/>
            </p:cNvSpPr>
            <p:nvPr/>
          </p:nvSpPr>
          <p:spPr bwMode="auto">
            <a:xfrm>
              <a:off x="5859" y="1531"/>
              <a:ext cx="16" cy="17"/>
            </a:xfrm>
            <a:custGeom>
              <a:avLst/>
              <a:gdLst>
                <a:gd name="T0" fmla="*/ 11 w 16"/>
                <a:gd name="T1" fmla="*/ 0 h 17"/>
                <a:gd name="T2" fmla="*/ 16 w 16"/>
                <a:gd name="T3" fmla="*/ 11 h 17"/>
                <a:gd name="T4" fmla="*/ 10 w 16"/>
                <a:gd name="T5" fmla="*/ 17 h 17"/>
                <a:gd name="T6" fmla="*/ 1 w 16"/>
                <a:gd name="T7" fmla="*/ 12 h 17"/>
                <a:gd name="T8" fmla="*/ 0 w 16"/>
                <a:gd name="T9" fmla="*/ 5 h 17"/>
                <a:gd name="T10" fmla="*/ 11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11" y="0"/>
                  </a:moveTo>
                  <a:lnTo>
                    <a:pt x="16" y="11"/>
                  </a:lnTo>
                  <a:lnTo>
                    <a:pt x="10" y="17"/>
                  </a:lnTo>
                  <a:lnTo>
                    <a:pt x="1" y="12"/>
                  </a:lnTo>
                  <a:lnTo>
                    <a:pt x="0" y="5"/>
                  </a:lnTo>
                  <a:lnTo>
                    <a:pt x="11"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25" name="Freeform 182"/>
            <p:cNvSpPr>
              <a:spLocks/>
            </p:cNvSpPr>
            <p:nvPr/>
          </p:nvSpPr>
          <p:spPr bwMode="auto">
            <a:xfrm>
              <a:off x="5859" y="1485"/>
              <a:ext cx="14" cy="12"/>
            </a:xfrm>
            <a:custGeom>
              <a:avLst/>
              <a:gdLst>
                <a:gd name="T0" fmla="*/ 0 w 14"/>
                <a:gd name="T1" fmla="*/ 6 h 12"/>
                <a:gd name="T2" fmla="*/ 2 w 14"/>
                <a:gd name="T3" fmla="*/ 1 h 12"/>
                <a:gd name="T4" fmla="*/ 13 w 14"/>
                <a:gd name="T5" fmla="*/ 0 h 12"/>
                <a:gd name="T6" fmla="*/ 14 w 14"/>
                <a:gd name="T7" fmla="*/ 9 h 12"/>
                <a:gd name="T8" fmla="*/ 8 w 14"/>
                <a:gd name="T9" fmla="*/ 8 h 12"/>
                <a:gd name="T10" fmla="*/ 8 w 14"/>
                <a:gd name="T11" fmla="*/ 8 h 12"/>
                <a:gd name="T12" fmla="*/ 7 w 14"/>
                <a:gd name="T13" fmla="*/ 9 h 12"/>
                <a:gd name="T14" fmla="*/ 7 w 14"/>
                <a:gd name="T15" fmla="*/ 10 h 12"/>
                <a:gd name="T16" fmla="*/ 6 w 14"/>
                <a:gd name="T17" fmla="*/ 11 h 12"/>
                <a:gd name="T18" fmla="*/ 5 w 14"/>
                <a:gd name="T19" fmla="*/ 12 h 12"/>
                <a:gd name="T20" fmla="*/ 4 w 14"/>
                <a:gd name="T21" fmla="*/ 12 h 12"/>
                <a:gd name="T22" fmla="*/ 4 w 14"/>
                <a:gd name="T23" fmla="*/ 12 h 12"/>
                <a:gd name="T24" fmla="*/ 4 w 14"/>
                <a:gd name="T25" fmla="*/ 12 h 12"/>
                <a:gd name="T26" fmla="*/ 4 w 14"/>
                <a:gd name="T27" fmla="*/ 12 h 12"/>
                <a:gd name="T28" fmla="*/ 3 w 14"/>
                <a:gd name="T29" fmla="*/ 11 h 12"/>
                <a:gd name="T30" fmla="*/ 2 w 14"/>
                <a:gd name="T31" fmla="*/ 10 h 12"/>
                <a:gd name="T32" fmla="*/ 2 w 14"/>
                <a:gd name="T33" fmla="*/ 9 h 12"/>
                <a:gd name="T34" fmla="*/ 1 w 14"/>
                <a:gd name="T35" fmla="*/ 7 h 12"/>
                <a:gd name="T36" fmla="*/ 0 w 14"/>
                <a:gd name="T37" fmla="*/ 6 h 12"/>
                <a:gd name="T38" fmla="*/ 0 w 14"/>
                <a:gd name="T3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
                  <a:moveTo>
                    <a:pt x="0" y="6"/>
                  </a:moveTo>
                  <a:lnTo>
                    <a:pt x="2" y="1"/>
                  </a:lnTo>
                  <a:lnTo>
                    <a:pt x="13" y="0"/>
                  </a:lnTo>
                  <a:lnTo>
                    <a:pt x="14" y="9"/>
                  </a:lnTo>
                  <a:lnTo>
                    <a:pt x="8" y="8"/>
                  </a:lnTo>
                  <a:lnTo>
                    <a:pt x="8" y="8"/>
                  </a:lnTo>
                  <a:lnTo>
                    <a:pt x="7" y="9"/>
                  </a:lnTo>
                  <a:lnTo>
                    <a:pt x="7" y="10"/>
                  </a:lnTo>
                  <a:lnTo>
                    <a:pt x="6" y="11"/>
                  </a:lnTo>
                  <a:lnTo>
                    <a:pt x="5" y="12"/>
                  </a:lnTo>
                  <a:lnTo>
                    <a:pt x="4" y="12"/>
                  </a:lnTo>
                  <a:lnTo>
                    <a:pt x="4" y="12"/>
                  </a:lnTo>
                  <a:lnTo>
                    <a:pt x="4" y="12"/>
                  </a:lnTo>
                  <a:lnTo>
                    <a:pt x="4" y="12"/>
                  </a:lnTo>
                  <a:lnTo>
                    <a:pt x="3" y="11"/>
                  </a:lnTo>
                  <a:lnTo>
                    <a:pt x="2" y="10"/>
                  </a:lnTo>
                  <a:lnTo>
                    <a:pt x="2" y="9"/>
                  </a:lnTo>
                  <a:lnTo>
                    <a:pt x="1" y="7"/>
                  </a:lnTo>
                  <a:lnTo>
                    <a:pt x="0" y="6"/>
                  </a:lnTo>
                  <a:lnTo>
                    <a:pt x="0" y="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26" name="Freeform 183"/>
            <p:cNvSpPr>
              <a:spLocks/>
            </p:cNvSpPr>
            <p:nvPr/>
          </p:nvSpPr>
          <p:spPr bwMode="auto">
            <a:xfrm>
              <a:off x="5859" y="1485"/>
              <a:ext cx="14" cy="12"/>
            </a:xfrm>
            <a:custGeom>
              <a:avLst/>
              <a:gdLst>
                <a:gd name="T0" fmla="*/ 0 w 14"/>
                <a:gd name="T1" fmla="*/ 6 h 12"/>
                <a:gd name="T2" fmla="*/ 2 w 14"/>
                <a:gd name="T3" fmla="*/ 1 h 12"/>
                <a:gd name="T4" fmla="*/ 13 w 14"/>
                <a:gd name="T5" fmla="*/ 0 h 12"/>
                <a:gd name="T6" fmla="*/ 14 w 14"/>
                <a:gd name="T7" fmla="*/ 9 h 12"/>
                <a:gd name="T8" fmla="*/ 8 w 14"/>
                <a:gd name="T9" fmla="*/ 8 h 12"/>
                <a:gd name="T10" fmla="*/ 8 w 14"/>
                <a:gd name="T11" fmla="*/ 8 h 12"/>
                <a:gd name="T12" fmla="*/ 7 w 14"/>
                <a:gd name="T13" fmla="*/ 9 h 12"/>
                <a:gd name="T14" fmla="*/ 7 w 14"/>
                <a:gd name="T15" fmla="*/ 10 h 12"/>
                <a:gd name="T16" fmla="*/ 6 w 14"/>
                <a:gd name="T17" fmla="*/ 11 h 12"/>
                <a:gd name="T18" fmla="*/ 5 w 14"/>
                <a:gd name="T19" fmla="*/ 12 h 12"/>
                <a:gd name="T20" fmla="*/ 4 w 14"/>
                <a:gd name="T21" fmla="*/ 12 h 12"/>
                <a:gd name="T22" fmla="*/ 4 w 14"/>
                <a:gd name="T23" fmla="*/ 12 h 12"/>
                <a:gd name="T24" fmla="*/ 4 w 14"/>
                <a:gd name="T25" fmla="*/ 12 h 12"/>
                <a:gd name="T26" fmla="*/ 4 w 14"/>
                <a:gd name="T27" fmla="*/ 12 h 12"/>
                <a:gd name="T28" fmla="*/ 3 w 14"/>
                <a:gd name="T29" fmla="*/ 11 h 12"/>
                <a:gd name="T30" fmla="*/ 2 w 14"/>
                <a:gd name="T31" fmla="*/ 10 h 12"/>
                <a:gd name="T32" fmla="*/ 2 w 14"/>
                <a:gd name="T33" fmla="*/ 9 h 12"/>
                <a:gd name="T34" fmla="*/ 1 w 14"/>
                <a:gd name="T35" fmla="*/ 7 h 12"/>
                <a:gd name="T36" fmla="*/ 0 w 14"/>
                <a:gd name="T37" fmla="*/ 6 h 12"/>
                <a:gd name="T38" fmla="*/ 0 w 14"/>
                <a:gd name="T3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
                  <a:moveTo>
                    <a:pt x="0" y="6"/>
                  </a:moveTo>
                  <a:lnTo>
                    <a:pt x="2" y="1"/>
                  </a:lnTo>
                  <a:lnTo>
                    <a:pt x="13" y="0"/>
                  </a:lnTo>
                  <a:lnTo>
                    <a:pt x="14" y="9"/>
                  </a:lnTo>
                  <a:lnTo>
                    <a:pt x="8" y="8"/>
                  </a:lnTo>
                  <a:lnTo>
                    <a:pt x="8" y="8"/>
                  </a:lnTo>
                  <a:lnTo>
                    <a:pt x="7" y="9"/>
                  </a:lnTo>
                  <a:lnTo>
                    <a:pt x="7" y="10"/>
                  </a:lnTo>
                  <a:lnTo>
                    <a:pt x="6" y="11"/>
                  </a:lnTo>
                  <a:lnTo>
                    <a:pt x="5" y="12"/>
                  </a:lnTo>
                  <a:lnTo>
                    <a:pt x="4" y="12"/>
                  </a:lnTo>
                  <a:lnTo>
                    <a:pt x="4" y="12"/>
                  </a:lnTo>
                  <a:lnTo>
                    <a:pt x="4" y="12"/>
                  </a:lnTo>
                  <a:lnTo>
                    <a:pt x="4" y="12"/>
                  </a:lnTo>
                  <a:lnTo>
                    <a:pt x="3" y="11"/>
                  </a:lnTo>
                  <a:lnTo>
                    <a:pt x="2" y="10"/>
                  </a:lnTo>
                  <a:lnTo>
                    <a:pt x="2" y="9"/>
                  </a:lnTo>
                  <a:lnTo>
                    <a:pt x="1" y="7"/>
                  </a:lnTo>
                  <a:lnTo>
                    <a:pt x="0" y="6"/>
                  </a:lnTo>
                  <a:lnTo>
                    <a:pt x="0"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27" name="Freeform 184"/>
            <p:cNvSpPr>
              <a:spLocks/>
            </p:cNvSpPr>
            <p:nvPr/>
          </p:nvSpPr>
          <p:spPr bwMode="auto">
            <a:xfrm>
              <a:off x="5791" y="1491"/>
              <a:ext cx="58" cy="40"/>
            </a:xfrm>
            <a:custGeom>
              <a:avLst/>
              <a:gdLst>
                <a:gd name="T0" fmla="*/ 2 w 58"/>
                <a:gd name="T1" fmla="*/ 20 h 40"/>
                <a:gd name="T2" fmla="*/ 0 w 58"/>
                <a:gd name="T3" fmla="*/ 15 h 40"/>
                <a:gd name="T4" fmla="*/ 12 w 58"/>
                <a:gd name="T5" fmla="*/ 12 h 40"/>
                <a:gd name="T6" fmla="*/ 20 w 58"/>
                <a:gd name="T7" fmla="*/ 12 h 40"/>
                <a:gd name="T8" fmla="*/ 27 w 58"/>
                <a:gd name="T9" fmla="*/ 6 h 40"/>
                <a:gd name="T10" fmla="*/ 30 w 58"/>
                <a:gd name="T11" fmla="*/ 0 h 40"/>
                <a:gd name="T12" fmla="*/ 47 w 58"/>
                <a:gd name="T13" fmla="*/ 1 h 40"/>
                <a:gd name="T14" fmla="*/ 54 w 58"/>
                <a:gd name="T15" fmla="*/ 11 h 40"/>
                <a:gd name="T16" fmla="*/ 58 w 58"/>
                <a:gd name="T17" fmla="*/ 22 h 40"/>
                <a:gd name="T18" fmla="*/ 55 w 58"/>
                <a:gd name="T19" fmla="*/ 24 h 40"/>
                <a:gd name="T20" fmla="*/ 51 w 58"/>
                <a:gd name="T21" fmla="*/ 20 h 40"/>
                <a:gd name="T22" fmla="*/ 45 w 58"/>
                <a:gd name="T23" fmla="*/ 25 h 40"/>
                <a:gd name="T24" fmla="*/ 41 w 58"/>
                <a:gd name="T25" fmla="*/ 33 h 40"/>
                <a:gd name="T26" fmla="*/ 36 w 58"/>
                <a:gd name="T27" fmla="*/ 40 h 40"/>
                <a:gd name="T28" fmla="*/ 28 w 58"/>
                <a:gd name="T29" fmla="*/ 40 h 40"/>
                <a:gd name="T30" fmla="*/ 20 w 58"/>
                <a:gd name="T31" fmla="*/ 34 h 40"/>
                <a:gd name="T32" fmla="*/ 22 w 58"/>
                <a:gd name="T33" fmla="*/ 24 h 40"/>
                <a:gd name="T34" fmla="*/ 11 w 58"/>
                <a:gd name="T35" fmla="*/ 22 h 40"/>
                <a:gd name="T36" fmla="*/ 2 w 58"/>
                <a:gd name="T3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40">
                  <a:moveTo>
                    <a:pt x="2" y="20"/>
                  </a:moveTo>
                  <a:lnTo>
                    <a:pt x="0" y="15"/>
                  </a:lnTo>
                  <a:lnTo>
                    <a:pt x="12" y="12"/>
                  </a:lnTo>
                  <a:lnTo>
                    <a:pt x="20" y="12"/>
                  </a:lnTo>
                  <a:lnTo>
                    <a:pt x="27" y="6"/>
                  </a:lnTo>
                  <a:lnTo>
                    <a:pt x="30" y="0"/>
                  </a:lnTo>
                  <a:lnTo>
                    <a:pt x="47" y="1"/>
                  </a:lnTo>
                  <a:lnTo>
                    <a:pt x="54" y="11"/>
                  </a:lnTo>
                  <a:lnTo>
                    <a:pt x="58" y="22"/>
                  </a:lnTo>
                  <a:lnTo>
                    <a:pt x="55" y="24"/>
                  </a:lnTo>
                  <a:lnTo>
                    <a:pt x="51" y="20"/>
                  </a:lnTo>
                  <a:lnTo>
                    <a:pt x="45" y="25"/>
                  </a:lnTo>
                  <a:lnTo>
                    <a:pt x="41" y="33"/>
                  </a:lnTo>
                  <a:lnTo>
                    <a:pt x="36" y="40"/>
                  </a:lnTo>
                  <a:lnTo>
                    <a:pt x="28" y="40"/>
                  </a:lnTo>
                  <a:lnTo>
                    <a:pt x="20" y="34"/>
                  </a:lnTo>
                  <a:lnTo>
                    <a:pt x="22" y="24"/>
                  </a:lnTo>
                  <a:lnTo>
                    <a:pt x="11" y="22"/>
                  </a:lnTo>
                  <a:lnTo>
                    <a:pt x="2" y="2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28" name="Freeform 185"/>
            <p:cNvSpPr>
              <a:spLocks/>
            </p:cNvSpPr>
            <p:nvPr/>
          </p:nvSpPr>
          <p:spPr bwMode="auto">
            <a:xfrm>
              <a:off x="5791" y="1491"/>
              <a:ext cx="58" cy="40"/>
            </a:xfrm>
            <a:custGeom>
              <a:avLst/>
              <a:gdLst>
                <a:gd name="T0" fmla="*/ 2 w 58"/>
                <a:gd name="T1" fmla="*/ 20 h 40"/>
                <a:gd name="T2" fmla="*/ 0 w 58"/>
                <a:gd name="T3" fmla="*/ 15 h 40"/>
                <a:gd name="T4" fmla="*/ 12 w 58"/>
                <a:gd name="T5" fmla="*/ 12 h 40"/>
                <a:gd name="T6" fmla="*/ 20 w 58"/>
                <a:gd name="T7" fmla="*/ 12 h 40"/>
                <a:gd name="T8" fmla="*/ 27 w 58"/>
                <a:gd name="T9" fmla="*/ 6 h 40"/>
                <a:gd name="T10" fmla="*/ 30 w 58"/>
                <a:gd name="T11" fmla="*/ 0 h 40"/>
                <a:gd name="T12" fmla="*/ 47 w 58"/>
                <a:gd name="T13" fmla="*/ 1 h 40"/>
                <a:gd name="T14" fmla="*/ 54 w 58"/>
                <a:gd name="T15" fmla="*/ 11 h 40"/>
                <a:gd name="T16" fmla="*/ 58 w 58"/>
                <a:gd name="T17" fmla="*/ 22 h 40"/>
                <a:gd name="T18" fmla="*/ 55 w 58"/>
                <a:gd name="T19" fmla="*/ 24 h 40"/>
                <a:gd name="T20" fmla="*/ 51 w 58"/>
                <a:gd name="T21" fmla="*/ 20 h 40"/>
                <a:gd name="T22" fmla="*/ 45 w 58"/>
                <a:gd name="T23" fmla="*/ 25 h 40"/>
                <a:gd name="T24" fmla="*/ 41 w 58"/>
                <a:gd name="T25" fmla="*/ 33 h 40"/>
                <a:gd name="T26" fmla="*/ 36 w 58"/>
                <a:gd name="T27" fmla="*/ 40 h 40"/>
                <a:gd name="T28" fmla="*/ 28 w 58"/>
                <a:gd name="T29" fmla="*/ 40 h 40"/>
                <a:gd name="T30" fmla="*/ 20 w 58"/>
                <a:gd name="T31" fmla="*/ 34 h 40"/>
                <a:gd name="T32" fmla="*/ 22 w 58"/>
                <a:gd name="T33" fmla="*/ 24 h 40"/>
                <a:gd name="T34" fmla="*/ 11 w 58"/>
                <a:gd name="T35" fmla="*/ 22 h 40"/>
                <a:gd name="T36" fmla="*/ 2 w 58"/>
                <a:gd name="T3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40">
                  <a:moveTo>
                    <a:pt x="2" y="20"/>
                  </a:moveTo>
                  <a:lnTo>
                    <a:pt x="0" y="15"/>
                  </a:lnTo>
                  <a:lnTo>
                    <a:pt x="12" y="12"/>
                  </a:lnTo>
                  <a:lnTo>
                    <a:pt x="20" y="12"/>
                  </a:lnTo>
                  <a:lnTo>
                    <a:pt x="27" y="6"/>
                  </a:lnTo>
                  <a:lnTo>
                    <a:pt x="30" y="0"/>
                  </a:lnTo>
                  <a:lnTo>
                    <a:pt x="47" y="1"/>
                  </a:lnTo>
                  <a:lnTo>
                    <a:pt x="54" y="11"/>
                  </a:lnTo>
                  <a:lnTo>
                    <a:pt x="58" y="22"/>
                  </a:lnTo>
                  <a:lnTo>
                    <a:pt x="55" y="24"/>
                  </a:lnTo>
                  <a:lnTo>
                    <a:pt x="51" y="20"/>
                  </a:lnTo>
                  <a:lnTo>
                    <a:pt x="45" y="25"/>
                  </a:lnTo>
                  <a:lnTo>
                    <a:pt x="41" y="33"/>
                  </a:lnTo>
                  <a:lnTo>
                    <a:pt x="36" y="40"/>
                  </a:lnTo>
                  <a:lnTo>
                    <a:pt x="28" y="40"/>
                  </a:lnTo>
                  <a:lnTo>
                    <a:pt x="20" y="34"/>
                  </a:lnTo>
                  <a:lnTo>
                    <a:pt x="22" y="24"/>
                  </a:lnTo>
                  <a:lnTo>
                    <a:pt x="11" y="22"/>
                  </a:lnTo>
                  <a:lnTo>
                    <a:pt x="2" y="2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29" name="Freeform 186"/>
            <p:cNvSpPr>
              <a:spLocks/>
            </p:cNvSpPr>
            <p:nvPr/>
          </p:nvSpPr>
          <p:spPr bwMode="auto">
            <a:xfrm>
              <a:off x="5720" y="1594"/>
              <a:ext cx="478" cy="272"/>
            </a:xfrm>
            <a:custGeom>
              <a:avLst/>
              <a:gdLst>
                <a:gd name="T0" fmla="*/ 115 w 478"/>
                <a:gd name="T1" fmla="*/ 205 h 272"/>
                <a:gd name="T2" fmla="*/ 183 w 478"/>
                <a:gd name="T3" fmla="*/ 205 h 272"/>
                <a:gd name="T4" fmla="*/ 249 w 478"/>
                <a:gd name="T5" fmla="*/ 200 h 272"/>
                <a:gd name="T6" fmla="*/ 306 w 478"/>
                <a:gd name="T7" fmla="*/ 231 h 272"/>
                <a:gd name="T8" fmla="*/ 369 w 478"/>
                <a:gd name="T9" fmla="*/ 272 h 272"/>
                <a:gd name="T10" fmla="*/ 419 w 478"/>
                <a:gd name="T11" fmla="*/ 269 h 272"/>
                <a:gd name="T12" fmla="*/ 444 w 478"/>
                <a:gd name="T13" fmla="*/ 245 h 272"/>
                <a:gd name="T14" fmla="*/ 469 w 478"/>
                <a:gd name="T15" fmla="*/ 205 h 272"/>
                <a:gd name="T16" fmla="*/ 450 w 478"/>
                <a:gd name="T17" fmla="*/ 151 h 272"/>
                <a:gd name="T18" fmla="*/ 477 w 478"/>
                <a:gd name="T19" fmla="*/ 137 h 272"/>
                <a:gd name="T20" fmla="*/ 466 w 478"/>
                <a:gd name="T21" fmla="*/ 89 h 272"/>
                <a:gd name="T22" fmla="*/ 444 w 478"/>
                <a:gd name="T23" fmla="*/ 43 h 272"/>
                <a:gd name="T24" fmla="*/ 425 w 478"/>
                <a:gd name="T25" fmla="*/ 54 h 272"/>
                <a:gd name="T26" fmla="*/ 375 w 478"/>
                <a:gd name="T27" fmla="*/ 47 h 272"/>
                <a:gd name="T28" fmla="*/ 301 w 478"/>
                <a:gd name="T29" fmla="*/ 22 h 272"/>
                <a:gd name="T30" fmla="*/ 274 w 478"/>
                <a:gd name="T31" fmla="*/ 9 h 272"/>
                <a:gd name="T32" fmla="*/ 217 w 478"/>
                <a:gd name="T33" fmla="*/ 27 h 272"/>
                <a:gd name="T34" fmla="*/ 217 w 478"/>
                <a:gd name="T35" fmla="*/ 112 h 272"/>
                <a:gd name="T36" fmla="*/ 200 w 478"/>
                <a:gd name="T37" fmla="*/ 133 h 272"/>
                <a:gd name="T38" fmla="*/ 178 w 478"/>
                <a:gd name="T39" fmla="*/ 137 h 272"/>
                <a:gd name="T40" fmla="*/ 151 w 478"/>
                <a:gd name="T41" fmla="*/ 121 h 272"/>
                <a:gd name="T42" fmla="*/ 146 w 478"/>
                <a:gd name="T43" fmla="*/ 108 h 272"/>
                <a:gd name="T44" fmla="*/ 138 w 478"/>
                <a:gd name="T45" fmla="*/ 94 h 272"/>
                <a:gd name="T46" fmla="*/ 139 w 478"/>
                <a:gd name="T47" fmla="*/ 112 h 272"/>
                <a:gd name="T48" fmla="*/ 136 w 478"/>
                <a:gd name="T49" fmla="*/ 92 h 272"/>
                <a:gd name="T50" fmla="*/ 107 w 478"/>
                <a:gd name="T51" fmla="*/ 65 h 272"/>
                <a:gd name="T52" fmla="*/ 103 w 478"/>
                <a:gd name="T53" fmla="*/ 47 h 272"/>
                <a:gd name="T54" fmla="*/ 77 w 478"/>
                <a:gd name="T55" fmla="*/ 62 h 272"/>
                <a:gd name="T56" fmla="*/ 36 w 478"/>
                <a:gd name="T57" fmla="*/ 85 h 272"/>
                <a:gd name="T58" fmla="*/ 28 w 478"/>
                <a:gd name="T59" fmla="*/ 127 h 272"/>
                <a:gd name="T60" fmla="*/ 0 w 478"/>
                <a:gd name="T61" fmla="*/ 178 h 272"/>
                <a:gd name="T62" fmla="*/ 13 w 478"/>
                <a:gd name="T63" fmla="*/ 234 h 272"/>
                <a:gd name="T64" fmla="*/ 86 w 478"/>
                <a:gd name="T65" fmla="*/ 20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8" h="272">
                  <a:moveTo>
                    <a:pt x="86" y="209"/>
                  </a:moveTo>
                  <a:lnTo>
                    <a:pt x="115" y="205"/>
                  </a:lnTo>
                  <a:lnTo>
                    <a:pt x="140" y="210"/>
                  </a:lnTo>
                  <a:lnTo>
                    <a:pt x="183" y="205"/>
                  </a:lnTo>
                  <a:lnTo>
                    <a:pt x="225" y="211"/>
                  </a:lnTo>
                  <a:lnTo>
                    <a:pt x="249" y="200"/>
                  </a:lnTo>
                  <a:lnTo>
                    <a:pt x="272" y="225"/>
                  </a:lnTo>
                  <a:lnTo>
                    <a:pt x="306" y="231"/>
                  </a:lnTo>
                  <a:lnTo>
                    <a:pt x="343" y="262"/>
                  </a:lnTo>
                  <a:lnTo>
                    <a:pt x="369" y="272"/>
                  </a:lnTo>
                  <a:lnTo>
                    <a:pt x="397" y="257"/>
                  </a:lnTo>
                  <a:lnTo>
                    <a:pt x="419" y="269"/>
                  </a:lnTo>
                  <a:lnTo>
                    <a:pt x="435" y="264"/>
                  </a:lnTo>
                  <a:lnTo>
                    <a:pt x="444" y="245"/>
                  </a:lnTo>
                  <a:lnTo>
                    <a:pt x="465" y="231"/>
                  </a:lnTo>
                  <a:lnTo>
                    <a:pt x="469" y="205"/>
                  </a:lnTo>
                  <a:lnTo>
                    <a:pt x="456" y="183"/>
                  </a:lnTo>
                  <a:lnTo>
                    <a:pt x="450" y="151"/>
                  </a:lnTo>
                  <a:lnTo>
                    <a:pt x="458" y="143"/>
                  </a:lnTo>
                  <a:lnTo>
                    <a:pt x="477" y="137"/>
                  </a:lnTo>
                  <a:lnTo>
                    <a:pt x="478" y="98"/>
                  </a:lnTo>
                  <a:lnTo>
                    <a:pt x="466" y="89"/>
                  </a:lnTo>
                  <a:lnTo>
                    <a:pt x="468" y="47"/>
                  </a:lnTo>
                  <a:lnTo>
                    <a:pt x="444" y="43"/>
                  </a:lnTo>
                  <a:lnTo>
                    <a:pt x="436" y="34"/>
                  </a:lnTo>
                  <a:lnTo>
                    <a:pt x="425" y="54"/>
                  </a:lnTo>
                  <a:lnTo>
                    <a:pt x="408" y="56"/>
                  </a:lnTo>
                  <a:lnTo>
                    <a:pt x="375" y="47"/>
                  </a:lnTo>
                  <a:lnTo>
                    <a:pt x="361" y="57"/>
                  </a:lnTo>
                  <a:lnTo>
                    <a:pt x="301" y="22"/>
                  </a:lnTo>
                  <a:lnTo>
                    <a:pt x="294" y="13"/>
                  </a:lnTo>
                  <a:lnTo>
                    <a:pt x="274" y="9"/>
                  </a:lnTo>
                  <a:lnTo>
                    <a:pt x="262" y="0"/>
                  </a:lnTo>
                  <a:lnTo>
                    <a:pt x="217" y="27"/>
                  </a:lnTo>
                  <a:lnTo>
                    <a:pt x="219" y="94"/>
                  </a:lnTo>
                  <a:lnTo>
                    <a:pt x="217" y="112"/>
                  </a:lnTo>
                  <a:lnTo>
                    <a:pt x="203" y="124"/>
                  </a:lnTo>
                  <a:lnTo>
                    <a:pt x="200" y="133"/>
                  </a:lnTo>
                  <a:lnTo>
                    <a:pt x="195" y="132"/>
                  </a:lnTo>
                  <a:lnTo>
                    <a:pt x="178" y="137"/>
                  </a:lnTo>
                  <a:lnTo>
                    <a:pt x="157" y="130"/>
                  </a:lnTo>
                  <a:lnTo>
                    <a:pt x="151" y="121"/>
                  </a:lnTo>
                  <a:lnTo>
                    <a:pt x="148" y="115"/>
                  </a:lnTo>
                  <a:lnTo>
                    <a:pt x="146" y="108"/>
                  </a:lnTo>
                  <a:lnTo>
                    <a:pt x="144" y="102"/>
                  </a:lnTo>
                  <a:lnTo>
                    <a:pt x="138" y="94"/>
                  </a:lnTo>
                  <a:lnTo>
                    <a:pt x="137" y="98"/>
                  </a:lnTo>
                  <a:lnTo>
                    <a:pt x="139" y="112"/>
                  </a:lnTo>
                  <a:lnTo>
                    <a:pt x="132" y="108"/>
                  </a:lnTo>
                  <a:lnTo>
                    <a:pt x="136" y="92"/>
                  </a:lnTo>
                  <a:lnTo>
                    <a:pt x="114" y="73"/>
                  </a:lnTo>
                  <a:lnTo>
                    <a:pt x="107" y="65"/>
                  </a:lnTo>
                  <a:lnTo>
                    <a:pt x="107" y="51"/>
                  </a:lnTo>
                  <a:lnTo>
                    <a:pt x="103" y="47"/>
                  </a:lnTo>
                  <a:lnTo>
                    <a:pt x="94" y="54"/>
                  </a:lnTo>
                  <a:lnTo>
                    <a:pt x="77" y="62"/>
                  </a:lnTo>
                  <a:lnTo>
                    <a:pt x="60" y="62"/>
                  </a:lnTo>
                  <a:lnTo>
                    <a:pt x="36" y="85"/>
                  </a:lnTo>
                  <a:lnTo>
                    <a:pt x="29" y="99"/>
                  </a:lnTo>
                  <a:lnTo>
                    <a:pt x="28" y="127"/>
                  </a:lnTo>
                  <a:lnTo>
                    <a:pt x="9" y="156"/>
                  </a:lnTo>
                  <a:lnTo>
                    <a:pt x="0" y="178"/>
                  </a:lnTo>
                  <a:lnTo>
                    <a:pt x="1" y="208"/>
                  </a:lnTo>
                  <a:lnTo>
                    <a:pt x="13" y="234"/>
                  </a:lnTo>
                  <a:lnTo>
                    <a:pt x="62" y="206"/>
                  </a:lnTo>
                  <a:lnTo>
                    <a:pt x="86" y="20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30" name="Freeform 187"/>
            <p:cNvSpPr>
              <a:spLocks/>
            </p:cNvSpPr>
            <p:nvPr/>
          </p:nvSpPr>
          <p:spPr bwMode="auto">
            <a:xfrm>
              <a:off x="5720" y="1594"/>
              <a:ext cx="478" cy="272"/>
            </a:xfrm>
            <a:custGeom>
              <a:avLst/>
              <a:gdLst>
                <a:gd name="T0" fmla="*/ 115 w 478"/>
                <a:gd name="T1" fmla="*/ 205 h 272"/>
                <a:gd name="T2" fmla="*/ 183 w 478"/>
                <a:gd name="T3" fmla="*/ 205 h 272"/>
                <a:gd name="T4" fmla="*/ 249 w 478"/>
                <a:gd name="T5" fmla="*/ 200 h 272"/>
                <a:gd name="T6" fmla="*/ 306 w 478"/>
                <a:gd name="T7" fmla="*/ 231 h 272"/>
                <a:gd name="T8" fmla="*/ 369 w 478"/>
                <a:gd name="T9" fmla="*/ 272 h 272"/>
                <a:gd name="T10" fmla="*/ 419 w 478"/>
                <a:gd name="T11" fmla="*/ 269 h 272"/>
                <a:gd name="T12" fmla="*/ 444 w 478"/>
                <a:gd name="T13" fmla="*/ 245 h 272"/>
                <a:gd name="T14" fmla="*/ 469 w 478"/>
                <a:gd name="T15" fmla="*/ 205 h 272"/>
                <a:gd name="T16" fmla="*/ 450 w 478"/>
                <a:gd name="T17" fmla="*/ 151 h 272"/>
                <a:gd name="T18" fmla="*/ 477 w 478"/>
                <a:gd name="T19" fmla="*/ 137 h 272"/>
                <a:gd name="T20" fmla="*/ 466 w 478"/>
                <a:gd name="T21" fmla="*/ 89 h 272"/>
                <a:gd name="T22" fmla="*/ 444 w 478"/>
                <a:gd name="T23" fmla="*/ 43 h 272"/>
                <a:gd name="T24" fmla="*/ 425 w 478"/>
                <a:gd name="T25" fmla="*/ 54 h 272"/>
                <a:gd name="T26" fmla="*/ 375 w 478"/>
                <a:gd name="T27" fmla="*/ 47 h 272"/>
                <a:gd name="T28" fmla="*/ 301 w 478"/>
                <a:gd name="T29" fmla="*/ 22 h 272"/>
                <a:gd name="T30" fmla="*/ 274 w 478"/>
                <a:gd name="T31" fmla="*/ 9 h 272"/>
                <a:gd name="T32" fmla="*/ 217 w 478"/>
                <a:gd name="T33" fmla="*/ 27 h 272"/>
                <a:gd name="T34" fmla="*/ 217 w 478"/>
                <a:gd name="T35" fmla="*/ 112 h 272"/>
                <a:gd name="T36" fmla="*/ 200 w 478"/>
                <a:gd name="T37" fmla="*/ 133 h 272"/>
                <a:gd name="T38" fmla="*/ 178 w 478"/>
                <a:gd name="T39" fmla="*/ 137 h 272"/>
                <a:gd name="T40" fmla="*/ 151 w 478"/>
                <a:gd name="T41" fmla="*/ 121 h 272"/>
                <a:gd name="T42" fmla="*/ 146 w 478"/>
                <a:gd name="T43" fmla="*/ 108 h 272"/>
                <a:gd name="T44" fmla="*/ 138 w 478"/>
                <a:gd name="T45" fmla="*/ 94 h 272"/>
                <a:gd name="T46" fmla="*/ 139 w 478"/>
                <a:gd name="T47" fmla="*/ 112 h 272"/>
                <a:gd name="T48" fmla="*/ 136 w 478"/>
                <a:gd name="T49" fmla="*/ 92 h 272"/>
                <a:gd name="T50" fmla="*/ 107 w 478"/>
                <a:gd name="T51" fmla="*/ 65 h 272"/>
                <a:gd name="T52" fmla="*/ 103 w 478"/>
                <a:gd name="T53" fmla="*/ 47 h 272"/>
                <a:gd name="T54" fmla="*/ 77 w 478"/>
                <a:gd name="T55" fmla="*/ 62 h 272"/>
                <a:gd name="T56" fmla="*/ 36 w 478"/>
                <a:gd name="T57" fmla="*/ 85 h 272"/>
                <a:gd name="T58" fmla="*/ 28 w 478"/>
                <a:gd name="T59" fmla="*/ 127 h 272"/>
                <a:gd name="T60" fmla="*/ 0 w 478"/>
                <a:gd name="T61" fmla="*/ 178 h 272"/>
                <a:gd name="T62" fmla="*/ 13 w 478"/>
                <a:gd name="T63" fmla="*/ 234 h 272"/>
                <a:gd name="T64" fmla="*/ 86 w 478"/>
                <a:gd name="T65" fmla="*/ 20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8" h="272">
                  <a:moveTo>
                    <a:pt x="86" y="209"/>
                  </a:moveTo>
                  <a:lnTo>
                    <a:pt x="115" y="205"/>
                  </a:lnTo>
                  <a:lnTo>
                    <a:pt x="140" y="210"/>
                  </a:lnTo>
                  <a:lnTo>
                    <a:pt x="183" y="205"/>
                  </a:lnTo>
                  <a:lnTo>
                    <a:pt x="225" y="211"/>
                  </a:lnTo>
                  <a:lnTo>
                    <a:pt x="249" y="200"/>
                  </a:lnTo>
                  <a:lnTo>
                    <a:pt x="272" y="225"/>
                  </a:lnTo>
                  <a:lnTo>
                    <a:pt x="306" y="231"/>
                  </a:lnTo>
                  <a:lnTo>
                    <a:pt x="343" y="262"/>
                  </a:lnTo>
                  <a:lnTo>
                    <a:pt x="369" y="272"/>
                  </a:lnTo>
                  <a:lnTo>
                    <a:pt x="397" y="257"/>
                  </a:lnTo>
                  <a:lnTo>
                    <a:pt x="419" y="269"/>
                  </a:lnTo>
                  <a:lnTo>
                    <a:pt x="435" y="264"/>
                  </a:lnTo>
                  <a:lnTo>
                    <a:pt x="444" y="245"/>
                  </a:lnTo>
                  <a:lnTo>
                    <a:pt x="465" y="231"/>
                  </a:lnTo>
                  <a:lnTo>
                    <a:pt x="469" y="205"/>
                  </a:lnTo>
                  <a:lnTo>
                    <a:pt x="456" y="183"/>
                  </a:lnTo>
                  <a:lnTo>
                    <a:pt x="450" y="151"/>
                  </a:lnTo>
                  <a:lnTo>
                    <a:pt x="458" y="143"/>
                  </a:lnTo>
                  <a:lnTo>
                    <a:pt x="477" y="137"/>
                  </a:lnTo>
                  <a:lnTo>
                    <a:pt x="478" y="98"/>
                  </a:lnTo>
                  <a:lnTo>
                    <a:pt x="466" y="89"/>
                  </a:lnTo>
                  <a:lnTo>
                    <a:pt x="468" y="47"/>
                  </a:lnTo>
                  <a:lnTo>
                    <a:pt x="444" y="43"/>
                  </a:lnTo>
                  <a:lnTo>
                    <a:pt x="436" y="34"/>
                  </a:lnTo>
                  <a:lnTo>
                    <a:pt x="425" y="54"/>
                  </a:lnTo>
                  <a:lnTo>
                    <a:pt x="408" y="56"/>
                  </a:lnTo>
                  <a:lnTo>
                    <a:pt x="375" y="47"/>
                  </a:lnTo>
                  <a:lnTo>
                    <a:pt x="361" y="57"/>
                  </a:lnTo>
                  <a:lnTo>
                    <a:pt x="301" y="22"/>
                  </a:lnTo>
                  <a:lnTo>
                    <a:pt x="294" y="13"/>
                  </a:lnTo>
                  <a:lnTo>
                    <a:pt x="274" y="9"/>
                  </a:lnTo>
                  <a:lnTo>
                    <a:pt x="262" y="0"/>
                  </a:lnTo>
                  <a:lnTo>
                    <a:pt x="217" y="27"/>
                  </a:lnTo>
                  <a:lnTo>
                    <a:pt x="219" y="94"/>
                  </a:lnTo>
                  <a:lnTo>
                    <a:pt x="217" y="112"/>
                  </a:lnTo>
                  <a:lnTo>
                    <a:pt x="203" y="124"/>
                  </a:lnTo>
                  <a:lnTo>
                    <a:pt x="200" y="133"/>
                  </a:lnTo>
                  <a:lnTo>
                    <a:pt x="195" y="132"/>
                  </a:lnTo>
                  <a:lnTo>
                    <a:pt x="178" y="137"/>
                  </a:lnTo>
                  <a:lnTo>
                    <a:pt x="157" y="130"/>
                  </a:lnTo>
                  <a:lnTo>
                    <a:pt x="151" y="121"/>
                  </a:lnTo>
                  <a:lnTo>
                    <a:pt x="148" y="115"/>
                  </a:lnTo>
                  <a:lnTo>
                    <a:pt x="146" y="108"/>
                  </a:lnTo>
                  <a:lnTo>
                    <a:pt x="144" y="102"/>
                  </a:lnTo>
                  <a:lnTo>
                    <a:pt x="138" y="94"/>
                  </a:lnTo>
                  <a:lnTo>
                    <a:pt x="137" y="98"/>
                  </a:lnTo>
                  <a:lnTo>
                    <a:pt x="139" y="112"/>
                  </a:lnTo>
                  <a:lnTo>
                    <a:pt x="132" y="108"/>
                  </a:lnTo>
                  <a:lnTo>
                    <a:pt x="136" y="92"/>
                  </a:lnTo>
                  <a:lnTo>
                    <a:pt x="114" y="73"/>
                  </a:lnTo>
                  <a:lnTo>
                    <a:pt x="107" y="65"/>
                  </a:lnTo>
                  <a:lnTo>
                    <a:pt x="107" y="51"/>
                  </a:lnTo>
                  <a:lnTo>
                    <a:pt x="103" y="47"/>
                  </a:lnTo>
                  <a:lnTo>
                    <a:pt x="94" y="54"/>
                  </a:lnTo>
                  <a:lnTo>
                    <a:pt x="77" y="62"/>
                  </a:lnTo>
                  <a:lnTo>
                    <a:pt x="60" y="62"/>
                  </a:lnTo>
                  <a:lnTo>
                    <a:pt x="36" y="85"/>
                  </a:lnTo>
                  <a:lnTo>
                    <a:pt x="29" y="99"/>
                  </a:lnTo>
                  <a:lnTo>
                    <a:pt x="28" y="127"/>
                  </a:lnTo>
                  <a:lnTo>
                    <a:pt x="9" y="156"/>
                  </a:lnTo>
                  <a:lnTo>
                    <a:pt x="0" y="178"/>
                  </a:lnTo>
                  <a:lnTo>
                    <a:pt x="1" y="208"/>
                  </a:lnTo>
                  <a:lnTo>
                    <a:pt x="13" y="234"/>
                  </a:lnTo>
                  <a:lnTo>
                    <a:pt x="62" y="206"/>
                  </a:lnTo>
                  <a:lnTo>
                    <a:pt x="86" y="209"/>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31" name="Freeform 188"/>
            <p:cNvSpPr>
              <a:spLocks/>
            </p:cNvSpPr>
            <p:nvPr/>
          </p:nvSpPr>
          <p:spPr bwMode="auto">
            <a:xfrm>
              <a:off x="5734" y="1795"/>
              <a:ext cx="355" cy="291"/>
            </a:xfrm>
            <a:custGeom>
              <a:avLst/>
              <a:gdLst>
                <a:gd name="T0" fmla="*/ 52 w 355"/>
                <a:gd name="T1" fmla="*/ 146 h 291"/>
                <a:gd name="T2" fmla="*/ 70 w 355"/>
                <a:gd name="T3" fmla="*/ 151 h 291"/>
                <a:gd name="T4" fmla="*/ 97 w 355"/>
                <a:gd name="T5" fmla="*/ 151 h 291"/>
                <a:gd name="T6" fmla="*/ 117 w 355"/>
                <a:gd name="T7" fmla="*/ 175 h 291"/>
                <a:gd name="T8" fmla="*/ 108 w 355"/>
                <a:gd name="T9" fmla="*/ 201 h 291"/>
                <a:gd name="T10" fmla="*/ 117 w 355"/>
                <a:gd name="T11" fmla="*/ 231 h 291"/>
                <a:gd name="T12" fmla="*/ 125 w 355"/>
                <a:gd name="T13" fmla="*/ 230 h 291"/>
                <a:gd name="T14" fmla="*/ 143 w 355"/>
                <a:gd name="T15" fmla="*/ 242 h 291"/>
                <a:gd name="T16" fmla="*/ 166 w 355"/>
                <a:gd name="T17" fmla="*/ 263 h 291"/>
                <a:gd name="T18" fmla="*/ 166 w 355"/>
                <a:gd name="T19" fmla="*/ 291 h 291"/>
                <a:gd name="T20" fmla="*/ 172 w 355"/>
                <a:gd name="T21" fmla="*/ 285 h 291"/>
                <a:gd name="T22" fmla="*/ 203 w 355"/>
                <a:gd name="T23" fmla="*/ 282 h 291"/>
                <a:gd name="T24" fmla="*/ 220 w 355"/>
                <a:gd name="T25" fmla="*/ 276 h 291"/>
                <a:gd name="T26" fmla="*/ 229 w 355"/>
                <a:gd name="T27" fmla="*/ 251 h 291"/>
                <a:gd name="T28" fmla="*/ 240 w 355"/>
                <a:gd name="T29" fmla="*/ 249 h 291"/>
                <a:gd name="T30" fmla="*/ 239 w 355"/>
                <a:gd name="T31" fmla="*/ 243 h 291"/>
                <a:gd name="T32" fmla="*/ 266 w 355"/>
                <a:gd name="T33" fmla="*/ 229 h 291"/>
                <a:gd name="T34" fmla="*/ 277 w 355"/>
                <a:gd name="T35" fmla="*/ 239 h 291"/>
                <a:gd name="T36" fmla="*/ 283 w 355"/>
                <a:gd name="T37" fmla="*/ 236 h 291"/>
                <a:gd name="T38" fmla="*/ 278 w 355"/>
                <a:gd name="T39" fmla="*/ 208 h 291"/>
                <a:gd name="T40" fmla="*/ 297 w 355"/>
                <a:gd name="T41" fmla="*/ 162 h 291"/>
                <a:gd name="T42" fmla="*/ 308 w 355"/>
                <a:gd name="T43" fmla="*/ 152 h 291"/>
                <a:gd name="T44" fmla="*/ 323 w 355"/>
                <a:gd name="T45" fmla="*/ 153 h 291"/>
                <a:gd name="T46" fmla="*/ 327 w 355"/>
                <a:gd name="T47" fmla="*/ 139 h 291"/>
                <a:gd name="T48" fmla="*/ 347 w 355"/>
                <a:gd name="T49" fmla="*/ 137 h 291"/>
                <a:gd name="T50" fmla="*/ 350 w 355"/>
                <a:gd name="T51" fmla="*/ 119 h 291"/>
                <a:gd name="T52" fmla="*/ 338 w 355"/>
                <a:gd name="T53" fmla="*/ 113 h 291"/>
                <a:gd name="T54" fmla="*/ 355 w 355"/>
                <a:gd name="T55" fmla="*/ 72 h 291"/>
                <a:gd name="T56" fmla="*/ 330 w 355"/>
                <a:gd name="T57" fmla="*/ 62 h 291"/>
                <a:gd name="T58" fmla="*/ 292 w 355"/>
                <a:gd name="T59" fmla="*/ 31 h 291"/>
                <a:gd name="T60" fmla="*/ 259 w 355"/>
                <a:gd name="T61" fmla="*/ 25 h 291"/>
                <a:gd name="T62" fmla="*/ 236 w 355"/>
                <a:gd name="T63" fmla="*/ 0 h 291"/>
                <a:gd name="T64" fmla="*/ 212 w 355"/>
                <a:gd name="T65" fmla="*/ 11 h 291"/>
                <a:gd name="T66" fmla="*/ 170 w 355"/>
                <a:gd name="T67" fmla="*/ 5 h 291"/>
                <a:gd name="T68" fmla="*/ 127 w 355"/>
                <a:gd name="T69" fmla="*/ 10 h 291"/>
                <a:gd name="T70" fmla="*/ 102 w 355"/>
                <a:gd name="T71" fmla="*/ 5 h 291"/>
                <a:gd name="T72" fmla="*/ 73 w 355"/>
                <a:gd name="T73" fmla="*/ 9 h 291"/>
                <a:gd name="T74" fmla="*/ 49 w 355"/>
                <a:gd name="T75" fmla="*/ 6 h 291"/>
                <a:gd name="T76" fmla="*/ 0 w 355"/>
                <a:gd name="T77" fmla="*/ 34 h 291"/>
                <a:gd name="T78" fmla="*/ 2 w 355"/>
                <a:gd name="T79" fmla="*/ 68 h 291"/>
                <a:gd name="T80" fmla="*/ 12 w 355"/>
                <a:gd name="T81" fmla="*/ 83 h 291"/>
                <a:gd name="T82" fmla="*/ 14 w 355"/>
                <a:gd name="T83" fmla="*/ 98 h 291"/>
                <a:gd name="T84" fmla="*/ 8 w 355"/>
                <a:gd name="T85" fmla="*/ 119 h 291"/>
                <a:gd name="T86" fmla="*/ 20 w 355"/>
                <a:gd name="T87" fmla="*/ 130 h 291"/>
                <a:gd name="T88" fmla="*/ 29 w 355"/>
                <a:gd name="T89" fmla="*/ 130 h 291"/>
                <a:gd name="T90" fmla="*/ 52 w 355"/>
                <a:gd name="T91" fmla="*/ 1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291">
                  <a:moveTo>
                    <a:pt x="52" y="146"/>
                  </a:moveTo>
                  <a:lnTo>
                    <a:pt x="70" y="151"/>
                  </a:lnTo>
                  <a:lnTo>
                    <a:pt x="97" y="151"/>
                  </a:lnTo>
                  <a:lnTo>
                    <a:pt x="117" y="175"/>
                  </a:lnTo>
                  <a:lnTo>
                    <a:pt x="108" y="201"/>
                  </a:lnTo>
                  <a:lnTo>
                    <a:pt x="117" y="231"/>
                  </a:lnTo>
                  <a:lnTo>
                    <a:pt x="125" y="230"/>
                  </a:lnTo>
                  <a:lnTo>
                    <a:pt x="143" y="242"/>
                  </a:lnTo>
                  <a:lnTo>
                    <a:pt x="166" y="263"/>
                  </a:lnTo>
                  <a:lnTo>
                    <a:pt x="166" y="291"/>
                  </a:lnTo>
                  <a:lnTo>
                    <a:pt x="172" y="285"/>
                  </a:lnTo>
                  <a:lnTo>
                    <a:pt x="203" y="282"/>
                  </a:lnTo>
                  <a:lnTo>
                    <a:pt x="220" y="276"/>
                  </a:lnTo>
                  <a:lnTo>
                    <a:pt x="229" y="251"/>
                  </a:lnTo>
                  <a:lnTo>
                    <a:pt x="240" y="249"/>
                  </a:lnTo>
                  <a:lnTo>
                    <a:pt x="239" y="243"/>
                  </a:lnTo>
                  <a:lnTo>
                    <a:pt x="266" y="229"/>
                  </a:lnTo>
                  <a:lnTo>
                    <a:pt x="277" y="239"/>
                  </a:lnTo>
                  <a:lnTo>
                    <a:pt x="283" y="236"/>
                  </a:lnTo>
                  <a:lnTo>
                    <a:pt x="278" y="208"/>
                  </a:lnTo>
                  <a:lnTo>
                    <a:pt x="297" y="162"/>
                  </a:lnTo>
                  <a:lnTo>
                    <a:pt x="308" y="152"/>
                  </a:lnTo>
                  <a:lnTo>
                    <a:pt x="323" y="153"/>
                  </a:lnTo>
                  <a:lnTo>
                    <a:pt x="327" y="139"/>
                  </a:lnTo>
                  <a:lnTo>
                    <a:pt x="347" y="137"/>
                  </a:lnTo>
                  <a:lnTo>
                    <a:pt x="350" y="119"/>
                  </a:lnTo>
                  <a:lnTo>
                    <a:pt x="338" y="113"/>
                  </a:lnTo>
                  <a:lnTo>
                    <a:pt x="355" y="72"/>
                  </a:lnTo>
                  <a:lnTo>
                    <a:pt x="330" y="62"/>
                  </a:lnTo>
                  <a:lnTo>
                    <a:pt x="292" y="31"/>
                  </a:lnTo>
                  <a:lnTo>
                    <a:pt x="259" y="25"/>
                  </a:lnTo>
                  <a:lnTo>
                    <a:pt x="236" y="0"/>
                  </a:lnTo>
                  <a:lnTo>
                    <a:pt x="212" y="11"/>
                  </a:lnTo>
                  <a:lnTo>
                    <a:pt x="170" y="5"/>
                  </a:lnTo>
                  <a:lnTo>
                    <a:pt x="127" y="10"/>
                  </a:lnTo>
                  <a:lnTo>
                    <a:pt x="102" y="5"/>
                  </a:lnTo>
                  <a:lnTo>
                    <a:pt x="73" y="9"/>
                  </a:lnTo>
                  <a:lnTo>
                    <a:pt x="49" y="6"/>
                  </a:lnTo>
                  <a:lnTo>
                    <a:pt x="0" y="34"/>
                  </a:lnTo>
                  <a:lnTo>
                    <a:pt x="2" y="68"/>
                  </a:lnTo>
                  <a:lnTo>
                    <a:pt x="12" y="83"/>
                  </a:lnTo>
                  <a:lnTo>
                    <a:pt x="14" y="98"/>
                  </a:lnTo>
                  <a:lnTo>
                    <a:pt x="8" y="119"/>
                  </a:lnTo>
                  <a:lnTo>
                    <a:pt x="20" y="130"/>
                  </a:lnTo>
                  <a:lnTo>
                    <a:pt x="29" y="130"/>
                  </a:lnTo>
                  <a:lnTo>
                    <a:pt x="52" y="14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32" name="Freeform 189"/>
            <p:cNvSpPr>
              <a:spLocks/>
            </p:cNvSpPr>
            <p:nvPr/>
          </p:nvSpPr>
          <p:spPr bwMode="auto">
            <a:xfrm>
              <a:off x="5734" y="1795"/>
              <a:ext cx="355" cy="291"/>
            </a:xfrm>
            <a:custGeom>
              <a:avLst/>
              <a:gdLst>
                <a:gd name="T0" fmla="*/ 52 w 355"/>
                <a:gd name="T1" fmla="*/ 146 h 291"/>
                <a:gd name="T2" fmla="*/ 70 w 355"/>
                <a:gd name="T3" fmla="*/ 151 h 291"/>
                <a:gd name="T4" fmla="*/ 97 w 355"/>
                <a:gd name="T5" fmla="*/ 151 h 291"/>
                <a:gd name="T6" fmla="*/ 117 w 355"/>
                <a:gd name="T7" fmla="*/ 175 h 291"/>
                <a:gd name="T8" fmla="*/ 108 w 355"/>
                <a:gd name="T9" fmla="*/ 201 h 291"/>
                <a:gd name="T10" fmla="*/ 117 w 355"/>
                <a:gd name="T11" fmla="*/ 231 h 291"/>
                <a:gd name="T12" fmla="*/ 125 w 355"/>
                <a:gd name="T13" fmla="*/ 230 h 291"/>
                <a:gd name="T14" fmla="*/ 143 w 355"/>
                <a:gd name="T15" fmla="*/ 242 h 291"/>
                <a:gd name="T16" fmla="*/ 166 w 355"/>
                <a:gd name="T17" fmla="*/ 263 h 291"/>
                <a:gd name="T18" fmla="*/ 166 w 355"/>
                <a:gd name="T19" fmla="*/ 291 h 291"/>
                <a:gd name="T20" fmla="*/ 172 w 355"/>
                <a:gd name="T21" fmla="*/ 285 h 291"/>
                <a:gd name="T22" fmla="*/ 203 w 355"/>
                <a:gd name="T23" fmla="*/ 282 h 291"/>
                <a:gd name="T24" fmla="*/ 220 w 355"/>
                <a:gd name="T25" fmla="*/ 276 h 291"/>
                <a:gd name="T26" fmla="*/ 229 w 355"/>
                <a:gd name="T27" fmla="*/ 251 h 291"/>
                <a:gd name="T28" fmla="*/ 240 w 355"/>
                <a:gd name="T29" fmla="*/ 249 h 291"/>
                <a:gd name="T30" fmla="*/ 239 w 355"/>
                <a:gd name="T31" fmla="*/ 243 h 291"/>
                <a:gd name="T32" fmla="*/ 266 w 355"/>
                <a:gd name="T33" fmla="*/ 229 h 291"/>
                <a:gd name="T34" fmla="*/ 277 w 355"/>
                <a:gd name="T35" fmla="*/ 239 h 291"/>
                <a:gd name="T36" fmla="*/ 283 w 355"/>
                <a:gd name="T37" fmla="*/ 236 h 291"/>
                <a:gd name="T38" fmla="*/ 278 w 355"/>
                <a:gd name="T39" fmla="*/ 208 h 291"/>
                <a:gd name="T40" fmla="*/ 297 w 355"/>
                <a:gd name="T41" fmla="*/ 162 h 291"/>
                <a:gd name="T42" fmla="*/ 308 w 355"/>
                <a:gd name="T43" fmla="*/ 152 h 291"/>
                <a:gd name="T44" fmla="*/ 323 w 355"/>
                <a:gd name="T45" fmla="*/ 153 h 291"/>
                <a:gd name="T46" fmla="*/ 327 w 355"/>
                <a:gd name="T47" fmla="*/ 139 h 291"/>
                <a:gd name="T48" fmla="*/ 347 w 355"/>
                <a:gd name="T49" fmla="*/ 137 h 291"/>
                <a:gd name="T50" fmla="*/ 350 w 355"/>
                <a:gd name="T51" fmla="*/ 119 h 291"/>
                <a:gd name="T52" fmla="*/ 338 w 355"/>
                <a:gd name="T53" fmla="*/ 113 h 291"/>
                <a:gd name="T54" fmla="*/ 355 w 355"/>
                <a:gd name="T55" fmla="*/ 72 h 291"/>
                <a:gd name="T56" fmla="*/ 330 w 355"/>
                <a:gd name="T57" fmla="*/ 62 h 291"/>
                <a:gd name="T58" fmla="*/ 292 w 355"/>
                <a:gd name="T59" fmla="*/ 31 h 291"/>
                <a:gd name="T60" fmla="*/ 259 w 355"/>
                <a:gd name="T61" fmla="*/ 25 h 291"/>
                <a:gd name="T62" fmla="*/ 236 w 355"/>
                <a:gd name="T63" fmla="*/ 0 h 291"/>
                <a:gd name="T64" fmla="*/ 212 w 355"/>
                <a:gd name="T65" fmla="*/ 11 h 291"/>
                <a:gd name="T66" fmla="*/ 170 w 355"/>
                <a:gd name="T67" fmla="*/ 5 h 291"/>
                <a:gd name="T68" fmla="*/ 127 w 355"/>
                <a:gd name="T69" fmla="*/ 10 h 291"/>
                <a:gd name="T70" fmla="*/ 102 w 355"/>
                <a:gd name="T71" fmla="*/ 5 h 291"/>
                <a:gd name="T72" fmla="*/ 73 w 355"/>
                <a:gd name="T73" fmla="*/ 9 h 291"/>
                <a:gd name="T74" fmla="*/ 49 w 355"/>
                <a:gd name="T75" fmla="*/ 6 h 291"/>
                <a:gd name="T76" fmla="*/ 0 w 355"/>
                <a:gd name="T77" fmla="*/ 34 h 291"/>
                <a:gd name="T78" fmla="*/ 2 w 355"/>
                <a:gd name="T79" fmla="*/ 68 h 291"/>
                <a:gd name="T80" fmla="*/ 12 w 355"/>
                <a:gd name="T81" fmla="*/ 83 h 291"/>
                <a:gd name="T82" fmla="*/ 14 w 355"/>
                <a:gd name="T83" fmla="*/ 98 h 291"/>
                <a:gd name="T84" fmla="*/ 8 w 355"/>
                <a:gd name="T85" fmla="*/ 119 h 291"/>
                <a:gd name="T86" fmla="*/ 20 w 355"/>
                <a:gd name="T87" fmla="*/ 130 h 291"/>
                <a:gd name="T88" fmla="*/ 29 w 355"/>
                <a:gd name="T89" fmla="*/ 130 h 291"/>
                <a:gd name="T90" fmla="*/ 52 w 355"/>
                <a:gd name="T91" fmla="*/ 1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291">
                  <a:moveTo>
                    <a:pt x="52" y="146"/>
                  </a:moveTo>
                  <a:lnTo>
                    <a:pt x="70" y="151"/>
                  </a:lnTo>
                  <a:lnTo>
                    <a:pt x="97" y="151"/>
                  </a:lnTo>
                  <a:lnTo>
                    <a:pt x="117" y="175"/>
                  </a:lnTo>
                  <a:lnTo>
                    <a:pt x="108" y="201"/>
                  </a:lnTo>
                  <a:lnTo>
                    <a:pt x="117" y="231"/>
                  </a:lnTo>
                  <a:lnTo>
                    <a:pt x="125" y="230"/>
                  </a:lnTo>
                  <a:lnTo>
                    <a:pt x="143" y="242"/>
                  </a:lnTo>
                  <a:lnTo>
                    <a:pt x="166" y="263"/>
                  </a:lnTo>
                  <a:lnTo>
                    <a:pt x="166" y="291"/>
                  </a:lnTo>
                  <a:lnTo>
                    <a:pt x="172" y="285"/>
                  </a:lnTo>
                  <a:lnTo>
                    <a:pt x="203" y="282"/>
                  </a:lnTo>
                  <a:lnTo>
                    <a:pt x="220" y="276"/>
                  </a:lnTo>
                  <a:lnTo>
                    <a:pt x="229" y="251"/>
                  </a:lnTo>
                  <a:lnTo>
                    <a:pt x="240" y="249"/>
                  </a:lnTo>
                  <a:lnTo>
                    <a:pt x="239" y="243"/>
                  </a:lnTo>
                  <a:lnTo>
                    <a:pt x="266" y="229"/>
                  </a:lnTo>
                  <a:lnTo>
                    <a:pt x="277" y="239"/>
                  </a:lnTo>
                  <a:lnTo>
                    <a:pt x="283" y="236"/>
                  </a:lnTo>
                  <a:lnTo>
                    <a:pt x="278" y="208"/>
                  </a:lnTo>
                  <a:lnTo>
                    <a:pt x="297" y="162"/>
                  </a:lnTo>
                  <a:lnTo>
                    <a:pt x="308" y="152"/>
                  </a:lnTo>
                  <a:lnTo>
                    <a:pt x="323" y="153"/>
                  </a:lnTo>
                  <a:lnTo>
                    <a:pt x="327" y="139"/>
                  </a:lnTo>
                  <a:lnTo>
                    <a:pt x="347" y="137"/>
                  </a:lnTo>
                  <a:lnTo>
                    <a:pt x="350" y="119"/>
                  </a:lnTo>
                  <a:lnTo>
                    <a:pt x="338" y="113"/>
                  </a:lnTo>
                  <a:lnTo>
                    <a:pt x="355" y="72"/>
                  </a:lnTo>
                  <a:lnTo>
                    <a:pt x="330" y="62"/>
                  </a:lnTo>
                  <a:lnTo>
                    <a:pt x="292" y="31"/>
                  </a:lnTo>
                  <a:lnTo>
                    <a:pt x="259" y="25"/>
                  </a:lnTo>
                  <a:lnTo>
                    <a:pt x="236" y="0"/>
                  </a:lnTo>
                  <a:lnTo>
                    <a:pt x="212" y="11"/>
                  </a:lnTo>
                  <a:lnTo>
                    <a:pt x="170" y="5"/>
                  </a:lnTo>
                  <a:lnTo>
                    <a:pt x="127" y="10"/>
                  </a:lnTo>
                  <a:lnTo>
                    <a:pt x="102" y="5"/>
                  </a:lnTo>
                  <a:lnTo>
                    <a:pt x="73" y="9"/>
                  </a:lnTo>
                  <a:lnTo>
                    <a:pt x="49" y="6"/>
                  </a:lnTo>
                  <a:lnTo>
                    <a:pt x="0" y="34"/>
                  </a:lnTo>
                  <a:lnTo>
                    <a:pt x="2" y="68"/>
                  </a:lnTo>
                  <a:lnTo>
                    <a:pt x="12" y="83"/>
                  </a:lnTo>
                  <a:lnTo>
                    <a:pt x="14" y="98"/>
                  </a:lnTo>
                  <a:lnTo>
                    <a:pt x="8" y="119"/>
                  </a:lnTo>
                  <a:lnTo>
                    <a:pt x="20" y="130"/>
                  </a:lnTo>
                  <a:lnTo>
                    <a:pt x="29" y="130"/>
                  </a:lnTo>
                  <a:lnTo>
                    <a:pt x="52" y="14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33" name="Freeform 190"/>
            <p:cNvSpPr>
              <a:spLocks/>
            </p:cNvSpPr>
            <p:nvPr/>
          </p:nvSpPr>
          <p:spPr bwMode="auto">
            <a:xfrm>
              <a:off x="5871" y="1826"/>
              <a:ext cx="606" cy="521"/>
            </a:xfrm>
            <a:custGeom>
              <a:avLst/>
              <a:gdLst>
                <a:gd name="T0" fmla="*/ 268 w 606"/>
                <a:gd name="T1" fmla="*/ 37 h 521"/>
                <a:gd name="T2" fmla="*/ 217 w 606"/>
                <a:gd name="T3" fmla="*/ 40 h 521"/>
                <a:gd name="T4" fmla="*/ 212 w 606"/>
                <a:gd name="T5" fmla="*/ 88 h 521"/>
                <a:gd name="T6" fmla="*/ 189 w 606"/>
                <a:gd name="T7" fmla="*/ 107 h 521"/>
                <a:gd name="T8" fmla="*/ 170 w 606"/>
                <a:gd name="T9" fmla="*/ 121 h 521"/>
                <a:gd name="T10" fmla="*/ 140 w 606"/>
                <a:gd name="T11" fmla="*/ 177 h 521"/>
                <a:gd name="T12" fmla="*/ 139 w 606"/>
                <a:gd name="T13" fmla="*/ 208 h 521"/>
                <a:gd name="T14" fmla="*/ 101 w 606"/>
                <a:gd name="T15" fmla="*/ 211 h 521"/>
                <a:gd name="T16" fmla="*/ 90 w 606"/>
                <a:gd name="T17" fmla="*/ 220 h 521"/>
                <a:gd name="T18" fmla="*/ 65 w 606"/>
                <a:gd name="T19" fmla="*/ 251 h 521"/>
                <a:gd name="T20" fmla="*/ 27 w 606"/>
                <a:gd name="T21" fmla="*/ 259 h 521"/>
                <a:gd name="T22" fmla="*/ 41 w 606"/>
                <a:gd name="T23" fmla="*/ 317 h 521"/>
                <a:gd name="T24" fmla="*/ 46 w 606"/>
                <a:gd name="T25" fmla="*/ 349 h 521"/>
                <a:gd name="T26" fmla="*/ 7 w 606"/>
                <a:gd name="T27" fmla="*/ 394 h 521"/>
                <a:gd name="T28" fmla="*/ 32 w 606"/>
                <a:gd name="T29" fmla="*/ 434 h 521"/>
                <a:gd name="T30" fmla="*/ 28 w 606"/>
                <a:gd name="T31" fmla="*/ 500 h 521"/>
                <a:gd name="T32" fmla="*/ 41 w 606"/>
                <a:gd name="T33" fmla="*/ 494 h 521"/>
                <a:gd name="T34" fmla="*/ 54 w 606"/>
                <a:gd name="T35" fmla="*/ 494 h 521"/>
                <a:gd name="T36" fmla="*/ 70 w 606"/>
                <a:gd name="T37" fmla="*/ 463 h 521"/>
                <a:gd name="T38" fmla="*/ 156 w 606"/>
                <a:gd name="T39" fmla="*/ 463 h 521"/>
                <a:gd name="T40" fmla="*/ 223 w 606"/>
                <a:gd name="T41" fmla="*/ 480 h 521"/>
                <a:gd name="T42" fmla="*/ 256 w 606"/>
                <a:gd name="T43" fmla="*/ 472 h 521"/>
                <a:gd name="T44" fmla="*/ 317 w 606"/>
                <a:gd name="T45" fmla="*/ 487 h 521"/>
                <a:gd name="T46" fmla="*/ 351 w 606"/>
                <a:gd name="T47" fmla="*/ 489 h 521"/>
                <a:gd name="T48" fmla="*/ 372 w 606"/>
                <a:gd name="T49" fmla="*/ 482 h 521"/>
                <a:gd name="T50" fmla="*/ 384 w 606"/>
                <a:gd name="T51" fmla="*/ 497 h 521"/>
                <a:gd name="T52" fmla="*/ 403 w 606"/>
                <a:gd name="T53" fmla="*/ 501 h 521"/>
                <a:gd name="T54" fmla="*/ 439 w 606"/>
                <a:gd name="T55" fmla="*/ 517 h 521"/>
                <a:gd name="T56" fmla="*/ 459 w 606"/>
                <a:gd name="T57" fmla="*/ 521 h 521"/>
                <a:gd name="T58" fmla="*/ 461 w 606"/>
                <a:gd name="T59" fmla="*/ 503 h 521"/>
                <a:gd name="T60" fmla="*/ 494 w 606"/>
                <a:gd name="T61" fmla="*/ 430 h 521"/>
                <a:gd name="T62" fmla="*/ 537 w 606"/>
                <a:gd name="T63" fmla="*/ 402 h 521"/>
                <a:gd name="T64" fmla="*/ 531 w 606"/>
                <a:gd name="T65" fmla="*/ 389 h 521"/>
                <a:gd name="T66" fmla="*/ 524 w 606"/>
                <a:gd name="T67" fmla="*/ 342 h 521"/>
                <a:gd name="T68" fmla="*/ 567 w 606"/>
                <a:gd name="T69" fmla="*/ 329 h 521"/>
                <a:gd name="T70" fmla="*/ 606 w 606"/>
                <a:gd name="T71" fmla="*/ 275 h 521"/>
                <a:gd name="T72" fmla="*/ 585 w 606"/>
                <a:gd name="T73" fmla="*/ 254 h 521"/>
                <a:gd name="T74" fmla="*/ 555 w 606"/>
                <a:gd name="T75" fmla="*/ 254 h 521"/>
                <a:gd name="T76" fmla="*/ 549 w 606"/>
                <a:gd name="T77" fmla="*/ 224 h 521"/>
                <a:gd name="T78" fmla="*/ 518 w 606"/>
                <a:gd name="T79" fmla="*/ 189 h 521"/>
                <a:gd name="T80" fmla="*/ 498 w 606"/>
                <a:gd name="T81" fmla="*/ 99 h 521"/>
                <a:gd name="T82" fmla="*/ 492 w 606"/>
                <a:gd name="T83" fmla="*/ 46 h 521"/>
                <a:gd name="T84" fmla="*/ 434 w 606"/>
                <a:gd name="T85" fmla="*/ 29 h 521"/>
                <a:gd name="T86" fmla="*/ 406 w 606"/>
                <a:gd name="T87" fmla="*/ 38 h 521"/>
                <a:gd name="T88" fmla="*/ 376 w 606"/>
                <a:gd name="T89" fmla="*/ 6 h 521"/>
                <a:gd name="T90" fmla="*/ 351 w 606"/>
                <a:gd name="T91" fmla="*/ 12 h 521"/>
                <a:gd name="T92" fmla="*/ 324 w 606"/>
                <a:gd name="T93" fmla="*/ 6 h 521"/>
                <a:gd name="T94" fmla="*/ 293 w 606"/>
                <a:gd name="T95" fmla="*/ 1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21">
                  <a:moveTo>
                    <a:pt x="284" y="32"/>
                  </a:moveTo>
                  <a:lnTo>
                    <a:pt x="268" y="37"/>
                  </a:lnTo>
                  <a:lnTo>
                    <a:pt x="245" y="25"/>
                  </a:lnTo>
                  <a:lnTo>
                    <a:pt x="217" y="40"/>
                  </a:lnTo>
                  <a:lnTo>
                    <a:pt x="200" y="81"/>
                  </a:lnTo>
                  <a:lnTo>
                    <a:pt x="212" y="88"/>
                  </a:lnTo>
                  <a:lnTo>
                    <a:pt x="209" y="105"/>
                  </a:lnTo>
                  <a:lnTo>
                    <a:pt x="189" y="107"/>
                  </a:lnTo>
                  <a:lnTo>
                    <a:pt x="185" y="121"/>
                  </a:lnTo>
                  <a:lnTo>
                    <a:pt x="170" y="121"/>
                  </a:lnTo>
                  <a:lnTo>
                    <a:pt x="159" y="131"/>
                  </a:lnTo>
                  <a:lnTo>
                    <a:pt x="140" y="177"/>
                  </a:lnTo>
                  <a:lnTo>
                    <a:pt x="145" y="204"/>
                  </a:lnTo>
                  <a:lnTo>
                    <a:pt x="139" y="208"/>
                  </a:lnTo>
                  <a:lnTo>
                    <a:pt x="128" y="198"/>
                  </a:lnTo>
                  <a:lnTo>
                    <a:pt x="101" y="211"/>
                  </a:lnTo>
                  <a:lnTo>
                    <a:pt x="102" y="218"/>
                  </a:lnTo>
                  <a:lnTo>
                    <a:pt x="90" y="220"/>
                  </a:lnTo>
                  <a:lnTo>
                    <a:pt x="81" y="245"/>
                  </a:lnTo>
                  <a:lnTo>
                    <a:pt x="65" y="251"/>
                  </a:lnTo>
                  <a:lnTo>
                    <a:pt x="33" y="254"/>
                  </a:lnTo>
                  <a:lnTo>
                    <a:pt x="27" y="259"/>
                  </a:lnTo>
                  <a:lnTo>
                    <a:pt x="25" y="269"/>
                  </a:lnTo>
                  <a:lnTo>
                    <a:pt x="41" y="317"/>
                  </a:lnTo>
                  <a:lnTo>
                    <a:pt x="50" y="341"/>
                  </a:lnTo>
                  <a:lnTo>
                    <a:pt x="46" y="349"/>
                  </a:lnTo>
                  <a:lnTo>
                    <a:pt x="45" y="373"/>
                  </a:lnTo>
                  <a:lnTo>
                    <a:pt x="7" y="394"/>
                  </a:lnTo>
                  <a:lnTo>
                    <a:pt x="0" y="419"/>
                  </a:lnTo>
                  <a:lnTo>
                    <a:pt x="32" y="434"/>
                  </a:lnTo>
                  <a:lnTo>
                    <a:pt x="23" y="467"/>
                  </a:lnTo>
                  <a:lnTo>
                    <a:pt x="28" y="500"/>
                  </a:lnTo>
                  <a:lnTo>
                    <a:pt x="41" y="498"/>
                  </a:lnTo>
                  <a:lnTo>
                    <a:pt x="41" y="494"/>
                  </a:lnTo>
                  <a:lnTo>
                    <a:pt x="44" y="489"/>
                  </a:lnTo>
                  <a:lnTo>
                    <a:pt x="54" y="494"/>
                  </a:lnTo>
                  <a:lnTo>
                    <a:pt x="72" y="472"/>
                  </a:lnTo>
                  <a:lnTo>
                    <a:pt x="70" y="463"/>
                  </a:lnTo>
                  <a:lnTo>
                    <a:pt x="78" y="456"/>
                  </a:lnTo>
                  <a:lnTo>
                    <a:pt x="156" y="463"/>
                  </a:lnTo>
                  <a:lnTo>
                    <a:pt x="186" y="463"/>
                  </a:lnTo>
                  <a:lnTo>
                    <a:pt x="223" y="480"/>
                  </a:lnTo>
                  <a:lnTo>
                    <a:pt x="238" y="477"/>
                  </a:lnTo>
                  <a:lnTo>
                    <a:pt x="256" y="472"/>
                  </a:lnTo>
                  <a:lnTo>
                    <a:pt x="273" y="488"/>
                  </a:lnTo>
                  <a:lnTo>
                    <a:pt x="317" y="487"/>
                  </a:lnTo>
                  <a:lnTo>
                    <a:pt x="327" y="495"/>
                  </a:lnTo>
                  <a:lnTo>
                    <a:pt x="351" y="489"/>
                  </a:lnTo>
                  <a:lnTo>
                    <a:pt x="360" y="497"/>
                  </a:lnTo>
                  <a:lnTo>
                    <a:pt x="372" y="482"/>
                  </a:lnTo>
                  <a:lnTo>
                    <a:pt x="385" y="488"/>
                  </a:lnTo>
                  <a:lnTo>
                    <a:pt x="384" y="497"/>
                  </a:lnTo>
                  <a:lnTo>
                    <a:pt x="398" y="495"/>
                  </a:lnTo>
                  <a:lnTo>
                    <a:pt x="403" y="501"/>
                  </a:lnTo>
                  <a:lnTo>
                    <a:pt x="427" y="496"/>
                  </a:lnTo>
                  <a:lnTo>
                    <a:pt x="439" y="517"/>
                  </a:lnTo>
                  <a:lnTo>
                    <a:pt x="454" y="518"/>
                  </a:lnTo>
                  <a:lnTo>
                    <a:pt x="459" y="521"/>
                  </a:lnTo>
                  <a:lnTo>
                    <a:pt x="467" y="509"/>
                  </a:lnTo>
                  <a:lnTo>
                    <a:pt x="461" y="503"/>
                  </a:lnTo>
                  <a:lnTo>
                    <a:pt x="465" y="471"/>
                  </a:lnTo>
                  <a:lnTo>
                    <a:pt x="494" y="430"/>
                  </a:lnTo>
                  <a:lnTo>
                    <a:pt x="549" y="423"/>
                  </a:lnTo>
                  <a:lnTo>
                    <a:pt x="537" y="402"/>
                  </a:lnTo>
                  <a:lnTo>
                    <a:pt x="539" y="392"/>
                  </a:lnTo>
                  <a:lnTo>
                    <a:pt x="531" y="389"/>
                  </a:lnTo>
                  <a:lnTo>
                    <a:pt x="541" y="369"/>
                  </a:lnTo>
                  <a:lnTo>
                    <a:pt x="524" y="342"/>
                  </a:lnTo>
                  <a:lnTo>
                    <a:pt x="534" y="324"/>
                  </a:lnTo>
                  <a:lnTo>
                    <a:pt x="567" y="329"/>
                  </a:lnTo>
                  <a:lnTo>
                    <a:pt x="603" y="299"/>
                  </a:lnTo>
                  <a:lnTo>
                    <a:pt x="606" y="275"/>
                  </a:lnTo>
                  <a:lnTo>
                    <a:pt x="589" y="265"/>
                  </a:lnTo>
                  <a:lnTo>
                    <a:pt x="585" y="254"/>
                  </a:lnTo>
                  <a:lnTo>
                    <a:pt x="567" y="251"/>
                  </a:lnTo>
                  <a:lnTo>
                    <a:pt x="555" y="254"/>
                  </a:lnTo>
                  <a:lnTo>
                    <a:pt x="556" y="246"/>
                  </a:lnTo>
                  <a:lnTo>
                    <a:pt x="549" y="224"/>
                  </a:lnTo>
                  <a:lnTo>
                    <a:pt x="518" y="196"/>
                  </a:lnTo>
                  <a:lnTo>
                    <a:pt x="518" y="189"/>
                  </a:lnTo>
                  <a:lnTo>
                    <a:pt x="489" y="125"/>
                  </a:lnTo>
                  <a:lnTo>
                    <a:pt x="498" y="99"/>
                  </a:lnTo>
                  <a:lnTo>
                    <a:pt x="489" y="86"/>
                  </a:lnTo>
                  <a:lnTo>
                    <a:pt x="492" y="46"/>
                  </a:lnTo>
                  <a:lnTo>
                    <a:pt x="469" y="29"/>
                  </a:lnTo>
                  <a:lnTo>
                    <a:pt x="434" y="29"/>
                  </a:lnTo>
                  <a:lnTo>
                    <a:pt x="424" y="39"/>
                  </a:lnTo>
                  <a:lnTo>
                    <a:pt x="406" y="38"/>
                  </a:lnTo>
                  <a:lnTo>
                    <a:pt x="395" y="11"/>
                  </a:lnTo>
                  <a:lnTo>
                    <a:pt x="376" y="6"/>
                  </a:lnTo>
                  <a:lnTo>
                    <a:pt x="372" y="12"/>
                  </a:lnTo>
                  <a:lnTo>
                    <a:pt x="351" y="12"/>
                  </a:lnTo>
                  <a:lnTo>
                    <a:pt x="341" y="2"/>
                  </a:lnTo>
                  <a:lnTo>
                    <a:pt x="324" y="6"/>
                  </a:lnTo>
                  <a:lnTo>
                    <a:pt x="313" y="0"/>
                  </a:lnTo>
                  <a:lnTo>
                    <a:pt x="293" y="14"/>
                  </a:lnTo>
                  <a:lnTo>
                    <a:pt x="284" y="3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34" name="Freeform 191"/>
            <p:cNvSpPr>
              <a:spLocks/>
            </p:cNvSpPr>
            <p:nvPr/>
          </p:nvSpPr>
          <p:spPr bwMode="auto">
            <a:xfrm>
              <a:off x="5871" y="1826"/>
              <a:ext cx="606" cy="521"/>
            </a:xfrm>
            <a:custGeom>
              <a:avLst/>
              <a:gdLst>
                <a:gd name="T0" fmla="*/ 268 w 606"/>
                <a:gd name="T1" fmla="*/ 37 h 521"/>
                <a:gd name="T2" fmla="*/ 217 w 606"/>
                <a:gd name="T3" fmla="*/ 40 h 521"/>
                <a:gd name="T4" fmla="*/ 212 w 606"/>
                <a:gd name="T5" fmla="*/ 88 h 521"/>
                <a:gd name="T6" fmla="*/ 189 w 606"/>
                <a:gd name="T7" fmla="*/ 107 h 521"/>
                <a:gd name="T8" fmla="*/ 170 w 606"/>
                <a:gd name="T9" fmla="*/ 121 h 521"/>
                <a:gd name="T10" fmla="*/ 140 w 606"/>
                <a:gd name="T11" fmla="*/ 177 h 521"/>
                <a:gd name="T12" fmla="*/ 139 w 606"/>
                <a:gd name="T13" fmla="*/ 208 h 521"/>
                <a:gd name="T14" fmla="*/ 101 w 606"/>
                <a:gd name="T15" fmla="*/ 211 h 521"/>
                <a:gd name="T16" fmla="*/ 90 w 606"/>
                <a:gd name="T17" fmla="*/ 220 h 521"/>
                <a:gd name="T18" fmla="*/ 65 w 606"/>
                <a:gd name="T19" fmla="*/ 251 h 521"/>
                <a:gd name="T20" fmla="*/ 27 w 606"/>
                <a:gd name="T21" fmla="*/ 259 h 521"/>
                <a:gd name="T22" fmla="*/ 41 w 606"/>
                <a:gd name="T23" fmla="*/ 317 h 521"/>
                <a:gd name="T24" fmla="*/ 46 w 606"/>
                <a:gd name="T25" fmla="*/ 349 h 521"/>
                <a:gd name="T26" fmla="*/ 7 w 606"/>
                <a:gd name="T27" fmla="*/ 394 h 521"/>
                <a:gd name="T28" fmla="*/ 32 w 606"/>
                <a:gd name="T29" fmla="*/ 434 h 521"/>
                <a:gd name="T30" fmla="*/ 28 w 606"/>
                <a:gd name="T31" fmla="*/ 500 h 521"/>
                <a:gd name="T32" fmla="*/ 41 w 606"/>
                <a:gd name="T33" fmla="*/ 494 h 521"/>
                <a:gd name="T34" fmla="*/ 54 w 606"/>
                <a:gd name="T35" fmla="*/ 494 h 521"/>
                <a:gd name="T36" fmla="*/ 70 w 606"/>
                <a:gd name="T37" fmla="*/ 463 h 521"/>
                <a:gd name="T38" fmla="*/ 156 w 606"/>
                <a:gd name="T39" fmla="*/ 463 h 521"/>
                <a:gd name="T40" fmla="*/ 223 w 606"/>
                <a:gd name="T41" fmla="*/ 480 h 521"/>
                <a:gd name="T42" fmla="*/ 256 w 606"/>
                <a:gd name="T43" fmla="*/ 472 h 521"/>
                <a:gd name="T44" fmla="*/ 317 w 606"/>
                <a:gd name="T45" fmla="*/ 487 h 521"/>
                <a:gd name="T46" fmla="*/ 351 w 606"/>
                <a:gd name="T47" fmla="*/ 489 h 521"/>
                <a:gd name="T48" fmla="*/ 372 w 606"/>
                <a:gd name="T49" fmla="*/ 482 h 521"/>
                <a:gd name="T50" fmla="*/ 384 w 606"/>
                <a:gd name="T51" fmla="*/ 497 h 521"/>
                <a:gd name="T52" fmla="*/ 403 w 606"/>
                <a:gd name="T53" fmla="*/ 501 h 521"/>
                <a:gd name="T54" fmla="*/ 439 w 606"/>
                <a:gd name="T55" fmla="*/ 517 h 521"/>
                <a:gd name="T56" fmla="*/ 459 w 606"/>
                <a:gd name="T57" fmla="*/ 521 h 521"/>
                <a:gd name="T58" fmla="*/ 461 w 606"/>
                <a:gd name="T59" fmla="*/ 503 h 521"/>
                <a:gd name="T60" fmla="*/ 494 w 606"/>
                <a:gd name="T61" fmla="*/ 430 h 521"/>
                <a:gd name="T62" fmla="*/ 537 w 606"/>
                <a:gd name="T63" fmla="*/ 402 h 521"/>
                <a:gd name="T64" fmla="*/ 531 w 606"/>
                <a:gd name="T65" fmla="*/ 389 h 521"/>
                <a:gd name="T66" fmla="*/ 524 w 606"/>
                <a:gd name="T67" fmla="*/ 342 h 521"/>
                <a:gd name="T68" fmla="*/ 567 w 606"/>
                <a:gd name="T69" fmla="*/ 329 h 521"/>
                <a:gd name="T70" fmla="*/ 606 w 606"/>
                <a:gd name="T71" fmla="*/ 275 h 521"/>
                <a:gd name="T72" fmla="*/ 585 w 606"/>
                <a:gd name="T73" fmla="*/ 254 h 521"/>
                <a:gd name="T74" fmla="*/ 555 w 606"/>
                <a:gd name="T75" fmla="*/ 254 h 521"/>
                <a:gd name="T76" fmla="*/ 549 w 606"/>
                <a:gd name="T77" fmla="*/ 224 h 521"/>
                <a:gd name="T78" fmla="*/ 518 w 606"/>
                <a:gd name="T79" fmla="*/ 189 h 521"/>
                <a:gd name="T80" fmla="*/ 498 w 606"/>
                <a:gd name="T81" fmla="*/ 99 h 521"/>
                <a:gd name="T82" fmla="*/ 492 w 606"/>
                <a:gd name="T83" fmla="*/ 46 h 521"/>
                <a:gd name="T84" fmla="*/ 434 w 606"/>
                <a:gd name="T85" fmla="*/ 29 h 521"/>
                <a:gd name="T86" fmla="*/ 406 w 606"/>
                <a:gd name="T87" fmla="*/ 38 h 521"/>
                <a:gd name="T88" fmla="*/ 376 w 606"/>
                <a:gd name="T89" fmla="*/ 6 h 521"/>
                <a:gd name="T90" fmla="*/ 351 w 606"/>
                <a:gd name="T91" fmla="*/ 12 h 521"/>
                <a:gd name="T92" fmla="*/ 324 w 606"/>
                <a:gd name="T93" fmla="*/ 6 h 521"/>
                <a:gd name="T94" fmla="*/ 293 w 606"/>
                <a:gd name="T95" fmla="*/ 1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21">
                  <a:moveTo>
                    <a:pt x="284" y="32"/>
                  </a:moveTo>
                  <a:lnTo>
                    <a:pt x="268" y="37"/>
                  </a:lnTo>
                  <a:lnTo>
                    <a:pt x="245" y="25"/>
                  </a:lnTo>
                  <a:lnTo>
                    <a:pt x="217" y="40"/>
                  </a:lnTo>
                  <a:lnTo>
                    <a:pt x="200" y="81"/>
                  </a:lnTo>
                  <a:lnTo>
                    <a:pt x="212" y="88"/>
                  </a:lnTo>
                  <a:lnTo>
                    <a:pt x="209" y="105"/>
                  </a:lnTo>
                  <a:lnTo>
                    <a:pt x="189" y="107"/>
                  </a:lnTo>
                  <a:lnTo>
                    <a:pt x="185" y="121"/>
                  </a:lnTo>
                  <a:lnTo>
                    <a:pt x="170" y="121"/>
                  </a:lnTo>
                  <a:lnTo>
                    <a:pt x="159" y="131"/>
                  </a:lnTo>
                  <a:lnTo>
                    <a:pt x="140" y="177"/>
                  </a:lnTo>
                  <a:lnTo>
                    <a:pt x="145" y="204"/>
                  </a:lnTo>
                  <a:lnTo>
                    <a:pt x="139" y="208"/>
                  </a:lnTo>
                  <a:lnTo>
                    <a:pt x="128" y="198"/>
                  </a:lnTo>
                  <a:lnTo>
                    <a:pt x="101" y="211"/>
                  </a:lnTo>
                  <a:lnTo>
                    <a:pt x="102" y="218"/>
                  </a:lnTo>
                  <a:lnTo>
                    <a:pt x="90" y="220"/>
                  </a:lnTo>
                  <a:lnTo>
                    <a:pt x="81" y="245"/>
                  </a:lnTo>
                  <a:lnTo>
                    <a:pt x="65" y="251"/>
                  </a:lnTo>
                  <a:lnTo>
                    <a:pt x="33" y="254"/>
                  </a:lnTo>
                  <a:lnTo>
                    <a:pt x="27" y="259"/>
                  </a:lnTo>
                  <a:lnTo>
                    <a:pt x="25" y="269"/>
                  </a:lnTo>
                  <a:lnTo>
                    <a:pt x="41" y="317"/>
                  </a:lnTo>
                  <a:lnTo>
                    <a:pt x="50" y="341"/>
                  </a:lnTo>
                  <a:lnTo>
                    <a:pt x="46" y="349"/>
                  </a:lnTo>
                  <a:lnTo>
                    <a:pt x="45" y="373"/>
                  </a:lnTo>
                  <a:lnTo>
                    <a:pt x="7" y="394"/>
                  </a:lnTo>
                  <a:lnTo>
                    <a:pt x="0" y="419"/>
                  </a:lnTo>
                  <a:lnTo>
                    <a:pt x="32" y="434"/>
                  </a:lnTo>
                  <a:lnTo>
                    <a:pt x="23" y="467"/>
                  </a:lnTo>
                  <a:lnTo>
                    <a:pt x="28" y="500"/>
                  </a:lnTo>
                  <a:lnTo>
                    <a:pt x="41" y="498"/>
                  </a:lnTo>
                  <a:lnTo>
                    <a:pt x="41" y="494"/>
                  </a:lnTo>
                  <a:lnTo>
                    <a:pt x="44" y="489"/>
                  </a:lnTo>
                  <a:lnTo>
                    <a:pt x="54" y="494"/>
                  </a:lnTo>
                  <a:lnTo>
                    <a:pt x="72" y="472"/>
                  </a:lnTo>
                  <a:lnTo>
                    <a:pt x="70" y="463"/>
                  </a:lnTo>
                  <a:lnTo>
                    <a:pt x="78" y="456"/>
                  </a:lnTo>
                  <a:lnTo>
                    <a:pt x="156" y="463"/>
                  </a:lnTo>
                  <a:lnTo>
                    <a:pt x="186" y="463"/>
                  </a:lnTo>
                  <a:lnTo>
                    <a:pt x="223" y="480"/>
                  </a:lnTo>
                  <a:lnTo>
                    <a:pt x="238" y="477"/>
                  </a:lnTo>
                  <a:lnTo>
                    <a:pt x="256" y="472"/>
                  </a:lnTo>
                  <a:lnTo>
                    <a:pt x="273" y="488"/>
                  </a:lnTo>
                  <a:lnTo>
                    <a:pt x="317" y="487"/>
                  </a:lnTo>
                  <a:lnTo>
                    <a:pt x="327" y="495"/>
                  </a:lnTo>
                  <a:lnTo>
                    <a:pt x="351" y="489"/>
                  </a:lnTo>
                  <a:lnTo>
                    <a:pt x="360" y="497"/>
                  </a:lnTo>
                  <a:lnTo>
                    <a:pt x="372" y="482"/>
                  </a:lnTo>
                  <a:lnTo>
                    <a:pt x="385" y="488"/>
                  </a:lnTo>
                  <a:lnTo>
                    <a:pt x="384" y="497"/>
                  </a:lnTo>
                  <a:lnTo>
                    <a:pt x="398" y="495"/>
                  </a:lnTo>
                  <a:lnTo>
                    <a:pt x="403" y="501"/>
                  </a:lnTo>
                  <a:lnTo>
                    <a:pt x="427" y="496"/>
                  </a:lnTo>
                  <a:lnTo>
                    <a:pt x="439" y="517"/>
                  </a:lnTo>
                  <a:lnTo>
                    <a:pt x="454" y="518"/>
                  </a:lnTo>
                  <a:lnTo>
                    <a:pt x="459" y="521"/>
                  </a:lnTo>
                  <a:lnTo>
                    <a:pt x="467" y="509"/>
                  </a:lnTo>
                  <a:lnTo>
                    <a:pt x="461" y="503"/>
                  </a:lnTo>
                  <a:lnTo>
                    <a:pt x="465" y="471"/>
                  </a:lnTo>
                  <a:lnTo>
                    <a:pt x="494" y="430"/>
                  </a:lnTo>
                  <a:lnTo>
                    <a:pt x="549" y="423"/>
                  </a:lnTo>
                  <a:lnTo>
                    <a:pt x="537" y="402"/>
                  </a:lnTo>
                  <a:lnTo>
                    <a:pt x="539" y="392"/>
                  </a:lnTo>
                  <a:lnTo>
                    <a:pt x="531" y="389"/>
                  </a:lnTo>
                  <a:lnTo>
                    <a:pt x="541" y="369"/>
                  </a:lnTo>
                  <a:lnTo>
                    <a:pt x="524" y="342"/>
                  </a:lnTo>
                  <a:lnTo>
                    <a:pt x="534" y="324"/>
                  </a:lnTo>
                  <a:lnTo>
                    <a:pt x="567" y="329"/>
                  </a:lnTo>
                  <a:lnTo>
                    <a:pt x="603" y="299"/>
                  </a:lnTo>
                  <a:lnTo>
                    <a:pt x="606" y="275"/>
                  </a:lnTo>
                  <a:lnTo>
                    <a:pt x="589" y="265"/>
                  </a:lnTo>
                  <a:lnTo>
                    <a:pt x="585" y="254"/>
                  </a:lnTo>
                  <a:lnTo>
                    <a:pt x="567" y="251"/>
                  </a:lnTo>
                  <a:lnTo>
                    <a:pt x="555" y="254"/>
                  </a:lnTo>
                  <a:lnTo>
                    <a:pt x="556" y="246"/>
                  </a:lnTo>
                  <a:lnTo>
                    <a:pt x="549" y="224"/>
                  </a:lnTo>
                  <a:lnTo>
                    <a:pt x="518" y="196"/>
                  </a:lnTo>
                  <a:lnTo>
                    <a:pt x="518" y="189"/>
                  </a:lnTo>
                  <a:lnTo>
                    <a:pt x="489" y="125"/>
                  </a:lnTo>
                  <a:lnTo>
                    <a:pt x="498" y="99"/>
                  </a:lnTo>
                  <a:lnTo>
                    <a:pt x="489" y="86"/>
                  </a:lnTo>
                  <a:lnTo>
                    <a:pt x="492" y="46"/>
                  </a:lnTo>
                  <a:lnTo>
                    <a:pt x="469" y="29"/>
                  </a:lnTo>
                  <a:lnTo>
                    <a:pt x="434" y="29"/>
                  </a:lnTo>
                  <a:lnTo>
                    <a:pt x="424" y="39"/>
                  </a:lnTo>
                  <a:lnTo>
                    <a:pt x="406" y="38"/>
                  </a:lnTo>
                  <a:lnTo>
                    <a:pt x="395" y="11"/>
                  </a:lnTo>
                  <a:lnTo>
                    <a:pt x="376" y="6"/>
                  </a:lnTo>
                  <a:lnTo>
                    <a:pt x="372" y="12"/>
                  </a:lnTo>
                  <a:lnTo>
                    <a:pt x="351" y="12"/>
                  </a:lnTo>
                  <a:lnTo>
                    <a:pt x="341" y="2"/>
                  </a:lnTo>
                  <a:lnTo>
                    <a:pt x="324" y="6"/>
                  </a:lnTo>
                  <a:lnTo>
                    <a:pt x="313" y="0"/>
                  </a:lnTo>
                  <a:lnTo>
                    <a:pt x="293" y="14"/>
                  </a:lnTo>
                  <a:lnTo>
                    <a:pt x="284" y="32"/>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37" name="Freeform 194"/>
            <p:cNvSpPr>
              <a:spLocks/>
            </p:cNvSpPr>
            <p:nvPr/>
          </p:nvSpPr>
          <p:spPr bwMode="auto">
            <a:xfrm>
              <a:off x="3299" y="3927"/>
              <a:ext cx="26" cy="16"/>
            </a:xfrm>
            <a:custGeom>
              <a:avLst/>
              <a:gdLst>
                <a:gd name="T0" fmla="*/ 13 w 26"/>
                <a:gd name="T1" fmla="*/ 4 h 16"/>
                <a:gd name="T2" fmla="*/ 26 w 26"/>
                <a:gd name="T3" fmla="*/ 2 h 16"/>
                <a:gd name="T4" fmla="*/ 24 w 26"/>
                <a:gd name="T5" fmla="*/ 16 h 16"/>
                <a:gd name="T6" fmla="*/ 5 w 26"/>
                <a:gd name="T7" fmla="*/ 14 h 16"/>
                <a:gd name="T8" fmla="*/ 0 w 26"/>
                <a:gd name="T9" fmla="*/ 5 h 16"/>
                <a:gd name="T10" fmla="*/ 2 w 26"/>
                <a:gd name="T11" fmla="*/ 0 h 16"/>
                <a:gd name="T12" fmla="*/ 13 w 2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13" y="4"/>
                  </a:moveTo>
                  <a:lnTo>
                    <a:pt x="26" y="2"/>
                  </a:lnTo>
                  <a:lnTo>
                    <a:pt x="24" y="16"/>
                  </a:lnTo>
                  <a:lnTo>
                    <a:pt x="5" y="14"/>
                  </a:lnTo>
                  <a:lnTo>
                    <a:pt x="0" y="5"/>
                  </a:lnTo>
                  <a:lnTo>
                    <a:pt x="2" y="0"/>
                  </a:lnTo>
                  <a:lnTo>
                    <a:pt x="13"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38" name="Freeform 195"/>
            <p:cNvSpPr>
              <a:spLocks/>
            </p:cNvSpPr>
            <p:nvPr/>
          </p:nvSpPr>
          <p:spPr bwMode="auto">
            <a:xfrm>
              <a:off x="3299" y="3927"/>
              <a:ext cx="26" cy="16"/>
            </a:xfrm>
            <a:custGeom>
              <a:avLst/>
              <a:gdLst>
                <a:gd name="T0" fmla="*/ 13 w 26"/>
                <a:gd name="T1" fmla="*/ 4 h 16"/>
                <a:gd name="T2" fmla="*/ 26 w 26"/>
                <a:gd name="T3" fmla="*/ 2 h 16"/>
                <a:gd name="T4" fmla="*/ 24 w 26"/>
                <a:gd name="T5" fmla="*/ 16 h 16"/>
                <a:gd name="T6" fmla="*/ 5 w 26"/>
                <a:gd name="T7" fmla="*/ 14 h 16"/>
                <a:gd name="T8" fmla="*/ 0 w 26"/>
                <a:gd name="T9" fmla="*/ 5 h 16"/>
                <a:gd name="T10" fmla="*/ 2 w 26"/>
                <a:gd name="T11" fmla="*/ 0 h 16"/>
                <a:gd name="T12" fmla="*/ 13 w 2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13" y="4"/>
                  </a:moveTo>
                  <a:lnTo>
                    <a:pt x="26" y="2"/>
                  </a:lnTo>
                  <a:lnTo>
                    <a:pt x="24" y="16"/>
                  </a:lnTo>
                  <a:lnTo>
                    <a:pt x="5" y="14"/>
                  </a:lnTo>
                  <a:lnTo>
                    <a:pt x="0" y="5"/>
                  </a:lnTo>
                  <a:lnTo>
                    <a:pt x="2" y="0"/>
                  </a:lnTo>
                  <a:lnTo>
                    <a:pt x="13" y="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39" name="Freeform 196"/>
            <p:cNvSpPr>
              <a:spLocks/>
            </p:cNvSpPr>
            <p:nvPr/>
          </p:nvSpPr>
          <p:spPr bwMode="auto">
            <a:xfrm>
              <a:off x="3345" y="3954"/>
              <a:ext cx="5" cy="8"/>
            </a:xfrm>
            <a:custGeom>
              <a:avLst/>
              <a:gdLst>
                <a:gd name="T0" fmla="*/ 0 w 5"/>
                <a:gd name="T1" fmla="*/ 2 h 8"/>
                <a:gd name="T2" fmla="*/ 1 w 5"/>
                <a:gd name="T3" fmla="*/ 7 h 8"/>
                <a:gd name="T4" fmla="*/ 5 w 5"/>
                <a:gd name="T5" fmla="*/ 8 h 8"/>
                <a:gd name="T6" fmla="*/ 3 w 5"/>
                <a:gd name="T7" fmla="*/ 0 h 8"/>
                <a:gd name="T8" fmla="*/ 0 w 5"/>
                <a:gd name="T9" fmla="*/ 2 h 8"/>
              </a:gdLst>
              <a:ahLst/>
              <a:cxnLst>
                <a:cxn ang="0">
                  <a:pos x="T0" y="T1"/>
                </a:cxn>
                <a:cxn ang="0">
                  <a:pos x="T2" y="T3"/>
                </a:cxn>
                <a:cxn ang="0">
                  <a:pos x="T4" y="T5"/>
                </a:cxn>
                <a:cxn ang="0">
                  <a:pos x="T6" y="T7"/>
                </a:cxn>
                <a:cxn ang="0">
                  <a:pos x="T8" y="T9"/>
                </a:cxn>
              </a:cxnLst>
              <a:rect l="0" t="0" r="r" b="b"/>
              <a:pathLst>
                <a:path w="5" h="8">
                  <a:moveTo>
                    <a:pt x="0" y="2"/>
                  </a:moveTo>
                  <a:lnTo>
                    <a:pt x="1" y="7"/>
                  </a:lnTo>
                  <a:lnTo>
                    <a:pt x="5" y="8"/>
                  </a:lnTo>
                  <a:lnTo>
                    <a:pt x="3" y="0"/>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40" name="Freeform 197"/>
            <p:cNvSpPr>
              <a:spLocks/>
            </p:cNvSpPr>
            <p:nvPr/>
          </p:nvSpPr>
          <p:spPr bwMode="auto">
            <a:xfrm>
              <a:off x="3345" y="3954"/>
              <a:ext cx="5" cy="8"/>
            </a:xfrm>
            <a:custGeom>
              <a:avLst/>
              <a:gdLst>
                <a:gd name="T0" fmla="*/ 0 w 5"/>
                <a:gd name="T1" fmla="*/ 2 h 8"/>
                <a:gd name="T2" fmla="*/ 1 w 5"/>
                <a:gd name="T3" fmla="*/ 7 h 8"/>
                <a:gd name="T4" fmla="*/ 5 w 5"/>
                <a:gd name="T5" fmla="*/ 8 h 8"/>
                <a:gd name="T6" fmla="*/ 3 w 5"/>
                <a:gd name="T7" fmla="*/ 0 h 8"/>
                <a:gd name="T8" fmla="*/ 0 w 5"/>
                <a:gd name="T9" fmla="*/ 2 h 8"/>
              </a:gdLst>
              <a:ahLst/>
              <a:cxnLst>
                <a:cxn ang="0">
                  <a:pos x="T0" y="T1"/>
                </a:cxn>
                <a:cxn ang="0">
                  <a:pos x="T2" y="T3"/>
                </a:cxn>
                <a:cxn ang="0">
                  <a:pos x="T4" y="T5"/>
                </a:cxn>
                <a:cxn ang="0">
                  <a:pos x="T6" y="T7"/>
                </a:cxn>
                <a:cxn ang="0">
                  <a:pos x="T8" y="T9"/>
                </a:cxn>
              </a:cxnLst>
              <a:rect l="0" t="0" r="r" b="b"/>
              <a:pathLst>
                <a:path w="5" h="8">
                  <a:moveTo>
                    <a:pt x="0" y="2"/>
                  </a:moveTo>
                  <a:lnTo>
                    <a:pt x="1" y="7"/>
                  </a:lnTo>
                  <a:lnTo>
                    <a:pt x="5" y="8"/>
                  </a:lnTo>
                  <a:lnTo>
                    <a:pt x="3" y="0"/>
                  </a:lnTo>
                  <a:lnTo>
                    <a:pt x="0" y="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41" name="Freeform 198"/>
            <p:cNvSpPr>
              <a:spLocks/>
            </p:cNvSpPr>
            <p:nvPr/>
          </p:nvSpPr>
          <p:spPr bwMode="auto">
            <a:xfrm>
              <a:off x="3339" y="3911"/>
              <a:ext cx="6" cy="4"/>
            </a:xfrm>
            <a:custGeom>
              <a:avLst/>
              <a:gdLst>
                <a:gd name="T0" fmla="*/ 0 w 6"/>
                <a:gd name="T1" fmla="*/ 0 h 4"/>
                <a:gd name="T2" fmla="*/ 4 w 6"/>
                <a:gd name="T3" fmla="*/ 4 h 4"/>
                <a:gd name="T4" fmla="*/ 6 w 6"/>
                <a:gd name="T5" fmla="*/ 0 h 4"/>
                <a:gd name="T6" fmla="*/ 0 w 6"/>
                <a:gd name="T7" fmla="*/ 0 h 4"/>
              </a:gdLst>
              <a:ahLst/>
              <a:cxnLst>
                <a:cxn ang="0">
                  <a:pos x="T0" y="T1"/>
                </a:cxn>
                <a:cxn ang="0">
                  <a:pos x="T2" y="T3"/>
                </a:cxn>
                <a:cxn ang="0">
                  <a:pos x="T4" y="T5"/>
                </a:cxn>
                <a:cxn ang="0">
                  <a:pos x="T6" y="T7"/>
                </a:cxn>
              </a:cxnLst>
              <a:rect l="0" t="0" r="r" b="b"/>
              <a:pathLst>
                <a:path w="6" h="4">
                  <a:moveTo>
                    <a:pt x="0" y="0"/>
                  </a:moveTo>
                  <a:lnTo>
                    <a:pt x="4" y="4"/>
                  </a:lnTo>
                  <a:lnTo>
                    <a:pt x="6"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42" name="Freeform 199"/>
            <p:cNvSpPr>
              <a:spLocks/>
            </p:cNvSpPr>
            <p:nvPr/>
          </p:nvSpPr>
          <p:spPr bwMode="auto">
            <a:xfrm>
              <a:off x="3339" y="3911"/>
              <a:ext cx="6" cy="4"/>
            </a:xfrm>
            <a:custGeom>
              <a:avLst/>
              <a:gdLst>
                <a:gd name="T0" fmla="*/ 0 w 6"/>
                <a:gd name="T1" fmla="*/ 0 h 4"/>
                <a:gd name="T2" fmla="*/ 4 w 6"/>
                <a:gd name="T3" fmla="*/ 4 h 4"/>
                <a:gd name="T4" fmla="*/ 6 w 6"/>
                <a:gd name="T5" fmla="*/ 0 h 4"/>
                <a:gd name="T6" fmla="*/ 0 w 6"/>
                <a:gd name="T7" fmla="*/ 0 h 4"/>
              </a:gdLst>
              <a:ahLst/>
              <a:cxnLst>
                <a:cxn ang="0">
                  <a:pos x="T0" y="T1"/>
                </a:cxn>
                <a:cxn ang="0">
                  <a:pos x="T2" y="T3"/>
                </a:cxn>
                <a:cxn ang="0">
                  <a:pos x="T4" y="T5"/>
                </a:cxn>
                <a:cxn ang="0">
                  <a:pos x="T6" y="T7"/>
                </a:cxn>
              </a:cxnLst>
              <a:rect l="0" t="0" r="r" b="b"/>
              <a:pathLst>
                <a:path w="6" h="4">
                  <a:moveTo>
                    <a:pt x="0" y="0"/>
                  </a:moveTo>
                  <a:lnTo>
                    <a:pt x="4" y="4"/>
                  </a:lnTo>
                  <a:lnTo>
                    <a:pt x="6" y="0"/>
                  </a:lnTo>
                  <a:lnTo>
                    <a:pt x="0"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43" name="Freeform 200"/>
            <p:cNvSpPr>
              <a:spLocks/>
            </p:cNvSpPr>
            <p:nvPr/>
          </p:nvSpPr>
          <p:spPr bwMode="auto">
            <a:xfrm>
              <a:off x="2756" y="3540"/>
              <a:ext cx="40" cy="13"/>
            </a:xfrm>
            <a:custGeom>
              <a:avLst/>
              <a:gdLst>
                <a:gd name="T0" fmla="*/ 35 w 40"/>
                <a:gd name="T1" fmla="*/ 0 h 13"/>
                <a:gd name="T2" fmla="*/ 16 w 40"/>
                <a:gd name="T3" fmla="*/ 6 h 13"/>
                <a:gd name="T4" fmla="*/ 1 w 40"/>
                <a:gd name="T5" fmla="*/ 1 h 13"/>
                <a:gd name="T6" fmla="*/ 0 w 40"/>
                <a:gd name="T7" fmla="*/ 5 h 13"/>
                <a:gd name="T8" fmla="*/ 17 w 40"/>
                <a:gd name="T9" fmla="*/ 13 h 13"/>
                <a:gd name="T10" fmla="*/ 33 w 40"/>
                <a:gd name="T11" fmla="*/ 11 h 13"/>
                <a:gd name="T12" fmla="*/ 40 w 40"/>
                <a:gd name="T13" fmla="*/ 6 h 13"/>
                <a:gd name="T14" fmla="*/ 35 w 4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3">
                  <a:moveTo>
                    <a:pt x="35" y="0"/>
                  </a:moveTo>
                  <a:lnTo>
                    <a:pt x="16" y="6"/>
                  </a:lnTo>
                  <a:lnTo>
                    <a:pt x="1" y="1"/>
                  </a:lnTo>
                  <a:lnTo>
                    <a:pt x="0" y="5"/>
                  </a:lnTo>
                  <a:lnTo>
                    <a:pt x="17" y="13"/>
                  </a:lnTo>
                  <a:lnTo>
                    <a:pt x="33" y="11"/>
                  </a:lnTo>
                  <a:lnTo>
                    <a:pt x="40" y="6"/>
                  </a:lnTo>
                  <a:lnTo>
                    <a:pt x="35"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44" name="Freeform 201"/>
            <p:cNvSpPr>
              <a:spLocks/>
            </p:cNvSpPr>
            <p:nvPr/>
          </p:nvSpPr>
          <p:spPr bwMode="auto">
            <a:xfrm>
              <a:off x="2756" y="3540"/>
              <a:ext cx="40" cy="13"/>
            </a:xfrm>
            <a:custGeom>
              <a:avLst/>
              <a:gdLst>
                <a:gd name="T0" fmla="*/ 35 w 40"/>
                <a:gd name="T1" fmla="*/ 0 h 13"/>
                <a:gd name="T2" fmla="*/ 16 w 40"/>
                <a:gd name="T3" fmla="*/ 6 h 13"/>
                <a:gd name="T4" fmla="*/ 1 w 40"/>
                <a:gd name="T5" fmla="*/ 1 h 13"/>
                <a:gd name="T6" fmla="*/ 0 w 40"/>
                <a:gd name="T7" fmla="*/ 5 h 13"/>
                <a:gd name="T8" fmla="*/ 17 w 40"/>
                <a:gd name="T9" fmla="*/ 13 h 13"/>
                <a:gd name="T10" fmla="*/ 33 w 40"/>
                <a:gd name="T11" fmla="*/ 11 h 13"/>
                <a:gd name="T12" fmla="*/ 40 w 40"/>
                <a:gd name="T13" fmla="*/ 6 h 13"/>
                <a:gd name="T14" fmla="*/ 35 w 4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3">
                  <a:moveTo>
                    <a:pt x="35" y="0"/>
                  </a:moveTo>
                  <a:lnTo>
                    <a:pt x="16" y="6"/>
                  </a:lnTo>
                  <a:lnTo>
                    <a:pt x="1" y="1"/>
                  </a:lnTo>
                  <a:lnTo>
                    <a:pt x="0" y="5"/>
                  </a:lnTo>
                  <a:lnTo>
                    <a:pt x="17" y="13"/>
                  </a:lnTo>
                  <a:lnTo>
                    <a:pt x="33" y="11"/>
                  </a:lnTo>
                  <a:lnTo>
                    <a:pt x="40" y="6"/>
                  </a:lnTo>
                  <a:lnTo>
                    <a:pt x="35"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45" name="Freeform 202"/>
            <p:cNvSpPr>
              <a:spLocks/>
            </p:cNvSpPr>
            <p:nvPr/>
          </p:nvSpPr>
          <p:spPr bwMode="auto">
            <a:xfrm>
              <a:off x="2796" y="3607"/>
              <a:ext cx="10" cy="8"/>
            </a:xfrm>
            <a:custGeom>
              <a:avLst/>
              <a:gdLst>
                <a:gd name="T0" fmla="*/ 0 w 10"/>
                <a:gd name="T1" fmla="*/ 8 h 8"/>
                <a:gd name="T2" fmla="*/ 8 w 10"/>
                <a:gd name="T3" fmla="*/ 8 h 8"/>
                <a:gd name="T4" fmla="*/ 10 w 10"/>
                <a:gd name="T5" fmla="*/ 0 h 8"/>
                <a:gd name="T6" fmla="*/ 3 w 10"/>
                <a:gd name="T7" fmla="*/ 0 h 8"/>
                <a:gd name="T8" fmla="*/ 0 w 10"/>
                <a:gd name="T9" fmla="*/ 8 h 8"/>
              </a:gdLst>
              <a:ahLst/>
              <a:cxnLst>
                <a:cxn ang="0">
                  <a:pos x="T0" y="T1"/>
                </a:cxn>
                <a:cxn ang="0">
                  <a:pos x="T2" y="T3"/>
                </a:cxn>
                <a:cxn ang="0">
                  <a:pos x="T4" y="T5"/>
                </a:cxn>
                <a:cxn ang="0">
                  <a:pos x="T6" y="T7"/>
                </a:cxn>
                <a:cxn ang="0">
                  <a:pos x="T8" y="T9"/>
                </a:cxn>
              </a:cxnLst>
              <a:rect l="0" t="0" r="r" b="b"/>
              <a:pathLst>
                <a:path w="10" h="8">
                  <a:moveTo>
                    <a:pt x="0" y="8"/>
                  </a:moveTo>
                  <a:lnTo>
                    <a:pt x="8" y="8"/>
                  </a:lnTo>
                  <a:lnTo>
                    <a:pt x="10" y="0"/>
                  </a:lnTo>
                  <a:lnTo>
                    <a:pt x="3" y="0"/>
                  </a:lnTo>
                  <a:lnTo>
                    <a:pt x="0" y="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46" name="Freeform 203"/>
            <p:cNvSpPr>
              <a:spLocks/>
            </p:cNvSpPr>
            <p:nvPr/>
          </p:nvSpPr>
          <p:spPr bwMode="auto">
            <a:xfrm>
              <a:off x="2796" y="3607"/>
              <a:ext cx="10" cy="8"/>
            </a:xfrm>
            <a:custGeom>
              <a:avLst/>
              <a:gdLst>
                <a:gd name="T0" fmla="*/ 0 w 10"/>
                <a:gd name="T1" fmla="*/ 8 h 8"/>
                <a:gd name="T2" fmla="*/ 8 w 10"/>
                <a:gd name="T3" fmla="*/ 8 h 8"/>
                <a:gd name="T4" fmla="*/ 10 w 10"/>
                <a:gd name="T5" fmla="*/ 0 h 8"/>
                <a:gd name="T6" fmla="*/ 3 w 10"/>
                <a:gd name="T7" fmla="*/ 0 h 8"/>
                <a:gd name="T8" fmla="*/ 0 w 10"/>
                <a:gd name="T9" fmla="*/ 8 h 8"/>
              </a:gdLst>
              <a:ahLst/>
              <a:cxnLst>
                <a:cxn ang="0">
                  <a:pos x="T0" y="T1"/>
                </a:cxn>
                <a:cxn ang="0">
                  <a:pos x="T2" y="T3"/>
                </a:cxn>
                <a:cxn ang="0">
                  <a:pos x="T4" y="T5"/>
                </a:cxn>
                <a:cxn ang="0">
                  <a:pos x="T6" y="T7"/>
                </a:cxn>
                <a:cxn ang="0">
                  <a:pos x="T8" y="T9"/>
                </a:cxn>
              </a:cxnLst>
              <a:rect l="0" t="0" r="r" b="b"/>
              <a:pathLst>
                <a:path w="10" h="8">
                  <a:moveTo>
                    <a:pt x="0" y="8"/>
                  </a:moveTo>
                  <a:lnTo>
                    <a:pt x="8" y="8"/>
                  </a:lnTo>
                  <a:lnTo>
                    <a:pt x="10" y="0"/>
                  </a:lnTo>
                  <a:lnTo>
                    <a:pt x="3" y="0"/>
                  </a:lnTo>
                  <a:lnTo>
                    <a:pt x="0" y="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47" name="Freeform 204"/>
            <p:cNvSpPr>
              <a:spLocks/>
            </p:cNvSpPr>
            <p:nvPr/>
          </p:nvSpPr>
          <p:spPr bwMode="auto">
            <a:xfrm>
              <a:off x="2657" y="3464"/>
              <a:ext cx="22" cy="16"/>
            </a:xfrm>
            <a:custGeom>
              <a:avLst/>
              <a:gdLst>
                <a:gd name="T0" fmla="*/ 0 w 22"/>
                <a:gd name="T1" fmla="*/ 7 h 16"/>
                <a:gd name="T2" fmla="*/ 10 w 22"/>
                <a:gd name="T3" fmla="*/ 14 h 16"/>
                <a:gd name="T4" fmla="*/ 21 w 22"/>
                <a:gd name="T5" fmla="*/ 16 h 16"/>
                <a:gd name="T6" fmla="*/ 22 w 22"/>
                <a:gd name="T7" fmla="*/ 4 h 16"/>
                <a:gd name="T8" fmla="*/ 12 w 22"/>
                <a:gd name="T9" fmla="*/ 0 h 16"/>
                <a:gd name="T10" fmla="*/ 0 w 22"/>
                <a:gd name="T11" fmla="*/ 7 h 16"/>
              </a:gdLst>
              <a:ahLst/>
              <a:cxnLst>
                <a:cxn ang="0">
                  <a:pos x="T0" y="T1"/>
                </a:cxn>
                <a:cxn ang="0">
                  <a:pos x="T2" y="T3"/>
                </a:cxn>
                <a:cxn ang="0">
                  <a:pos x="T4" y="T5"/>
                </a:cxn>
                <a:cxn ang="0">
                  <a:pos x="T6" y="T7"/>
                </a:cxn>
                <a:cxn ang="0">
                  <a:pos x="T8" y="T9"/>
                </a:cxn>
                <a:cxn ang="0">
                  <a:pos x="T10" y="T11"/>
                </a:cxn>
              </a:cxnLst>
              <a:rect l="0" t="0" r="r" b="b"/>
              <a:pathLst>
                <a:path w="22" h="16">
                  <a:moveTo>
                    <a:pt x="0" y="7"/>
                  </a:moveTo>
                  <a:lnTo>
                    <a:pt x="10" y="14"/>
                  </a:lnTo>
                  <a:lnTo>
                    <a:pt x="21" y="16"/>
                  </a:lnTo>
                  <a:lnTo>
                    <a:pt x="22" y="4"/>
                  </a:lnTo>
                  <a:lnTo>
                    <a:pt x="12" y="0"/>
                  </a:lnTo>
                  <a:lnTo>
                    <a:pt x="0"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2" name="Título 1"/>
          <p:cNvSpPr>
            <a:spLocks noGrp="1"/>
          </p:cNvSpPr>
          <p:nvPr>
            <p:ph type="title"/>
          </p:nvPr>
        </p:nvSpPr>
        <p:spPr/>
        <p:txBody>
          <a:bodyPr/>
          <a:lstStyle/>
          <a:p>
            <a:r>
              <a:rPr lang="bg-BG" dirty="0" smtClean="0"/>
              <a:t>КОНСОРЦИУМ</a:t>
            </a:r>
            <a:endParaRPr lang="en-GB" dirty="0"/>
          </a:p>
        </p:txBody>
      </p:sp>
      <p:sp>
        <p:nvSpPr>
          <p:cNvPr id="3" name="Marcador de texto 2"/>
          <p:cNvSpPr>
            <a:spLocks noGrp="1"/>
          </p:cNvSpPr>
          <p:nvPr>
            <p:ph type="body" sz="quarter" idx="10"/>
          </p:nvPr>
        </p:nvSpPr>
        <p:spPr>
          <a:xfrm>
            <a:off x="262558" y="1619252"/>
            <a:ext cx="4320480" cy="4793454"/>
          </a:xfrm>
        </p:spPr>
        <p:txBody>
          <a:bodyPr/>
          <a:lstStyle/>
          <a:p>
            <a:r>
              <a:rPr lang="en-US" sz="2400" dirty="0"/>
              <a:t>8</a:t>
            </a:r>
            <a:r>
              <a:rPr lang="en-US" sz="2400" dirty="0" smtClean="0"/>
              <a:t> </a:t>
            </a:r>
            <a:r>
              <a:rPr lang="bg-BG" sz="2400" dirty="0" smtClean="0"/>
              <a:t>ОПС</a:t>
            </a:r>
            <a:endParaRPr lang="en-US" sz="2400" dirty="0" smtClean="0"/>
          </a:p>
          <a:p>
            <a:r>
              <a:rPr lang="en-US" sz="2400" dirty="0" smtClean="0"/>
              <a:t>1 </a:t>
            </a:r>
            <a:r>
              <a:rPr lang="bg-BG" sz="2400" dirty="0" smtClean="0"/>
              <a:t>ЕРП</a:t>
            </a:r>
            <a:endParaRPr lang="en-US" sz="2400" dirty="0" smtClean="0"/>
          </a:p>
          <a:p>
            <a:r>
              <a:rPr lang="en-US" sz="2400" dirty="0" smtClean="0"/>
              <a:t>1 </a:t>
            </a:r>
            <a:r>
              <a:rPr lang="bg-BG" sz="2400" dirty="0" smtClean="0"/>
              <a:t>Регионален център за сигурност</a:t>
            </a:r>
            <a:r>
              <a:rPr lang="en-US" sz="2400" dirty="0" smtClean="0"/>
              <a:t> </a:t>
            </a:r>
          </a:p>
          <a:p>
            <a:r>
              <a:rPr lang="en-US" sz="2400" dirty="0" smtClean="0"/>
              <a:t>3 </a:t>
            </a:r>
            <a:r>
              <a:rPr lang="bg-BG" sz="2400" dirty="0" smtClean="0"/>
              <a:t>големи производителя</a:t>
            </a:r>
            <a:endParaRPr lang="en-US" sz="2400" dirty="0" smtClean="0"/>
          </a:p>
          <a:p>
            <a:r>
              <a:rPr lang="en-US" sz="2400" dirty="0" smtClean="0"/>
              <a:t>6 </a:t>
            </a:r>
            <a:r>
              <a:rPr lang="bg-BG" sz="2400" dirty="0" smtClean="0"/>
              <a:t>университета</a:t>
            </a:r>
            <a:r>
              <a:rPr lang="en-US" sz="2400" dirty="0" smtClean="0"/>
              <a:t> </a:t>
            </a:r>
          </a:p>
          <a:p>
            <a:r>
              <a:rPr lang="en-US" sz="2400" dirty="0" smtClean="0"/>
              <a:t>6 </a:t>
            </a:r>
            <a:r>
              <a:rPr lang="bg-BG" sz="2400" dirty="0" smtClean="0"/>
              <a:t>индустриални партньора</a:t>
            </a:r>
            <a:endParaRPr lang="en-US" sz="2400" dirty="0" smtClean="0"/>
          </a:p>
          <a:p>
            <a:r>
              <a:rPr lang="en-US" sz="2400" dirty="0" smtClean="0"/>
              <a:t>1 </a:t>
            </a:r>
            <a:r>
              <a:rPr lang="bg-BG" sz="2400" dirty="0" smtClean="0"/>
              <a:t>индустриална асоциация</a:t>
            </a:r>
            <a:endParaRPr lang="en-US" sz="2400" dirty="0" smtClean="0"/>
          </a:p>
          <a:p>
            <a:endParaRPr lang="en-US" sz="2800" dirty="0" smtClean="0"/>
          </a:p>
          <a:p>
            <a:endParaRPr lang="en-US" sz="2800" dirty="0"/>
          </a:p>
        </p:txBody>
      </p:sp>
      <p:sp>
        <p:nvSpPr>
          <p:cNvPr id="6" name="AutoShape 3"/>
          <p:cNvSpPr>
            <a:spLocks noChangeAspect="1" noChangeArrowheads="1" noTextEdit="1"/>
          </p:cNvSpPr>
          <p:nvPr/>
        </p:nvSpPr>
        <p:spPr bwMode="auto">
          <a:xfrm>
            <a:off x="4705350" y="1628775"/>
            <a:ext cx="72945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nvGrpSpPr>
          <p:cNvPr id="8" name="Group 406"/>
          <p:cNvGrpSpPr>
            <a:grpSpLocks/>
          </p:cNvGrpSpPr>
          <p:nvPr/>
        </p:nvGrpSpPr>
        <p:grpSpPr bwMode="auto">
          <a:xfrm>
            <a:off x="4086225" y="2014538"/>
            <a:ext cx="7413626" cy="3970338"/>
            <a:chOff x="2574" y="1269"/>
            <a:chExt cx="4670" cy="2501"/>
          </a:xfrm>
        </p:grpSpPr>
        <p:sp>
          <p:nvSpPr>
            <p:cNvPr id="11112" name="Freeform 206"/>
            <p:cNvSpPr>
              <a:spLocks/>
            </p:cNvSpPr>
            <p:nvPr/>
          </p:nvSpPr>
          <p:spPr bwMode="auto">
            <a:xfrm>
              <a:off x="2657" y="3464"/>
              <a:ext cx="22" cy="16"/>
            </a:xfrm>
            <a:custGeom>
              <a:avLst/>
              <a:gdLst>
                <a:gd name="T0" fmla="*/ 0 w 22"/>
                <a:gd name="T1" fmla="*/ 7 h 16"/>
                <a:gd name="T2" fmla="*/ 10 w 22"/>
                <a:gd name="T3" fmla="*/ 14 h 16"/>
                <a:gd name="T4" fmla="*/ 21 w 22"/>
                <a:gd name="T5" fmla="*/ 16 h 16"/>
                <a:gd name="T6" fmla="*/ 22 w 22"/>
                <a:gd name="T7" fmla="*/ 4 h 16"/>
                <a:gd name="T8" fmla="*/ 12 w 22"/>
                <a:gd name="T9" fmla="*/ 0 h 16"/>
                <a:gd name="T10" fmla="*/ 0 w 22"/>
                <a:gd name="T11" fmla="*/ 7 h 16"/>
              </a:gdLst>
              <a:ahLst/>
              <a:cxnLst>
                <a:cxn ang="0">
                  <a:pos x="T0" y="T1"/>
                </a:cxn>
                <a:cxn ang="0">
                  <a:pos x="T2" y="T3"/>
                </a:cxn>
                <a:cxn ang="0">
                  <a:pos x="T4" y="T5"/>
                </a:cxn>
                <a:cxn ang="0">
                  <a:pos x="T6" y="T7"/>
                </a:cxn>
                <a:cxn ang="0">
                  <a:pos x="T8" y="T9"/>
                </a:cxn>
                <a:cxn ang="0">
                  <a:pos x="T10" y="T11"/>
                </a:cxn>
              </a:cxnLst>
              <a:rect l="0" t="0" r="r" b="b"/>
              <a:pathLst>
                <a:path w="22" h="16">
                  <a:moveTo>
                    <a:pt x="0" y="7"/>
                  </a:moveTo>
                  <a:lnTo>
                    <a:pt x="10" y="14"/>
                  </a:lnTo>
                  <a:lnTo>
                    <a:pt x="21" y="16"/>
                  </a:lnTo>
                  <a:lnTo>
                    <a:pt x="22" y="4"/>
                  </a:lnTo>
                  <a:lnTo>
                    <a:pt x="12" y="0"/>
                  </a:lnTo>
                  <a:lnTo>
                    <a:pt x="0" y="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13" name="Freeform 207"/>
            <p:cNvSpPr>
              <a:spLocks/>
            </p:cNvSpPr>
            <p:nvPr/>
          </p:nvSpPr>
          <p:spPr bwMode="auto">
            <a:xfrm>
              <a:off x="2607" y="3476"/>
              <a:ext cx="24" cy="12"/>
            </a:xfrm>
            <a:custGeom>
              <a:avLst/>
              <a:gdLst>
                <a:gd name="T0" fmla="*/ 6 w 24"/>
                <a:gd name="T1" fmla="*/ 0 h 12"/>
                <a:gd name="T2" fmla="*/ 0 w 24"/>
                <a:gd name="T3" fmla="*/ 4 h 12"/>
                <a:gd name="T4" fmla="*/ 11 w 24"/>
                <a:gd name="T5" fmla="*/ 12 h 12"/>
                <a:gd name="T6" fmla="*/ 23 w 24"/>
                <a:gd name="T7" fmla="*/ 12 h 12"/>
                <a:gd name="T8" fmla="*/ 24 w 24"/>
                <a:gd name="T9" fmla="*/ 7 h 12"/>
                <a:gd name="T10" fmla="*/ 17 w 24"/>
                <a:gd name="T11" fmla="*/ 3 h 12"/>
                <a:gd name="T12" fmla="*/ 6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6" y="0"/>
                  </a:moveTo>
                  <a:lnTo>
                    <a:pt x="0" y="4"/>
                  </a:lnTo>
                  <a:lnTo>
                    <a:pt x="11" y="12"/>
                  </a:lnTo>
                  <a:lnTo>
                    <a:pt x="23" y="12"/>
                  </a:lnTo>
                  <a:lnTo>
                    <a:pt x="24" y="7"/>
                  </a:lnTo>
                  <a:lnTo>
                    <a:pt x="17" y="3"/>
                  </a:lnTo>
                  <a:lnTo>
                    <a:pt x="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14" name="Freeform 208"/>
            <p:cNvSpPr>
              <a:spLocks/>
            </p:cNvSpPr>
            <p:nvPr/>
          </p:nvSpPr>
          <p:spPr bwMode="auto">
            <a:xfrm>
              <a:off x="2607" y="3476"/>
              <a:ext cx="24" cy="12"/>
            </a:xfrm>
            <a:custGeom>
              <a:avLst/>
              <a:gdLst>
                <a:gd name="T0" fmla="*/ 6 w 24"/>
                <a:gd name="T1" fmla="*/ 0 h 12"/>
                <a:gd name="T2" fmla="*/ 0 w 24"/>
                <a:gd name="T3" fmla="*/ 4 h 12"/>
                <a:gd name="T4" fmla="*/ 11 w 24"/>
                <a:gd name="T5" fmla="*/ 12 h 12"/>
                <a:gd name="T6" fmla="*/ 23 w 24"/>
                <a:gd name="T7" fmla="*/ 12 h 12"/>
                <a:gd name="T8" fmla="*/ 24 w 24"/>
                <a:gd name="T9" fmla="*/ 7 h 12"/>
                <a:gd name="T10" fmla="*/ 17 w 24"/>
                <a:gd name="T11" fmla="*/ 3 h 12"/>
                <a:gd name="T12" fmla="*/ 6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6" y="0"/>
                  </a:moveTo>
                  <a:lnTo>
                    <a:pt x="0" y="4"/>
                  </a:lnTo>
                  <a:lnTo>
                    <a:pt x="11" y="12"/>
                  </a:lnTo>
                  <a:lnTo>
                    <a:pt x="23" y="12"/>
                  </a:lnTo>
                  <a:lnTo>
                    <a:pt x="24" y="7"/>
                  </a:lnTo>
                  <a:lnTo>
                    <a:pt x="17" y="3"/>
                  </a:lnTo>
                  <a:lnTo>
                    <a:pt x="6"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15" name="Freeform 209"/>
            <p:cNvSpPr>
              <a:spLocks/>
            </p:cNvSpPr>
            <p:nvPr/>
          </p:nvSpPr>
          <p:spPr bwMode="auto">
            <a:xfrm>
              <a:off x="2574" y="3482"/>
              <a:ext cx="14" cy="12"/>
            </a:xfrm>
            <a:custGeom>
              <a:avLst/>
              <a:gdLst>
                <a:gd name="T0" fmla="*/ 0 w 14"/>
                <a:gd name="T1" fmla="*/ 3 h 12"/>
                <a:gd name="T2" fmla="*/ 1 w 14"/>
                <a:gd name="T3" fmla="*/ 11 h 12"/>
                <a:gd name="T4" fmla="*/ 12 w 14"/>
                <a:gd name="T5" fmla="*/ 12 h 12"/>
                <a:gd name="T6" fmla="*/ 14 w 14"/>
                <a:gd name="T7" fmla="*/ 8 h 12"/>
                <a:gd name="T8" fmla="*/ 7 w 14"/>
                <a:gd name="T9" fmla="*/ 0 h 12"/>
                <a:gd name="T10" fmla="*/ 0 w 14"/>
                <a:gd name="T11" fmla="*/ 3 h 12"/>
              </a:gdLst>
              <a:ahLst/>
              <a:cxnLst>
                <a:cxn ang="0">
                  <a:pos x="T0" y="T1"/>
                </a:cxn>
                <a:cxn ang="0">
                  <a:pos x="T2" y="T3"/>
                </a:cxn>
                <a:cxn ang="0">
                  <a:pos x="T4" y="T5"/>
                </a:cxn>
                <a:cxn ang="0">
                  <a:pos x="T6" y="T7"/>
                </a:cxn>
                <a:cxn ang="0">
                  <a:pos x="T8" y="T9"/>
                </a:cxn>
                <a:cxn ang="0">
                  <a:pos x="T10" y="T11"/>
                </a:cxn>
              </a:cxnLst>
              <a:rect l="0" t="0" r="r" b="b"/>
              <a:pathLst>
                <a:path w="14" h="12">
                  <a:moveTo>
                    <a:pt x="0" y="3"/>
                  </a:moveTo>
                  <a:lnTo>
                    <a:pt x="1" y="11"/>
                  </a:lnTo>
                  <a:lnTo>
                    <a:pt x="12" y="12"/>
                  </a:lnTo>
                  <a:lnTo>
                    <a:pt x="14" y="8"/>
                  </a:lnTo>
                  <a:lnTo>
                    <a:pt x="7" y="0"/>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16" name="Freeform 210"/>
            <p:cNvSpPr>
              <a:spLocks/>
            </p:cNvSpPr>
            <p:nvPr/>
          </p:nvSpPr>
          <p:spPr bwMode="auto">
            <a:xfrm>
              <a:off x="2574" y="3482"/>
              <a:ext cx="14" cy="12"/>
            </a:xfrm>
            <a:custGeom>
              <a:avLst/>
              <a:gdLst>
                <a:gd name="T0" fmla="*/ 0 w 14"/>
                <a:gd name="T1" fmla="*/ 3 h 12"/>
                <a:gd name="T2" fmla="*/ 1 w 14"/>
                <a:gd name="T3" fmla="*/ 11 h 12"/>
                <a:gd name="T4" fmla="*/ 12 w 14"/>
                <a:gd name="T5" fmla="*/ 12 h 12"/>
                <a:gd name="T6" fmla="*/ 14 w 14"/>
                <a:gd name="T7" fmla="*/ 8 h 12"/>
                <a:gd name="T8" fmla="*/ 7 w 14"/>
                <a:gd name="T9" fmla="*/ 0 h 12"/>
                <a:gd name="T10" fmla="*/ 0 w 14"/>
                <a:gd name="T11" fmla="*/ 3 h 12"/>
              </a:gdLst>
              <a:ahLst/>
              <a:cxnLst>
                <a:cxn ang="0">
                  <a:pos x="T0" y="T1"/>
                </a:cxn>
                <a:cxn ang="0">
                  <a:pos x="T2" y="T3"/>
                </a:cxn>
                <a:cxn ang="0">
                  <a:pos x="T4" y="T5"/>
                </a:cxn>
                <a:cxn ang="0">
                  <a:pos x="T6" y="T7"/>
                </a:cxn>
                <a:cxn ang="0">
                  <a:pos x="T8" y="T9"/>
                </a:cxn>
                <a:cxn ang="0">
                  <a:pos x="T10" y="T11"/>
                </a:cxn>
              </a:cxnLst>
              <a:rect l="0" t="0" r="r" b="b"/>
              <a:pathLst>
                <a:path w="14" h="12">
                  <a:moveTo>
                    <a:pt x="0" y="3"/>
                  </a:moveTo>
                  <a:lnTo>
                    <a:pt x="1" y="11"/>
                  </a:lnTo>
                  <a:lnTo>
                    <a:pt x="12" y="12"/>
                  </a:lnTo>
                  <a:lnTo>
                    <a:pt x="14" y="8"/>
                  </a:lnTo>
                  <a:lnTo>
                    <a:pt x="7" y="0"/>
                  </a:lnTo>
                  <a:lnTo>
                    <a:pt x="0" y="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17" name="Freeform 211"/>
            <p:cNvSpPr>
              <a:spLocks/>
            </p:cNvSpPr>
            <p:nvPr/>
          </p:nvSpPr>
          <p:spPr bwMode="auto">
            <a:xfrm>
              <a:off x="2590" y="3494"/>
              <a:ext cx="19" cy="8"/>
            </a:xfrm>
            <a:custGeom>
              <a:avLst/>
              <a:gdLst>
                <a:gd name="T0" fmla="*/ 0 w 19"/>
                <a:gd name="T1" fmla="*/ 1 h 8"/>
                <a:gd name="T2" fmla="*/ 3 w 19"/>
                <a:gd name="T3" fmla="*/ 5 h 8"/>
                <a:gd name="T4" fmla="*/ 13 w 19"/>
                <a:gd name="T5" fmla="*/ 8 h 8"/>
                <a:gd name="T6" fmla="*/ 19 w 19"/>
                <a:gd name="T7" fmla="*/ 3 h 8"/>
                <a:gd name="T8" fmla="*/ 6 w 19"/>
                <a:gd name="T9" fmla="*/ 0 h 8"/>
                <a:gd name="T10" fmla="*/ 0 w 19"/>
                <a:gd name="T11" fmla="*/ 1 h 8"/>
              </a:gdLst>
              <a:ahLst/>
              <a:cxnLst>
                <a:cxn ang="0">
                  <a:pos x="T0" y="T1"/>
                </a:cxn>
                <a:cxn ang="0">
                  <a:pos x="T2" y="T3"/>
                </a:cxn>
                <a:cxn ang="0">
                  <a:pos x="T4" y="T5"/>
                </a:cxn>
                <a:cxn ang="0">
                  <a:pos x="T6" y="T7"/>
                </a:cxn>
                <a:cxn ang="0">
                  <a:pos x="T8" y="T9"/>
                </a:cxn>
                <a:cxn ang="0">
                  <a:pos x="T10" y="T11"/>
                </a:cxn>
              </a:cxnLst>
              <a:rect l="0" t="0" r="r" b="b"/>
              <a:pathLst>
                <a:path w="19" h="8">
                  <a:moveTo>
                    <a:pt x="0" y="1"/>
                  </a:moveTo>
                  <a:lnTo>
                    <a:pt x="3" y="5"/>
                  </a:lnTo>
                  <a:lnTo>
                    <a:pt x="13" y="8"/>
                  </a:lnTo>
                  <a:lnTo>
                    <a:pt x="19" y="3"/>
                  </a:lnTo>
                  <a:lnTo>
                    <a:pt x="6"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18" name="Freeform 212"/>
            <p:cNvSpPr>
              <a:spLocks/>
            </p:cNvSpPr>
            <p:nvPr/>
          </p:nvSpPr>
          <p:spPr bwMode="auto">
            <a:xfrm>
              <a:off x="2590" y="3494"/>
              <a:ext cx="19" cy="8"/>
            </a:xfrm>
            <a:custGeom>
              <a:avLst/>
              <a:gdLst>
                <a:gd name="T0" fmla="*/ 0 w 19"/>
                <a:gd name="T1" fmla="*/ 1 h 8"/>
                <a:gd name="T2" fmla="*/ 3 w 19"/>
                <a:gd name="T3" fmla="*/ 5 h 8"/>
                <a:gd name="T4" fmla="*/ 13 w 19"/>
                <a:gd name="T5" fmla="*/ 8 h 8"/>
                <a:gd name="T6" fmla="*/ 19 w 19"/>
                <a:gd name="T7" fmla="*/ 3 h 8"/>
                <a:gd name="T8" fmla="*/ 6 w 19"/>
                <a:gd name="T9" fmla="*/ 0 h 8"/>
                <a:gd name="T10" fmla="*/ 0 w 19"/>
                <a:gd name="T11" fmla="*/ 1 h 8"/>
              </a:gdLst>
              <a:ahLst/>
              <a:cxnLst>
                <a:cxn ang="0">
                  <a:pos x="T0" y="T1"/>
                </a:cxn>
                <a:cxn ang="0">
                  <a:pos x="T2" y="T3"/>
                </a:cxn>
                <a:cxn ang="0">
                  <a:pos x="T4" y="T5"/>
                </a:cxn>
                <a:cxn ang="0">
                  <a:pos x="T6" y="T7"/>
                </a:cxn>
                <a:cxn ang="0">
                  <a:pos x="T8" y="T9"/>
                </a:cxn>
                <a:cxn ang="0">
                  <a:pos x="T10" y="T11"/>
                </a:cxn>
              </a:cxnLst>
              <a:rect l="0" t="0" r="r" b="b"/>
              <a:pathLst>
                <a:path w="19" h="8">
                  <a:moveTo>
                    <a:pt x="0" y="1"/>
                  </a:moveTo>
                  <a:lnTo>
                    <a:pt x="3" y="5"/>
                  </a:lnTo>
                  <a:lnTo>
                    <a:pt x="13" y="8"/>
                  </a:lnTo>
                  <a:lnTo>
                    <a:pt x="19" y="3"/>
                  </a:lnTo>
                  <a:lnTo>
                    <a:pt x="6" y="0"/>
                  </a:lnTo>
                  <a:lnTo>
                    <a:pt x="0" y="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19" name="Freeform 213"/>
            <p:cNvSpPr>
              <a:spLocks/>
            </p:cNvSpPr>
            <p:nvPr/>
          </p:nvSpPr>
          <p:spPr bwMode="auto">
            <a:xfrm>
              <a:off x="3806" y="3190"/>
              <a:ext cx="208" cy="413"/>
            </a:xfrm>
            <a:custGeom>
              <a:avLst/>
              <a:gdLst>
                <a:gd name="T0" fmla="*/ 189 w 208"/>
                <a:gd name="T1" fmla="*/ 18 h 413"/>
                <a:gd name="T2" fmla="*/ 139 w 208"/>
                <a:gd name="T3" fmla="*/ 26 h 413"/>
                <a:gd name="T4" fmla="*/ 110 w 208"/>
                <a:gd name="T5" fmla="*/ 18 h 413"/>
                <a:gd name="T6" fmla="*/ 89 w 208"/>
                <a:gd name="T7" fmla="*/ 20 h 413"/>
                <a:gd name="T8" fmla="*/ 83 w 208"/>
                <a:gd name="T9" fmla="*/ 0 h 413"/>
                <a:gd name="T10" fmla="*/ 60 w 208"/>
                <a:gd name="T11" fmla="*/ 8 h 413"/>
                <a:gd name="T12" fmla="*/ 42 w 208"/>
                <a:gd name="T13" fmla="*/ 40 h 413"/>
                <a:gd name="T14" fmla="*/ 49 w 208"/>
                <a:gd name="T15" fmla="*/ 130 h 413"/>
                <a:gd name="T16" fmla="*/ 30 w 208"/>
                <a:gd name="T17" fmla="*/ 204 h 413"/>
                <a:gd name="T18" fmla="*/ 11 w 208"/>
                <a:gd name="T19" fmla="*/ 232 h 413"/>
                <a:gd name="T20" fmla="*/ 0 w 208"/>
                <a:gd name="T21" fmla="*/ 276 h 413"/>
                <a:gd name="T22" fmla="*/ 8 w 208"/>
                <a:gd name="T23" fmla="*/ 281 h 413"/>
                <a:gd name="T24" fmla="*/ 24 w 208"/>
                <a:gd name="T25" fmla="*/ 280 h 413"/>
                <a:gd name="T26" fmla="*/ 28 w 208"/>
                <a:gd name="T27" fmla="*/ 269 h 413"/>
                <a:gd name="T28" fmla="*/ 50 w 208"/>
                <a:gd name="T29" fmla="*/ 256 h 413"/>
                <a:gd name="T30" fmla="*/ 41 w 208"/>
                <a:gd name="T31" fmla="*/ 268 h 413"/>
                <a:gd name="T32" fmla="*/ 23 w 208"/>
                <a:gd name="T33" fmla="*/ 283 h 413"/>
                <a:gd name="T34" fmla="*/ 21 w 208"/>
                <a:gd name="T35" fmla="*/ 290 h 413"/>
                <a:gd name="T36" fmla="*/ 28 w 208"/>
                <a:gd name="T37" fmla="*/ 301 h 413"/>
                <a:gd name="T38" fmla="*/ 50 w 208"/>
                <a:gd name="T39" fmla="*/ 293 h 413"/>
                <a:gd name="T40" fmla="*/ 49 w 208"/>
                <a:gd name="T41" fmla="*/ 298 h 413"/>
                <a:gd name="T42" fmla="*/ 48 w 208"/>
                <a:gd name="T43" fmla="*/ 316 h 413"/>
                <a:gd name="T44" fmla="*/ 47 w 208"/>
                <a:gd name="T45" fmla="*/ 372 h 413"/>
                <a:gd name="T46" fmla="*/ 38 w 208"/>
                <a:gd name="T47" fmla="*/ 405 h 413"/>
                <a:gd name="T48" fmla="*/ 38 w 208"/>
                <a:gd name="T49" fmla="*/ 413 h 413"/>
                <a:gd name="T50" fmla="*/ 67 w 208"/>
                <a:gd name="T51" fmla="*/ 402 h 413"/>
                <a:gd name="T52" fmla="*/ 96 w 208"/>
                <a:gd name="T53" fmla="*/ 407 h 413"/>
                <a:gd name="T54" fmla="*/ 120 w 208"/>
                <a:gd name="T55" fmla="*/ 410 h 413"/>
                <a:gd name="T56" fmla="*/ 132 w 208"/>
                <a:gd name="T57" fmla="*/ 376 h 413"/>
                <a:gd name="T58" fmla="*/ 160 w 208"/>
                <a:gd name="T59" fmla="*/ 328 h 413"/>
                <a:gd name="T60" fmla="*/ 148 w 208"/>
                <a:gd name="T61" fmla="*/ 305 h 413"/>
                <a:gd name="T62" fmla="*/ 144 w 208"/>
                <a:gd name="T63" fmla="*/ 239 h 413"/>
                <a:gd name="T64" fmla="*/ 170 w 208"/>
                <a:gd name="T65" fmla="*/ 184 h 413"/>
                <a:gd name="T66" fmla="*/ 174 w 208"/>
                <a:gd name="T67" fmla="*/ 130 h 413"/>
                <a:gd name="T68" fmla="*/ 168 w 208"/>
                <a:gd name="T69" fmla="*/ 92 h 413"/>
                <a:gd name="T70" fmla="*/ 198 w 208"/>
                <a:gd name="T71" fmla="*/ 58 h 413"/>
                <a:gd name="T72" fmla="*/ 192 w 208"/>
                <a:gd name="T73" fmla="*/ 3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 h="413">
                  <a:moveTo>
                    <a:pt x="192" y="32"/>
                  </a:moveTo>
                  <a:lnTo>
                    <a:pt x="189" y="18"/>
                  </a:lnTo>
                  <a:lnTo>
                    <a:pt x="155" y="14"/>
                  </a:lnTo>
                  <a:lnTo>
                    <a:pt x="139" y="26"/>
                  </a:lnTo>
                  <a:lnTo>
                    <a:pt x="133" y="18"/>
                  </a:lnTo>
                  <a:lnTo>
                    <a:pt x="110" y="18"/>
                  </a:lnTo>
                  <a:lnTo>
                    <a:pt x="96" y="24"/>
                  </a:lnTo>
                  <a:lnTo>
                    <a:pt x="89" y="20"/>
                  </a:lnTo>
                  <a:lnTo>
                    <a:pt x="90" y="10"/>
                  </a:lnTo>
                  <a:lnTo>
                    <a:pt x="83" y="0"/>
                  </a:lnTo>
                  <a:lnTo>
                    <a:pt x="73" y="0"/>
                  </a:lnTo>
                  <a:lnTo>
                    <a:pt x="60" y="8"/>
                  </a:lnTo>
                  <a:lnTo>
                    <a:pt x="42" y="24"/>
                  </a:lnTo>
                  <a:lnTo>
                    <a:pt x="42" y="40"/>
                  </a:lnTo>
                  <a:lnTo>
                    <a:pt x="54" y="93"/>
                  </a:lnTo>
                  <a:lnTo>
                    <a:pt x="49" y="130"/>
                  </a:lnTo>
                  <a:lnTo>
                    <a:pt x="37" y="195"/>
                  </a:lnTo>
                  <a:lnTo>
                    <a:pt x="30" y="204"/>
                  </a:lnTo>
                  <a:lnTo>
                    <a:pt x="28" y="214"/>
                  </a:lnTo>
                  <a:lnTo>
                    <a:pt x="11" y="232"/>
                  </a:lnTo>
                  <a:lnTo>
                    <a:pt x="11" y="256"/>
                  </a:lnTo>
                  <a:lnTo>
                    <a:pt x="0" y="276"/>
                  </a:lnTo>
                  <a:lnTo>
                    <a:pt x="2" y="279"/>
                  </a:lnTo>
                  <a:lnTo>
                    <a:pt x="8" y="281"/>
                  </a:lnTo>
                  <a:lnTo>
                    <a:pt x="12" y="279"/>
                  </a:lnTo>
                  <a:lnTo>
                    <a:pt x="24" y="280"/>
                  </a:lnTo>
                  <a:lnTo>
                    <a:pt x="23" y="275"/>
                  </a:lnTo>
                  <a:lnTo>
                    <a:pt x="28" y="269"/>
                  </a:lnTo>
                  <a:lnTo>
                    <a:pt x="37" y="265"/>
                  </a:lnTo>
                  <a:lnTo>
                    <a:pt x="50" y="256"/>
                  </a:lnTo>
                  <a:lnTo>
                    <a:pt x="49" y="260"/>
                  </a:lnTo>
                  <a:lnTo>
                    <a:pt x="41" y="268"/>
                  </a:lnTo>
                  <a:lnTo>
                    <a:pt x="35" y="282"/>
                  </a:lnTo>
                  <a:lnTo>
                    <a:pt x="23" y="283"/>
                  </a:lnTo>
                  <a:lnTo>
                    <a:pt x="17" y="284"/>
                  </a:lnTo>
                  <a:lnTo>
                    <a:pt x="21" y="290"/>
                  </a:lnTo>
                  <a:lnTo>
                    <a:pt x="20" y="306"/>
                  </a:lnTo>
                  <a:lnTo>
                    <a:pt x="28" y="301"/>
                  </a:lnTo>
                  <a:lnTo>
                    <a:pt x="38" y="293"/>
                  </a:lnTo>
                  <a:lnTo>
                    <a:pt x="50" y="293"/>
                  </a:lnTo>
                  <a:lnTo>
                    <a:pt x="54" y="302"/>
                  </a:lnTo>
                  <a:lnTo>
                    <a:pt x="49" y="298"/>
                  </a:lnTo>
                  <a:lnTo>
                    <a:pt x="41" y="303"/>
                  </a:lnTo>
                  <a:lnTo>
                    <a:pt x="48" y="316"/>
                  </a:lnTo>
                  <a:lnTo>
                    <a:pt x="43" y="341"/>
                  </a:lnTo>
                  <a:lnTo>
                    <a:pt x="47" y="372"/>
                  </a:lnTo>
                  <a:lnTo>
                    <a:pt x="45" y="387"/>
                  </a:lnTo>
                  <a:lnTo>
                    <a:pt x="38" y="405"/>
                  </a:lnTo>
                  <a:lnTo>
                    <a:pt x="32" y="411"/>
                  </a:lnTo>
                  <a:lnTo>
                    <a:pt x="38" y="413"/>
                  </a:lnTo>
                  <a:lnTo>
                    <a:pt x="50" y="410"/>
                  </a:lnTo>
                  <a:lnTo>
                    <a:pt x="67" y="402"/>
                  </a:lnTo>
                  <a:lnTo>
                    <a:pt x="82" y="406"/>
                  </a:lnTo>
                  <a:lnTo>
                    <a:pt x="96" y="407"/>
                  </a:lnTo>
                  <a:lnTo>
                    <a:pt x="106" y="411"/>
                  </a:lnTo>
                  <a:lnTo>
                    <a:pt x="120" y="410"/>
                  </a:lnTo>
                  <a:lnTo>
                    <a:pt x="134" y="400"/>
                  </a:lnTo>
                  <a:lnTo>
                    <a:pt x="132" y="376"/>
                  </a:lnTo>
                  <a:lnTo>
                    <a:pt x="142" y="350"/>
                  </a:lnTo>
                  <a:lnTo>
                    <a:pt x="160" y="328"/>
                  </a:lnTo>
                  <a:lnTo>
                    <a:pt x="162" y="322"/>
                  </a:lnTo>
                  <a:lnTo>
                    <a:pt x="148" y="305"/>
                  </a:lnTo>
                  <a:lnTo>
                    <a:pt x="158" y="260"/>
                  </a:lnTo>
                  <a:lnTo>
                    <a:pt x="144" y="239"/>
                  </a:lnTo>
                  <a:lnTo>
                    <a:pt x="138" y="214"/>
                  </a:lnTo>
                  <a:lnTo>
                    <a:pt x="170" y="184"/>
                  </a:lnTo>
                  <a:lnTo>
                    <a:pt x="166" y="158"/>
                  </a:lnTo>
                  <a:lnTo>
                    <a:pt x="174" y="130"/>
                  </a:lnTo>
                  <a:lnTo>
                    <a:pt x="166" y="109"/>
                  </a:lnTo>
                  <a:lnTo>
                    <a:pt x="168" y="92"/>
                  </a:lnTo>
                  <a:lnTo>
                    <a:pt x="181" y="73"/>
                  </a:lnTo>
                  <a:lnTo>
                    <a:pt x="198" y="58"/>
                  </a:lnTo>
                  <a:lnTo>
                    <a:pt x="208" y="41"/>
                  </a:lnTo>
                  <a:lnTo>
                    <a:pt x="192" y="3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20" name="Freeform 214"/>
            <p:cNvSpPr>
              <a:spLocks/>
            </p:cNvSpPr>
            <p:nvPr/>
          </p:nvSpPr>
          <p:spPr bwMode="auto">
            <a:xfrm>
              <a:off x="3806" y="3190"/>
              <a:ext cx="208" cy="413"/>
            </a:xfrm>
            <a:custGeom>
              <a:avLst/>
              <a:gdLst>
                <a:gd name="T0" fmla="*/ 189 w 208"/>
                <a:gd name="T1" fmla="*/ 18 h 413"/>
                <a:gd name="T2" fmla="*/ 139 w 208"/>
                <a:gd name="T3" fmla="*/ 26 h 413"/>
                <a:gd name="T4" fmla="*/ 110 w 208"/>
                <a:gd name="T5" fmla="*/ 18 h 413"/>
                <a:gd name="T6" fmla="*/ 89 w 208"/>
                <a:gd name="T7" fmla="*/ 20 h 413"/>
                <a:gd name="T8" fmla="*/ 83 w 208"/>
                <a:gd name="T9" fmla="*/ 0 h 413"/>
                <a:gd name="T10" fmla="*/ 60 w 208"/>
                <a:gd name="T11" fmla="*/ 8 h 413"/>
                <a:gd name="T12" fmla="*/ 42 w 208"/>
                <a:gd name="T13" fmla="*/ 40 h 413"/>
                <a:gd name="T14" fmla="*/ 49 w 208"/>
                <a:gd name="T15" fmla="*/ 130 h 413"/>
                <a:gd name="T16" fmla="*/ 30 w 208"/>
                <a:gd name="T17" fmla="*/ 204 h 413"/>
                <a:gd name="T18" fmla="*/ 11 w 208"/>
                <a:gd name="T19" fmla="*/ 232 h 413"/>
                <a:gd name="T20" fmla="*/ 0 w 208"/>
                <a:gd name="T21" fmla="*/ 276 h 413"/>
                <a:gd name="T22" fmla="*/ 8 w 208"/>
                <a:gd name="T23" fmla="*/ 281 h 413"/>
                <a:gd name="T24" fmla="*/ 24 w 208"/>
                <a:gd name="T25" fmla="*/ 280 h 413"/>
                <a:gd name="T26" fmla="*/ 28 w 208"/>
                <a:gd name="T27" fmla="*/ 269 h 413"/>
                <a:gd name="T28" fmla="*/ 50 w 208"/>
                <a:gd name="T29" fmla="*/ 256 h 413"/>
                <a:gd name="T30" fmla="*/ 41 w 208"/>
                <a:gd name="T31" fmla="*/ 268 h 413"/>
                <a:gd name="T32" fmla="*/ 23 w 208"/>
                <a:gd name="T33" fmla="*/ 283 h 413"/>
                <a:gd name="T34" fmla="*/ 21 w 208"/>
                <a:gd name="T35" fmla="*/ 290 h 413"/>
                <a:gd name="T36" fmla="*/ 28 w 208"/>
                <a:gd name="T37" fmla="*/ 301 h 413"/>
                <a:gd name="T38" fmla="*/ 50 w 208"/>
                <a:gd name="T39" fmla="*/ 293 h 413"/>
                <a:gd name="T40" fmla="*/ 49 w 208"/>
                <a:gd name="T41" fmla="*/ 298 h 413"/>
                <a:gd name="T42" fmla="*/ 48 w 208"/>
                <a:gd name="T43" fmla="*/ 316 h 413"/>
                <a:gd name="T44" fmla="*/ 47 w 208"/>
                <a:gd name="T45" fmla="*/ 372 h 413"/>
                <a:gd name="T46" fmla="*/ 38 w 208"/>
                <a:gd name="T47" fmla="*/ 405 h 413"/>
                <a:gd name="T48" fmla="*/ 38 w 208"/>
                <a:gd name="T49" fmla="*/ 413 h 413"/>
                <a:gd name="T50" fmla="*/ 67 w 208"/>
                <a:gd name="T51" fmla="*/ 402 h 413"/>
                <a:gd name="T52" fmla="*/ 96 w 208"/>
                <a:gd name="T53" fmla="*/ 407 h 413"/>
                <a:gd name="T54" fmla="*/ 120 w 208"/>
                <a:gd name="T55" fmla="*/ 410 h 413"/>
                <a:gd name="T56" fmla="*/ 132 w 208"/>
                <a:gd name="T57" fmla="*/ 376 h 413"/>
                <a:gd name="T58" fmla="*/ 160 w 208"/>
                <a:gd name="T59" fmla="*/ 328 h 413"/>
                <a:gd name="T60" fmla="*/ 148 w 208"/>
                <a:gd name="T61" fmla="*/ 305 h 413"/>
                <a:gd name="T62" fmla="*/ 144 w 208"/>
                <a:gd name="T63" fmla="*/ 239 h 413"/>
                <a:gd name="T64" fmla="*/ 170 w 208"/>
                <a:gd name="T65" fmla="*/ 184 h 413"/>
                <a:gd name="T66" fmla="*/ 174 w 208"/>
                <a:gd name="T67" fmla="*/ 130 h 413"/>
                <a:gd name="T68" fmla="*/ 168 w 208"/>
                <a:gd name="T69" fmla="*/ 92 h 413"/>
                <a:gd name="T70" fmla="*/ 198 w 208"/>
                <a:gd name="T71" fmla="*/ 58 h 413"/>
                <a:gd name="T72" fmla="*/ 192 w 208"/>
                <a:gd name="T73" fmla="*/ 3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 h="413">
                  <a:moveTo>
                    <a:pt x="192" y="32"/>
                  </a:moveTo>
                  <a:lnTo>
                    <a:pt x="189" y="18"/>
                  </a:lnTo>
                  <a:lnTo>
                    <a:pt x="155" y="14"/>
                  </a:lnTo>
                  <a:lnTo>
                    <a:pt x="139" y="26"/>
                  </a:lnTo>
                  <a:lnTo>
                    <a:pt x="133" y="18"/>
                  </a:lnTo>
                  <a:lnTo>
                    <a:pt x="110" y="18"/>
                  </a:lnTo>
                  <a:lnTo>
                    <a:pt x="96" y="24"/>
                  </a:lnTo>
                  <a:lnTo>
                    <a:pt x="89" y="20"/>
                  </a:lnTo>
                  <a:lnTo>
                    <a:pt x="90" y="10"/>
                  </a:lnTo>
                  <a:lnTo>
                    <a:pt x="83" y="0"/>
                  </a:lnTo>
                  <a:lnTo>
                    <a:pt x="73" y="0"/>
                  </a:lnTo>
                  <a:lnTo>
                    <a:pt x="60" y="8"/>
                  </a:lnTo>
                  <a:lnTo>
                    <a:pt x="42" y="24"/>
                  </a:lnTo>
                  <a:lnTo>
                    <a:pt x="42" y="40"/>
                  </a:lnTo>
                  <a:lnTo>
                    <a:pt x="54" y="93"/>
                  </a:lnTo>
                  <a:lnTo>
                    <a:pt x="49" y="130"/>
                  </a:lnTo>
                  <a:lnTo>
                    <a:pt x="37" y="195"/>
                  </a:lnTo>
                  <a:lnTo>
                    <a:pt x="30" y="204"/>
                  </a:lnTo>
                  <a:lnTo>
                    <a:pt x="28" y="214"/>
                  </a:lnTo>
                  <a:lnTo>
                    <a:pt x="11" y="232"/>
                  </a:lnTo>
                  <a:lnTo>
                    <a:pt x="11" y="256"/>
                  </a:lnTo>
                  <a:lnTo>
                    <a:pt x="0" y="276"/>
                  </a:lnTo>
                  <a:lnTo>
                    <a:pt x="2" y="279"/>
                  </a:lnTo>
                  <a:lnTo>
                    <a:pt x="8" y="281"/>
                  </a:lnTo>
                  <a:lnTo>
                    <a:pt x="12" y="279"/>
                  </a:lnTo>
                  <a:lnTo>
                    <a:pt x="24" y="280"/>
                  </a:lnTo>
                  <a:lnTo>
                    <a:pt x="23" y="275"/>
                  </a:lnTo>
                  <a:lnTo>
                    <a:pt x="28" y="269"/>
                  </a:lnTo>
                  <a:lnTo>
                    <a:pt x="37" y="265"/>
                  </a:lnTo>
                  <a:lnTo>
                    <a:pt x="50" y="256"/>
                  </a:lnTo>
                  <a:lnTo>
                    <a:pt x="49" y="260"/>
                  </a:lnTo>
                  <a:lnTo>
                    <a:pt x="41" y="268"/>
                  </a:lnTo>
                  <a:lnTo>
                    <a:pt x="35" y="282"/>
                  </a:lnTo>
                  <a:lnTo>
                    <a:pt x="23" y="283"/>
                  </a:lnTo>
                  <a:lnTo>
                    <a:pt x="17" y="284"/>
                  </a:lnTo>
                  <a:lnTo>
                    <a:pt x="21" y="290"/>
                  </a:lnTo>
                  <a:lnTo>
                    <a:pt x="20" y="306"/>
                  </a:lnTo>
                  <a:lnTo>
                    <a:pt x="28" y="301"/>
                  </a:lnTo>
                  <a:lnTo>
                    <a:pt x="38" y="293"/>
                  </a:lnTo>
                  <a:lnTo>
                    <a:pt x="50" y="293"/>
                  </a:lnTo>
                  <a:lnTo>
                    <a:pt x="54" y="302"/>
                  </a:lnTo>
                  <a:lnTo>
                    <a:pt x="49" y="298"/>
                  </a:lnTo>
                  <a:lnTo>
                    <a:pt x="41" y="303"/>
                  </a:lnTo>
                  <a:lnTo>
                    <a:pt x="48" y="316"/>
                  </a:lnTo>
                  <a:lnTo>
                    <a:pt x="43" y="341"/>
                  </a:lnTo>
                  <a:lnTo>
                    <a:pt x="47" y="372"/>
                  </a:lnTo>
                  <a:lnTo>
                    <a:pt x="45" y="387"/>
                  </a:lnTo>
                  <a:lnTo>
                    <a:pt x="38" y="405"/>
                  </a:lnTo>
                  <a:lnTo>
                    <a:pt x="32" y="411"/>
                  </a:lnTo>
                  <a:lnTo>
                    <a:pt x="38" y="413"/>
                  </a:lnTo>
                  <a:lnTo>
                    <a:pt x="50" y="410"/>
                  </a:lnTo>
                  <a:lnTo>
                    <a:pt x="67" y="402"/>
                  </a:lnTo>
                  <a:lnTo>
                    <a:pt x="82" y="406"/>
                  </a:lnTo>
                  <a:lnTo>
                    <a:pt x="96" y="407"/>
                  </a:lnTo>
                  <a:lnTo>
                    <a:pt x="106" y="411"/>
                  </a:lnTo>
                  <a:lnTo>
                    <a:pt x="120" y="410"/>
                  </a:lnTo>
                  <a:lnTo>
                    <a:pt x="134" y="400"/>
                  </a:lnTo>
                  <a:lnTo>
                    <a:pt x="132" y="376"/>
                  </a:lnTo>
                  <a:lnTo>
                    <a:pt x="142" y="350"/>
                  </a:lnTo>
                  <a:lnTo>
                    <a:pt x="160" y="328"/>
                  </a:lnTo>
                  <a:lnTo>
                    <a:pt x="162" y="322"/>
                  </a:lnTo>
                  <a:lnTo>
                    <a:pt x="148" y="305"/>
                  </a:lnTo>
                  <a:lnTo>
                    <a:pt x="158" y="260"/>
                  </a:lnTo>
                  <a:lnTo>
                    <a:pt x="144" y="239"/>
                  </a:lnTo>
                  <a:lnTo>
                    <a:pt x="138" y="214"/>
                  </a:lnTo>
                  <a:lnTo>
                    <a:pt x="170" y="184"/>
                  </a:lnTo>
                  <a:lnTo>
                    <a:pt x="166" y="158"/>
                  </a:lnTo>
                  <a:lnTo>
                    <a:pt x="174" y="130"/>
                  </a:lnTo>
                  <a:lnTo>
                    <a:pt x="166" y="109"/>
                  </a:lnTo>
                  <a:lnTo>
                    <a:pt x="168" y="92"/>
                  </a:lnTo>
                  <a:lnTo>
                    <a:pt x="181" y="73"/>
                  </a:lnTo>
                  <a:lnTo>
                    <a:pt x="198" y="58"/>
                  </a:lnTo>
                  <a:lnTo>
                    <a:pt x="208" y="41"/>
                  </a:lnTo>
                  <a:lnTo>
                    <a:pt x="192" y="3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21" name="Freeform 215"/>
            <p:cNvSpPr>
              <a:spLocks/>
            </p:cNvSpPr>
            <p:nvPr/>
          </p:nvSpPr>
          <p:spPr bwMode="auto">
            <a:xfrm>
              <a:off x="4270" y="2547"/>
              <a:ext cx="14" cy="8"/>
            </a:xfrm>
            <a:custGeom>
              <a:avLst/>
              <a:gdLst>
                <a:gd name="T0" fmla="*/ 5 w 14"/>
                <a:gd name="T1" fmla="*/ 0 h 8"/>
                <a:gd name="T2" fmla="*/ 0 w 14"/>
                <a:gd name="T3" fmla="*/ 4 h 8"/>
                <a:gd name="T4" fmla="*/ 1 w 14"/>
                <a:gd name="T5" fmla="*/ 8 h 8"/>
                <a:gd name="T6" fmla="*/ 8 w 14"/>
                <a:gd name="T7" fmla="*/ 6 h 8"/>
                <a:gd name="T8" fmla="*/ 12 w 14"/>
                <a:gd name="T9" fmla="*/ 8 h 8"/>
                <a:gd name="T10" fmla="*/ 14 w 14"/>
                <a:gd name="T11" fmla="*/ 6 h 8"/>
                <a:gd name="T12" fmla="*/ 11 w 14"/>
                <a:gd name="T13" fmla="*/ 1 h 8"/>
                <a:gd name="T14" fmla="*/ 5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5" y="0"/>
                  </a:moveTo>
                  <a:lnTo>
                    <a:pt x="0" y="4"/>
                  </a:lnTo>
                  <a:lnTo>
                    <a:pt x="1" y="8"/>
                  </a:lnTo>
                  <a:lnTo>
                    <a:pt x="8" y="6"/>
                  </a:lnTo>
                  <a:lnTo>
                    <a:pt x="12" y="8"/>
                  </a:lnTo>
                  <a:lnTo>
                    <a:pt x="14" y="6"/>
                  </a:lnTo>
                  <a:lnTo>
                    <a:pt x="11" y="1"/>
                  </a:lnTo>
                  <a:lnTo>
                    <a:pt x="5" y="0"/>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22" name="Freeform 216"/>
            <p:cNvSpPr>
              <a:spLocks/>
            </p:cNvSpPr>
            <p:nvPr/>
          </p:nvSpPr>
          <p:spPr bwMode="auto">
            <a:xfrm>
              <a:off x="4270" y="2547"/>
              <a:ext cx="14" cy="8"/>
            </a:xfrm>
            <a:custGeom>
              <a:avLst/>
              <a:gdLst>
                <a:gd name="T0" fmla="*/ 5 w 14"/>
                <a:gd name="T1" fmla="*/ 0 h 8"/>
                <a:gd name="T2" fmla="*/ 0 w 14"/>
                <a:gd name="T3" fmla="*/ 4 h 8"/>
                <a:gd name="T4" fmla="*/ 1 w 14"/>
                <a:gd name="T5" fmla="*/ 8 h 8"/>
                <a:gd name="T6" fmla="*/ 8 w 14"/>
                <a:gd name="T7" fmla="*/ 6 h 8"/>
                <a:gd name="T8" fmla="*/ 12 w 14"/>
                <a:gd name="T9" fmla="*/ 8 h 8"/>
                <a:gd name="T10" fmla="*/ 14 w 14"/>
                <a:gd name="T11" fmla="*/ 6 h 8"/>
                <a:gd name="T12" fmla="*/ 11 w 14"/>
                <a:gd name="T13" fmla="*/ 1 h 8"/>
                <a:gd name="T14" fmla="*/ 5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5" y="0"/>
                  </a:moveTo>
                  <a:lnTo>
                    <a:pt x="0" y="4"/>
                  </a:lnTo>
                  <a:lnTo>
                    <a:pt x="1" y="8"/>
                  </a:lnTo>
                  <a:lnTo>
                    <a:pt x="8" y="6"/>
                  </a:lnTo>
                  <a:lnTo>
                    <a:pt x="12" y="8"/>
                  </a:lnTo>
                  <a:lnTo>
                    <a:pt x="14" y="6"/>
                  </a:lnTo>
                  <a:lnTo>
                    <a:pt x="11" y="1"/>
                  </a:lnTo>
                  <a:lnTo>
                    <a:pt x="5"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23" name="Freeform 217"/>
            <p:cNvSpPr>
              <a:spLocks/>
            </p:cNvSpPr>
            <p:nvPr/>
          </p:nvSpPr>
          <p:spPr bwMode="auto">
            <a:xfrm>
              <a:off x="4250" y="2535"/>
              <a:ext cx="6" cy="4"/>
            </a:xfrm>
            <a:custGeom>
              <a:avLst/>
              <a:gdLst>
                <a:gd name="T0" fmla="*/ 1 w 6"/>
                <a:gd name="T1" fmla="*/ 4 h 4"/>
                <a:gd name="T2" fmla="*/ 4 w 6"/>
                <a:gd name="T3" fmla="*/ 4 h 4"/>
                <a:gd name="T4" fmla="*/ 6 w 6"/>
                <a:gd name="T5" fmla="*/ 1 h 4"/>
                <a:gd name="T6" fmla="*/ 0 w 6"/>
                <a:gd name="T7" fmla="*/ 0 h 4"/>
                <a:gd name="T8" fmla="*/ 1 w 6"/>
                <a:gd name="T9" fmla="*/ 4 h 4"/>
              </a:gdLst>
              <a:ahLst/>
              <a:cxnLst>
                <a:cxn ang="0">
                  <a:pos x="T0" y="T1"/>
                </a:cxn>
                <a:cxn ang="0">
                  <a:pos x="T2" y="T3"/>
                </a:cxn>
                <a:cxn ang="0">
                  <a:pos x="T4" y="T5"/>
                </a:cxn>
                <a:cxn ang="0">
                  <a:pos x="T6" y="T7"/>
                </a:cxn>
                <a:cxn ang="0">
                  <a:pos x="T8" y="T9"/>
                </a:cxn>
              </a:cxnLst>
              <a:rect l="0" t="0" r="r" b="b"/>
              <a:pathLst>
                <a:path w="6" h="4">
                  <a:moveTo>
                    <a:pt x="1" y="4"/>
                  </a:moveTo>
                  <a:lnTo>
                    <a:pt x="4" y="4"/>
                  </a:lnTo>
                  <a:lnTo>
                    <a:pt x="6" y="1"/>
                  </a:lnTo>
                  <a:lnTo>
                    <a:pt x="0" y="0"/>
                  </a:lnTo>
                  <a:lnTo>
                    <a:pt x="1" y="4"/>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24" name="Freeform 218"/>
            <p:cNvSpPr>
              <a:spLocks/>
            </p:cNvSpPr>
            <p:nvPr/>
          </p:nvSpPr>
          <p:spPr bwMode="auto">
            <a:xfrm>
              <a:off x="4250" y="2535"/>
              <a:ext cx="6" cy="4"/>
            </a:xfrm>
            <a:custGeom>
              <a:avLst/>
              <a:gdLst>
                <a:gd name="T0" fmla="*/ 1 w 6"/>
                <a:gd name="T1" fmla="*/ 4 h 4"/>
                <a:gd name="T2" fmla="*/ 4 w 6"/>
                <a:gd name="T3" fmla="*/ 4 h 4"/>
                <a:gd name="T4" fmla="*/ 6 w 6"/>
                <a:gd name="T5" fmla="*/ 1 h 4"/>
                <a:gd name="T6" fmla="*/ 0 w 6"/>
                <a:gd name="T7" fmla="*/ 0 h 4"/>
                <a:gd name="T8" fmla="*/ 1 w 6"/>
                <a:gd name="T9" fmla="*/ 4 h 4"/>
              </a:gdLst>
              <a:ahLst/>
              <a:cxnLst>
                <a:cxn ang="0">
                  <a:pos x="T0" y="T1"/>
                </a:cxn>
                <a:cxn ang="0">
                  <a:pos x="T2" y="T3"/>
                </a:cxn>
                <a:cxn ang="0">
                  <a:pos x="T4" y="T5"/>
                </a:cxn>
                <a:cxn ang="0">
                  <a:pos x="T6" y="T7"/>
                </a:cxn>
                <a:cxn ang="0">
                  <a:pos x="T8" y="T9"/>
                </a:cxn>
              </a:cxnLst>
              <a:rect l="0" t="0" r="r" b="b"/>
              <a:pathLst>
                <a:path w="6" h="4">
                  <a:moveTo>
                    <a:pt x="1" y="4"/>
                  </a:moveTo>
                  <a:lnTo>
                    <a:pt x="4" y="4"/>
                  </a:lnTo>
                  <a:lnTo>
                    <a:pt x="6" y="1"/>
                  </a:lnTo>
                  <a:lnTo>
                    <a:pt x="0" y="0"/>
                  </a:lnTo>
                  <a:lnTo>
                    <a:pt x="1" y="4"/>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25" name="Freeform 219"/>
            <p:cNvSpPr>
              <a:spLocks/>
            </p:cNvSpPr>
            <p:nvPr/>
          </p:nvSpPr>
          <p:spPr bwMode="auto">
            <a:xfrm>
              <a:off x="4099" y="2027"/>
              <a:ext cx="30" cy="36"/>
            </a:xfrm>
            <a:custGeom>
              <a:avLst/>
              <a:gdLst>
                <a:gd name="T0" fmla="*/ 26 w 30"/>
                <a:gd name="T1" fmla="*/ 0 h 36"/>
                <a:gd name="T2" fmla="*/ 14 w 30"/>
                <a:gd name="T3" fmla="*/ 6 h 36"/>
                <a:gd name="T4" fmla="*/ 7 w 30"/>
                <a:gd name="T5" fmla="*/ 25 h 36"/>
                <a:gd name="T6" fmla="*/ 0 w 30"/>
                <a:gd name="T7" fmla="*/ 31 h 36"/>
                <a:gd name="T8" fmla="*/ 0 w 30"/>
                <a:gd name="T9" fmla="*/ 36 h 36"/>
                <a:gd name="T10" fmla="*/ 6 w 30"/>
                <a:gd name="T11" fmla="*/ 34 h 36"/>
                <a:gd name="T12" fmla="*/ 16 w 30"/>
                <a:gd name="T13" fmla="*/ 34 h 36"/>
                <a:gd name="T14" fmla="*/ 23 w 30"/>
                <a:gd name="T15" fmla="*/ 28 h 36"/>
                <a:gd name="T16" fmla="*/ 26 w 30"/>
                <a:gd name="T17" fmla="*/ 17 h 36"/>
                <a:gd name="T18" fmla="*/ 25 w 30"/>
                <a:gd name="T19" fmla="*/ 9 h 36"/>
                <a:gd name="T20" fmla="*/ 30 w 30"/>
                <a:gd name="T21" fmla="*/ 2 h 36"/>
                <a:gd name="T22" fmla="*/ 26 w 30"/>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26" y="0"/>
                  </a:moveTo>
                  <a:lnTo>
                    <a:pt x="14" y="6"/>
                  </a:lnTo>
                  <a:lnTo>
                    <a:pt x="7" y="25"/>
                  </a:lnTo>
                  <a:lnTo>
                    <a:pt x="0" y="31"/>
                  </a:lnTo>
                  <a:lnTo>
                    <a:pt x="0" y="36"/>
                  </a:lnTo>
                  <a:lnTo>
                    <a:pt x="6" y="34"/>
                  </a:lnTo>
                  <a:lnTo>
                    <a:pt x="16" y="34"/>
                  </a:lnTo>
                  <a:lnTo>
                    <a:pt x="23" y="28"/>
                  </a:lnTo>
                  <a:lnTo>
                    <a:pt x="26" y="17"/>
                  </a:lnTo>
                  <a:lnTo>
                    <a:pt x="25" y="9"/>
                  </a:lnTo>
                  <a:lnTo>
                    <a:pt x="30" y="2"/>
                  </a:lnTo>
                  <a:lnTo>
                    <a:pt x="26" y="0"/>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26" name="Freeform 220"/>
            <p:cNvSpPr>
              <a:spLocks/>
            </p:cNvSpPr>
            <p:nvPr/>
          </p:nvSpPr>
          <p:spPr bwMode="auto">
            <a:xfrm>
              <a:off x="4099" y="2027"/>
              <a:ext cx="30" cy="36"/>
            </a:xfrm>
            <a:custGeom>
              <a:avLst/>
              <a:gdLst>
                <a:gd name="T0" fmla="*/ 26 w 30"/>
                <a:gd name="T1" fmla="*/ 0 h 36"/>
                <a:gd name="T2" fmla="*/ 14 w 30"/>
                <a:gd name="T3" fmla="*/ 6 h 36"/>
                <a:gd name="T4" fmla="*/ 7 w 30"/>
                <a:gd name="T5" fmla="*/ 25 h 36"/>
                <a:gd name="T6" fmla="*/ 0 w 30"/>
                <a:gd name="T7" fmla="*/ 31 h 36"/>
                <a:gd name="T8" fmla="*/ 0 w 30"/>
                <a:gd name="T9" fmla="*/ 36 h 36"/>
                <a:gd name="T10" fmla="*/ 6 w 30"/>
                <a:gd name="T11" fmla="*/ 34 h 36"/>
                <a:gd name="T12" fmla="*/ 16 w 30"/>
                <a:gd name="T13" fmla="*/ 34 h 36"/>
                <a:gd name="T14" fmla="*/ 23 w 30"/>
                <a:gd name="T15" fmla="*/ 28 h 36"/>
                <a:gd name="T16" fmla="*/ 26 w 30"/>
                <a:gd name="T17" fmla="*/ 17 h 36"/>
                <a:gd name="T18" fmla="*/ 25 w 30"/>
                <a:gd name="T19" fmla="*/ 9 h 36"/>
                <a:gd name="T20" fmla="*/ 30 w 30"/>
                <a:gd name="T21" fmla="*/ 2 h 36"/>
                <a:gd name="T22" fmla="*/ 26 w 30"/>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26" y="0"/>
                  </a:moveTo>
                  <a:lnTo>
                    <a:pt x="14" y="6"/>
                  </a:lnTo>
                  <a:lnTo>
                    <a:pt x="7" y="25"/>
                  </a:lnTo>
                  <a:lnTo>
                    <a:pt x="0" y="31"/>
                  </a:lnTo>
                  <a:lnTo>
                    <a:pt x="0" y="36"/>
                  </a:lnTo>
                  <a:lnTo>
                    <a:pt x="6" y="34"/>
                  </a:lnTo>
                  <a:lnTo>
                    <a:pt x="16" y="34"/>
                  </a:lnTo>
                  <a:lnTo>
                    <a:pt x="23" y="28"/>
                  </a:lnTo>
                  <a:lnTo>
                    <a:pt x="26" y="17"/>
                  </a:lnTo>
                  <a:lnTo>
                    <a:pt x="25" y="9"/>
                  </a:lnTo>
                  <a:lnTo>
                    <a:pt x="30" y="2"/>
                  </a:lnTo>
                  <a:lnTo>
                    <a:pt x="26"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27" name="Freeform 221"/>
            <p:cNvSpPr>
              <a:spLocks/>
            </p:cNvSpPr>
            <p:nvPr/>
          </p:nvSpPr>
          <p:spPr bwMode="auto">
            <a:xfrm>
              <a:off x="3895" y="1940"/>
              <a:ext cx="159" cy="125"/>
            </a:xfrm>
            <a:custGeom>
              <a:avLst/>
              <a:gdLst>
                <a:gd name="T0" fmla="*/ 149 w 159"/>
                <a:gd name="T1" fmla="*/ 88 h 125"/>
                <a:gd name="T2" fmla="*/ 155 w 159"/>
                <a:gd name="T3" fmla="*/ 91 h 125"/>
                <a:gd name="T4" fmla="*/ 159 w 159"/>
                <a:gd name="T5" fmla="*/ 86 h 125"/>
                <a:gd name="T6" fmla="*/ 156 w 159"/>
                <a:gd name="T7" fmla="*/ 74 h 125"/>
                <a:gd name="T8" fmla="*/ 157 w 159"/>
                <a:gd name="T9" fmla="*/ 68 h 125"/>
                <a:gd name="T10" fmla="*/ 149 w 159"/>
                <a:gd name="T11" fmla="*/ 61 h 125"/>
                <a:gd name="T12" fmla="*/ 141 w 159"/>
                <a:gd name="T13" fmla="*/ 61 h 125"/>
                <a:gd name="T14" fmla="*/ 131 w 159"/>
                <a:gd name="T15" fmla="*/ 69 h 125"/>
                <a:gd name="T16" fmla="*/ 127 w 159"/>
                <a:gd name="T17" fmla="*/ 75 h 125"/>
                <a:gd name="T18" fmla="*/ 124 w 159"/>
                <a:gd name="T19" fmla="*/ 69 h 125"/>
                <a:gd name="T20" fmla="*/ 132 w 159"/>
                <a:gd name="T21" fmla="*/ 59 h 125"/>
                <a:gd name="T22" fmla="*/ 139 w 159"/>
                <a:gd name="T23" fmla="*/ 54 h 125"/>
                <a:gd name="T24" fmla="*/ 139 w 159"/>
                <a:gd name="T25" fmla="*/ 50 h 125"/>
                <a:gd name="T26" fmla="*/ 133 w 159"/>
                <a:gd name="T27" fmla="*/ 44 h 125"/>
                <a:gd name="T28" fmla="*/ 125 w 159"/>
                <a:gd name="T29" fmla="*/ 28 h 125"/>
                <a:gd name="T30" fmla="*/ 117 w 159"/>
                <a:gd name="T31" fmla="*/ 7 h 125"/>
                <a:gd name="T32" fmla="*/ 108 w 159"/>
                <a:gd name="T33" fmla="*/ 1 h 125"/>
                <a:gd name="T34" fmla="*/ 79 w 159"/>
                <a:gd name="T35" fmla="*/ 0 h 125"/>
                <a:gd name="T36" fmla="*/ 72 w 159"/>
                <a:gd name="T37" fmla="*/ 6 h 125"/>
                <a:gd name="T38" fmla="*/ 63 w 159"/>
                <a:gd name="T39" fmla="*/ 11 h 125"/>
                <a:gd name="T40" fmla="*/ 60 w 159"/>
                <a:gd name="T41" fmla="*/ 8 h 125"/>
                <a:gd name="T42" fmla="*/ 55 w 159"/>
                <a:gd name="T43" fmla="*/ 17 h 125"/>
                <a:gd name="T44" fmla="*/ 45 w 159"/>
                <a:gd name="T45" fmla="*/ 23 h 125"/>
                <a:gd name="T46" fmla="*/ 39 w 159"/>
                <a:gd name="T47" fmla="*/ 26 h 125"/>
                <a:gd name="T48" fmla="*/ 40 w 159"/>
                <a:gd name="T49" fmla="*/ 38 h 125"/>
                <a:gd name="T50" fmla="*/ 32 w 159"/>
                <a:gd name="T51" fmla="*/ 44 h 125"/>
                <a:gd name="T52" fmla="*/ 22 w 159"/>
                <a:gd name="T53" fmla="*/ 45 h 125"/>
                <a:gd name="T54" fmla="*/ 14 w 159"/>
                <a:gd name="T55" fmla="*/ 53 h 125"/>
                <a:gd name="T56" fmla="*/ 15 w 159"/>
                <a:gd name="T57" fmla="*/ 72 h 125"/>
                <a:gd name="T58" fmla="*/ 0 w 159"/>
                <a:gd name="T59" fmla="*/ 79 h 125"/>
                <a:gd name="T60" fmla="*/ 0 w 159"/>
                <a:gd name="T61" fmla="*/ 95 h 125"/>
                <a:gd name="T62" fmla="*/ 23 w 159"/>
                <a:gd name="T63" fmla="*/ 120 h 125"/>
                <a:gd name="T64" fmla="*/ 40 w 159"/>
                <a:gd name="T65" fmla="*/ 117 h 125"/>
                <a:gd name="T66" fmla="*/ 54 w 159"/>
                <a:gd name="T67" fmla="*/ 92 h 125"/>
                <a:gd name="T68" fmla="*/ 68 w 159"/>
                <a:gd name="T69" fmla="*/ 91 h 125"/>
                <a:gd name="T70" fmla="*/ 82 w 159"/>
                <a:gd name="T71" fmla="*/ 120 h 125"/>
                <a:gd name="T72" fmla="*/ 91 w 159"/>
                <a:gd name="T73" fmla="*/ 125 h 125"/>
                <a:gd name="T74" fmla="*/ 104 w 159"/>
                <a:gd name="T75" fmla="*/ 120 h 125"/>
                <a:gd name="T76" fmla="*/ 110 w 159"/>
                <a:gd name="T77" fmla="*/ 123 h 125"/>
                <a:gd name="T78" fmla="*/ 132 w 159"/>
                <a:gd name="T79" fmla="*/ 123 h 125"/>
                <a:gd name="T80" fmla="*/ 132 w 159"/>
                <a:gd name="T81" fmla="*/ 114 h 125"/>
                <a:gd name="T82" fmla="*/ 134 w 159"/>
                <a:gd name="T83" fmla="*/ 111 h 125"/>
                <a:gd name="T84" fmla="*/ 145 w 159"/>
                <a:gd name="T85" fmla="*/ 109 h 125"/>
                <a:gd name="T86" fmla="*/ 150 w 159"/>
                <a:gd name="T87" fmla="*/ 102 h 125"/>
                <a:gd name="T88" fmla="*/ 151 w 159"/>
                <a:gd name="T89" fmla="*/ 95 h 125"/>
                <a:gd name="T90" fmla="*/ 145 w 159"/>
                <a:gd name="T91" fmla="*/ 93 h 125"/>
                <a:gd name="T92" fmla="*/ 144 w 159"/>
                <a:gd name="T93" fmla="*/ 78 h 125"/>
                <a:gd name="T94" fmla="*/ 147 w 159"/>
                <a:gd name="T95" fmla="*/ 76 h 125"/>
                <a:gd name="T96" fmla="*/ 149 w 159"/>
                <a:gd name="T97" fmla="*/ 8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 h="125">
                  <a:moveTo>
                    <a:pt x="149" y="88"/>
                  </a:moveTo>
                  <a:lnTo>
                    <a:pt x="155" y="91"/>
                  </a:lnTo>
                  <a:lnTo>
                    <a:pt x="159" y="86"/>
                  </a:lnTo>
                  <a:lnTo>
                    <a:pt x="156" y="74"/>
                  </a:lnTo>
                  <a:lnTo>
                    <a:pt x="157" y="68"/>
                  </a:lnTo>
                  <a:lnTo>
                    <a:pt x="149" y="61"/>
                  </a:lnTo>
                  <a:lnTo>
                    <a:pt x="141" y="61"/>
                  </a:lnTo>
                  <a:lnTo>
                    <a:pt x="131" y="69"/>
                  </a:lnTo>
                  <a:lnTo>
                    <a:pt x="127" y="75"/>
                  </a:lnTo>
                  <a:lnTo>
                    <a:pt x="124" y="69"/>
                  </a:lnTo>
                  <a:lnTo>
                    <a:pt x="132" y="59"/>
                  </a:lnTo>
                  <a:lnTo>
                    <a:pt x="139" y="54"/>
                  </a:lnTo>
                  <a:lnTo>
                    <a:pt x="139" y="50"/>
                  </a:lnTo>
                  <a:lnTo>
                    <a:pt x="133" y="44"/>
                  </a:lnTo>
                  <a:lnTo>
                    <a:pt x="125" y="28"/>
                  </a:lnTo>
                  <a:lnTo>
                    <a:pt x="117" y="7"/>
                  </a:lnTo>
                  <a:lnTo>
                    <a:pt x="108" y="1"/>
                  </a:lnTo>
                  <a:lnTo>
                    <a:pt x="79" y="0"/>
                  </a:lnTo>
                  <a:lnTo>
                    <a:pt x="72" y="6"/>
                  </a:lnTo>
                  <a:lnTo>
                    <a:pt x="63" y="11"/>
                  </a:lnTo>
                  <a:lnTo>
                    <a:pt x="60" y="8"/>
                  </a:lnTo>
                  <a:lnTo>
                    <a:pt x="55" y="17"/>
                  </a:lnTo>
                  <a:lnTo>
                    <a:pt x="45" y="23"/>
                  </a:lnTo>
                  <a:lnTo>
                    <a:pt x="39" y="26"/>
                  </a:lnTo>
                  <a:lnTo>
                    <a:pt x="40" y="38"/>
                  </a:lnTo>
                  <a:lnTo>
                    <a:pt x="32" y="44"/>
                  </a:lnTo>
                  <a:lnTo>
                    <a:pt x="22" y="45"/>
                  </a:lnTo>
                  <a:lnTo>
                    <a:pt x="14" y="53"/>
                  </a:lnTo>
                  <a:lnTo>
                    <a:pt x="15" y="72"/>
                  </a:lnTo>
                  <a:lnTo>
                    <a:pt x="0" y="79"/>
                  </a:lnTo>
                  <a:lnTo>
                    <a:pt x="0" y="95"/>
                  </a:lnTo>
                  <a:lnTo>
                    <a:pt x="23" y="120"/>
                  </a:lnTo>
                  <a:lnTo>
                    <a:pt x="40" y="117"/>
                  </a:lnTo>
                  <a:lnTo>
                    <a:pt x="54" y="92"/>
                  </a:lnTo>
                  <a:lnTo>
                    <a:pt x="68" y="91"/>
                  </a:lnTo>
                  <a:lnTo>
                    <a:pt x="82" y="120"/>
                  </a:lnTo>
                  <a:lnTo>
                    <a:pt x="91" y="125"/>
                  </a:lnTo>
                  <a:lnTo>
                    <a:pt x="104" y="120"/>
                  </a:lnTo>
                  <a:lnTo>
                    <a:pt x="110" y="123"/>
                  </a:lnTo>
                  <a:lnTo>
                    <a:pt x="132" y="123"/>
                  </a:lnTo>
                  <a:lnTo>
                    <a:pt x="132" y="114"/>
                  </a:lnTo>
                  <a:lnTo>
                    <a:pt x="134" y="111"/>
                  </a:lnTo>
                  <a:lnTo>
                    <a:pt x="145" y="109"/>
                  </a:lnTo>
                  <a:lnTo>
                    <a:pt x="150" y="102"/>
                  </a:lnTo>
                  <a:lnTo>
                    <a:pt x="151" y="95"/>
                  </a:lnTo>
                  <a:lnTo>
                    <a:pt x="145" y="93"/>
                  </a:lnTo>
                  <a:lnTo>
                    <a:pt x="144" y="78"/>
                  </a:lnTo>
                  <a:lnTo>
                    <a:pt x="147" y="76"/>
                  </a:lnTo>
                  <a:lnTo>
                    <a:pt x="149" y="88"/>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28" name="Freeform 222"/>
            <p:cNvSpPr>
              <a:spLocks/>
            </p:cNvSpPr>
            <p:nvPr/>
          </p:nvSpPr>
          <p:spPr bwMode="auto">
            <a:xfrm>
              <a:off x="3895" y="1940"/>
              <a:ext cx="159" cy="125"/>
            </a:xfrm>
            <a:custGeom>
              <a:avLst/>
              <a:gdLst>
                <a:gd name="T0" fmla="*/ 149 w 159"/>
                <a:gd name="T1" fmla="*/ 88 h 125"/>
                <a:gd name="T2" fmla="*/ 155 w 159"/>
                <a:gd name="T3" fmla="*/ 91 h 125"/>
                <a:gd name="T4" fmla="*/ 159 w 159"/>
                <a:gd name="T5" fmla="*/ 86 h 125"/>
                <a:gd name="T6" fmla="*/ 156 w 159"/>
                <a:gd name="T7" fmla="*/ 74 h 125"/>
                <a:gd name="T8" fmla="*/ 157 w 159"/>
                <a:gd name="T9" fmla="*/ 68 h 125"/>
                <a:gd name="T10" fmla="*/ 149 w 159"/>
                <a:gd name="T11" fmla="*/ 61 h 125"/>
                <a:gd name="T12" fmla="*/ 141 w 159"/>
                <a:gd name="T13" fmla="*/ 61 h 125"/>
                <a:gd name="T14" fmla="*/ 131 w 159"/>
                <a:gd name="T15" fmla="*/ 69 h 125"/>
                <a:gd name="T16" fmla="*/ 127 w 159"/>
                <a:gd name="T17" fmla="*/ 75 h 125"/>
                <a:gd name="T18" fmla="*/ 124 w 159"/>
                <a:gd name="T19" fmla="*/ 69 h 125"/>
                <a:gd name="T20" fmla="*/ 132 w 159"/>
                <a:gd name="T21" fmla="*/ 59 h 125"/>
                <a:gd name="T22" fmla="*/ 139 w 159"/>
                <a:gd name="T23" fmla="*/ 54 h 125"/>
                <a:gd name="T24" fmla="*/ 139 w 159"/>
                <a:gd name="T25" fmla="*/ 50 h 125"/>
                <a:gd name="T26" fmla="*/ 133 w 159"/>
                <a:gd name="T27" fmla="*/ 44 h 125"/>
                <a:gd name="T28" fmla="*/ 125 w 159"/>
                <a:gd name="T29" fmla="*/ 28 h 125"/>
                <a:gd name="T30" fmla="*/ 117 w 159"/>
                <a:gd name="T31" fmla="*/ 7 h 125"/>
                <a:gd name="T32" fmla="*/ 108 w 159"/>
                <a:gd name="T33" fmla="*/ 1 h 125"/>
                <a:gd name="T34" fmla="*/ 79 w 159"/>
                <a:gd name="T35" fmla="*/ 0 h 125"/>
                <a:gd name="T36" fmla="*/ 72 w 159"/>
                <a:gd name="T37" fmla="*/ 6 h 125"/>
                <a:gd name="T38" fmla="*/ 63 w 159"/>
                <a:gd name="T39" fmla="*/ 11 h 125"/>
                <a:gd name="T40" fmla="*/ 60 w 159"/>
                <a:gd name="T41" fmla="*/ 8 h 125"/>
                <a:gd name="T42" fmla="*/ 55 w 159"/>
                <a:gd name="T43" fmla="*/ 17 h 125"/>
                <a:gd name="T44" fmla="*/ 45 w 159"/>
                <a:gd name="T45" fmla="*/ 23 h 125"/>
                <a:gd name="T46" fmla="*/ 39 w 159"/>
                <a:gd name="T47" fmla="*/ 26 h 125"/>
                <a:gd name="T48" fmla="*/ 40 w 159"/>
                <a:gd name="T49" fmla="*/ 38 h 125"/>
                <a:gd name="T50" fmla="*/ 32 w 159"/>
                <a:gd name="T51" fmla="*/ 44 h 125"/>
                <a:gd name="T52" fmla="*/ 22 w 159"/>
                <a:gd name="T53" fmla="*/ 45 h 125"/>
                <a:gd name="T54" fmla="*/ 14 w 159"/>
                <a:gd name="T55" fmla="*/ 53 h 125"/>
                <a:gd name="T56" fmla="*/ 15 w 159"/>
                <a:gd name="T57" fmla="*/ 72 h 125"/>
                <a:gd name="T58" fmla="*/ 0 w 159"/>
                <a:gd name="T59" fmla="*/ 79 h 125"/>
                <a:gd name="T60" fmla="*/ 0 w 159"/>
                <a:gd name="T61" fmla="*/ 95 h 125"/>
                <a:gd name="T62" fmla="*/ 23 w 159"/>
                <a:gd name="T63" fmla="*/ 120 h 125"/>
                <a:gd name="T64" fmla="*/ 40 w 159"/>
                <a:gd name="T65" fmla="*/ 117 h 125"/>
                <a:gd name="T66" fmla="*/ 54 w 159"/>
                <a:gd name="T67" fmla="*/ 92 h 125"/>
                <a:gd name="T68" fmla="*/ 68 w 159"/>
                <a:gd name="T69" fmla="*/ 91 h 125"/>
                <a:gd name="T70" fmla="*/ 82 w 159"/>
                <a:gd name="T71" fmla="*/ 120 h 125"/>
                <a:gd name="T72" fmla="*/ 91 w 159"/>
                <a:gd name="T73" fmla="*/ 125 h 125"/>
                <a:gd name="T74" fmla="*/ 104 w 159"/>
                <a:gd name="T75" fmla="*/ 120 h 125"/>
                <a:gd name="T76" fmla="*/ 110 w 159"/>
                <a:gd name="T77" fmla="*/ 123 h 125"/>
                <a:gd name="T78" fmla="*/ 132 w 159"/>
                <a:gd name="T79" fmla="*/ 123 h 125"/>
                <a:gd name="T80" fmla="*/ 132 w 159"/>
                <a:gd name="T81" fmla="*/ 114 h 125"/>
                <a:gd name="T82" fmla="*/ 134 w 159"/>
                <a:gd name="T83" fmla="*/ 111 h 125"/>
                <a:gd name="T84" fmla="*/ 145 w 159"/>
                <a:gd name="T85" fmla="*/ 109 h 125"/>
                <a:gd name="T86" fmla="*/ 150 w 159"/>
                <a:gd name="T87" fmla="*/ 102 h 125"/>
                <a:gd name="T88" fmla="*/ 151 w 159"/>
                <a:gd name="T89" fmla="*/ 95 h 125"/>
                <a:gd name="T90" fmla="*/ 145 w 159"/>
                <a:gd name="T91" fmla="*/ 93 h 125"/>
                <a:gd name="T92" fmla="*/ 144 w 159"/>
                <a:gd name="T93" fmla="*/ 78 h 125"/>
                <a:gd name="T94" fmla="*/ 147 w 159"/>
                <a:gd name="T95" fmla="*/ 76 h 125"/>
                <a:gd name="T96" fmla="*/ 149 w 159"/>
                <a:gd name="T97" fmla="*/ 8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 h="125">
                  <a:moveTo>
                    <a:pt x="149" y="88"/>
                  </a:moveTo>
                  <a:lnTo>
                    <a:pt x="155" y="91"/>
                  </a:lnTo>
                  <a:lnTo>
                    <a:pt x="159" y="86"/>
                  </a:lnTo>
                  <a:lnTo>
                    <a:pt x="156" y="74"/>
                  </a:lnTo>
                  <a:lnTo>
                    <a:pt x="157" y="68"/>
                  </a:lnTo>
                  <a:lnTo>
                    <a:pt x="149" y="61"/>
                  </a:lnTo>
                  <a:lnTo>
                    <a:pt x="141" y="61"/>
                  </a:lnTo>
                  <a:lnTo>
                    <a:pt x="131" y="69"/>
                  </a:lnTo>
                  <a:lnTo>
                    <a:pt x="127" y="75"/>
                  </a:lnTo>
                  <a:lnTo>
                    <a:pt x="124" y="69"/>
                  </a:lnTo>
                  <a:lnTo>
                    <a:pt x="132" y="59"/>
                  </a:lnTo>
                  <a:lnTo>
                    <a:pt x="139" y="54"/>
                  </a:lnTo>
                  <a:lnTo>
                    <a:pt x="139" y="50"/>
                  </a:lnTo>
                  <a:lnTo>
                    <a:pt x="133" y="44"/>
                  </a:lnTo>
                  <a:lnTo>
                    <a:pt x="125" y="28"/>
                  </a:lnTo>
                  <a:lnTo>
                    <a:pt x="117" y="7"/>
                  </a:lnTo>
                  <a:lnTo>
                    <a:pt x="108" y="1"/>
                  </a:lnTo>
                  <a:lnTo>
                    <a:pt x="79" y="0"/>
                  </a:lnTo>
                  <a:lnTo>
                    <a:pt x="72" y="6"/>
                  </a:lnTo>
                  <a:lnTo>
                    <a:pt x="63" y="11"/>
                  </a:lnTo>
                  <a:lnTo>
                    <a:pt x="60" y="8"/>
                  </a:lnTo>
                  <a:lnTo>
                    <a:pt x="55" y="17"/>
                  </a:lnTo>
                  <a:lnTo>
                    <a:pt x="45" y="23"/>
                  </a:lnTo>
                  <a:lnTo>
                    <a:pt x="39" y="26"/>
                  </a:lnTo>
                  <a:lnTo>
                    <a:pt x="40" y="38"/>
                  </a:lnTo>
                  <a:lnTo>
                    <a:pt x="32" y="44"/>
                  </a:lnTo>
                  <a:lnTo>
                    <a:pt x="22" y="45"/>
                  </a:lnTo>
                  <a:lnTo>
                    <a:pt x="14" y="53"/>
                  </a:lnTo>
                  <a:lnTo>
                    <a:pt x="15" y="72"/>
                  </a:lnTo>
                  <a:lnTo>
                    <a:pt x="0" y="79"/>
                  </a:lnTo>
                  <a:lnTo>
                    <a:pt x="0" y="95"/>
                  </a:lnTo>
                  <a:lnTo>
                    <a:pt x="23" y="120"/>
                  </a:lnTo>
                  <a:lnTo>
                    <a:pt x="40" y="117"/>
                  </a:lnTo>
                  <a:lnTo>
                    <a:pt x="54" y="92"/>
                  </a:lnTo>
                  <a:lnTo>
                    <a:pt x="68" y="91"/>
                  </a:lnTo>
                  <a:lnTo>
                    <a:pt x="82" y="120"/>
                  </a:lnTo>
                  <a:lnTo>
                    <a:pt x="91" y="125"/>
                  </a:lnTo>
                  <a:lnTo>
                    <a:pt x="104" y="120"/>
                  </a:lnTo>
                  <a:lnTo>
                    <a:pt x="110" y="123"/>
                  </a:lnTo>
                  <a:lnTo>
                    <a:pt x="132" y="123"/>
                  </a:lnTo>
                  <a:lnTo>
                    <a:pt x="132" y="114"/>
                  </a:lnTo>
                  <a:lnTo>
                    <a:pt x="134" y="111"/>
                  </a:lnTo>
                  <a:lnTo>
                    <a:pt x="145" y="109"/>
                  </a:lnTo>
                  <a:lnTo>
                    <a:pt x="150" y="102"/>
                  </a:lnTo>
                  <a:lnTo>
                    <a:pt x="151" y="95"/>
                  </a:lnTo>
                  <a:lnTo>
                    <a:pt x="145" y="93"/>
                  </a:lnTo>
                  <a:lnTo>
                    <a:pt x="144" y="78"/>
                  </a:lnTo>
                  <a:lnTo>
                    <a:pt x="147" y="76"/>
                  </a:lnTo>
                  <a:lnTo>
                    <a:pt x="149" y="8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29" name="Freeform 223"/>
            <p:cNvSpPr>
              <a:spLocks/>
            </p:cNvSpPr>
            <p:nvPr/>
          </p:nvSpPr>
          <p:spPr bwMode="auto">
            <a:xfrm>
              <a:off x="4202" y="1459"/>
              <a:ext cx="16" cy="14"/>
            </a:xfrm>
            <a:custGeom>
              <a:avLst/>
              <a:gdLst>
                <a:gd name="T0" fmla="*/ 14 w 16"/>
                <a:gd name="T1" fmla="*/ 14 h 14"/>
                <a:gd name="T2" fmla="*/ 16 w 16"/>
                <a:gd name="T3" fmla="*/ 9 h 14"/>
                <a:gd name="T4" fmla="*/ 8 w 16"/>
                <a:gd name="T5" fmla="*/ 4 h 14"/>
                <a:gd name="T6" fmla="*/ 10 w 16"/>
                <a:gd name="T7" fmla="*/ 0 h 14"/>
                <a:gd name="T8" fmla="*/ 4 w 16"/>
                <a:gd name="T9" fmla="*/ 1 h 14"/>
                <a:gd name="T10" fmla="*/ 0 w 16"/>
                <a:gd name="T11" fmla="*/ 7 h 14"/>
                <a:gd name="T12" fmla="*/ 7 w 16"/>
                <a:gd name="T13" fmla="*/ 8 h 14"/>
                <a:gd name="T14" fmla="*/ 14 w 16"/>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4" y="14"/>
                  </a:moveTo>
                  <a:lnTo>
                    <a:pt x="16" y="9"/>
                  </a:lnTo>
                  <a:lnTo>
                    <a:pt x="8" y="4"/>
                  </a:lnTo>
                  <a:lnTo>
                    <a:pt x="10" y="0"/>
                  </a:lnTo>
                  <a:lnTo>
                    <a:pt x="4" y="1"/>
                  </a:lnTo>
                  <a:lnTo>
                    <a:pt x="0" y="7"/>
                  </a:lnTo>
                  <a:lnTo>
                    <a:pt x="7" y="8"/>
                  </a:lnTo>
                  <a:lnTo>
                    <a:pt x="14" y="1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30" name="Freeform 224"/>
            <p:cNvSpPr>
              <a:spLocks/>
            </p:cNvSpPr>
            <p:nvPr/>
          </p:nvSpPr>
          <p:spPr bwMode="auto">
            <a:xfrm>
              <a:off x="4202" y="1459"/>
              <a:ext cx="16" cy="14"/>
            </a:xfrm>
            <a:custGeom>
              <a:avLst/>
              <a:gdLst>
                <a:gd name="T0" fmla="*/ 14 w 16"/>
                <a:gd name="T1" fmla="*/ 14 h 14"/>
                <a:gd name="T2" fmla="*/ 16 w 16"/>
                <a:gd name="T3" fmla="*/ 9 h 14"/>
                <a:gd name="T4" fmla="*/ 8 w 16"/>
                <a:gd name="T5" fmla="*/ 4 h 14"/>
                <a:gd name="T6" fmla="*/ 10 w 16"/>
                <a:gd name="T7" fmla="*/ 0 h 14"/>
                <a:gd name="T8" fmla="*/ 4 w 16"/>
                <a:gd name="T9" fmla="*/ 1 h 14"/>
                <a:gd name="T10" fmla="*/ 0 w 16"/>
                <a:gd name="T11" fmla="*/ 7 h 14"/>
                <a:gd name="T12" fmla="*/ 7 w 16"/>
                <a:gd name="T13" fmla="*/ 8 h 14"/>
                <a:gd name="T14" fmla="*/ 14 w 16"/>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4" y="14"/>
                  </a:moveTo>
                  <a:lnTo>
                    <a:pt x="16" y="9"/>
                  </a:lnTo>
                  <a:lnTo>
                    <a:pt x="8" y="4"/>
                  </a:lnTo>
                  <a:lnTo>
                    <a:pt x="10" y="0"/>
                  </a:lnTo>
                  <a:lnTo>
                    <a:pt x="4" y="1"/>
                  </a:lnTo>
                  <a:lnTo>
                    <a:pt x="0" y="7"/>
                  </a:lnTo>
                  <a:lnTo>
                    <a:pt x="7" y="8"/>
                  </a:lnTo>
                  <a:lnTo>
                    <a:pt x="14" y="1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31" name="Freeform 225"/>
            <p:cNvSpPr>
              <a:spLocks/>
            </p:cNvSpPr>
            <p:nvPr/>
          </p:nvSpPr>
          <p:spPr bwMode="auto">
            <a:xfrm>
              <a:off x="4200" y="1475"/>
              <a:ext cx="10" cy="8"/>
            </a:xfrm>
            <a:custGeom>
              <a:avLst/>
              <a:gdLst>
                <a:gd name="T0" fmla="*/ 10 w 10"/>
                <a:gd name="T1" fmla="*/ 2 h 8"/>
                <a:gd name="T2" fmla="*/ 1 w 10"/>
                <a:gd name="T3" fmla="*/ 0 h 8"/>
                <a:gd name="T4" fmla="*/ 0 w 10"/>
                <a:gd name="T5" fmla="*/ 4 h 8"/>
                <a:gd name="T6" fmla="*/ 4 w 10"/>
                <a:gd name="T7" fmla="*/ 8 h 8"/>
                <a:gd name="T8" fmla="*/ 10 w 10"/>
                <a:gd name="T9" fmla="*/ 2 h 8"/>
              </a:gdLst>
              <a:ahLst/>
              <a:cxnLst>
                <a:cxn ang="0">
                  <a:pos x="T0" y="T1"/>
                </a:cxn>
                <a:cxn ang="0">
                  <a:pos x="T2" y="T3"/>
                </a:cxn>
                <a:cxn ang="0">
                  <a:pos x="T4" y="T5"/>
                </a:cxn>
                <a:cxn ang="0">
                  <a:pos x="T6" y="T7"/>
                </a:cxn>
                <a:cxn ang="0">
                  <a:pos x="T8" y="T9"/>
                </a:cxn>
              </a:cxnLst>
              <a:rect l="0" t="0" r="r" b="b"/>
              <a:pathLst>
                <a:path w="10" h="8">
                  <a:moveTo>
                    <a:pt x="10" y="2"/>
                  </a:moveTo>
                  <a:lnTo>
                    <a:pt x="1" y="0"/>
                  </a:lnTo>
                  <a:lnTo>
                    <a:pt x="0" y="4"/>
                  </a:lnTo>
                  <a:lnTo>
                    <a:pt x="4" y="8"/>
                  </a:lnTo>
                  <a:lnTo>
                    <a:pt x="10" y="2"/>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32" name="Freeform 226"/>
            <p:cNvSpPr>
              <a:spLocks/>
            </p:cNvSpPr>
            <p:nvPr/>
          </p:nvSpPr>
          <p:spPr bwMode="auto">
            <a:xfrm>
              <a:off x="4200" y="1475"/>
              <a:ext cx="10" cy="8"/>
            </a:xfrm>
            <a:custGeom>
              <a:avLst/>
              <a:gdLst>
                <a:gd name="T0" fmla="*/ 10 w 10"/>
                <a:gd name="T1" fmla="*/ 2 h 8"/>
                <a:gd name="T2" fmla="*/ 1 w 10"/>
                <a:gd name="T3" fmla="*/ 0 h 8"/>
                <a:gd name="T4" fmla="*/ 0 w 10"/>
                <a:gd name="T5" fmla="*/ 4 h 8"/>
                <a:gd name="T6" fmla="*/ 4 w 10"/>
                <a:gd name="T7" fmla="*/ 8 h 8"/>
                <a:gd name="T8" fmla="*/ 10 w 10"/>
                <a:gd name="T9" fmla="*/ 2 h 8"/>
              </a:gdLst>
              <a:ahLst/>
              <a:cxnLst>
                <a:cxn ang="0">
                  <a:pos x="T0" y="T1"/>
                </a:cxn>
                <a:cxn ang="0">
                  <a:pos x="T2" y="T3"/>
                </a:cxn>
                <a:cxn ang="0">
                  <a:pos x="T4" y="T5"/>
                </a:cxn>
                <a:cxn ang="0">
                  <a:pos x="T6" y="T7"/>
                </a:cxn>
                <a:cxn ang="0">
                  <a:pos x="T8" y="T9"/>
                </a:cxn>
              </a:cxnLst>
              <a:rect l="0" t="0" r="r" b="b"/>
              <a:pathLst>
                <a:path w="10" h="8">
                  <a:moveTo>
                    <a:pt x="10" y="2"/>
                  </a:moveTo>
                  <a:lnTo>
                    <a:pt x="1" y="0"/>
                  </a:lnTo>
                  <a:lnTo>
                    <a:pt x="0" y="4"/>
                  </a:lnTo>
                  <a:lnTo>
                    <a:pt x="4" y="8"/>
                  </a:lnTo>
                  <a:lnTo>
                    <a:pt x="10" y="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33" name="Freeform 227"/>
            <p:cNvSpPr>
              <a:spLocks/>
            </p:cNvSpPr>
            <p:nvPr/>
          </p:nvSpPr>
          <p:spPr bwMode="auto">
            <a:xfrm>
              <a:off x="4206" y="1517"/>
              <a:ext cx="10" cy="14"/>
            </a:xfrm>
            <a:custGeom>
              <a:avLst/>
              <a:gdLst>
                <a:gd name="T0" fmla="*/ 0 w 10"/>
                <a:gd name="T1" fmla="*/ 4 h 14"/>
                <a:gd name="T2" fmla="*/ 1 w 10"/>
                <a:gd name="T3" fmla="*/ 11 h 14"/>
                <a:gd name="T4" fmla="*/ 5 w 10"/>
                <a:gd name="T5" fmla="*/ 14 h 14"/>
                <a:gd name="T6" fmla="*/ 10 w 10"/>
                <a:gd name="T7" fmla="*/ 5 h 14"/>
                <a:gd name="T8" fmla="*/ 6 w 10"/>
                <a:gd name="T9" fmla="*/ 0 h 14"/>
                <a:gd name="T10" fmla="*/ 0 w 10"/>
                <a:gd name="T11" fmla="*/ 4 h 14"/>
              </a:gdLst>
              <a:ahLst/>
              <a:cxnLst>
                <a:cxn ang="0">
                  <a:pos x="T0" y="T1"/>
                </a:cxn>
                <a:cxn ang="0">
                  <a:pos x="T2" y="T3"/>
                </a:cxn>
                <a:cxn ang="0">
                  <a:pos x="T4" y="T5"/>
                </a:cxn>
                <a:cxn ang="0">
                  <a:pos x="T6" y="T7"/>
                </a:cxn>
                <a:cxn ang="0">
                  <a:pos x="T8" y="T9"/>
                </a:cxn>
                <a:cxn ang="0">
                  <a:pos x="T10" y="T11"/>
                </a:cxn>
              </a:cxnLst>
              <a:rect l="0" t="0" r="r" b="b"/>
              <a:pathLst>
                <a:path w="10" h="14">
                  <a:moveTo>
                    <a:pt x="0" y="4"/>
                  </a:moveTo>
                  <a:lnTo>
                    <a:pt x="1" y="11"/>
                  </a:lnTo>
                  <a:lnTo>
                    <a:pt x="5" y="14"/>
                  </a:lnTo>
                  <a:lnTo>
                    <a:pt x="10" y="5"/>
                  </a:lnTo>
                  <a:lnTo>
                    <a:pt x="6" y="0"/>
                  </a:lnTo>
                  <a:lnTo>
                    <a:pt x="0" y="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34" name="Freeform 228"/>
            <p:cNvSpPr>
              <a:spLocks/>
            </p:cNvSpPr>
            <p:nvPr/>
          </p:nvSpPr>
          <p:spPr bwMode="auto">
            <a:xfrm>
              <a:off x="4206" y="1517"/>
              <a:ext cx="10" cy="14"/>
            </a:xfrm>
            <a:custGeom>
              <a:avLst/>
              <a:gdLst>
                <a:gd name="T0" fmla="*/ 0 w 10"/>
                <a:gd name="T1" fmla="*/ 4 h 14"/>
                <a:gd name="T2" fmla="*/ 1 w 10"/>
                <a:gd name="T3" fmla="*/ 11 h 14"/>
                <a:gd name="T4" fmla="*/ 5 w 10"/>
                <a:gd name="T5" fmla="*/ 14 h 14"/>
                <a:gd name="T6" fmla="*/ 10 w 10"/>
                <a:gd name="T7" fmla="*/ 5 h 14"/>
                <a:gd name="T8" fmla="*/ 6 w 10"/>
                <a:gd name="T9" fmla="*/ 0 h 14"/>
                <a:gd name="T10" fmla="*/ 0 w 10"/>
                <a:gd name="T11" fmla="*/ 4 h 14"/>
              </a:gdLst>
              <a:ahLst/>
              <a:cxnLst>
                <a:cxn ang="0">
                  <a:pos x="T0" y="T1"/>
                </a:cxn>
                <a:cxn ang="0">
                  <a:pos x="T2" y="T3"/>
                </a:cxn>
                <a:cxn ang="0">
                  <a:pos x="T4" y="T5"/>
                </a:cxn>
                <a:cxn ang="0">
                  <a:pos x="T6" y="T7"/>
                </a:cxn>
                <a:cxn ang="0">
                  <a:pos x="T8" y="T9"/>
                </a:cxn>
                <a:cxn ang="0">
                  <a:pos x="T10" y="T11"/>
                </a:cxn>
              </a:cxnLst>
              <a:rect l="0" t="0" r="r" b="b"/>
              <a:pathLst>
                <a:path w="10" h="14">
                  <a:moveTo>
                    <a:pt x="0" y="4"/>
                  </a:moveTo>
                  <a:lnTo>
                    <a:pt x="1" y="11"/>
                  </a:lnTo>
                  <a:lnTo>
                    <a:pt x="5" y="14"/>
                  </a:lnTo>
                  <a:lnTo>
                    <a:pt x="10" y="5"/>
                  </a:lnTo>
                  <a:lnTo>
                    <a:pt x="6" y="0"/>
                  </a:lnTo>
                  <a:lnTo>
                    <a:pt x="0" y="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35" name="Freeform 229"/>
            <p:cNvSpPr>
              <a:spLocks/>
            </p:cNvSpPr>
            <p:nvPr/>
          </p:nvSpPr>
          <p:spPr bwMode="auto">
            <a:xfrm>
              <a:off x="4179" y="1483"/>
              <a:ext cx="53" cy="28"/>
            </a:xfrm>
            <a:custGeom>
              <a:avLst/>
              <a:gdLst>
                <a:gd name="T0" fmla="*/ 13 w 53"/>
                <a:gd name="T1" fmla="*/ 23 h 28"/>
                <a:gd name="T2" fmla="*/ 18 w 53"/>
                <a:gd name="T3" fmla="*/ 27 h 28"/>
                <a:gd name="T4" fmla="*/ 35 w 53"/>
                <a:gd name="T5" fmla="*/ 17 h 28"/>
                <a:gd name="T6" fmla="*/ 39 w 53"/>
                <a:gd name="T7" fmla="*/ 28 h 28"/>
                <a:gd name="T8" fmla="*/ 50 w 53"/>
                <a:gd name="T9" fmla="*/ 26 h 28"/>
                <a:gd name="T10" fmla="*/ 53 w 53"/>
                <a:gd name="T11" fmla="*/ 18 h 28"/>
                <a:gd name="T12" fmla="*/ 44 w 53"/>
                <a:gd name="T13" fmla="*/ 20 h 28"/>
                <a:gd name="T14" fmla="*/ 39 w 53"/>
                <a:gd name="T15" fmla="*/ 17 h 28"/>
                <a:gd name="T16" fmla="*/ 33 w 53"/>
                <a:gd name="T17" fmla="*/ 12 h 28"/>
                <a:gd name="T18" fmla="*/ 23 w 53"/>
                <a:gd name="T19" fmla="*/ 20 h 28"/>
                <a:gd name="T20" fmla="*/ 18 w 53"/>
                <a:gd name="T21" fmla="*/ 15 h 28"/>
                <a:gd name="T22" fmla="*/ 20 w 53"/>
                <a:gd name="T23" fmla="*/ 7 h 28"/>
                <a:gd name="T24" fmla="*/ 16 w 53"/>
                <a:gd name="T25" fmla="*/ 2 h 28"/>
                <a:gd name="T26" fmla="*/ 6 w 53"/>
                <a:gd name="T27" fmla="*/ 0 h 28"/>
                <a:gd name="T28" fmla="*/ 0 w 53"/>
                <a:gd name="T29" fmla="*/ 15 h 28"/>
                <a:gd name="T30" fmla="*/ 6 w 53"/>
                <a:gd name="T31" fmla="*/ 23 h 28"/>
                <a:gd name="T32" fmla="*/ 13 w 53"/>
                <a:gd name="T33"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28">
                  <a:moveTo>
                    <a:pt x="13" y="23"/>
                  </a:moveTo>
                  <a:lnTo>
                    <a:pt x="18" y="27"/>
                  </a:lnTo>
                  <a:lnTo>
                    <a:pt x="35" y="17"/>
                  </a:lnTo>
                  <a:lnTo>
                    <a:pt x="39" y="28"/>
                  </a:lnTo>
                  <a:lnTo>
                    <a:pt x="50" y="26"/>
                  </a:lnTo>
                  <a:lnTo>
                    <a:pt x="53" y="18"/>
                  </a:lnTo>
                  <a:lnTo>
                    <a:pt x="44" y="20"/>
                  </a:lnTo>
                  <a:lnTo>
                    <a:pt x="39" y="17"/>
                  </a:lnTo>
                  <a:lnTo>
                    <a:pt x="33" y="12"/>
                  </a:lnTo>
                  <a:lnTo>
                    <a:pt x="23" y="20"/>
                  </a:lnTo>
                  <a:lnTo>
                    <a:pt x="18" y="15"/>
                  </a:lnTo>
                  <a:lnTo>
                    <a:pt x="20" y="7"/>
                  </a:lnTo>
                  <a:lnTo>
                    <a:pt x="16" y="2"/>
                  </a:lnTo>
                  <a:lnTo>
                    <a:pt x="6" y="0"/>
                  </a:lnTo>
                  <a:lnTo>
                    <a:pt x="0" y="15"/>
                  </a:lnTo>
                  <a:lnTo>
                    <a:pt x="6" y="23"/>
                  </a:lnTo>
                  <a:lnTo>
                    <a:pt x="13" y="23"/>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36" name="Freeform 230"/>
            <p:cNvSpPr>
              <a:spLocks/>
            </p:cNvSpPr>
            <p:nvPr/>
          </p:nvSpPr>
          <p:spPr bwMode="auto">
            <a:xfrm>
              <a:off x="4179" y="1483"/>
              <a:ext cx="53" cy="28"/>
            </a:xfrm>
            <a:custGeom>
              <a:avLst/>
              <a:gdLst>
                <a:gd name="T0" fmla="*/ 13 w 53"/>
                <a:gd name="T1" fmla="*/ 23 h 28"/>
                <a:gd name="T2" fmla="*/ 18 w 53"/>
                <a:gd name="T3" fmla="*/ 27 h 28"/>
                <a:gd name="T4" fmla="*/ 35 w 53"/>
                <a:gd name="T5" fmla="*/ 17 h 28"/>
                <a:gd name="T6" fmla="*/ 39 w 53"/>
                <a:gd name="T7" fmla="*/ 28 h 28"/>
                <a:gd name="T8" fmla="*/ 50 w 53"/>
                <a:gd name="T9" fmla="*/ 26 h 28"/>
                <a:gd name="T10" fmla="*/ 53 w 53"/>
                <a:gd name="T11" fmla="*/ 18 h 28"/>
                <a:gd name="T12" fmla="*/ 44 w 53"/>
                <a:gd name="T13" fmla="*/ 20 h 28"/>
                <a:gd name="T14" fmla="*/ 39 w 53"/>
                <a:gd name="T15" fmla="*/ 17 h 28"/>
                <a:gd name="T16" fmla="*/ 33 w 53"/>
                <a:gd name="T17" fmla="*/ 12 h 28"/>
                <a:gd name="T18" fmla="*/ 23 w 53"/>
                <a:gd name="T19" fmla="*/ 20 h 28"/>
                <a:gd name="T20" fmla="*/ 18 w 53"/>
                <a:gd name="T21" fmla="*/ 15 h 28"/>
                <a:gd name="T22" fmla="*/ 20 w 53"/>
                <a:gd name="T23" fmla="*/ 7 h 28"/>
                <a:gd name="T24" fmla="*/ 16 w 53"/>
                <a:gd name="T25" fmla="*/ 2 h 28"/>
                <a:gd name="T26" fmla="*/ 6 w 53"/>
                <a:gd name="T27" fmla="*/ 0 h 28"/>
                <a:gd name="T28" fmla="*/ 0 w 53"/>
                <a:gd name="T29" fmla="*/ 15 h 28"/>
                <a:gd name="T30" fmla="*/ 6 w 53"/>
                <a:gd name="T31" fmla="*/ 23 h 28"/>
                <a:gd name="T32" fmla="*/ 13 w 53"/>
                <a:gd name="T33"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28">
                  <a:moveTo>
                    <a:pt x="13" y="23"/>
                  </a:moveTo>
                  <a:lnTo>
                    <a:pt x="18" y="27"/>
                  </a:lnTo>
                  <a:lnTo>
                    <a:pt x="35" y="17"/>
                  </a:lnTo>
                  <a:lnTo>
                    <a:pt x="39" y="28"/>
                  </a:lnTo>
                  <a:lnTo>
                    <a:pt x="50" y="26"/>
                  </a:lnTo>
                  <a:lnTo>
                    <a:pt x="53" y="18"/>
                  </a:lnTo>
                  <a:lnTo>
                    <a:pt x="44" y="20"/>
                  </a:lnTo>
                  <a:lnTo>
                    <a:pt x="39" y="17"/>
                  </a:lnTo>
                  <a:lnTo>
                    <a:pt x="33" y="12"/>
                  </a:lnTo>
                  <a:lnTo>
                    <a:pt x="23" y="20"/>
                  </a:lnTo>
                  <a:lnTo>
                    <a:pt x="18" y="15"/>
                  </a:lnTo>
                  <a:lnTo>
                    <a:pt x="20" y="7"/>
                  </a:lnTo>
                  <a:lnTo>
                    <a:pt x="16" y="2"/>
                  </a:lnTo>
                  <a:lnTo>
                    <a:pt x="6" y="0"/>
                  </a:lnTo>
                  <a:lnTo>
                    <a:pt x="0" y="15"/>
                  </a:lnTo>
                  <a:lnTo>
                    <a:pt x="6" y="23"/>
                  </a:lnTo>
                  <a:lnTo>
                    <a:pt x="13" y="2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37" name="Freeform 231"/>
            <p:cNvSpPr>
              <a:spLocks/>
            </p:cNvSpPr>
            <p:nvPr/>
          </p:nvSpPr>
          <p:spPr bwMode="auto">
            <a:xfrm>
              <a:off x="4181" y="1507"/>
              <a:ext cx="17" cy="16"/>
            </a:xfrm>
            <a:custGeom>
              <a:avLst/>
              <a:gdLst>
                <a:gd name="T0" fmla="*/ 0 w 17"/>
                <a:gd name="T1" fmla="*/ 4 h 16"/>
                <a:gd name="T2" fmla="*/ 0 w 17"/>
                <a:gd name="T3" fmla="*/ 10 h 16"/>
                <a:gd name="T4" fmla="*/ 9 w 17"/>
                <a:gd name="T5" fmla="*/ 16 h 16"/>
                <a:gd name="T6" fmla="*/ 17 w 17"/>
                <a:gd name="T7" fmla="*/ 12 h 16"/>
                <a:gd name="T8" fmla="*/ 7 w 17"/>
                <a:gd name="T9" fmla="*/ 0 h 16"/>
                <a:gd name="T10" fmla="*/ 0 w 17"/>
                <a:gd name="T11" fmla="*/ 4 h 16"/>
              </a:gdLst>
              <a:ahLst/>
              <a:cxnLst>
                <a:cxn ang="0">
                  <a:pos x="T0" y="T1"/>
                </a:cxn>
                <a:cxn ang="0">
                  <a:pos x="T2" y="T3"/>
                </a:cxn>
                <a:cxn ang="0">
                  <a:pos x="T4" y="T5"/>
                </a:cxn>
                <a:cxn ang="0">
                  <a:pos x="T6" y="T7"/>
                </a:cxn>
                <a:cxn ang="0">
                  <a:pos x="T8" y="T9"/>
                </a:cxn>
                <a:cxn ang="0">
                  <a:pos x="T10" y="T11"/>
                </a:cxn>
              </a:cxnLst>
              <a:rect l="0" t="0" r="r" b="b"/>
              <a:pathLst>
                <a:path w="17" h="16">
                  <a:moveTo>
                    <a:pt x="0" y="4"/>
                  </a:moveTo>
                  <a:lnTo>
                    <a:pt x="0" y="10"/>
                  </a:lnTo>
                  <a:lnTo>
                    <a:pt x="9" y="16"/>
                  </a:lnTo>
                  <a:lnTo>
                    <a:pt x="17" y="12"/>
                  </a:lnTo>
                  <a:lnTo>
                    <a:pt x="7" y="0"/>
                  </a:lnTo>
                  <a:lnTo>
                    <a:pt x="0" y="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38" name="Freeform 232"/>
            <p:cNvSpPr>
              <a:spLocks/>
            </p:cNvSpPr>
            <p:nvPr/>
          </p:nvSpPr>
          <p:spPr bwMode="auto">
            <a:xfrm>
              <a:off x="4181" y="1507"/>
              <a:ext cx="17" cy="16"/>
            </a:xfrm>
            <a:custGeom>
              <a:avLst/>
              <a:gdLst>
                <a:gd name="T0" fmla="*/ 0 w 17"/>
                <a:gd name="T1" fmla="*/ 4 h 16"/>
                <a:gd name="T2" fmla="*/ 0 w 17"/>
                <a:gd name="T3" fmla="*/ 10 h 16"/>
                <a:gd name="T4" fmla="*/ 9 w 17"/>
                <a:gd name="T5" fmla="*/ 16 h 16"/>
                <a:gd name="T6" fmla="*/ 17 w 17"/>
                <a:gd name="T7" fmla="*/ 12 h 16"/>
                <a:gd name="T8" fmla="*/ 7 w 17"/>
                <a:gd name="T9" fmla="*/ 0 h 16"/>
                <a:gd name="T10" fmla="*/ 0 w 17"/>
                <a:gd name="T11" fmla="*/ 4 h 16"/>
              </a:gdLst>
              <a:ahLst/>
              <a:cxnLst>
                <a:cxn ang="0">
                  <a:pos x="T0" y="T1"/>
                </a:cxn>
                <a:cxn ang="0">
                  <a:pos x="T2" y="T3"/>
                </a:cxn>
                <a:cxn ang="0">
                  <a:pos x="T4" y="T5"/>
                </a:cxn>
                <a:cxn ang="0">
                  <a:pos x="T6" y="T7"/>
                </a:cxn>
                <a:cxn ang="0">
                  <a:pos x="T8" y="T9"/>
                </a:cxn>
                <a:cxn ang="0">
                  <a:pos x="T10" y="T11"/>
                </a:cxn>
              </a:cxnLst>
              <a:rect l="0" t="0" r="r" b="b"/>
              <a:pathLst>
                <a:path w="17" h="16">
                  <a:moveTo>
                    <a:pt x="0" y="4"/>
                  </a:moveTo>
                  <a:lnTo>
                    <a:pt x="0" y="10"/>
                  </a:lnTo>
                  <a:lnTo>
                    <a:pt x="9" y="16"/>
                  </a:lnTo>
                  <a:lnTo>
                    <a:pt x="17" y="12"/>
                  </a:lnTo>
                  <a:lnTo>
                    <a:pt x="7" y="0"/>
                  </a:lnTo>
                  <a:lnTo>
                    <a:pt x="0" y="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39" name="Freeform 233"/>
            <p:cNvSpPr>
              <a:spLocks/>
            </p:cNvSpPr>
            <p:nvPr/>
          </p:nvSpPr>
          <p:spPr bwMode="auto">
            <a:xfrm>
              <a:off x="3975" y="1777"/>
              <a:ext cx="15" cy="10"/>
            </a:xfrm>
            <a:custGeom>
              <a:avLst/>
              <a:gdLst>
                <a:gd name="T0" fmla="*/ 3 w 15"/>
                <a:gd name="T1" fmla="*/ 5 h 10"/>
                <a:gd name="T2" fmla="*/ 0 w 15"/>
                <a:gd name="T3" fmla="*/ 10 h 10"/>
                <a:gd name="T4" fmla="*/ 8 w 15"/>
                <a:gd name="T5" fmla="*/ 9 h 10"/>
                <a:gd name="T6" fmla="*/ 15 w 15"/>
                <a:gd name="T7" fmla="*/ 1 h 10"/>
                <a:gd name="T8" fmla="*/ 11 w 15"/>
                <a:gd name="T9" fmla="*/ 0 h 10"/>
                <a:gd name="T10" fmla="*/ 3 w 15"/>
                <a:gd name="T11" fmla="*/ 5 h 10"/>
              </a:gdLst>
              <a:ahLst/>
              <a:cxnLst>
                <a:cxn ang="0">
                  <a:pos x="T0" y="T1"/>
                </a:cxn>
                <a:cxn ang="0">
                  <a:pos x="T2" y="T3"/>
                </a:cxn>
                <a:cxn ang="0">
                  <a:pos x="T4" y="T5"/>
                </a:cxn>
                <a:cxn ang="0">
                  <a:pos x="T6" y="T7"/>
                </a:cxn>
                <a:cxn ang="0">
                  <a:pos x="T8" y="T9"/>
                </a:cxn>
                <a:cxn ang="0">
                  <a:pos x="T10" y="T11"/>
                </a:cxn>
              </a:cxnLst>
              <a:rect l="0" t="0" r="r" b="b"/>
              <a:pathLst>
                <a:path w="15" h="10">
                  <a:moveTo>
                    <a:pt x="3" y="5"/>
                  </a:moveTo>
                  <a:lnTo>
                    <a:pt x="0" y="10"/>
                  </a:lnTo>
                  <a:lnTo>
                    <a:pt x="8" y="9"/>
                  </a:lnTo>
                  <a:lnTo>
                    <a:pt x="15" y="1"/>
                  </a:lnTo>
                  <a:lnTo>
                    <a:pt x="11" y="0"/>
                  </a:lnTo>
                  <a:lnTo>
                    <a:pt x="3" y="5"/>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40" name="Freeform 234"/>
            <p:cNvSpPr>
              <a:spLocks/>
            </p:cNvSpPr>
            <p:nvPr/>
          </p:nvSpPr>
          <p:spPr bwMode="auto">
            <a:xfrm>
              <a:off x="3975" y="1777"/>
              <a:ext cx="15" cy="10"/>
            </a:xfrm>
            <a:custGeom>
              <a:avLst/>
              <a:gdLst>
                <a:gd name="T0" fmla="*/ 3 w 15"/>
                <a:gd name="T1" fmla="*/ 5 h 10"/>
                <a:gd name="T2" fmla="*/ 0 w 15"/>
                <a:gd name="T3" fmla="*/ 10 h 10"/>
                <a:gd name="T4" fmla="*/ 8 w 15"/>
                <a:gd name="T5" fmla="*/ 9 h 10"/>
                <a:gd name="T6" fmla="*/ 15 w 15"/>
                <a:gd name="T7" fmla="*/ 1 h 10"/>
                <a:gd name="T8" fmla="*/ 11 w 15"/>
                <a:gd name="T9" fmla="*/ 0 h 10"/>
                <a:gd name="T10" fmla="*/ 3 w 15"/>
                <a:gd name="T11" fmla="*/ 5 h 10"/>
              </a:gdLst>
              <a:ahLst/>
              <a:cxnLst>
                <a:cxn ang="0">
                  <a:pos x="T0" y="T1"/>
                </a:cxn>
                <a:cxn ang="0">
                  <a:pos x="T2" y="T3"/>
                </a:cxn>
                <a:cxn ang="0">
                  <a:pos x="T4" y="T5"/>
                </a:cxn>
                <a:cxn ang="0">
                  <a:pos x="T6" y="T7"/>
                </a:cxn>
                <a:cxn ang="0">
                  <a:pos x="T8" y="T9"/>
                </a:cxn>
                <a:cxn ang="0">
                  <a:pos x="T10" y="T11"/>
                </a:cxn>
              </a:cxnLst>
              <a:rect l="0" t="0" r="r" b="b"/>
              <a:pathLst>
                <a:path w="15" h="10">
                  <a:moveTo>
                    <a:pt x="3" y="5"/>
                  </a:moveTo>
                  <a:lnTo>
                    <a:pt x="0" y="10"/>
                  </a:lnTo>
                  <a:lnTo>
                    <a:pt x="8" y="9"/>
                  </a:lnTo>
                  <a:lnTo>
                    <a:pt x="15" y="1"/>
                  </a:lnTo>
                  <a:lnTo>
                    <a:pt x="11" y="0"/>
                  </a:lnTo>
                  <a:lnTo>
                    <a:pt x="3" y="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41" name="Freeform 235"/>
            <p:cNvSpPr>
              <a:spLocks/>
            </p:cNvSpPr>
            <p:nvPr/>
          </p:nvSpPr>
          <p:spPr bwMode="auto">
            <a:xfrm>
              <a:off x="3967" y="1660"/>
              <a:ext cx="67" cy="83"/>
            </a:xfrm>
            <a:custGeom>
              <a:avLst/>
              <a:gdLst>
                <a:gd name="T0" fmla="*/ 40 w 67"/>
                <a:gd name="T1" fmla="*/ 30 h 83"/>
                <a:gd name="T2" fmla="*/ 39 w 67"/>
                <a:gd name="T3" fmla="*/ 10 h 83"/>
                <a:gd name="T4" fmla="*/ 26 w 67"/>
                <a:gd name="T5" fmla="*/ 0 h 83"/>
                <a:gd name="T6" fmla="*/ 21 w 67"/>
                <a:gd name="T7" fmla="*/ 7 h 83"/>
                <a:gd name="T8" fmla="*/ 27 w 67"/>
                <a:gd name="T9" fmla="*/ 21 h 83"/>
                <a:gd name="T10" fmla="*/ 16 w 67"/>
                <a:gd name="T11" fmla="*/ 18 h 83"/>
                <a:gd name="T12" fmla="*/ 12 w 67"/>
                <a:gd name="T13" fmla="*/ 8 h 83"/>
                <a:gd name="T14" fmla="*/ 11 w 67"/>
                <a:gd name="T15" fmla="*/ 14 h 83"/>
                <a:gd name="T16" fmla="*/ 13 w 67"/>
                <a:gd name="T17" fmla="*/ 26 h 83"/>
                <a:gd name="T18" fmla="*/ 11 w 67"/>
                <a:gd name="T19" fmla="*/ 28 h 83"/>
                <a:gd name="T20" fmla="*/ 5 w 67"/>
                <a:gd name="T21" fmla="*/ 24 h 83"/>
                <a:gd name="T22" fmla="*/ 0 w 67"/>
                <a:gd name="T23" fmla="*/ 29 h 83"/>
                <a:gd name="T24" fmla="*/ 3 w 67"/>
                <a:gd name="T25" fmla="*/ 36 h 83"/>
                <a:gd name="T26" fmla="*/ 8 w 67"/>
                <a:gd name="T27" fmla="*/ 44 h 83"/>
                <a:gd name="T28" fmla="*/ 16 w 67"/>
                <a:gd name="T29" fmla="*/ 46 h 83"/>
                <a:gd name="T30" fmla="*/ 16 w 67"/>
                <a:gd name="T31" fmla="*/ 37 h 83"/>
                <a:gd name="T32" fmla="*/ 24 w 67"/>
                <a:gd name="T33" fmla="*/ 43 h 83"/>
                <a:gd name="T34" fmla="*/ 25 w 67"/>
                <a:gd name="T35" fmla="*/ 52 h 83"/>
                <a:gd name="T36" fmla="*/ 25 w 67"/>
                <a:gd name="T37" fmla="*/ 57 h 83"/>
                <a:gd name="T38" fmla="*/ 31 w 67"/>
                <a:gd name="T39" fmla="*/ 65 h 83"/>
                <a:gd name="T40" fmla="*/ 33 w 67"/>
                <a:gd name="T41" fmla="*/ 70 h 83"/>
                <a:gd name="T42" fmla="*/ 38 w 67"/>
                <a:gd name="T43" fmla="*/ 68 h 83"/>
                <a:gd name="T44" fmla="*/ 48 w 67"/>
                <a:gd name="T45" fmla="*/ 68 h 83"/>
                <a:gd name="T46" fmla="*/ 47 w 67"/>
                <a:gd name="T47" fmla="*/ 79 h 83"/>
                <a:gd name="T48" fmla="*/ 47 w 67"/>
                <a:gd name="T49" fmla="*/ 83 h 83"/>
                <a:gd name="T50" fmla="*/ 53 w 67"/>
                <a:gd name="T51" fmla="*/ 80 h 83"/>
                <a:gd name="T52" fmla="*/ 58 w 67"/>
                <a:gd name="T53" fmla="*/ 68 h 83"/>
                <a:gd name="T54" fmla="*/ 67 w 67"/>
                <a:gd name="T55" fmla="*/ 61 h 83"/>
                <a:gd name="T56" fmla="*/ 65 w 67"/>
                <a:gd name="T57" fmla="*/ 54 h 83"/>
                <a:gd name="T58" fmla="*/ 49 w 67"/>
                <a:gd name="T59" fmla="*/ 59 h 83"/>
                <a:gd name="T60" fmla="*/ 50 w 67"/>
                <a:gd name="T61" fmla="*/ 50 h 83"/>
                <a:gd name="T62" fmla="*/ 47 w 67"/>
                <a:gd name="T63" fmla="*/ 50 h 83"/>
                <a:gd name="T64" fmla="*/ 45 w 67"/>
                <a:gd name="T65" fmla="*/ 39 h 83"/>
                <a:gd name="T66" fmla="*/ 38 w 67"/>
                <a:gd name="T67" fmla="*/ 36 h 83"/>
                <a:gd name="T68" fmla="*/ 40 w 67"/>
                <a:gd name="T69" fmla="*/ 3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83">
                  <a:moveTo>
                    <a:pt x="40" y="30"/>
                  </a:moveTo>
                  <a:lnTo>
                    <a:pt x="39" y="10"/>
                  </a:lnTo>
                  <a:lnTo>
                    <a:pt x="26" y="0"/>
                  </a:lnTo>
                  <a:lnTo>
                    <a:pt x="21" y="7"/>
                  </a:lnTo>
                  <a:lnTo>
                    <a:pt x="27" y="21"/>
                  </a:lnTo>
                  <a:lnTo>
                    <a:pt x="16" y="18"/>
                  </a:lnTo>
                  <a:lnTo>
                    <a:pt x="12" y="8"/>
                  </a:lnTo>
                  <a:lnTo>
                    <a:pt x="11" y="14"/>
                  </a:lnTo>
                  <a:lnTo>
                    <a:pt x="13" y="26"/>
                  </a:lnTo>
                  <a:lnTo>
                    <a:pt x="11" y="28"/>
                  </a:lnTo>
                  <a:lnTo>
                    <a:pt x="5" y="24"/>
                  </a:lnTo>
                  <a:lnTo>
                    <a:pt x="0" y="29"/>
                  </a:lnTo>
                  <a:lnTo>
                    <a:pt x="3" y="36"/>
                  </a:lnTo>
                  <a:lnTo>
                    <a:pt x="8" y="44"/>
                  </a:lnTo>
                  <a:lnTo>
                    <a:pt x="16" y="46"/>
                  </a:lnTo>
                  <a:lnTo>
                    <a:pt x="16" y="37"/>
                  </a:lnTo>
                  <a:lnTo>
                    <a:pt x="24" y="43"/>
                  </a:lnTo>
                  <a:lnTo>
                    <a:pt x="25" y="52"/>
                  </a:lnTo>
                  <a:lnTo>
                    <a:pt x="25" y="57"/>
                  </a:lnTo>
                  <a:lnTo>
                    <a:pt x="31" y="65"/>
                  </a:lnTo>
                  <a:lnTo>
                    <a:pt x="33" y="70"/>
                  </a:lnTo>
                  <a:lnTo>
                    <a:pt x="38" y="68"/>
                  </a:lnTo>
                  <a:lnTo>
                    <a:pt x="48" y="68"/>
                  </a:lnTo>
                  <a:lnTo>
                    <a:pt x="47" y="79"/>
                  </a:lnTo>
                  <a:lnTo>
                    <a:pt x="47" y="83"/>
                  </a:lnTo>
                  <a:lnTo>
                    <a:pt x="53" y="80"/>
                  </a:lnTo>
                  <a:lnTo>
                    <a:pt x="58" y="68"/>
                  </a:lnTo>
                  <a:lnTo>
                    <a:pt x="67" y="61"/>
                  </a:lnTo>
                  <a:lnTo>
                    <a:pt x="65" y="54"/>
                  </a:lnTo>
                  <a:lnTo>
                    <a:pt x="49" y="59"/>
                  </a:lnTo>
                  <a:lnTo>
                    <a:pt x="50" y="50"/>
                  </a:lnTo>
                  <a:lnTo>
                    <a:pt x="47" y="50"/>
                  </a:lnTo>
                  <a:lnTo>
                    <a:pt x="45" y="39"/>
                  </a:lnTo>
                  <a:lnTo>
                    <a:pt x="38" y="36"/>
                  </a:lnTo>
                  <a:lnTo>
                    <a:pt x="40" y="3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42" name="Freeform 236"/>
            <p:cNvSpPr>
              <a:spLocks/>
            </p:cNvSpPr>
            <p:nvPr/>
          </p:nvSpPr>
          <p:spPr bwMode="auto">
            <a:xfrm>
              <a:off x="3967" y="1660"/>
              <a:ext cx="67" cy="83"/>
            </a:xfrm>
            <a:custGeom>
              <a:avLst/>
              <a:gdLst>
                <a:gd name="T0" fmla="*/ 40 w 67"/>
                <a:gd name="T1" fmla="*/ 30 h 83"/>
                <a:gd name="T2" fmla="*/ 39 w 67"/>
                <a:gd name="T3" fmla="*/ 10 h 83"/>
                <a:gd name="T4" fmla="*/ 26 w 67"/>
                <a:gd name="T5" fmla="*/ 0 h 83"/>
                <a:gd name="T6" fmla="*/ 21 w 67"/>
                <a:gd name="T7" fmla="*/ 7 h 83"/>
                <a:gd name="T8" fmla="*/ 27 w 67"/>
                <a:gd name="T9" fmla="*/ 21 h 83"/>
                <a:gd name="T10" fmla="*/ 16 w 67"/>
                <a:gd name="T11" fmla="*/ 18 h 83"/>
                <a:gd name="T12" fmla="*/ 12 w 67"/>
                <a:gd name="T13" fmla="*/ 8 h 83"/>
                <a:gd name="T14" fmla="*/ 11 w 67"/>
                <a:gd name="T15" fmla="*/ 14 h 83"/>
                <a:gd name="T16" fmla="*/ 13 w 67"/>
                <a:gd name="T17" fmla="*/ 26 h 83"/>
                <a:gd name="T18" fmla="*/ 11 w 67"/>
                <a:gd name="T19" fmla="*/ 28 h 83"/>
                <a:gd name="T20" fmla="*/ 5 w 67"/>
                <a:gd name="T21" fmla="*/ 24 h 83"/>
                <a:gd name="T22" fmla="*/ 0 w 67"/>
                <a:gd name="T23" fmla="*/ 29 h 83"/>
                <a:gd name="T24" fmla="*/ 3 w 67"/>
                <a:gd name="T25" fmla="*/ 36 h 83"/>
                <a:gd name="T26" fmla="*/ 8 w 67"/>
                <a:gd name="T27" fmla="*/ 44 h 83"/>
                <a:gd name="T28" fmla="*/ 16 w 67"/>
                <a:gd name="T29" fmla="*/ 46 h 83"/>
                <a:gd name="T30" fmla="*/ 16 w 67"/>
                <a:gd name="T31" fmla="*/ 37 h 83"/>
                <a:gd name="T32" fmla="*/ 24 w 67"/>
                <a:gd name="T33" fmla="*/ 43 h 83"/>
                <a:gd name="T34" fmla="*/ 25 w 67"/>
                <a:gd name="T35" fmla="*/ 52 h 83"/>
                <a:gd name="T36" fmla="*/ 25 w 67"/>
                <a:gd name="T37" fmla="*/ 57 h 83"/>
                <a:gd name="T38" fmla="*/ 31 w 67"/>
                <a:gd name="T39" fmla="*/ 65 h 83"/>
                <a:gd name="T40" fmla="*/ 33 w 67"/>
                <a:gd name="T41" fmla="*/ 70 h 83"/>
                <a:gd name="T42" fmla="*/ 38 w 67"/>
                <a:gd name="T43" fmla="*/ 68 h 83"/>
                <a:gd name="T44" fmla="*/ 48 w 67"/>
                <a:gd name="T45" fmla="*/ 68 h 83"/>
                <a:gd name="T46" fmla="*/ 47 w 67"/>
                <a:gd name="T47" fmla="*/ 79 h 83"/>
                <a:gd name="T48" fmla="*/ 47 w 67"/>
                <a:gd name="T49" fmla="*/ 83 h 83"/>
                <a:gd name="T50" fmla="*/ 53 w 67"/>
                <a:gd name="T51" fmla="*/ 80 h 83"/>
                <a:gd name="T52" fmla="*/ 58 w 67"/>
                <a:gd name="T53" fmla="*/ 68 h 83"/>
                <a:gd name="T54" fmla="*/ 67 w 67"/>
                <a:gd name="T55" fmla="*/ 61 h 83"/>
                <a:gd name="T56" fmla="*/ 65 w 67"/>
                <a:gd name="T57" fmla="*/ 54 h 83"/>
                <a:gd name="T58" fmla="*/ 49 w 67"/>
                <a:gd name="T59" fmla="*/ 59 h 83"/>
                <a:gd name="T60" fmla="*/ 50 w 67"/>
                <a:gd name="T61" fmla="*/ 50 h 83"/>
                <a:gd name="T62" fmla="*/ 47 w 67"/>
                <a:gd name="T63" fmla="*/ 50 h 83"/>
                <a:gd name="T64" fmla="*/ 45 w 67"/>
                <a:gd name="T65" fmla="*/ 39 h 83"/>
                <a:gd name="T66" fmla="*/ 38 w 67"/>
                <a:gd name="T67" fmla="*/ 36 h 83"/>
                <a:gd name="T68" fmla="*/ 40 w 67"/>
                <a:gd name="T69" fmla="*/ 3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83">
                  <a:moveTo>
                    <a:pt x="40" y="30"/>
                  </a:moveTo>
                  <a:lnTo>
                    <a:pt x="39" y="10"/>
                  </a:lnTo>
                  <a:lnTo>
                    <a:pt x="26" y="0"/>
                  </a:lnTo>
                  <a:lnTo>
                    <a:pt x="21" y="7"/>
                  </a:lnTo>
                  <a:lnTo>
                    <a:pt x="27" y="21"/>
                  </a:lnTo>
                  <a:lnTo>
                    <a:pt x="16" y="18"/>
                  </a:lnTo>
                  <a:lnTo>
                    <a:pt x="12" y="8"/>
                  </a:lnTo>
                  <a:lnTo>
                    <a:pt x="11" y="14"/>
                  </a:lnTo>
                  <a:lnTo>
                    <a:pt x="13" y="26"/>
                  </a:lnTo>
                  <a:lnTo>
                    <a:pt x="11" y="28"/>
                  </a:lnTo>
                  <a:lnTo>
                    <a:pt x="5" y="24"/>
                  </a:lnTo>
                  <a:lnTo>
                    <a:pt x="0" y="29"/>
                  </a:lnTo>
                  <a:lnTo>
                    <a:pt x="3" y="36"/>
                  </a:lnTo>
                  <a:lnTo>
                    <a:pt x="8" y="44"/>
                  </a:lnTo>
                  <a:lnTo>
                    <a:pt x="16" y="46"/>
                  </a:lnTo>
                  <a:lnTo>
                    <a:pt x="16" y="37"/>
                  </a:lnTo>
                  <a:lnTo>
                    <a:pt x="24" y="43"/>
                  </a:lnTo>
                  <a:lnTo>
                    <a:pt x="25" y="52"/>
                  </a:lnTo>
                  <a:lnTo>
                    <a:pt x="25" y="57"/>
                  </a:lnTo>
                  <a:lnTo>
                    <a:pt x="31" y="65"/>
                  </a:lnTo>
                  <a:lnTo>
                    <a:pt x="33" y="70"/>
                  </a:lnTo>
                  <a:lnTo>
                    <a:pt x="38" y="68"/>
                  </a:lnTo>
                  <a:lnTo>
                    <a:pt x="48" y="68"/>
                  </a:lnTo>
                  <a:lnTo>
                    <a:pt x="47" y="79"/>
                  </a:lnTo>
                  <a:lnTo>
                    <a:pt x="47" y="83"/>
                  </a:lnTo>
                  <a:lnTo>
                    <a:pt x="53" y="80"/>
                  </a:lnTo>
                  <a:lnTo>
                    <a:pt x="58" y="68"/>
                  </a:lnTo>
                  <a:lnTo>
                    <a:pt x="67" y="61"/>
                  </a:lnTo>
                  <a:lnTo>
                    <a:pt x="65" y="54"/>
                  </a:lnTo>
                  <a:lnTo>
                    <a:pt x="49" y="59"/>
                  </a:lnTo>
                  <a:lnTo>
                    <a:pt x="50" y="50"/>
                  </a:lnTo>
                  <a:lnTo>
                    <a:pt x="47" y="50"/>
                  </a:lnTo>
                  <a:lnTo>
                    <a:pt x="45" y="39"/>
                  </a:lnTo>
                  <a:lnTo>
                    <a:pt x="38" y="36"/>
                  </a:lnTo>
                  <a:lnTo>
                    <a:pt x="40" y="3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43" name="Freeform 237"/>
            <p:cNvSpPr>
              <a:spLocks/>
            </p:cNvSpPr>
            <p:nvPr/>
          </p:nvSpPr>
          <p:spPr bwMode="auto">
            <a:xfrm>
              <a:off x="4016" y="1693"/>
              <a:ext cx="4" cy="14"/>
            </a:xfrm>
            <a:custGeom>
              <a:avLst/>
              <a:gdLst>
                <a:gd name="T0" fmla="*/ 2 w 4"/>
                <a:gd name="T1" fmla="*/ 14 h 14"/>
                <a:gd name="T2" fmla="*/ 4 w 4"/>
                <a:gd name="T3" fmla="*/ 6 h 14"/>
                <a:gd name="T4" fmla="*/ 3 w 4"/>
                <a:gd name="T5" fmla="*/ 1 h 14"/>
                <a:gd name="T6" fmla="*/ 0 w 4"/>
                <a:gd name="T7" fmla="*/ 0 h 14"/>
                <a:gd name="T8" fmla="*/ 0 w 4"/>
                <a:gd name="T9" fmla="*/ 8 h 14"/>
                <a:gd name="T10" fmla="*/ 2 w 4"/>
                <a:gd name="T11" fmla="*/ 14 h 14"/>
              </a:gdLst>
              <a:ahLst/>
              <a:cxnLst>
                <a:cxn ang="0">
                  <a:pos x="T0" y="T1"/>
                </a:cxn>
                <a:cxn ang="0">
                  <a:pos x="T2" y="T3"/>
                </a:cxn>
                <a:cxn ang="0">
                  <a:pos x="T4" y="T5"/>
                </a:cxn>
                <a:cxn ang="0">
                  <a:pos x="T6" y="T7"/>
                </a:cxn>
                <a:cxn ang="0">
                  <a:pos x="T8" y="T9"/>
                </a:cxn>
                <a:cxn ang="0">
                  <a:pos x="T10" y="T11"/>
                </a:cxn>
              </a:cxnLst>
              <a:rect l="0" t="0" r="r" b="b"/>
              <a:pathLst>
                <a:path w="4" h="14">
                  <a:moveTo>
                    <a:pt x="2" y="14"/>
                  </a:moveTo>
                  <a:lnTo>
                    <a:pt x="4" y="6"/>
                  </a:lnTo>
                  <a:lnTo>
                    <a:pt x="3" y="1"/>
                  </a:lnTo>
                  <a:lnTo>
                    <a:pt x="0" y="0"/>
                  </a:lnTo>
                  <a:lnTo>
                    <a:pt x="0" y="8"/>
                  </a:lnTo>
                  <a:lnTo>
                    <a:pt x="2" y="1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44" name="Freeform 238"/>
            <p:cNvSpPr>
              <a:spLocks/>
            </p:cNvSpPr>
            <p:nvPr/>
          </p:nvSpPr>
          <p:spPr bwMode="auto">
            <a:xfrm>
              <a:off x="4016" y="1693"/>
              <a:ext cx="4" cy="14"/>
            </a:xfrm>
            <a:custGeom>
              <a:avLst/>
              <a:gdLst>
                <a:gd name="T0" fmla="*/ 2 w 4"/>
                <a:gd name="T1" fmla="*/ 14 h 14"/>
                <a:gd name="T2" fmla="*/ 4 w 4"/>
                <a:gd name="T3" fmla="*/ 6 h 14"/>
                <a:gd name="T4" fmla="*/ 3 w 4"/>
                <a:gd name="T5" fmla="*/ 1 h 14"/>
                <a:gd name="T6" fmla="*/ 0 w 4"/>
                <a:gd name="T7" fmla="*/ 0 h 14"/>
                <a:gd name="T8" fmla="*/ 0 w 4"/>
                <a:gd name="T9" fmla="*/ 8 h 14"/>
                <a:gd name="T10" fmla="*/ 2 w 4"/>
                <a:gd name="T11" fmla="*/ 14 h 14"/>
              </a:gdLst>
              <a:ahLst/>
              <a:cxnLst>
                <a:cxn ang="0">
                  <a:pos x="T0" y="T1"/>
                </a:cxn>
                <a:cxn ang="0">
                  <a:pos x="T2" y="T3"/>
                </a:cxn>
                <a:cxn ang="0">
                  <a:pos x="T4" y="T5"/>
                </a:cxn>
                <a:cxn ang="0">
                  <a:pos x="T6" y="T7"/>
                </a:cxn>
                <a:cxn ang="0">
                  <a:pos x="T8" y="T9"/>
                </a:cxn>
                <a:cxn ang="0">
                  <a:pos x="T10" y="T11"/>
                </a:cxn>
              </a:cxnLst>
              <a:rect l="0" t="0" r="r" b="b"/>
              <a:pathLst>
                <a:path w="4" h="14">
                  <a:moveTo>
                    <a:pt x="2" y="14"/>
                  </a:moveTo>
                  <a:lnTo>
                    <a:pt x="4" y="6"/>
                  </a:lnTo>
                  <a:lnTo>
                    <a:pt x="3" y="1"/>
                  </a:lnTo>
                  <a:lnTo>
                    <a:pt x="0" y="0"/>
                  </a:lnTo>
                  <a:lnTo>
                    <a:pt x="0" y="8"/>
                  </a:lnTo>
                  <a:lnTo>
                    <a:pt x="2" y="1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45" name="Freeform 239"/>
            <p:cNvSpPr>
              <a:spLocks/>
            </p:cNvSpPr>
            <p:nvPr/>
          </p:nvSpPr>
          <p:spPr bwMode="auto">
            <a:xfrm>
              <a:off x="3998" y="1779"/>
              <a:ext cx="42" cy="47"/>
            </a:xfrm>
            <a:custGeom>
              <a:avLst/>
              <a:gdLst>
                <a:gd name="T0" fmla="*/ 23 w 42"/>
                <a:gd name="T1" fmla="*/ 16 h 47"/>
                <a:gd name="T2" fmla="*/ 12 w 42"/>
                <a:gd name="T3" fmla="*/ 0 h 47"/>
                <a:gd name="T4" fmla="*/ 6 w 42"/>
                <a:gd name="T5" fmla="*/ 2 h 47"/>
                <a:gd name="T6" fmla="*/ 8 w 42"/>
                <a:gd name="T7" fmla="*/ 8 h 47"/>
                <a:gd name="T8" fmla="*/ 0 w 42"/>
                <a:gd name="T9" fmla="*/ 7 h 47"/>
                <a:gd name="T10" fmla="*/ 2 w 42"/>
                <a:gd name="T11" fmla="*/ 14 h 47"/>
                <a:gd name="T12" fmla="*/ 12 w 42"/>
                <a:gd name="T13" fmla="*/ 19 h 47"/>
                <a:gd name="T14" fmla="*/ 21 w 42"/>
                <a:gd name="T15" fmla="*/ 18 h 47"/>
                <a:gd name="T16" fmla="*/ 18 w 42"/>
                <a:gd name="T17" fmla="*/ 25 h 47"/>
                <a:gd name="T18" fmla="*/ 12 w 42"/>
                <a:gd name="T19" fmla="*/ 26 h 47"/>
                <a:gd name="T20" fmla="*/ 10 w 42"/>
                <a:gd name="T21" fmla="*/ 31 h 47"/>
                <a:gd name="T22" fmla="*/ 18 w 42"/>
                <a:gd name="T23" fmla="*/ 31 h 47"/>
                <a:gd name="T24" fmla="*/ 18 w 42"/>
                <a:gd name="T25" fmla="*/ 35 h 47"/>
                <a:gd name="T26" fmla="*/ 8 w 42"/>
                <a:gd name="T27" fmla="*/ 34 h 47"/>
                <a:gd name="T28" fmla="*/ 0 w 42"/>
                <a:gd name="T29" fmla="*/ 41 h 47"/>
                <a:gd name="T30" fmla="*/ 5 w 42"/>
                <a:gd name="T31" fmla="*/ 47 h 47"/>
                <a:gd name="T32" fmla="*/ 14 w 42"/>
                <a:gd name="T33" fmla="*/ 46 h 47"/>
                <a:gd name="T34" fmla="*/ 19 w 42"/>
                <a:gd name="T35" fmla="*/ 43 h 47"/>
                <a:gd name="T36" fmla="*/ 30 w 42"/>
                <a:gd name="T37" fmla="*/ 40 h 47"/>
                <a:gd name="T38" fmla="*/ 31 w 42"/>
                <a:gd name="T39" fmla="*/ 44 h 47"/>
                <a:gd name="T40" fmla="*/ 42 w 42"/>
                <a:gd name="T41" fmla="*/ 35 h 47"/>
                <a:gd name="T42" fmla="*/ 33 w 42"/>
                <a:gd name="T43" fmla="*/ 28 h 47"/>
                <a:gd name="T44" fmla="*/ 35 w 42"/>
                <a:gd name="T45" fmla="*/ 21 h 47"/>
                <a:gd name="T46" fmla="*/ 23 w 42"/>
                <a:gd name="T47"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23" y="16"/>
                  </a:moveTo>
                  <a:lnTo>
                    <a:pt x="12" y="0"/>
                  </a:lnTo>
                  <a:lnTo>
                    <a:pt x="6" y="2"/>
                  </a:lnTo>
                  <a:lnTo>
                    <a:pt x="8" y="8"/>
                  </a:lnTo>
                  <a:lnTo>
                    <a:pt x="0" y="7"/>
                  </a:lnTo>
                  <a:lnTo>
                    <a:pt x="2" y="14"/>
                  </a:lnTo>
                  <a:lnTo>
                    <a:pt x="12" y="19"/>
                  </a:lnTo>
                  <a:lnTo>
                    <a:pt x="21" y="18"/>
                  </a:lnTo>
                  <a:lnTo>
                    <a:pt x="18" y="25"/>
                  </a:lnTo>
                  <a:lnTo>
                    <a:pt x="12" y="26"/>
                  </a:lnTo>
                  <a:lnTo>
                    <a:pt x="10" y="31"/>
                  </a:lnTo>
                  <a:lnTo>
                    <a:pt x="18" y="31"/>
                  </a:lnTo>
                  <a:lnTo>
                    <a:pt x="18" y="35"/>
                  </a:lnTo>
                  <a:lnTo>
                    <a:pt x="8" y="34"/>
                  </a:lnTo>
                  <a:lnTo>
                    <a:pt x="0" y="41"/>
                  </a:lnTo>
                  <a:lnTo>
                    <a:pt x="5" y="47"/>
                  </a:lnTo>
                  <a:lnTo>
                    <a:pt x="14" y="46"/>
                  </a:lnTo>
                  <a:lnTo>
                    <a:pt x="19" y="43"/>
                  </a:lnTo>
                  <a:lnTo>
                    <a:pt x="30" y="40"/>
                  </a:lnTo>
                  <a:lnTo>
                    <a:pt x="31" y="44"/>
                  </a:lnTo>
                  <a:lnTo>
                    <a:pt x="42" y="35"/>
                  </a:lnTo>
                  <a:lnTo>
                    <a:pt x="33" y="28"/>
                  </a:lnTo>
                  <a:lnTo>
                    <a:pt x="35" y="21"/>
                  </a:lnTo>
                  <a:lnTo>
                    <a:pt x="23" y="16"/>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46" name="Freeform 240"/>
            <p:cNvSpPr>
              <a:spLocks/>
            </p:cNvSpPr>
            <p:nvPr/>
          </p:nvSpPr>
          <p:spPr bwMode="auto">
            <a:xfrm>
              <a:off x="3998" y="1779"/>
              <a:ext cx="42" cy="47"/>
            </a:xfrm>
            <a:custGeom>
              <a:avLst/>
              <a:gdLst>
                <a:gd name="T0" fmla="*/ 23 w 42"/>
                <a:gd name="T1" fmla="*/ 16 h 47"/>
                <a:gd name="T2" fmla="*/ 12 w 42"/>
                <a:gd name="T3" fmla="*/ 0 h 47"/>
                <a:gd name="T4" fmla="*/ 6 w 42"/>
                <a:gd name="T5" fmla="*/ 2 h 47"/>
                <a:gd name="T6" fmla="*/ 8 w 42"/>
                <a:gd name="T7" fmla="*/ 8 h 47"/>
                <a:gd name="T8" fmla="*/ 0 w 42"/>
                <a:gd name="T9" fmla="*/ 7 h 47"/>
                <a:gd name="T10" fmla="*/ 2 w 42"/>
                <a:gd name="T11" fmla="*/ 14 h 47"/>
                <a:gd name="T12" fmla="*/ 12 w 42"/>
                <a:gd name="T13" fmla="*/ 19 h 47"/>
                <a:gd name="T14" fmla="*/ 21 w 42"/>
                <a:gd name="T15" fmla="*/ 18 h 47"/>
                <a:gd name="T16" fmla="*/ 18 w 42"/>
                <a:gd name="T17" fmla="*/ 25 h 47"/>
                <a:gd name="T18" fmla="*/ 12 w 42"/>
                <a:gd name="T19" fmla="*/ 26 h 47"/>
                <a:gd name="T20" fmla="*/ 10 w 42"/>
                <a:gd name="T21" fmla="*/ 31 h 47"/>
                <a:gd name="T22" fmla="*/ 18 w 42"/>
                <a:gd name="T23" fmla="*/ 31 h 47"/>
                <a:gd name="T24" fmla="*/ 18 w 42"/>
                <a:gd name="T25" fmla="*/ 35 h 47"/>
                <a:gd name="T26" fmla="*/ 8 w 42"/>
                <a:gd name="T27" fmla="*/ 34 h 47"/>
                <a:gd name="T28" fmla="*/ 0 w 42"/>
                <a:gd name="T29" fmla="*/ 41 h 47"/>
                <a:gd name="T30" fmla="*/ 5 w 42"/>
                <a:gd name="T31" fmla="*/ 47 h 47"/>
                <a:gd name="T32" fmla="*/ 14 w 42"/>
                <a:gd name="T33" fmla="*/ 46 h 47"/>
                <a:gd name="T34" fmla="*/ 19 w 42"/>
                <a:gd name="T35" fmla="*/ 43 h 47"/>
                <a:gd name="T36" fmla="*/ 30 w 42"/>
                <a:gd name="T37" fmla="*/ 40 h 47"/>
                <a:gd name="T38" fmla="*/ 31 w 42"/>
                <a:gd name="T39" fmla="*/ 44 h 47"/>
                <a:gd name="T40" fmla="*/ 42 w 42"/>
                <a:gd name="T41" fmla="*/ 35 h 47"/>
                <a:gd name="T42" fmla="*/ 33 w 42"/>
                <a:gd name="T43" fmla="*/ 28 h 47"/>
                <a:gd name="T44" fmla="*/ 35 w 42"/>
                <a:gd name="T45" fmla="*/ 21 h 47"/>
                <a:gd name="T46" fmla="*/ 23 w 42"/>
                <a:gd name="T47"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23" y="16"/>
                  </a:moveTo>
                  <a:lnTo>
                    <a:pt x="12" y="0"/>
                  </a:lnTo>
                  <a:lnTo>
                    <a:pt x="6" y="2"/>
                  </a:lnTo>
                  <a:lnTo>
                    <a:pt x="8" y="8"/>
                  </a:lnTo>
                  <a:lnTo>
                    <a:pt x="0" y="7"/>
                  </a:lnTo>
                  <a:lnTo>
                    <a:pt x="2" y="14"/>
                  </a:lnTo>
                  <a:lnTo>
                    <a:pt x="12" y="19"/>
                  </a:lnTo>
                  <a:lnTo>
                    <a:pt x="21" y="18"/>
                  </a:lnTo>
                  <a:lnTo>
                    <a:pt x="18" y="25"/>
                  </a:lnTo>
                  <a:lnTo>
                    <a:pt x="12" y="26"/>
                  </a:lnTo>
                  <a:lnTo>
                    <a:pt x="10" y="31"/>
                  </a:lnTo>
                  <a:lnTo>
                    <a:pt x="18" y="31"/>
                  </a:lnTo>
                  <a:lnTo>
                    <a:pt x="18" y="35"/>
                  </a:lnTo>
                  <a:lnTo>
                    <a:pt x="8" y="34"/>
                  </a:lnTo>
                  <a:lnTo>
                    <a:pt x="0" y="41"/>
                  </a:lnTo>
                  <a:lnTo>
                    <a:pt x="5" y="47"/>
                  </a:lnTo>
                  <a:lnTo>
                    <a:pt x="14" y="46"/>
                  </a:lnTo>
                  <a:lnTo>
                    <a:pt x="19" y="43"/>
                  </a:lnTo>
                  <a:lnTo>
                    <a:pt x="30" y="40"/>
                  </a:lnTo>
                  <a:lnTo>
                    <a:pt x="31" y="44"/>
                  </a:lnTo>
                  <a:lnTo>
                    <a:pt x="42" y="35"/>
                  </a:lnTo>
                  <a:lnTo>
                    <a:pt x="33" y="28"/>
                  </a:lnTo>
                  <a:lnTo>
                    <a:pt x="35" y="21"/>
                  </a:lnTo>
                  <a:lnTo>
                    <a:pt x="23" y="1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47" name="Freeform 241"/>
            <p:cNvSpPr>
              <a:spLocks/>
            </p:cNvSpPr>
            <p:nvPr/>
          </p:nvSpPr>
          <p:spPr bwMode="auto">
            <a:xfrm>
              <a:off x="4292" y="1300"/>
              <a:ext cx="17" cy="30"/>
            </a:xfrm>
            <a:custGeom>
              <a:avLst/>
              <a:gdLst>
                <a:gd name="T0" fmla="*/ 6 w 17"/>
                <a:gd name="T1" fmla="*/ 30 h 30"/>
                <a:gd name="T2" fmla="*/ 11 w 17"/>
                <a:gd name="T3" fmla="*/ 19 h 30"/>
                <a:gd name="T4" fmla="*/ 17 w 17"/>
                <a:gd name="T5" fmla="*/ 13 h 30"/>
                <a:gd name="T6" fmla="*/ 16 w 17"/>
                <a:gd name="T7" fmla="*/ 0 h 30"/>
                <a:gd name="T8" fmla="*/ 7 w 17"/>
                <a:gd name="T9" fmla="*/ 1 h 30"/>
                <a:gd name="T10" fmla="*/ 4 w 17"/>
                <a:gd name="T11" fmla="*/ 10 h 30"/>
                <a:gd name="T12" fmla="*/ 8 w 17"/>
                <a:gd name="T13" fmla="*/ 17 h 30"/>
                <a:gd name="T14" fmla="*/ 0 w 17"/>
                <a:gd name="T15" fmla="*/ 27 h 30"/>
                <a:gd name="T16" fmla="*/ 6 w 17"/>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0">
                  <a:moveTo>
                    <a:pt x="6" y="30"/>
                  </a:moveTo>
                  <a:lnTo>
                    <a:pt x="11" y="19"/>
                  </a:lnTo>
                  <a:lnTo>
                    <a:pt x="17" y="13"/>
                  </a:lnTo>
                  <a:lnTo>
                    <a:pt x="16" y="0"/>
                  </a:lnTo>
                  <a:lnTo>
                    <a:pt x="7" y="1"/>
                  </a:lnTo>
                  <a:lnTo>
                    <a:pt x="4" y="10"/>
                  </a:lnTo>
                  <a:lnTo>
                    <a:pt x="8" y="17"/>
                  </a:lnTo>
                  <a:lnTo>
                    <a:pt x="0" y="27"/>
                  </a:lnTo>
                  <a:lnTo>
                    <a:pt x="6" y="3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48" name="Freeform 242"/>
            <p:cNvSpPr>
              <a:spLocks/>
            </p:cNvSpPr>
            <p:nvPr/>
          </p:nvSpPr>
          <p:spPr bwMode="auto">
            <a:xfrm>
              <a:off x="4292" y="1300"/>
              <a:ext cx="17" cy="30"/>
            </a:xfrm>
            <a:custGeom>
              <a:avLst/>
              <a:gdLst>
                <a:gd name="T0" fmla="*/ 6 w 17"/>
                <a:gd name="T1" fmla="*/ 30 h 30"/>
                <a:gd name="T2" fmla="*/ 11 w 17"/>
                <a:gd name="T3" fmla="*/ 19 h 30"/>
                <a:gd name="T4" fmla="*/ 17 w 17"/>
                <a:gd name="T5" fmla="*/ 13 h 30"/>
                <a:gd name="T6" fmla="*/ 16 w 17"/>
                <a:gd name="T7" fmla="*/ 0 h 30"/>
                <a:gd name="T8" fmla="*/ 7 w 17"/>
                <a:gd name="T9" fmla="*/ 1 h 30"/>
                <a:gd name="T10" fmla="*/ 4 w 17"/>
                <a:gd name="T11" fmla="*/ 10 h 30"/>
                <a:gd name="T12" fmla="*/ 8 w 17"/>
                <a:gd name="T13" fmla="*/ 17 h 30"/>
                <a:gd name="T14" fmla="*/ 0 w 17"/>
                <a:gd name="T15" fmla="*/ 27 h 30"/>
                <a:gd name="T16" fmla="*/ 6 w 17"/>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0">
                  <a:moveTo>
                    <a:pt x="6" y="30"/>
                  </a:moveTo>
                  <a:lnTo>
                    <a:pt x="11" y="19"/>
                  </a:lnTo>
                  <a:lnTo>
                    <a:pt x="17" y="13"/>
                  </a:lnTo>
                  <a:lnTo>
                    <a:pt x="16" y="0"/>
                  </a:lnTo>
                  <a:lnTo>
                    <a:pt x="7" y="1"/>
                  </a:lnTo>
                  <a:lnTo>
                    <a:pt x="4" y="10"/>
                  </a:lnTo>
                  <a:lnTo>
                    <a:pt x="8" y="17"/>
                  </a:lnTo>
                  <a:lnTo>
                    <a:pt x="0" y="27"/>
                  </a:lnTo>
                  <a:lnTo>
                    <a:pt x="6" y="3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49" name="Freeform 243"/>
            <p:cNvSpPr>
              <a:spLocks/>
            </p:cNvSpPr>
            <p:nvPr/>
          </p:nvSpPr>
          <p:spPr bwMode="auto">
            <a:xfrm>
              <a:off x="4317" y="1288"/>
              <a:ext cx="10" cy="26"/>
            </a:xfrm>
            <a:custGeom>
              <a:avLst/>
              <a:gdLst>
                <a:gd name="T0" fmla="*/ 7 w 10"/>
                <a:gd name="T1" fmla="*/ 22 h 26"/>
                <a:gd name="T2" fmla="*/ 10 w 10"/>
                <a:gd name="T3" fmla="*/ 17 h 26"/>
                <a:gd name="T4" fmla="*/ 9 w 10"/>
                <a:gd name="T5" fmla="*/ 4 h 26"/>
                <a:gd name="T6" fmla="*/ 4 w 10"/>
                <a:gd name="T7" fmla="*/ 0 h 26"/>
                <a:gd name="T8" fmla="*/ 2 w 10"/>
                <a:gd name="T9" fmla="*/ 4 h 26"/>
                <a:gd name="T10" fmla="*/ 0 w 10"/>
                <a:gd name="T11" fmla="*/ 18 h 26"/>
                <a:gd name="T12" fmla="*/ 1 w 10"/>
                <a:gd name="T13" fmla="*/ 26 h 26"/>
                <a:gd name="T14" fmla="*/ 7 w 10"/>
                <a:gd name="T15" fmla="*/ 2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7" y="22"/>
                  </a:moveTo>
                  <a:lnTo>
                    <a:pt x="10" y="17"/>
                  </a:lnTo>
                  <a:lnTo>
                    <a:pt x="9" y="4"/>
                  </a:lnTo>
                  <a:lnTo>
                    <a:pt x="4" y="0"/>
                  </a:lnTo>
                  <a:lnTo>
                    <a:pt x="2" y="4"/>
                  </a:lnTo>
                  <a:lnTo>
                    <a:pt x="0" y="18"/>
                  </a:lnTo>
                  <a:lnTo>
                    <a:pt x="1" y="26"/>
                  </a:lnTo>
                  <a:lnTo>
                    <a:pt x="7" y="22"/>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50" name="Freeform 244"/>
            <p:cNvSpPr>
              <a:spLocks/>
            </p:cNvSpPr>
            <p:nvPr/>
          </p:nvSpPr>
          <p:spPr bwMode="auto">
            <a:xfrm>
              <a:off x="4317" y="1288"/>
              <a:ext cx="10" cy="26"/>
            </a:xfrm>
            <a:custGeom>
              <a:avLst/>
              <a:gdLst>
                <a:gd name="T0" fmla="*/ 7 w 10"/>
                <a:gd name="T1" fmla="*/ 22 h 26"/>
                <a:gd name="T2" fmla="*/ 10 w 10"/>
                <a:gd name="T3" fmla="*/ 17 h 26"/>
                <a:gd name="T4" fmla="*/ 9 w 10"/>
                <a:gd name="T5" fmla="*/ 4 h 26"/>
                <a:gd name="T6" fmla="*/ 4 w 10"/>
                <a:gd name="T7" fmla="*/ 0 h 26"/>
                <a:gd name="T8" fmla="*/ 2 w 10"/>
                <a:gd name="T9" fmla="*/ 4 h 26"/>
                <a:gd name="T10" fmla="*/ 0 w 10"/>
                <a:gd name="T11" fmla="*/ 18 h 26"/>
                <a:gd name="T12" fmla="*/ 1 w 10"/>
                <a:gd name="T13" fmla="*/ 26 h 26"/>
                <a:gd name="T14" fmla="*/ 7 w 10"/>
                <a:gd name="T15" fmla="*/ 2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7" y="22"/>
                  </a:moveTo>
                  <a:lnTo>
                    <a:pt x="10" y="17"/>
                  </a:lnTo>
                  <a:lnTo>
                    <a:pt x="9" y="4"/>
                  </a:lnTo>
                  <a:lnTo>
                    <a:pt x="4" y="0"/>
                  </a:lnTo>
                  <a:lnTo>
                    <a:pt x="2" y="4"/>
                  </a:lnTo>
                  <a:lnTo>
                    <a:pt x="0" y="18"/>
                  </a:lnTo>
                  <a:lnTo>
                    <a:pt x="1" y="26"/>
                  </a:lnTo>
                  <a:lnTo>
                    <a:pt x="7" y="2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51" name="Freeform 245"/>
            <p:cNvSpPr>
              <a:spLocks/>
            </p:cNvSpPr>
            <p:nvPr/>
          </p:nvSpPr>
          <p:spPr bwMode="auto">
            <a:xfrm>
              <a:off x="4331" y="1288"/>
              <a:ext cx="4" cy="8"/>
            </a:xfrm>
            <a:custGeom>
              <a:avLst/>
              <a:gdLst>
                <a:gd name="T0" fmla="*/ 0 w 4"/>
                <a:gd name="T1" fmla="*/ 8 h 8"/>
                <a:gd name="T2" fmla="*/ 4 w 4"/>
                <a:gd name="T3" fmla="*/ 0 h 8"/>
                <a:gd name="T4" fmla="*/ 0 w 4"/>
                <a:gd name="T5" fmla="*/ 1 h 8"/>
                <a:gd name="T6" fmla="*/ 0 w 4"/>
                <a:gd name="T7" fmla="*/ 8 h 8"/>
              </a:gdLst>
              <a:ahLst/>
              <a:cxnLst>
                <a:cxn ang="0">
                  <a:pos x="T0" y="T1"/>
                </a:cxn>
                <a:cxn ang="0">
                  <a:pos x="T2" y="T3"/>
                </a:cxn>
                <a:cxn ang="0">
                  <a:pos x="T4" y="T5"/>
                </a:cxn>
                <a:cxn ang="0">
                  <a:pos x="T6" y="T7"/>
                </a:cxn>
              </a:cxnLst>
              <a:rect l="0" t="0" r="r" b="b"/>
              <a:pathLst>
                <a:path w="4" h="8">
                  <a:moveTo>
                    <a:pt x="0" y="8"/>
                  </a:moveTo>
                  <a:lnTo>
                    <a:pt x="4" y="0"/>
                  </a:lnTo>
                  <a:lnTo>
                    <a:pt x="0" y="1"/>
                  </a:lnTo>
                  <a:lnTo>
                    <a:pt x="0" y="8"/>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52" name="Freeform 246"/>
            <p:cNvSpPr>
              <a:spLocks/>
            </p:cNvSpPr>
            <p:nvPr/>
          </p:nvSpPr>
          <p:spPr bwMode="auto">
            <a:xfrm>
              <a:off x="4331" y="1288"/>
              <a:ext cx="4" cy="8"/>
            </a:xfrm>
            <a:custGeom>
              <a:avLst/>
              <a:gdLst>
                <a:gd name="T0" fmla="*/ 0 w 4"/>
                <a:gd name="T1" fmla="*/ 8 h 8"/>
                <a:gd name="T2" fmla="*/ 4 w 4"/>
                <a:gd name="T3" fmla="*/ 0 h 8"/>
                <a:gd name="T4" fmla="*/ 0 w 4"/>
                <a:gd name="T5" fmla="*/ 1 h 8"/>
                <a:gd name="T6" fmla="*/ 0 w 4"/>
                <a:gd name="T7" fmla="*/ 8 h 8"/>
              </a:gdLst>
              <a:ahLst/>
              <a:cxnLst>
                <a:cxn ang="0">
                  <a:pos x="T0" y="T1"/>
                </a:cxn>
                <a:cxn ang="0">
                  <a:pos x="T2" y="T3"/>
                </a:cxn>
                <a:cxn ang="0">
                  <a:pos x="T4" y="T5"/>
                </a:cxn>
                <a:cxn ang="0">
                  <a:pos x="T6" y="T7"/>
                </a:cxn>
              </a:cxnLst>
              <a:rect l="0" t="0" r="r" b="b"/>
              <a:pathLst>
                <a:path w="4" h="8">
                  <a:moveTo>
                    <a:pt x="0" y="8"/>
                  </a:moveTo>
                  <a:lnTo>
                    <a:pt x="4" y="0"/>
                  </a:lnTo>
                  <a:lnTo>
                    <a:pt x="0" y="1"/>
                  </a:lnTo>
                  <a:lnTo>
                    <a:pt x="0" y="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53" name="Freeform 247"/>
            <p:cNvSpPr>
              <a:spLocks/>
            </p:cNvSpPr>
            <p:nvPr/>
          </p:nvSpPr>
          <p:spPr bwMode="auto">
            <a:xfrm>
              <a:off x="4321" y="1269"/>
              <a:ext cx="10" cy="17"/>
            </a:xfrm>
            <a:custGeom>
              <a:avLst/>
              <a:gdLst>
                <a:gd name="T0" fmla="*/ 10 w 10"/>
                <a:gd name="T1" fmla="*/ 7 h 17"/>
                <a:gd name="T2" fmla="*/ 5 w 10"/>
                <a:gd name="T3" fmla="*/ 0 h 17"/>
                <a:gd name="T4" fmla="*/ 0 w 10"/>
                <a:gd name="T5" fmla="*/ 12 h 17"/>
                <a:gd name="T6" fmla="*/ 5 w 10"/>
                <a:gd name="T7" fmla="*/ 17 h 17"/>
                <a:gd name="T8" fmla="*/ 10 w 10"/>
                <a:gd name="T9" fmla="*/ 7 h 17"/>
              </a:gdLst>
              <a:ahLst/>
              <a:cxnLst>
                <a:cxn ang="0">
                  <a:pos x="T0" y="T1"/>
                </a:cxn>
                <a:cxn ang="0">
                  <a:pos x="T2" y="T3"/>
                </a:cxn>
                <a:cxn ang="0">
                  <a:pos x="T4" y="T5"/>
                </a:cxn>
                <a:cxn ang="0">
                  <a:pos x="T6" y="T7"/>
                </a:cxn>
                <a:cxn ang="0">
                  <a:pos x="T8" y="T9"/>
                </a:cxn>
              </a:cxnLst>
              <a:rect l="0" t="0" r="r" b="b"/>
              <a:pathLst>
                <a:path w="10" h="17">
                  <a:moveTo>
                    <a:pt x="10" y="7"/>
                  </a:moveTo>
                  <a:lnTo>
                    <a:pt x="5" y="0"/>
                  </a:lnTo>
                  <a:lnTo>
                    <a:pt x="0" y="12"/>
                  </a:lnTo>
                  <a:lnTo>
                    <a:pt x="5" y="17"/>
                  </a:lnTo>
                  <a:lnTo>
                    <a:pt x="10" y="7"/>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54" name="Freeform 248"/>
            <p:cNvSpPr>
              <a:spLocks/>
            </p:cNvSpPr>
            <p:nvPr/>
          </p:nvSpPr>
          <p:spPr bwMode="auto">
            <a:xfrm>
              <a:off x="4321" y="1269"/>
              <a:ext cx="10" cy="17"/>
            </a:xfrm>
            <a:custGeom>
              <a:avLst/>
              <a:gdLst>
                <a:gd name="T0" fmla="*/ 10 w 10"/>
                <a:gd name="T1" fmla="*/ 7 h 17"/>
                <a:gd name="T2" fmla="*/ 5 w 10"/>
                <a:gd name="T3" fmla="*/ 0 h 17"/>
                <a:gd name="T4" fmla="*/ 0 w 10"/>
                <a:gd name="T5" fmla="*/ 12 h 17"/>
                <a:gd name="T6" fmla="*/ 5 w 10"/>
                <a:gd name="T7" fmla="*/ 17 h 17"/>
                <a:gd name="T8" fmla="*/ 10 w 10"/>
                <a:gd name="T9" fmla="*/ 7 h 17"/>
              </a:gdLst>
              <a:ahLst/>
              <a:cxnLst>
                <a:cxn ang="0">
                  <a:pos x="T0" y="T1"/>
                </a:cxn>
                <a:cxn ang="0">
                  <a:pos x="T2" y="T3"/>
                </a:cxn>
                <a:cxn ang="0">
                  <a:pos x="T4" y="T5"/>
                </a:cxn>
                <a:cxn ang="0">
                  <a:pos x="T6" y="T7"/>
                </a:cxn>
                <a:cxn ang="0">
                  <a:pos x="T8" y="T9"/>
                </a:cxn>
              </a:cxnLst>
              <a:rect l="0" t="0" r="r" b="b"/>
              <a:pathLst>
                <a:path w="10" h="17">
                  <a:moveTo>
                    <a:pt x="10" y="7"/>
                  </a:moveTo>
                  <a:lnTo>
                    <a:pt x="5" y="0"/>
                  </a:lnTo>
                  <a:lnTo>
                    <a:pt x="0" y="12"/>
                  </a:lnTo>
                  <a:lnTo>
                    <a:pt x="5" y="17"/>
                  </a:lnTo>
                  <a:lnTo>
                    <a:pt x="10" y="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55" name="Freeform 249"/>
            <p:cNvSpPr>
              <a:spLocks/>
            </p:cNvSpPr>
            <p:nvPr/>
          </p:nvSpPr>
          <p:spPr bwMode="auto">
            <a:xfrm>
              <a:off x="4224" y="1475"/>
              <a:ext cx="10" cy="8"/>
            </a:xfrm>
            <a:custGeom>
              <a:avLst/>
              <a:gdLst>
                <a:gd name="T0" fmla="*/ 9 w 10"/>
                <a:gd name="T1" fmla="*/ 0 h 8"/>
                <a:gd name="T2" fmla="*/ 0 w 10"/>
                <a:gd name="T3" fmla="*/ 5 h 8"/>
                <a:gd name="T4" fmla="*/ 10 w 10"/>
                <a:gd name="T5" fmla="*/ 8 h 8"/>
                <a:gd name="T6" fmla="*/ 9 w 10"/>
                <a:gd name="T7" fmla="*/ 0 h 8"/>
              </a:gdLst>
              <a:ahLst/>
              <a:cxnLst>
                <a:cxn ang="0">
                  <a:pos x="T0" y="T1"/>
                </a:cxn>
                <a:cxn ang="0">
                  <a:pos x="T2" y="T3"/>
                </a:cxn>
                <a:cxn ang="0">
                  <a:pos x="T4" y="T5"/>
                </a:cxn>
                <a:cxn ang="0">
                  <a:pos x="T6" y="T7"/>
                </a:cxn>
              </a:cxnLst>
              <a:rect l="0" t="0" r="r" b="b"/>
              <a:pathLst>
                <a:path w="10" h="8">
                  <a:moveTo>
                    <a:pt x="9" y="0"/>
                  </a:moveTo>
                  <a:lnTo>
                    <a:pt x="0" y="5"/>
                  </a:lnTo>
                  <a:lnTo>
                    <a:pt x="10" y="8"/>
                  </a:lnTo>
                  <a:lnTo>
                    <a:pt x="9" y="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56" name="Freeform 250"/>
            <p:cNvSpPr>
              <a:spLocks/>
            </p:cNvSpPr>
            <p:nvPr/>
          </p:nvSpPr>
          <p:spPr bwMode="auto">
            <a:xfrm>
              <a:off x="4224" y="1475"/>
              <a:ext cx="10" cy="8"/>
            </a:xfrm>
            <a:custGeom>
              <a:avLst/>
              <a:gdLst>
                <a:gd name="T0" fmla="*/ 9 w 10"/>
                <a:gd name="T1" fmla="*/ 0 h 8"/>
                <a:gd name="T2" fmla="*/ 0 w 10"/>
                <a:gd name="T3" fmla="*/ 5 h 8"/>
                <a:gd name="T4" fmla="*/ 10 w 10"/>
                <a:gd name="T5" fmla="*/ 8 h 8"/>
                <a:gd name="T6" fmla="*/ 9 w 10"/>
                <a:gd name="T7" fmla="*/ 0 h 8"/>
              </a:gdLst>
              <a:ahLst/>
              <a:cxnLst>
                <a:cxn ang="0">
                  <a:pos x="T0" y="T1"/>
                </a:cxn>
                <a:cxn ang="0">
                  <a:pos x="T2" y="T3"/>
                </a:cxn>
                <a:cxn ang="0">
                  <a:pos x="T4" y="T5"/>
                </a:cxn>
                <a:cxn ang="0">
                  <a:pos x="T6" y="T7"/>
                </a:cxn>
              </a:cxnLst>
              <a:rect l="0" t="0" r="r" b="b"/>
              <a:pathLst>
                <a:path w="10" h="8">
                  <a:moveTo>
                    <a:pt x="9" y="0"/>
                  </a:moveTo>
                  <a:lnTo>
                    <a:pt x="0" y="5"/>
                  </a:lnTo>
                  <a:lnTo>
                    <a:pt x="10" y="8"/>
                  </a:lnTo>
                  <a:lnTo>
                    <a:pt x="9"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57" name="Freeform 251"/>
            <p:cNvSpPr>
              <a:spLocks/>
            </p:cNvSpPr>
            <p:nvPr/>
          </p:nvSpPr>
          <p:spPr bwMode="auto">
            <a:xfrm>
              <a:off x="4216" y="1487"/>
              <a:ext cx="8" cy="6"/>
            </a:xfrm>
            <a:custGeom>
              <a:avLst/>
              <a:gdLst>
                <a:gd name="T0" fmla="*/ 3 w 8"/>
                <a:gd name="T1" fmla="*/ 6 h 6"/>
                <a:gd name="T2" fmla="*/ 8 w 8"/>
                <a:gd name="T3" fmla="*/ 0 h 6"/>
                <a:gd name="T4" fmla="*/ 0 w 8"/>
                <a:gd name="T5" fmla="*/ 3 h 6"/>
                <a:gd name="T6" fmla="*/ 3 w 8"/>
                <a:gd name="T7" fmla="*/ 6 h 6"/>
              </a:gdLst>
              <a:ahLst/>
              <a:cxnLst>
                <a:cxn ang="0">
                  <a:pos x="T0" y="T1"/>
                </a:cxn>
                <a:cxn ang="0">
                  <a:pos x="T2" y="T3"/>
                </a:cxn>
                <a:cxn ang="0">
                  <a:pos x="T4" y="T5"/>
                </a:cxn>
                <a:cxn ang="0">
                  <a:pos x="T6" y="T7"/>
                </a:cxn>
              </a:cxnLst>
              <a:rect l="0" t="0" r="r" b="b"/>
              <a:pathLst>
                <a:path w="8" h="6">
                  <a:moveTo>
                    <a:pt x="3" y="6"/>
                  </a:moveTo>
                  <a:lnTo>
                    <a:pt x="8" y="0"/>
                  </a:lnTo>
                  <a:lnTo>
                    <a:pt x="0" y="3"/>
                  </a:lnTo>
                  <a:lnTo>
                    <a:pt x="3" y="6"/>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58" name="Freeform 252"/>
            <p:cNvSpPr>
              <a:spLocks/>
            </p:cNvSpPr>
            <p:nvPr/>
          </p:nvSpPr>
          <p:spPr bwMode="auto">
            <a:xfrm>
              <a:off x="4216" y="1487"/>
              <a:ext cx="8" cy="6"/>
            </a:xfrm>
            <a:custGeom>
              <a:avLst/>
              <a:gdLst>
                <a:gd name="T0" fmla="*/ 3 w 8"/>
                <a:gd name="T1" fmla="*/ 6 h 6"/>
                <a:gd name="T2" fmla="*/ 8 w 8"/>
                <a:gd name="T3" fmla="*/ 0 h 6"/>
                <a:gd name="T4" fmla="*/ 0 w 8"/>
                <a:gd name="T5" fmla="*/ 3 h 6"/>
                <a:gd name="T6" fmla="*/ 3 w 8"/>
                <a:gd name="T7" fmla="*/ 6 h 6"/>
              </a:gdLst>
              <a:ahLst/>
              <a:cxnLst>
                <a:cxn ang="0">
                  <a:pos x="T0" y="T1"/>
                </a:cxn>
                <a:cxn ang="0">
                  <a:pos x="T2" y="T3"/>
                </a:cxn>
                <a:cxn ang="0">
                  <a:pos x="T4" y="T5"/>
                </a:cxn>
                <a:cxn ang="0">
                  <a:pos x="T6" y="T7"/>
                </a:cxn>
              </a:cxnLst>
              <a:rect l="0" t="0" r="r" b="b"/>
              <a:pathLst>
                <a:path w="8" h="6">
                  <a:moveTo>
                    <a:pt x="3" y="6"/>
                  </a:moveTo>
                  <a:lnTo>
                    <a:pt x="8" y="0"/>
                  </a:lnTo>
                  <a:lnTo>
                    <a:pt x="0" y="3"/>
                  </a:lnTo>
                  <a:lnTo>
                    <a:pt x="3"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59" name="Freeform 253"/>
            <p:cNvSpPr>
              <a:spLocks/>
            </p:cNvSpPr>
            <p:nvPr/>
          </p:nvSpPr>
          <p:spPr bwMode="auto">
            <a:xfrm>
              <a:off x="4226" y="1459"/>
              <a:ext cx="16" cy="14"/>
            </a:xfrm>
            <a:custGeom>
              <a:avLst/>
              <a:gdLst>
                <a:gd name="T0" fmla="*/ 16 w 16"/>
                <a:gd name="T1" fmla="*/ 0 h 14"/>
                <a:gd name="T2" fmla="*/ 7 w 16"/>
                <a:gd name="T3" fmla="*/ 0 h 14"/>
                <a:gd name="T4" fmla="*/ 0 w 16"/>
                <a:gd name="T5" fmla="*/ 6 h 14"/>
                <a:gd name="T6" fmla="*/ 0 w 16"/>
                <a:gd name="T7" fmla="*/ 14 h 14"/>
                <a:gd name="T8" fmla="*/ 13 w 16"/>
                <a:gd name="T9" fmla="*/ 5 h 14"/>
                <a:gd name="T10" fmla="*/ 16 w 16"/>
                <a:gd name="T11" fmla="*/ 0 h 14"/>
              </a:gdLst>
              <a:ahLst/>
              <a:cxnLst>
                <a:cxn ang="0">
                  <a:pos x="T0" y="T1"/>
                </a:cxn>
                <a:cxn ang="0">
                  <a:pos x="T2" y="T3"/>
                </a:cxn>
                <a:cxn ang="0">
                  <a:pos x="T4" y="T5"/>
                </a:cxn>
                <a:cxn ang="0">
                  <a:pos x="T6" y="T7"/>
                </a:cxn>
                <a:cxn ang="0">
                  <a:pos x="T8" y="T9"/>
                </a:cxn>
                <a:cxn ang="0">
                  <a:pos x="T10" y="T11"/>
                </a:cxn>
              </a:cxnLst>
              <a:rect l="0" t="0" r="r" b="b"/>
              <a:pathLst>
                <a:path w="16" h="14">
                  <a:moveTo>
                    <a:pt x="16" y="0"/>
                  </a:moveTo>
                  <a:lnTo>
                    <a:pt x="7" y="0"/>
                  </a:lnTo>
                  <a:lnTo>
                    <a:pt x="0" y="6"/>
                  </a:lnTo>
                  <a:lnTo>
                    <a:pt x="0" y="14"/>
                  </a:lnTo>
                  <a:lnTo>
                    <a:pt x="13" y="5"/>
                  </a:lnTo>
                  <a:lnTo>
                    <a:pt x="16" y="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60" name="Freeform 254"/>
            <p:cNvSpPr>
              <a:spLocks/>
            </p:cNvSpPr>
            <p:nvPr/>
          </p:nvSpPr>
          <p:spPr bwMode="auto">
            <a:xfrm>
              <a:off x="4226" y="1459"/>
              <a:ext cx="16" cy="14"/>
            </a:xfrm>
            <a:custGeom>
              <a:avLst/>
              <a:gdLst>
                <a:gd name="T0" fmla="*/ 16 w 16"/>
                <a:gd name="T1" fmla="*/ 0 h 14"/>
                <a:gd name="T2" fmla="*/ 7 w 16"/>
                <a:gd name="T3" fmla="*/ 0 h 14"/>
                <a:gd name="T4" fmla="*/ 0 w 16"/>
                <a:gd name="T5" fmla="*/ 6 h 14"/>
                <a:gd name="T6" fmla="*/ 0 w 16"/>
                <a:gd name="T7" fmla="*/ 14 h 14"/>
                <a:gd name="T8" fmla="*/ 13 w 16"/>
                <a:gd name="T9" fmla="*/ 5 h 14"/>
                <a:gd name="T10" fmla="*/ 16 w 16"/>
                <a:gd name="T11" fmla="*/ 0 h 14"/>
              </a:gdLst>
              <a:ahLst/>
              <a:cxnLst>
                <a:cxn ang="0">
                  <a:pos x="T0" y="T1"/>
                </a:cxn>
                <a:cxn ang="0">
                  <a:pos x="T2" y="T3"/>
                </a:cxn>
                <a:cxn ang="0">
                  <a:pos x="T4" y="T5"/>
                </a:cxn>
                <a:cxn ang="0">
                  <a:pos x="T6" y="T7"/>
                </a:cxn>
                <a:cxn ang="0">
                  <a:pos x="T8" y="T9"/>
                </a:cxn>
                <a:cxn ang="0">
                  <a:pos x="T10" y="T11"/>
                </a:cxn>
              </a:cxnLst>
              <a:rect l="0" t="0" r="r" b="b"/>
              <a:pathLst>
                <a:path w="16" h="14">
                  <a:moveTo>
                    <a:pt x="16" y="0"/>
                  </a:moveTo>
                  <a:lnTo>
                    <a:pt x="7" y="0"/>
                  </a:lnTo>
                  <a:lnTo>
                    <a:pt x="0" y="6"/>
                  </a:lnTo>
                  <a:lnTo>
                    <a:pt x="0" y="14"/>
                  </a:lnTo>
                  <a:lnTo>
                    <a:pt x="13" y="5"/>
                  </a:lnTo>
                  <a:lnTo>
                    <a:pt x="16"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61" name="Freeform 255"/>
            <p:cNvSpPr>
              <a:spLocks/>
            </p:cNvSpPr>
            <p:nvPr/>
          </p:nvSpPr>
          <p:spPr bwMode="auto">
            <a:xfrm>
              <a:off x="4286" y="1316"/>
              <a:ext cx="45" cy="74"/>
            </a:xfrm>
            <a:custGeom>
              <a:avLst/>
              <a:gdLst>
                <a:gd name="T0" fmla="*/ 22 w 45"/>
                <a:gd name="T1" fmla="*/ 32 h 74"/>
                <a:gd name="T2" fmla="*/ 27 w 45"/>
                <a:gd name="T3" fmla="*/ 33 h 74"/>
                <a:gd name="T4" fmla="*/ 28 w 45"/>
                <a:gd name="T5" fmla="*/ 37 h 74"/>
                <a:gd name="T6" fmla="*/ 27 w 45"/>
                <a:gd name="T7" fmla="*/ 53 h 74"/>
                <a:gd name="T8" fmla="*/ 19 w 45"/>
                <a:gd name="T9" fmla="*/ 70 h 74"/>
                <a:gd name="T10" fmla="*/ 27 w 45"/>
                <a:gd name="T11" fmla="*/ 74 h 74"/>
                <a:gd name="T12" fmla="*/ 30 w 45"/>
                <a:gd name="T13" fmla="*/ 65 h 74"/>
                <a:gd name="T14" fmla="*/ 37 w 45"/>
                <a:gd name="T15" fmla="*/ 55 h 74"/>
                <a:gd name="T16" fmla="*/ 37 w 45"/>
                <a:gd name="T17" fmla="*/ 41 h 74"/>
                <a:gd name="T18" fmla="*/ 40 w 45"/>
                <a:gd name="T19" fmla="*/ 35 h 74"/>
                <a:gd name="T20" fmla="*/ 43 w 45"/>
                <a:gd name="T21" fmla="*/ 39 h 74"/>
                <a:gd name="T22" fmla="*/ 45 w 45"/>
                <a:gd name="T23" fmla="*/ 33 h 74"/>
                <a:gd name="T24" fmla="*/ 33 w 45"/>
                <a:gd name="T25" fmla="*/ 27 h 74"/>
                <a:gd name="T26" fmla="*/ 34 w 45"/>
                <a:gd name="T27" fmla="*/ 22 h 74"/>
                <a:gd name="T28" fmla="*/ 38 w 45"/>
                <a:gd name="T29" fmla="*/ 19 h 74"/>
                <a:gd name="T30" fmla="*/ 34 w 45"/>
                <a:gd name="T31" fmla="*/ 9 h 74"/>
                <a:gd name="T32" fmla="*/ 40 w 45"/>
                <a:gd name="T33" fmla="*/ 5 h 74"/>
                <a:gd name="T34" fmla="*/ 35 w 45"/>
                <a:gd name="T35" fmla="*/ 1 h 74"/>
                <a:gd name="T36" fmla="*/ 28 w 45"/>
                <a:gd name="T37" fmla="*/ 4 h 74"/>
                <a:gd name="T38" fmla="*/ 24 w 45"/>
                <a:gd name="T39" fmla="*/ 0 h 74"/>
                <a:gd name="T40" fmla="*/ 21 w 45"/>
                <a:gd name="T41" fmla="*/ 5 h 74"/>
                <a:gd name="T42" fmla="*/ 18 w 45"/>
                <a:gd name="T43" fmla="*/ 15 h 74"/>
                <a:gd name="T44" fmla="*/ 21 w 45"/>
                <a:gd name="T45" fmla="*/ 19 h 74"/>
                <a:gd name="T46" fmla="*/ 19 w 45"/>
                <a:gd name="T47" fmla="*/ 24 h 74"/>
                <a:gd name="T48" fmla="*/ 16 w 45"/>
                <a:gd name="T49" fmla="*/ 19 h 74"/>
                <a:gd name="T50" fmla="*/ 1 w 45"/>
                <a:gd name="T51" fmla="*/ 24 h 74"/>
                <a:gd name="T52" fmla="*/ 0 w 45"/>
                <a:gd name="T53" fmla="*/ 31 h 74"/>
                <a:gd name="T54" fmla="*/ 14 w 45"/>
                <a:gd name="T55" fmla="*/ 42 h 74"/>
                <a:gd name="T56" fmla="*/ 22 w 45"/>
                <a:gd name="T57"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74">
                  <a:moveTo>
                    <a:pt x="22" y="32"/>
                  </a:moveTo>
                  <a:lnTo>
                    <a:pt x="27" y="33"/>
                  </a:lnTo>
                  <a:lnTo>
                    <a:pt x="28" y="37"/>
                  </a:lnTo>
                  <a:lnTo>
                    <a:pt x="27" y="53"/>
                  </a:lnTo>
                  <a:lnTo>
                    <a:pt x="19" y="70"/>
                  </a:lnTo>
                  <a:lnTo>
                    <a:pt x="27" y="74"/>
                  </a:lnTo>
                  <a:lnTo>
                    <a:pt x="30" y="65"/>
                  </a:lnTo>
                  <a:lnTo>
                    <a:pt x="37" y="55"/>
                  </a:lnTo>
                  <a:lnTo>
                    <a:pt x="37" y="41"/>
                  </a:lnTo>
                  <a:lnTo>
                    <a:pt x="40" y="35"/>
                  </a:lnTo>
                  <a:lnTo>
                    <a:pt x="43" y="39"/>
                  </a:lnTo>
                  <a:lnTo>
                    <a:pt x="45" y="33"/>
                  </a:lnTo>
                  <a:lnTo>
                    <a:pt x="33" y="27"/>
                  </a:lnTo>
                  <a:lnTo>
                    <a:pt x="34" y="22"/>
                  </a:lnTo>
                  <a:lnTo>
                    <a:pt x="38" y="19"/>
                  </a:lnTo>
                  <a:lnTo>
                    <a:pt x="34" y="9"/>
                  </a:lnTo>
                  <a:lnTo>
                    <a:pt x="40" y="5"/>
                  </a:lnTo>
                  <a:lnTo>
                    <a:pt x="35" y="1"/>
                  </a:lnTo>
                  <a:lnTo>
                    <a:pt x="28" y="4"/>
                  </a:lnTo>
                  <a:lnTo>
                    <a:pt x="24" y="0"/>
                  </a:lnTo>
                  <a:lnTo>
                    <a:pt x="21" y="5"/>
                  </a:lnTo>
                  <a:lnTo>
                    <a:pt x="18" y="15"/>
                  </a:lnTo>
                  <a:lnTo>
                    <a:pt x="21" y="19"/>
                  </a:lnTo>
                  <a:lnTo>
                    <a:pt x="19" y="24"/>
                  </a:lnTo>
                  <a:lnTo>
                    <a:pt x="16" y="19"/>
                  </a:lnTo>
                  <a:lnTo>
                    <a:pt x="1" y="24"/>
                  </a:lnTo>
                  <a:lnTo>
                    <a:pt x="0" y="31"/>
                  </a:lnTo>
                  <a:lnTo>
                    <a:pt x="14" y="42"/>
                  </a:lnTo>
                  <a:lnTo>
                    <a:pt x="22" y="32"/>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62" name="Freeform 256"/>
            <p:cNvSpPr>
              <a:spLocks/>
            </p:cNvSpPr>
            <p:nvPr/>
          </p:nvSpPr>
          <p:spPr bwMode="auto">
            <a:xfrm>
              <a:off x="4286" y="1316"/>
              <a:ext cx="45" cy="74"/>
            </a:xfrm>
            <a:custGeom>
              <a:avLst/>
              <a:gdLst>
                <a:gd name="T0" fmla="*/ 22 w 45"/>
                <a:gd name="T1" fmla="*/ 32 h 74"/>
                <a:gd name="T2" fmla="*/ 27 w 45"/>
                <a:gd name="T3" fmla="*/ 33 h 74"/>
                <a:gd name="T4" fmla="*/ 28 w 45"/>
                <a:gd name="T5" fmla="*/ 37 h 74"/>
                <a:gd name="T6" fmla="*/ 27 w 45"/>
                <a:gd name="T7" fmla="*/ 53 h 74"/>
                <a:gd name="T8" fmla="*/ 19 w 45"/>
                <a:gd name="T9" fmla="*/ 70 h 74"/>
                <a:gd name="T10" fmla="*/ 27 w 45"/>
                <a:gd name="T11" fmla="*/ 74 h 74"/>
                <a:gd name="T12" fmla="*/ 30 w 45"/>
                <a:gd name="T13" fmla="*/ 65 h 74"/>
                <a:gd name="T14" fmla="*/ 37 w 45"/>
                <a:gd name="T15" fmla="*/ 55 h 74"/>
                <a:gd name="T16" fmla="*/ 37 w 45"/>
                <a:gd name="T17" fmla="*/ 41 h 74"/>
                <a:gd name="T18" fmla="*/ 40 w 45"/>
                <a:gd name="T19" fmla="*/ 35 h 74"/>
                <a:gd name="T20" fmla="*/ 43 w 45"/>
                <a:gd name="T21" fmla="*/ 39 h 74"/>
                <a:gd name="T22" fmla="*/ 45 w 45"/>
                <a:gd name="T23" fmla="*/ 33 h 74"/>
                <a:gd name="T24" fmla="*/ 33 w 45"/>
                <a:gd name="T25" fmla="*/ 27 h 74"/>
                <a:gd name="T26" fmla="*/ 34 w 45"/>
                <a:gd name="T27" fmla="*/ 22 h 74"/>
                <a:gd name="T28" fmla="*/ 38 w 45"/>
                <a:gd name="T29" fmla="*/ 19 h 74"/>
                <a:gd name="T30" fmla="*/ 34 w 45"/>
                <a:gd name="T31" fmla="*/ 9 h 74"/>
                <a:gd name="T32" fmla="*/ 40 w 45"/>
                <a:gd name="T33" fmla="*/ 5 h 74"/>
                <a:gd name="T34" fmla="*/ 35 w 45"/>
                <a:gd name="T35" fmla="*/ 1 h 74"/>
                <a:gd name="T36" fmla="*/ 28 w 45"/>
                <a:gd name="T37" fmla="*/ 4 h 74"/>
                <a:gd name="T38" fmla="*/ 24 w 45"/>
                <a:gd name="T39" fmla="*/ 0 h 74"/>
                <a:gd name="T40" fmla="*/ 21 w 45"/>
                <a:gd name="T41" fmla="*/ 5 h 74"/>
                <a:gd name="T42" fmla="*/ 18 w 45"/>
                <a:gd name="T43" fmla="*/ 15 h 74"/>
                <a:gd name="T44" fmla="*/ 21 w 45"/>
                <a:gd name="T45" fmla="*/ 19 h 74"/>
                <a:gd name="T46" fmla="*/ 19 w 45"/>
                <a:gd name="T47" fmla="*/ 24 h 74"/>
                <a:gd name="T48" fmla="*/ 16 w 45"/>
                <a:gd name="T49" fmla="*/ 19 h 74"/>
                <a:gd name="T50" fmla="*/ 1 w 45"/>
                <a:gd name="T51" fmla="*/ 24 h 74"/>
                <a:gd name="T52" fmla="*/ 0 w 45"/>
                <a:gd name="T53" fmla="*/ 31 h 74"/>
                <a:gd name="T54" fmla="*/ 14 w 45"/>
                <a:gd name="T55" fmla="*/ 42 h 74"/>
                <a:gd name="T56" fmla="*/ 22 w 45"/>
                <a:gd name="T57"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74">
                  <a:moveTo>
                    <a:pt x="22" y="32"/>
                  </a:moveTo>
                  <a:lnTo>
                    <a:pt x="27" y="33"/>
                  </a:lnTo>
                  <a:lnTo>
                    <a:pt x="28" y="37"/>
                  </a:lnTo>
                  <a:lnTo>
                    <a:pt x="27" y="53"/>
                  </a:lnTo>
                  <a:lnTo>
                    <a:pt x="19" y="70"/>
                  </a:lnTo>
                  <a:lnTo>
                    <a:pt x="27" y="74"/>
                  </a:lnTo>
                  <a:lnTo>
                    <a:pt x="30" y="65"/>
                  </a:lnTo>
                  <a:lnTo>
                    <a:pt x="37" y="55"/>
                  </a:lnTo>
                  <a:lnTo>
                    <a:pt x="37" y="41"/>
                  </a:lnTo>
                  <a:lnTo>
                    <a:pt x="40" y="35"/>
                  </a:lnTo>
                  <a:lnTo>
                    <a:pt x="43" y="39"/>
                  </a:lnTo>
                  <a:lnTo>
                    <a:pt x="45" y="33"/>
                  </a:lnTo>
                  <a:lnTo>
                    <a:pt x="33" y="27"/>
                  </a:lnTo>
                  <a:lnTo>
                    <a:pt x="34" y="22"/>
                  </a:lnTo>
                  <a:lnTo>
                    <a:pt x="38" y="19"/>
                  </a:lnTo>
                  <a:lnTo>
                    <a:pt x="34" y="9"/>
                  </a:lnTo>
                  <a:lnTo>
                    <a:pt x="40" y="5"/>
                  </a:lnTo>
                  <a:lnTo>
                    <a:pt x="35" y="1"/>
                  </a:lnTo>
                  <a:lnTo>
                    <a:pt x="28" y="4"/>
                  </a:lnTo>
                  <a:lnTo>
                    <a:pt x="24" y="0"/>
                  </a:lnTo>
                  <a:lnTo>
                    <a:pt x="21" y="5"/>
                  </a:lnTo>
                  <a:lnTo>
                    <a:pt x="18" y="15"/>
                  </a:lnTo>
                  <a:lnTo>
                    <a:pt x="21" y="19"/>
                  </a:lnTo>
                  <a:lnTo>
                    <a:pt x="19" y="24"/>
                  </a:lnTo>
                  <a:lnTo>
                    <a:pt x="16" y="19"/>
                  </a:lnTo>
                  <a:lnTo>
                    <a:pt x="1" y="24"/>
                  </a:lnTo>
                  <a:lnTo>
                    <a:pt x="0" y="31"/>
                  </a:lnTo>
                  <a:lnTo>
                    <a:pt x="14" y="42"/>
                  </a:lnTo>
                  <a:lnTo>
                    <a:pt x="22" y="3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63" name="Freeform 257"/>
            <p:cNvSpPr>
              <a:spLocks/>
            </p:cNvSpPr>
            <p:nvPr/>
          </p:nvSpPr>
          <p:spPr bwMode="auto">
            <a:xfrm>
              <a:off x="3986" y="1862"/>
              <a:ext cx="32" cy="38"/>
            </a:xfrm>
            <a:custGeom>
              <a:avLst/>
              <a:gdLst>
                <a:gd name="T0" fmla="*/ 13 w 32"/>
                <a:gd name="T1" fmla="*/ 37 h 38"/>
                <a:gd name="T2" fmla="*/ 20 w 32"/>
                <a:gd name="T3" fmla="*/ 38 h 38"/>
                <a:gd name="T4" fmla="*/ 23 w 32"/>
                <a:gd name="T5" fmla="*/ 32 h 38"/>
                <a:gd name="T6" fmla="*/ 32 w 32"/>
                <a:gd name="T7" fmla="*/ 26 h 38"/>
                <a:gd name="T8" fmla="*/ 28 w 32"/>
                <a:gd name="T9" fmla="*/ 16 h 38"/>
                <a:gd name="T10" fmla="*/ 28 w 32"/>
                <a:gd name="T11" fmla="*/ 8 h 38"/>
                <a:gd name="T12" fmla="*/ 23 w 32"/>
                <a:gd name="T13" fmla="*/ 0 h 38"/>
                <a:gd name="T14" fmla="*/ 16 w 32"/>
                <a:gd name="T15" fmla="*/ 6 h 38"/>
                <a:gd name="T16" fmla="*/ 11 w 32"/>
                <a:gd name="T17" fmla="*/ 11 h 38"/>
                <a:gd name="T18" fmla="*/ 6 w 32"/>
                <a:gd name="T19" fmla="*/ 7 h 38"/>
                <a:gd name="T20" fmla="*/ 0 w 32"/>
                <a:gd name="T21" fmla="*/ 21 h 38"/>
                <a:gd name="T22" fmla="*/ 0 w 32"/>
                <a:gd name="T23" fmla="*/ 29 h 38"/>
                <a:gd name="T24" fmla="*/ 3 w 32"/>
                <a:gd name="T25" fmla="*/ 25 h 38"/>
                <a:gd name="T26" fmla="*/ 9 w 32"/>
                <a:gd name="T27" fmla="*/ 19 h 38"/>
                <a:gd name="T28" fmla="*/ 15 w 32"/>
                <a:gd name="T29" fmla="*/ 19 h 38"/>
                <a:gd name="T30" fmla="*/ 11 w 32"/>
                <a:gd name="T31" fmla="*/ 30 h 38"/>
                <a:gd name="T32" fmla="*/ 13 w 32"/>
                <a:gd name="T33"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8">
                  <a:moveTo>
                    <a:pt x="13" y="37"/>
                  </a:moveTo>
                  <a:lnTo>
                    <a:pt x="20" y="38"/>
                  </a:lnTo>
                  <a:lnTo>
                    <a:pt x="23" y="32"/>
                  </a:lnTo>
                  <a:lnTo>
                    <a:pt x="32" y="26"/>
                  </a:lnTo>
                  <a:lnTo>
                    <a:pt x="28" y="16"/>
                  </a:lnTo>
                  <a:lnTo>
                    <a:pt x="28" y="8"/>
                  </a:lnTo>
                  <a:lnTo>
                    <a:pt x="23" y="0"/>
                  </a:lnTo>
                  <a:lnTo>
                    <a:pt x="16" y="6"/>
                  </a:lnTo>
                  <a:lnTo>
                    <a:pt x="11" y="11"/>
                  </a:lnTo>
                  <a:lnTo>
                    <a:pt x="6" y="7"/>
                  </a:lnTo>
                  <a:lnTo>
                    <a:pt x="0" y="21"/>
                  </a:lnTo>
                  <a:lnTo>
                    <a:pt x="0" y="29"/>
                  </a:lnTo>
                  <a:lnTo>
                    <a:pt x="3" y="25"/>
                  </a:lnTo>
                  <a:lnTo>
                    <a:pt x="9" y="19"/>
                  </a:lnTo>
                  <a:lnTo>
                    <a:pt x="15" y="19"/>
                  </a:lnTo>
                  <a:lnTo>
                    <a:pt x="11" y="30"/>
                  </a:lnTo>
                  <a:lnTo>
                    <a:pt x="13" y="37"/>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64" name="Freeform 258"/>
            <p:cNvSpPr>
              <a:spLocks/>
            </p:cNvSpPr>
            <p:nvPr/>
          </p:nvSpPr>
          <p:spPr bwMode="auto">
            <a:xfrm>
              <a:off x="3986" y="1862"/>
              <a:ext cx="32" cy="38"/>
            </a:xfrm>
            <a:custGeom>
              <a:avLst/>
              <a:gdLst>
                <a:gd name="T0" fmla="*/ 13 w 32"/>
                <a:gd name="T1" fmla="*/ 37 h 38"/>
                <a:gd name="T2" fmla="*/ 20 w 32"/>
                <a:gd name="T3" fmla="*/ 38 h 38"/>
                <a:gd name="T4" fmla="*/ 23 w 32"/>
                <a:gd name="T5" fmla="*/ 32 h 38"/>
                <a:gd name="T6" fmla="*/ 32 w 32"/>
                <a:gd name="T7" fmla="*/ 26 h 38"/>
                <a:gd name="T8" fmla="*/ 28 w 32"/>
                <a:gd name="T9" fmla="*/ 16 h 38"/>
                <a:gd name="T10" fmla="*/ 28 w 32"/>
                <a:gd name="T11" fmla="*/ 8 h 38"/>
                <a:gd name="T12" fmla="*/ 23 w 32"/>
                <a:gd name="T13" fmla="*/ 0 h 38"/>
                <a:gd name="T14" fmla="*/ 16 w 32"/>
                <a:gd name="T15" fmla="*/ 6 h 38"/>
                <a:gd name="T16" fmla="*/ 11 w 32"/>
                <a:gd name="T17" fmla="*/ 11 h 38"/>
                <a:gd name="T18" fmla="*/ 6 w 32"/>
                <a:gd name="T19" fmla="*/ 7 h 38"/>
                <a:gd name="T20" fmla="*/ 0 w 32"/>
                <a:gd name="T21" fmla="*/ 21 h 38"/>
                <a:gd name="T22" fmla="*/ 0 w 32"/>
                <a:gd name="T23" fmla="*/ 29 h 38"/>
                <a:gd name="T24" fmla="*/ 3 w 32"/>
                <a:gd name="T25" fmla="*/ 25 h 38"/>
                <a:gd name="T26" fmla="*/ 9 w 32"/>
                <a:gd name="T27" fmla="*/ 19 h 38"/>
                <a:gd name="T28" fmla="*/ 15 w 32"/>
                <a:gd name="T29" fmla="*/ 19 h 38"/>
                <a:gd name="T30" fmla="*/ 11 w 32"/>
                <a:gd name="T31" fmla="*/ 30 h 38"/>
                <a:gd name="T32" fmla="*/ 13 w 32"/>
                <a:gd name="T33"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8">
                  <a:moveTo>
                    <a:pt x="13" y="37"/>
                  </a:moveTo>
                  <a:lnTo>
                    <a:pt x="20" y="38"/>
                  </a:lnTo>
                  <a:lnTo>
                    <a:pt x="23" y="32"/>
                  </a:lnTo>
                  <a:lnTo>
                    <a:pt x="32" y="26"/>
                  </a:lnTo>
                  <a:lnTo>
                    <a:pt x="28" y="16"/>
                  </a:lnTo>
                  <a:lnTo>
                    <a:pt x="28" y="8"/>
                  </a:lnTo>
                  <a:lnTo>
                    <a:pt x="23" y="0"/>
                  </a:lnTo>
                  <a:lnTo>
                    <a:pt x="16" y="6"/>
                  </a:lnTo>
                  <a:lnTo>
                    <a:pt x="11" y="11"/>
                  </a:lnTo>
                  <a:lnTo>
                    <a:pt x="6" y="7"/>
                  </a:lnTo>
                  <a:lnTo>
                    <a:pt x="0" y="21"/>
                  </a:lnTo>
                  <a:lnTo>
                    <a:pt x="0" y="29"/>
                  </a:lnTo>
                  <a:lnTo>
                    <a:pt x="3" y="25"/>
                  </a:lnTo>
                  <a:lnTo>
                    <a:pt x="9" y="19"/>
                  </a:lnTo>
                  <a:lnTo>
                    <a:pt x="15" y="19"/>
                  </a:lnTo>
                  <a:lnTo>
                    <a:pt x="11" y="30"/>
                  </a:lnTo>
                  <a:lnTo>
                    <a:pt x="13" y="3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65" name="Freeform 259"/>
            <p:cNvSpPr>
              <a:spLocks/>
            </p:cNvSpPr>
            <p:nvPr/>
          </p:nvSpPr>
          <p:spPr bwMode="auto">
            <a:xfrm>
              <a:off x="4300" y="2400"/>
              <a:ext cx="37" cy="22"/>
            </a:xfrm>
            <a:custGeom>
              <a:avLst/>
              <a:gdLst>
                <a:gd name="T0" fmla="*/ 22 w 37"/>
                <a:gd name="T1" fmla="*/ 3 h 22"/>
                <a:gd name="T2" fmla="*/ 18 w 37"/>
                <a:gd name="T3" fmla="*/ 0 h 22"/>
                <a:gd name="T4" fmla="*/ 4 w 37"/>
                <a:gd name="T5" fmla="*/ 11 h 22"/>
                <a:gd name="T6" fmla="*/ 0 w 37"/>
                <a:gd name="T7" fmla="*/ 14 h 22"/>
                <a:gd name="T8" fmla="*/ 10 w 37"/>
                <a:gd name="T9" fmla="*/ 14 h 22"/>
                <a:gd name="T10" fmla="*/ 26 w 37"/>
                <a:gd name="T11" fmla="*/ 22 h 22"/>
                <a:gd name="T12" fmla="*/ 31 w 37"/>
                <a:gd name="T13" fmla="*/ 21 h 22"/>
                <a:gd name="T14" fmla="*/ 36 w 37"/>
                <a:gd name="T15" fmla="*/ 16 h 22"/>
                <a:gd name="T16" fmla="*/ 37 w 37"/>
                <a:gd name="T17" fmla="*/ 11 h 22"/>
                <a:gd name="T18" fmla="*/ 33 w 37"/>
                <a:gd name="T19" fmla="*/ 5 h 22"/>
                <a:gd name="T20" fmla="*/ 22 w 37"/>
                <a:gd name="T2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2">
                  <a:moveTo>
                    <a:pt x="22" y="3"/>
                  </a:moveTo>
                  <a:lnTo>
                    <a:pt x="18" y="0"/>
                  </a:lnTo>
                  <a:lnTo>
                    <a:pt x="4" y="11"/>
                  </a:lnTo>
                  <a:lnTo>
                    <a:pt x="0" y="14"/>
                  </a:lnTo>
                  <a:lnTo>
                    <a:pt x="10" y="14"/>
                  </a:lnTo>
                  <a:lnTo>
                    <a:pt x="26" y="22"/>
                  </a:lnTo>
                  <a:lnTo>
                    <a:pt x="31" y="21"/>
                  </a:lnTo>
                  <a:lnTo>
                    <a:pt x="36" y="16"/>
                  </a:lnTo>
                  <a:lnTo>
                    <a:pt x="37" y="11"/>
                  </a:lnTo>
                  <a:lnTo>
                    <a:pt x="33" y="5"/>
                  </a:lnTo>
                  <a:lnTo>
                    <a:pt x="22" y="3"/>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66" name="Freeform 260"/>
            <p:cNvSpPr>
              <a:spLocks/>
            </p:cNvSpPr>
            <p:nvPr/>
          </p:nvSpPr>
          <p:spPr bwMode="auto">
            <a:xfrm>
              <a:off x="4300" y="2400"/>
              <a:ext cx="37" cy="22"/>
            </a:xfrm>
            <a:custGeom>
              <a:avLst/>
              <a:gdLst>
                <a:gd name="T0" fmla="*/ 22 w 37"/>
                <a:gd name="T1" fmla="*/ 3 h 22"/>
                <a:gd name="T2" fmla="*/ 18 w 37"/>
                <a:gd name="T3" fmla="*/ 0 h 22"/>
                <a:gd name="T4" fmla="*/ 4 w 37"/>
                <a:gd name="T5" fmla="*/ 11 h 22"/>
                <a:gd name="T6" fmla="*/ 0 w 37"/>
                <a:gd name="T7" fmla="*/ 14 h 22"/>
                <a:gd name="T8" fmla="*/ 10 w 37"/>
                <a:gd name="T9" fmla="*/ 14 h 22"/>
                <a:gd name="T10" fmla="*/ 26 w 37"/>
                <a:gd name="T11" fmla="*/ 22 h 22"/>
                <a:gd name="T12" fmla="*/ 31 w 37"/>
                <a:gd name="T13" fmla="*/ 21 h 22"/>
                <a:gd name="T14" fmla="*/ 36 w 37"/>
                <a:gd name="T15" fmla="*/ 16 h 22"/>
                <a:gd name="T16" fmla="*/ 37 w 37"/>
                <a:gd name="T17" fmla="*/ 11 h 22"/>
                <a:gd name="T18" fmla="*/ 33 w 37"/>
                <a:gd name="T19" fmla="*/ 5 h 22"/>
                <a:gd name="T20" fmla="*/ 22 w 37"/>
                <a:gd name="T2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2">
                  <a:moveTo>
                    <a:pt x="22" y="3"/>
                  </a:moveTo>
                  <a:lnTo>
                    <a:pt x="18" y="0"/>
                  </a:lnTo>
                  <a:lnTo>
                    <a:pt x="4" y="11"/>
                  </a:lnTo>
                  <a:lnTo>
                    <a:pt x="0" y="14"/>
                  </a:lnTo>
                  <a:lnTo>
                    <a:pt x="10" y="14"/>
                  </a:lnTo>
                  <a:lnTo>
                    <a:pt x="26" y="22"/>
                  </a:lnTo>
                  <a:lnTo>
                    <a:pt x="31" y="21"/>
                  </a:lnTo>
                  <a:lnTo>
                    <a:pt x="36" y="16"/>
                  </a:lnTo>
                  <a:lnTo>
                    <a:pt x="37" y="11"/>
                  </a:lnTo>
                  <a:lnTo>
                    <a:pt x="33" y="5"/>
                  </a:lnTo>
                  <a:lnTo>
                    <a:pt x="22" y="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67" name="Freeform 261"/>
            <p:cNvSpPr>
              <a:spLocks/>
            </p:cNvSpPr>
            <p:nvPr/>
          </p:nvSpPr>
          <p:spPr bwMode="auto">
            <a:xfrm>
              <a:off x="3931" y="1685"/>
              <a:ext cx="14" cy="10"/>
            </a:xfrm>
            <a:custGeom>
              <a:avLst/>
              <a:gdLst>
                <a:gd name="T0" fmla="*/ 7 w 14"/>
                <a:gd name="T1" fmla="*/ 0 h 10"/>
                <a:gd name="T2" fmla="*/ 1 w 14"/>
                <a:gd name="T3" fmla="*/ 0 h 10"/>
                <a:gd name="T4" fmla="*/ 0 w 14"/>
                <a:gd name="T5" fmla="*/ 6 h 10"/>
                <a:gd name="T6" fmla="*/ 5 w 14"/>
                <a:gd name="T7" fmla="*/ 8 h 10"/>
                <a:gd name="T8" fmla="*/ 10 w 14"/>
                <a:gd name="T9" fmla="*/ 10 h 10"/>
                <a:gd name="T10" fmla="*/ 14 w 14"/>
                <a:gd name="T11" fmla="*/ 3 h 10"/>
                <a:gd name="T12" fmla="*/ 7 w 1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 h="10">
                  <a:moveTo>
                    <a:pt x="7" y="0"/>
                  </a:moveTo>
                  <a:lnTo>
                    <a:pt x="1" y="0"/>
                  </a:lnTo>
                  <a:lnTo>
                    <a:pt x="0" y="6"/>
                  </a:lnTo>
                  <a:lnTo>
                    <a:pt x="5" y="8"/>
                  </a:lnTo>
                  <a:lnTo>
                    <a:pt x="10" y="10"/>
                  </a:lnTo>
                  <a:lnTo>
                    <a:pt x="14" y="3"/>
                  </a:lnTo>
                  <a:lnTo>
                    <a:pt x="7" y="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68" name="Freeform 262"/>
            <p:cNvSpPr>
              <a:spLocks/>
            </p:cNvSpPr>
            <p:nvPr/>
          </p:nvSpPr>
          <p:spPr bwMode="auto">
            <a:xfrm>
              <a:off x="3931" y="1685"/>
              <a:ext cx="14" cy="10"/>
            </a:xfrm>
            <a:custGeom>
              <a:avLst/>
              <a:gdLst>
                <a:gd name="T0" fmla="*/ 7 w 14"/>
                <a:gd name="T1" fmla="*/ 0 h 10"/>
                <a:gd name="T2" fmla="*/ 1 w 14"/>
                <a:gd name="T3" fmla="*/ 0 h 10"/>
                <a:gd name="T4" fmla="*/ 0 w 14"/>
                <a:gd name="T5" fmla="*/ 6 h 10"/>
                <a:gd name="T6" fmla="*/ 5 w 14"/>
                <a:gd name="T7" fmla="*/ 8 h 10"/>
                <a:gd name="T8" fmla="*/ 10 w 14"/>
                <a:gd name="T9" fmla="*/ 10 h 10"/>
                <a:gd name="T10" fmla="*/ 14 w 14"/>
                <a:gd name="T11" fmla="*/ 3 h 10"/>
                <a:gd name="T12" fmla="*/ 7 w 1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 h="10">
                  <a:moveTo>
                    <a:pt x="7" y="0"/>
                  </a:moveTo>
                  <a:lnTo>
                    <a:pt x="1" y="0"/>
                  </a:lnTo>
                  <a:lnTo>
                    <a:pt x="0" y="6"/>
                  </a:lnTo>
                  <a:lnTo>
                    <a:pt x="5" y="8"/>
                  </a:lnTo>
                  <a:lnTo>
                    <a:pt x="10" y="10"/>
                  </a:lnTo>
                  <a:lnTo>
                    <a:pt x="14" y="3"/>
                  </a:lnTo>
                  <a:lnTo>
                    <a:pt x="7"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69" name="Freeform 263"/>
            <p:cNvSpPr>
              <a:spLocks/>
            </p:cNvSpPr>
            <p:nvPr/>
          </p:nvSpPr>
          <p:spPr bwMode="auto">
            <a:xfrm>
              <a:off x="4006" y="1543"/>
              <a:ext cx="508" cy="937"/>
            </a:xfrm>
            <a:custGeom>
              <a:avLst/>
              <a:gdLst>
                <a:gd name="T0" fmla="*/ 414 w 508"/>
                <a:gd name="T1" fmla="*/ 656 h 937"/>
                <a:gd name="T2" fmla="*/ 389 w 508"/>
                <a:gd name="T3" fmla="*/ 572 h 937"/>
                <a:gd name="T4" fmla="*/ 366 w 508"/>
                <a:gd name="T5" fmla="*/ 557 h 937"/>
                <a:gd name="T6" fmla="*/ 385 w 508"/>
                <a:gd name="T7" fmla="*/ 512 h 937"/>
                <a:gd name="T8" fmla="*/ 313 w 508"/>
                <a:gd name="T9" fmla="*/ 469 h 937"/>
                <a:gd name="T10" fmla="*/ 292 w 508"/>
                <a:gd name="T11" fmla="*/ 381 h 937"/>
                <a:gd name="T12" fmla="*/ 275 w 508"/>
                <a:gd name="T13" fmla="*/ 346 h 937"/>
                <a:gd name="T14" fmla="*/ 200 w 508"/>
                <a:gd name="T15" fmla="*/ 313 h 937"/>
                <a:gd name="T16" fmla="*/ 186 w 508"/>
                <a:gd name="T17" fmla="*/ 302 h 937"/>
                <a:gd name="T18" fmla="*/ 214 w 508"/>
                <a:gd name="T19" fmla="*/ 271 h 937"/>
                <a:gd name="T20" fmla="*/ 225 w 508"/>
                <a:gd name="T21" fmla="*/ 245 h 937"/>
                <a:gd name="T22" fmla="*/ 269 w 508"/>
                <a:gd name="T23" fmla="*/ 117 h 937"/>
                <a:gd name="T24" fmla="*/ 172 w 508"/>
                <a:gd name="T25" fmla="*/ 116 h 937"/>
                <a:gd name="T26" fmla="*/ 109 w 508"/>
                <a:gd name="T27" fmla="*/ 136 h 937"/>
                <a:gd name="T28" fmla="*/ 109 w 508"/>
                <a:gd name="T29" fmla="*/ 123 h 937"/>
                <a:gd name="T30" fmla="*/ 127 w 508"/>
                <a:gd name="T31" fmla="*/ 92 h 937"/>
                <a:gd name="T32" fmla="*/ 194 w 508"/>
                <a:gd name="T33" fmla="*/ 18 h 937"/>
                <a:gd name="T34" fmla="*/ 110 w 508"/>
                <a:gd name="T35" fmla="*/ 16 h 937"/>
                <a:gd name="T36" fmla="*/ 63 w 508"/>
                <a:gd name="T37" fmla="*/ 28 h 937"/>
                <a:gd name="T38" fmla="*/ 57 w 508"/>
                <a:gd name="T39" fmla="*/ 71 h 937"/>
                <a:gd name="T40" fmla="*/ 52 w 508"/>
                <a:gd name="T41" fmla="*/ 96 h 937"/>
                <a:gd name="T42" fmla="*/ 37 w 508"/>
                <a:gd name="T43" fmla="*/ 140 h 937"/>
                <a:gd name="T44" fmla="*/ 49 w 508"/>
                <a:gd name="T45" fmla="*/ 166 h 937"/>
                <a:gd name="T46" fmla="*/ 21 w 508"/>
                <a:gd name="T47" fmla="*/ 208 h 937"/>
                <a:gd name="T48" fmla="*/ 16 w 508"/>
                <a:gd name="T49" fmla="*/ 229 h 937"/>
                <a:gd name="T50" fmla="*/ 52 w 508"/>
                <a:gd name="T51" fmla="*/ 234 h 937"/>
                <a:gd name="T52" fmla="*/ 53 w 508"/>
                <a:gd name="T53" fmla="*/ 263 h 937"/>
                <a:gd name="T54" fmla="*/ 40 w 508"/>
                <a:gd name="T55" fmla="*/ 312 h 937"/>
                <a:gd name="T56" fmla="*/ 26 w 508"/>
                <a:gd name="T57" fmla="*/ 390 h 937"/>
                <a:gd name="T58" fmla="*/ 48 w 508"/>
                <a:gd name="T59" fmla="*/ 311 h 937"/>
                <a:gd name="T60" fmla="*/ 73 w 508"/>
                <a:gd name="T61" fmla="*/ 316 h 937"/>
                <a:gd name="T62" fmla="*/ 90 w 508"/>
                <a:gd name="T63" fmla="*/ 314 h 937"/>
                <a:gd name="T64" fmla="*/ 75 w 508"/>
                <a:gd name="T65" fmla="*/ 415 h 937"/>
                <a:gd name="T66" fmla="*/ 90 w 508"/>
                <a:gd name="T67" fmla="*/ 461 h 937"/>
                <a:gd name="T68" fmla="*/ 117 w 508"/>
                <a:gd name="T69" fmla="*/ 435 h 937"/>
                <a:gd name="T70" fmla="*/ 174 w 508"/>
                <a:gd name="T71" fmla="*/ 415 h 937"/>
                <a:gd name="T72" fmla="*/ 177 w 508"/>
                <a:gd name="T73" fmla="*/ 443 h 937"/>
                <a:gd name="T74" fmla="*/ 197 w 508"/>
                <a:gd name="T75" fmla="*/ 514 h 937"/>
                <a:gd name="T76" fmla="*/ 217 w 508"/>
                <a:gd name="T77" fmla="*/ 533 h 937"/>
                <a:gd name="T78" fmla="*/ 220 w 508"/>
                <a:gd name="T79" fmla="*/ 597 h 937"/>
                <a:gd name="T80" fmla="*/ 173 w 508"/>
                <a:gd name="T81" fmla="*/ 606 h 937"/>
                <a:gd name="T82" fmla="*/ 86 w 508"/>
                <a:gd name="T83" fmla="*/ 659 h 937"/>
                <a:gd name="T84" fmla="*/ 133 w 508"/>
                <a:gd name="T85" fmla="*/ 648 h 937"/>
                <a:gd name="T86" fmla="*/ 91 w 508"/>
                <a:gd name="T87" fmla="*/ 737 h 937"/>
                <a:gd name="T88" fmla="*/ 74 w 508"/>
                <a:gd name="T89" fmla="*/ 769 h 937"/>
                <a:gd name="T90" fmla="*/ 126 w 508"/>
                <a:gd name="T91" fmla="*/ 781 h 937"/>
                <a:gd name="T92" fmla="*/ 233 w 508"/>
                <a:gd name="T93" fmla="*/ 767 h 937"/>
                <a:gd name="T94" fmla="*/ 158 w 508"/>
                <a:gd name="T95" fmla="*/ 813 h 937"/>
                <a:gd name="T96" fmla="*/ 88 w 508"/>
                <a:gd name="T97" fmla="*/ 875 h 937"/>
                <a:gd name="T98" fmla="*/ 69 w 508"/>
                <a:gd name="T99" fmla="*/ 934 h 937"/>
                <a:gd name="T100" fmla="*/ 162 w 508"/>
                <a:gd name="T101" fmla="*/ 911 h 937"/>
                <a:gd name="T102" fmla="*/ 254 w 508"/>
                <a:gd name="T103" fmla="*/ 878 h 937"/>
                <a:gd name="T104" fmla="*/ 307 w 508"/>
                <a:gd name="T105" fmla="*/ 856 h 937"/>
                <a:gd name="T106" fmla="*/ 339 w 508"/>
                <a:gd name="T107" fmla="*/ 854 h 937"/>
                <a:gd name="T108" fmla="*/ 481 w 508"/>
                <a:gd name="T109" fmla="*/ 825 h 937"/>
                <a:gd name="T110" fmla="*/ 432 w 508"/>
                <a:gd name="T111" fmla="*/ 806 h 937"/>
                <a:gd name="T112" fmla="*/ 442 w 508"/>
                <a:gd name="T113" fmla="*/ 759 h 937"/>
                <a:gd name="T114" fmla="*/ 476 w 508"/>
                <a:gd name="T115" fmla="*/ 734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937">
                  <a:moveTo>
                    <a:pt x="494" y="654"/>
                  </a:moveTo>
                  <a:lnTo>
                    <a:pt x="486" y="641"/>
                  </a:lnTo>
                  <a:lnTo>
                    <a:pt x="456" y="636"/>
                  </a:lnTo>
                  <a:lnTo>
                    <a:pt x="441" y="633"/>
                  </a:lnTo>
                  <a:lnTo>
                    <a:pt x="433" y="635"/>
                  </a:lnTo>
                  <a:lnTo>
                    <a:pt x="423" y="637"/>
                  </a:lnTo>
                  <a:lnTo>
                    <a:pt x="420" y="644"/>
                  </a:lnTo>
                  <a:lnTo>
                    <a:pt x="417" y="654"/>
                  </a:lnTo>
                  <a:lnTo>
                    <a:pt x="414" y="656"/>
                  </a:lnTo>
                  <a:lnTo>
                    <a:pt x="402" y="651"/>
                  </a:lnTo>
                  <a:lnTo>
                    <a:pt x="396" y="644"/>
                  </a:lnTo>
                  <a:lnTo>
                    <a:pt x="402" y="631"/>
                  </a:lnTo>
                  <a:lnTo>
                    <a:pt x="411" y="623"/>
                  </a:lnTo>
                  <a:lnTo>
                    <a:pt x="416" y="615"/>
                  </a:lnTo>
                  <a:lnTo>
                    <a:pt x="414" y="597"/>
                  </a:lnTo>
                  <a:lnTo>
                    <a:pt x="408" y="587"/>
                  </a:lnTo>
                  <a:lnTo>
                    <a:pt x="398" y="577"/>
                  </a:lnTo>
                  <a:lnTo>
                    <a:pt x="389" y="572"/>
                  </a:lnTo>
                  <a:lnTo>
                    <a:pt x="384" y="565"/>
                  </a:lnTo>
                  <a:lnTo>
                    <a:pt x="375" y="566"/>
                  </a:lnTo>
                  <a:lnTo>
                    <a:pt x="367" y="566"/>
                  </a:lnTo>
                  <a:lnTo>
                    <a:pt x="361" y="561"/>
                  </a:lnTo>
                  <a:lnTo>
                    <a:pt x="353" y="561"/>
                  </a:lnTo>
                  <a:lnTo>
                    <a:pt x="344" y="562"/>
                  </a:lnTo>
                  <a:lnTo>
                    <a:pt x="346" y="557"/>
                  </a:lnTo>
                  <a:lnTo>
                    <a:pt x="355" y="558"/>
                  </a:lnTo>
                  <a:lnTo>
                    <a:pt x="366" y="557"/>
                  </a:lnTo>
                  <a:lnTo>
                    <a:pt x="377" y="563"/>
                  </a:lnTo>
                  <a:lnTo>
                    <a:pt x="386" y="563"/>
                  </a:lnTo>
                  <a:lnTo>
                    <a:pt x="389" y="566"/>
                  </a:lnTo>
                  <a:lnTo>
                    <a:pt x="402" y="564"/>
                  </a:lnTo>
                  <a:lnTo>
                    <a:pt x="410" y="571"/>
                  </a:lnTo>
                  <a:lnTo>
                    <a:pt x="405" y="560"/>
                  </a:lnTo>
                  <a:lnTo>
                    <a:pt x="390" y="545"/>
                  </a:lnTo>
                  <a:lnTo>
                    <a:pt x="380" y="519"/>
                  </a:lnTo>
                  <a:lnTo>
                    <a:pt x="385" y="512"/>
                  </a:lnTo>
                  <a:lnTo>
                    <a:pt x="373" y="503"/>
                  </a:lnTo>
                  <a:lnTo>
                    <a:pt x="365" y="487"/>
                  </a:lnTo>
                  <a:lnTo>
                    <a:pt x="349" y="473"/>
                  </a:lnTo>
                  <a:lnTo>
                    <a:pt x="339" y="465"/>
                  </a:lnTo>
                  <a:lnTo>
                    <a:pt x="333" y="460"/>
                  </a:lnTo>
                  <a:lnTo>
                    <a:pt x="327" y="460"/>
                  </a:lnTo>
                  <a:lnTo>
                    <a:pt x="325" y="463"/>
                  </a:lnTo>
                  <a:lnTo>
                    <a:pt x="318" y="464"/>
                  </a:lnTo>
                  <a:lnTo>
                    <a:pt x="313" y="469"/>
                  </a:lnTo>
                  <a:lnTo>
                    <a:pt x="318" y="458"/>
                  </a:lnTo>
                  <a:lnTo>
                    <a:pt x="322" y="450"/>
                  </a:lnTo>
                  <a:lnTo>
                    <a:pt x="316" y="443"/>
                  </a:lnTo>
                  <a:lnTo>
                    <a:pt x="312" y="439"/>
                  </a:lnTo>
                  <a:lnTo>
                    <a:pt x="304" y="435"/>
                  </a:lnTo>
                  <a:lnTo>
                    <a:pt x="306" y="431"/>
                  </a:lnTo>
                  <a:lnTo>
                    <a:pt x="300" y="416"/>
                  </a:lnTo>
                  <a:lnTo>
                    <a:pt x="297" y="392"/>
                  </a:lnTo>
                  <a:lnTo>
                    <a:pt x="292" y="381"/>
                  </a:lnTo>
                  <a:lnTo>
                    <a:pt x="285" y="378"/>
                  </a:lnTo>
                  <a:lnTo>
                    <a:pt x="288" y="373"/>
                  </a:lnTo>
                  <a:lnTo>
                    <a:pt x="295" y="369"/>
                  </a:lnTo>
                  <a:lnTo>
                    <a:pt x="287" y="352"/>
                  </a:lnTo>
                  <a:lnTo>
                    <a:pt x="287" y="352"/>
                  </a:lnTo>
                  <a:lnTo>
                    <a:pt x="282" y="350"/>
                  </a:lnTo>
                  <a:lnTo>
                    <a:pt x="278" y="347"/>
                  </a:lnTo>
                  <a:lnTo>
                    <a:pt x="276" y="346"/>
                  </a:lnTo>
                  <a:lnTo>
                    <a:pt x="275" y="346"/>
                  </a:lnTo>
                  <a:lnTo>
                    <a:pt x="275" y="346"/>
                  </a:lnTo>
                  <a:lnTo>
                    <a:pt x="260" y="323"/>
                  </a:lnTo>
                  <a:lnTo>
                    <a:pt x="248" y="318"/>
                  </a:lnTo>
                  <a:lnTo>
                    <a:pt x="238" y="315"/>
                  </a:lnTo>
                  <a:lnTo>
                    <a:pt x="231" y="308"/>
                  </a:lnTo>
                  <a:lnTo>
                    <a:pt x="223" y="303"/>
                  </a:lnTo>
                  <a:lnTo>
                    <a:pt x="215" y="303"/>
                  </a:lnTo>
                  <a:lnTo>
                    <a:pt x="206" y="312"/>
                  </a:lnTo>
                  <a:lnTo>
                    <a:pt x="200" y="313"/>
                  </a:lnTo>
                  <a:lnTo>
                    <a:pt x="185" y="312"/>
                  </a:lnTo>
                  <a:lnTo>
                    <a:pt x="175" y="309"/>
                  </a:lnTo>
                  <a:lnTo>
                    <a:pt x="167" y="306"/>
                  </a:lnTo>
                  <a:lnTo>
                    <a:pt x="156" y="305"/>
                  </a:lnTo>
                  <a:lnTo>
                    <a:pt x="147" y="306"/>
                  </a:lnTo>
                  <a:lnTo>
                    <a:pt x="147" y="303"/>
                  </a:lnTo>
                  <a:lnTo>
                    <a:pt x="163" y="301"/>
                  </a:lnTo>
                  <a:lnTo>
                    <a:pt x="180" y="301"/>
                  </a:lnTo>
                  <a:lnTo>
                    <a:pt x="186" y="302"/>
                  </a:lnTo>
                  <a:lnTo>
                    <a:pt x="196" y="298"/>
                  </a:lnTo>
                  <a:lnTo>
                    <a:pt x="201" y="292"/>
                  </a:lnTo>
                  <a:lnTo>
                    <a:pt x="203" y="285"/>
                  </a:lnTo>
                  <a:lnTo>
                    <a:pt x="211" y="286"/>
                  </a:lnTo>
                  <a:lnTo>
                    <a:pt x="220" y="286"/>
                  </a:lnTo>
                  <a:lnTo>
                    <a:pt x="223" y="282"/>
                  </a:lnTo>
                  <a:lnTo>
                    <a:pt x="223" y="278"/>
                  </a:lnTo>
                  <a:lnTo>
                    <a:pt x="221" y="273"/>
                  </a:lnTo>
                  <a:lnTo>
                    <a:pt x="214" y="271"/>
                  </a:lnTo>
                  <a:lnTo>
                    <a:pt x="215" y="267"/>
                  </a:lnTo>
                  <a:lnTo>
                    <a:pt x="209" y="263"/>
                  </a:lnTo>
                  <a:lnTo>
                    <a:pt x="201" y="264"/>
                  </a:lnTo>
                  <a:lnTo>
                    <a:pt x="195" y="268"/>
                  </a:lnTo>
                  <a:lnTo>
                    <a:pt x="193" y="265"/>
                  </a:lnTo>
                  <a:lnTo>
                    <a:pt x="202" y="257"/>
                  </a:lnTo>
                  <a:lnTo>
                    <a:pt x="216" y="262"/>
                  </a:lnTo>
                  <a:lnTo>
                    <a:pt x="222" y="252"/>
                  </a:lnTo>
                  <a:lnTo>
                    <a:pt x="225" y="245"/>
                  </a:lnTo>
                  <a:lnTo>
                    <a:pt x="234" y="239"/>
                  </a:lnTo>
                  <a:lnTo>
                    <a:pt x="235" y="229"/>
                  </a:lnTo>
                  <a:lnTo>
                    <a:pt x="246" y="223"/>
                  </a:lnTo>
                  <a:lnTo>
                    <a:pt x="247" y="208"/>
                  </a:lnTo>
                  <a:lnTo>
                    <a:pt x="257" y="189"/>
                  </a:lnTo>
                  <a:lnTo>
                    <a:pt x="260" y="169"/>
                  </a:lnTo>
                  <a:lnTo>
                    <a:pt x="273" y="152"/>
                  </a:lnTo>
                  <a:lnTo>
                    <a:pt x="274" y="129"/>
                  </a:lnTo>
                  <a:lnTo>
                    <a:pt x="269" y="117"/>
                  </a:lnTo>
                  <a:lnTo>
                    <a:pt x="261" y="114"/>
                  </a:lnTo>
                  <a:lnTo>
                    <a:pt x="245" y="114"/>
                  </a:lnTo>
                  <a:lnTo>
                    <a:pt x="230" y="115"/>
                  </a:lnTo>
                  <a:lnTo>
                    <a:pt x="221" y="111"/>
                  </a:lnTo>
                  <a:lnTo>
                    <a:pt x="209" y="115"/>
                  </a:lnTo>
                  <a:lnTo>
                    <a:pt x="202" y="118"/>
                  </a:lnTo>
                  <a:lnTo>
                    <a:pt x="193" y="115"/>
                  </a:lnTo>
                  <a:lnTo>
                    <a:pt x="182" y="111"/>
                  </a:lnTo>
                  <a:lnTo>
                    <a:pt x="172" y="116"/>
                  </a:lnTo>
                  <a:lnTo>
                    <a:pt x="167" y="120"/>
                  </a:lnTo>
                  <a:lnTo>
                    <a:pt x="160" y="122"/>
                  </a:lnTo>
                  <a:lnTo>
                    <a:pt x="150" y="123"/>
                  </a:lnTo>
                  <a:lnTo>
                    <a:pt x="147" y="126"/>
                  </a:lnTo>
                  <a:lnTo>
                    <a:pt x="133" y="129"/>
                  </a:lnTo>
                  <a:lnTo>
                    <a:pt x="136" y="133"/>
                  </a:lnTo>
                  <a:lnTo>
                    <a:pt x="125" y="142"/>
                  </a:lnTo>
                  <a:lnTo>
                    <a:pt x="120" y="143"/>
                  </a:lnTo>
                  <a:lnTo>
                    <a:pt x="109" y="136"/>
                  </a:lnTo>
                  <a:lnTo>
                    <a:pt x="111" y="134"/>
                  </a:lnTo>
                  <a:lnTo>
                    <a:pt x="115" y="134"/>
                  </a:lnTo>
                  <a:lnTo>
                    <a:pt x="122" y="133"/>
                  </a:lnTo>
                  <a:lnTo>
                    <a:pt x="129" y="129"/>
                  </a:lnTo>
                  <a:lnTo>
                    <a:pt x="133" y="115"/>
                  </a:lnTo>
                  <a:lnTo>
                    <a:pt x="129" y="115"/>
                  </a:lnTo>
                  <a:lnTo>
                    <a:pt x="118" y="120"/>
                  </a:lnTo>
                  <a:lnTo>
                    <a:pt x="110" y="126"/>
                  </a:lnTo>
                  <a:lnTo>
                    <a:pt x="109" y="123"/>
                  </a:lnTo>
                  <a:lnTo>
                    <a:pt x="118" y="113"/>
                  </a:lnTo>
                  <a:lnTo>
                    <a:pt x="136" y="106"/>
                  </a:lnTo>
                  <a:lnTo>
                    <a:pt x="140" y="110"/>
                  </a:lnTo>
                  <a:lnTo>
                    <a:pt x="151" y="96"/>
                  </a:lnTo>
                  <a:lnTo>
                    <a:pt x="148" y="94"/>
                  </a:lnTo>
                  <a:lnTo>
                    <a:pt x="129" y="100"/>
                  </a:lnTo>
                  <a:lnTo>
                    <a:pt x="127" y="96"/>
                  </a:lnTo>
                  <a:lnTo>
                    <a:pt x="117" y="95"/>
                  </a:lnTo>
                  <a:lnTo>
                    <a:pt x="127" y="92"/>
                  </a:lnTo>
                  <a:lnTo>
                    <a:pt x="132" y="92"/>
                  </a:lnTo>
                  <a:lnTo>
                    <a:pt x="143" y="81"/>
                  </a:lnTo>
                  <a:lnTo>
                    <a:pt x="144" y="76"/>
                  </a:lnTo>
                  <a:lnTo>
                    <a:pt x="153" y="72"/>
                  </a:lnTo>
                  <a:lnTo>
                    <a:pt x="159" y="62"/>
                  </a:lnTo>
                  <a:lnTo>
                    <a:pt x="181" y="43"/>
                  </a:lnTo>
                  <a:lnTo>
                    <a:pt x="195" y="35"/>
                  </a:lnTo>
                  <a:lnTo>
                    <a:pt x="201" y="19"/>
                  </a:lnTo>
                  <a:lnTo>
                    <a:pt x="194" y="18"/>
                  </a:lnTo>
                  <a:lnTo>
                    <a:pt x="191" y="13"/>
                  </a:lnTo>
                  <a:lnTo>
                    <a:pt x="192" y="5"/>
                  </a:lnTo>
                  <a:lnTo>
                    <a:pt x="187" y="0"/>
                  </a:lnTo>
                  <a:lnTo>
                    <a:pt x="161" y="8"/>
                  </a:lnTo>
                  <a:lnTo>
                    <a:pt x="151" y="15"/>
                  </a:lnTo>
                  <a:lnTo>
                    <a:pt x="141" y="9"/>
                  </a:lnTo>
                  <a:lnTo>
                    <a:pt x="124" y="15"/>
                  </a:lnTo>
                  <a:lnTo>
                    <a:pt x="115" y="19"/>
                  </a:lnTo>
                  <a:lnTo>
                    <a:pt x="110" y="16"/>
                  </a:lnTo>
                  <a:lnTo>
                    <a:pt x="104" y="12"/>
                  </a:lnTo>
                  <a:lnTo>
                    <a:pt x="99" y="12"/>
                  </a:lnTo>
                  <a:lnTo>
                    <a:pt x="97" y="16"/>
                  </a:lnTo>
                  <a:lnTo>
                    <a:pt x="89" y="10"/>
                  </a:lnTo>
                  <a:lnTo>
                    <a:pt x="83" y="6"/>
                  </a:lnTo>
                  <a:lnTo>
                    <a:pt x="76" y="9"/>
                  </a:lnTo>
                  <a:lnTo>
                    <a:pt x="73" y="9"/>
                  </a:lnTo>
                  <a:lnTo>
                    <a:pt x="71" y="17"/>
                  </a:lnTo>
                  <a:lnTo>
                    <a:pt x="63" y="28"/>
                  </a:lnTo>
                  <a:lnTo>
                    <a:pt x="62" y="36"/>
                  </a:lnTo>
                  <a:lnTo>
                    <a:pt x="64" y="43"/>
                  </a:lnTo>
                  <a:lnTo>
                    <a:pt x="76" y="50"/>
                  </a:lnTo>
                  <a:lnTo>
                    <a:pt x="76" y="54"/>
                  </a:lnTo>
                  <a:lnTo>
                    <a:pt x="66" y="48"/>
                  </a:lnTo>
                  <a:lnTo>
                    <a:pt x="59" y="52"/>
                  </a:lnTo>
                  <a:lnTo>
                    <a:pt x="53" y="57"/>
                  </a:lnTo>
                  <a:lnTo>
                    <a:pt x="58" y="67"/>
                  </a:lnTo>
                  <a:lnTo>
                    <a:pt x="57" y="71"/>
                  </a:lnTo>
                  <a:lnTo>
                    <a:pt x="51" y="67"/>
                  </a:lnTo>
                  <a:lnTo>
                    <a:pt x="46" y="69"/>
                  </a:lnTo>
                  <a:lnTo>
                    <a:pt x="46" y="73"/>
                  </a:lnTo>
                  <a:lnTo>
                    <a:pt x="55" y="81"/>
                  </a:lnTo>
                  <a:lnTo>
                    <a:pt x="62" y="92"/>
                  </a:lnTo>
                  <a:lnTo>
                    <a:pt x="59" y="95"/>
                  </a:lnTo>
                  <a:lnTo>
                    <a:pt x="51" y="90"/>
                  </a:lnTo>
                  <a:lnTo>
                    <a:pt x="49" y="92"/>
                  </a:lnTo>
                  <a:lnTo>
                    <a:pt x="52" y="96"/>
                  </a:lnTo>
                  <a:lnTo>
                    <a:pt x="36" y="95"/>
                  </a:lnTo>
                  <a:lnTo>
                    <a:pt x="28" y="95"/>
                  </a:lnTo>
                  <a:lnTo>
                    <a:pt x="22" y="102"/>
                  </a:lnTo>
                  <a:lnTo>
                    <a:pt x="31" y="115"/>
                  </a:lnTo>
                  <a:lnTo>
                    <a:pt x="26" y="116"/>
                  </a:lnTo>
                  <a:lnTo>
                    <a:pt x="23" y="120"/>
                  </a:lnTo>
                  <a:lnTo>
                    <a:pt x="36" y="136"/>
                  </a:lnTo>
                  <a:lnTo>
                    <a:pt x="44" y="139"/>
                  </a:lnTo>
                  <a:lnTo>
                    <a:pt x="37" y="140"/>
                  </a:lnTo>
                  <a:lnTo>
                    <a:pt x="25" y="133"/>
                  </a:lnTo>
                  <a:lnTo>
                    <a:pt x="19" y="136"/>
                  </a:lnTo>
                  <a:lnTo>
                    <a:pt x="22" y="150"/>
                  </a:lnTo>
                  <a:lnTo>
                    <a:pt x="31" y="162"/>
                  </a:lnTo>
                  <a:lnTo>
                    <a:pt x="39" y="152"/>
                  </a:lnTo>
                  <a:lnTo>
                    <a:pt x="39" y="157"/>
                  </a:lnTo>
                  <a:lnTo>
                    <a:pt x="54" y="152"/>
                  </a:lnTo>
                  <a:lnTo>
                    <a:pt x="38" y="162"/>
                  </a:lnTo>
                  <a:lnTo>
                    <a:pt x="49" y="166"/>
                  </a:lnTo>
                  <a:lnTo>
                    <a:pt x="48" y="170"/>
                  </a:lnTo>
                  <a:lnTo>
                    <a:pt x="37" y="172"/>
                  </a:lnTo>
                  <a:lnTo>
                    <a:pt x="33" y="178"/>
                  </a:lnTo>
                  <a:lnTo>
                    <a:pt x="43" y="189"/>
                  </a:lnTo>
                  <a:lnTo>
                    <a:pt x="34" y="184"/>
                  </a:lnTo>
                  <a:lnTo>
                    <a:pt x="25" y="191"/>
                  </a:lnTo>
                  <a:lnTo>
                    <a:pt x="37" y="197"/>
                  </a:lnTo>
                  <a:lnTo>
                    <a:pt x="24" y="199"/>
                  </a:lnTo>
                  <a:lnTo>
                    <a:pt x="21" y="208"/>
                  </a:lnTo>
                  <a:lnTo>
                    <a:pt x="27" y="216"/>
                  </a:lnTo>
                  <a:lnTo>
                    <a:pt x="26" y="224"/>
                  </a:lnTo>
                  <a:lnTo>
                    <a:pt x="21" y="224"/>
                  </a:lnTo>
                  <a:lnTo>
                    <a:pt x="14" y="223"/>
                  </a:lnTo>
                  <a:lnTo>
                    <a:pt x="0" y="225"/>
                  </a:lnTo>
                  <a:lnTo>
                    <a:pt x="0" y="230"/>
                  </a:lnTo>
                  <a:lnTo>
                    <a:pt x="10" y="235"/>
                  </a:lnTo>
                  <a:lnTo>
                    <a:pt x="16" y="233"/>
                  </a:lnTo>
                  <a:lnTo>
                    <a:pt x="16" y="229"/>
                  </a:lnTo>
                  <a:lnTo>
                    <a:pt x="27" y="231"/>
                  </a:lnTo>
                  <a:lnTo>
                    <a:pt x="17" y="234"/>
                  </a:lnTo>
                  <a:lnTo>
                    <a:pt x="16" y="242"/>
                  </a:lnTo>
                  <a:lnTo>
                    <a:pt x="24" y="247"/>
                  </a:lnTo>
                  <a:lnTo>
                    <a:pt x="31" y="255"/>
                  </a:lnTo>
                  <a:lnTo>
                    <a:pt x="39" y="256"/>
                  </a:lnTo>
                  <a:lnTo>
                    <a:pt x="42" y="250"/>
                  </a:lnTo>
                  <a:lnTo>
                    <a:pt x="52" y="243"/>
                  </a:lnTo>
                  <a:lnTo>
                    <a:pt x="52" y="234"/>
                  </a:lnTo>
                  <a:lnTo>
                    <a:pt x="59" y="228"/>
                  </a:lnTo>
                  <a:lnTo>
                    <a:pt x="66" y="219"/>
                  </a:lnTo>
                  <a:lnTo>
                    <a:pt x="86" y="195"/>
                  </a:lnTo>
                  <a:lnTo>
                    <a:pt x="61" y="229"/>
                  </a:lnTo>
                  <a:lnTo>
                    <a:pt x="63" y="236"/>
                  </a:lnTo>
                  <a:lnTo>
                    <a:pt x="61" y="241"/>
                  </a:lnTo>
                  <a:lnTo>
                    <a:pt x="63" y="246"/>
                  </a:lnTo>
                  <a:lnTo>
                    <a:pt x="52" y="255"/>
                  </a:lnTo>
                  <a:lnTo>
                    <a:pt x="53" y="263"/>
                  </a:lnTo>
                  <a:lnTo>
                    <a:pt x="49" y="262"/>
                  </a:lnTo>
                  <a:lnTo>
                    <a:pt x="50" y="268"/>
                  </a:lnTo>
                  <a:lnTo>
                    <a:pt x="39" y="270"/>
                  </a:lnTo>
                  <a:lnTo>
                    <a:pt x="39" y="278"/>
                  </a:lnTo>
                  <a:lnTo>
                    <a:pt x="47" y="287"/>
                  </a:lnTo>
                  <a:lnTo>
                    <a:pt x="44" y="295"/>
                  </a:lnTo>
                  <a:lnTo>
                    <a:pt x="38" y="303"/>
                  </a:lnTo>
                  <a:lnTo>
                    <a:pt x="33" y="313"/>
                  </a:lnTo>
                  <a:lnTo>
                    <a:pt x="40" y="312"/>
                  </a:lnTo>
                  <a:lnTo>
                    <a:pt x="37" y="325"/>
                  </a:lnTo>
                  <a:lnTo>
                    <a:pt x="32" y="332"/>
                  </a:lnTo>
                  <a:lnTo>
                    <a:pt x="34" y="336"/>
                  </a:lnTo>
                  <a:lnTo>
                    <a:pt x="41" y="334"/>
                  </a:lnTo>
                  <a:lnTo>
                    <a:pt x="41" y="339"/>
                  </a:lnTo>
                  <a:lnTo>
                    <a:pt x="34" y="356"/>
                  </a:lnTo>
                  <a:lnTo>
                    <a:pt x="27" y="370"/>
                  </a:lnTo>
                  <a:lnTo>
                    <a:pt x="23" y="381"/>
                  </a:lnTo>
                  <a:lnTo>
                    <a:pt x="26" y="390"/>
                  </a:lnTo>
                  <a:lnTo>
                    <a:pt x="33" y="390"/>
                  </a:lnTo>
                  <a:lnTo>
                    <a:pt x="40" y="387"/>
                  </a:lnTo>
                  <a:lnTo>
                    <a:pt x="44" y="373"/>
                  </a:lnTo>
                  <a:lnTo>
                    <a:pt x="47" y="362"/>
                  </a:lnTo>
                  <a:lnTo>
                    <a:pt x="51" y="342"/>
                  </a:lnTo>
                  <a:lnTo>
                    <a:pt x="56" y="334"/>
                  </a:lnTo>
                  <a:lnTo>
                    <a:pt x="58" y="324"/>
                  </a:lnTo>
                  <a:lnTo>
                    <a:pt x="53" y="317"/>
                  </a:lnTo>
                  <a:lnTo>
                    <a:pt x="48" y="311"/>
                  </a:lnTo>
                  <a:lnTo>
                    <a:pt x="51" y="301"/>
                  </a:lnTo>
                  <a:lnTo>
                    <a:pt x="54" y="303"/>
                  </a:lnTo>
                  <a:lnTo>
                    <a:pt x="72" y="278"/>
                  </a:lnTo>
                  <a:lnTo>
                    <a:pt x="71" y="285"/>
                  </a:lnTo>
                  <a:lnTo>
                    <a:pt x="60" y="307"/>
                  </a:lnTo>
                  <a:lnTo>
                    <a:pt x="60" y="314"/>
                  </a:lnTo>
                  <a:lnTo>
                    <a:pt x="66" y="319"/>
                  </a:lnTo>
                  <a:lnTo>
                    <a:pt x="68" y="314"/>
                  </a:lnTo>
                  <a:lnTo>
                    <a:pt x="73" y="316"/>
                  </a:lnTo>
                  <a:lnTo>
                    <a:pt x="80" y="314"/>
                  </a:lnTo>
                  <a:lnTo>
                    <a:pt x="81" y="307"/>
                  </a:lnTo>
                  <a:lnTo>
                    <a:pt x="81" y="291"/>
                  </a:lnTo>
                  <a:lnTo>
                    <a:pt x="87" y="309"/>
                  </a:lnTo>
                  <a:lnTo>
                    <a:pt x="104" y="311"/>
                  </a:lnTo>
                  <a:lnTo>
                    <a:pt x="121" y="321"/>
                  </a:lnTo>
                  <a:lnTo>
                    <a:pt x="103" y="313"/>
                  </a:lnTo>
                  <a:lnTo>
                    <a:pt x="96" y="316"/>
                  </a:lnTo>
                  <a:lnTo>
                    <a:pt x="90" y="314"/>
                  </a:lnTo>
                  <a:lnTo>
                    <a:pt x="82" y="329"/>
                  </a:lnTo>
                  <a:lnTo>
                    <a:pt x="82" y="340"/>
                  </a:lnTo>
                  <a:lnTo>
                    <a:pt x="87" y="351"/>
                  </a:lnTo>
                  <a:lnTo>
                    <a:pt x="88" y="357"/>
                  </a:lnTo>
                  <a:lnTo>
                    <a:pt x="96" y="361"/>
                  </a:lnTo>
                  <a:lnTo>
                    <a:pt x="93" y="372"/>
                  </a:lnTo>
                  <a:lnTo>
                    <a:pt x="89" y="376"/>
                  </a:lnTo>
                  <a:lnTo>
                    <a:pt x="79" y="403"/>
                  </a:lnTo>
                  <a:lnTo>
                    <a:pt x="75" y="415"/>
                  </a:lnTo>
                  <a:lnTo>
                    <a:pt x="79" y="430"/>
                  </a:lnTo>
                  <a:lnTo>
                    <a:pt x="77" y="432"/>
                  </a:lnTo>
                  <a:lnTo>
                    <a:pt x="73" y="423"/>
                  </a:lnTo>
                  <a:lnTo>
                    <a:pt x="68" y="422"/>
                  </a:lnTo>
                  <a:lnTo>
                    <a:pt x="63" y="429"/>
                  </a:lnTo>
                  <a:lnTo>
                    <a:pt x="65" y="436"/>
                  </a:lnTo>
                  <a:lnTo>
                    <a:pt x="76" y="443"/>
                  </a:lnTo>
                  <a:lnTo>
                    <a:pt x="81" y="457"/>
                  </a:lnTo>
                  <a:lnTo>
                    <a:pt x="90" y="461"/>
                  </a:lnTo>
                  <a:lnTo>
                    <a:pt x="90" y="457"/>
                  </a:lnTo>
                  <a:lnTo>
                    <a:pt x="84" y="451"/>
                  </a:lnTo>
                  <a:lnTo>
                    <a:pt x="82" y="440"/>
                  </a:lnTo>
                  <a:lnTo>
                    <a:pt x="95" y="435"/>
                  </a:lnTo>
                  <a:lnTo>
                    <a:pt x="103" y="451"/>
                  </a:lnTo>
                  <a:lnTo>
                    <a:pt x="108" y="454"/>
                  </a:lnTo>
                  <a:lnTo>
                    <a:pt x="118" y="455"/>
                  </a:lnTo>
                  <a:lnTo>
                    <a:pt x="123" y="447"/>
                  </a:lnTo>
                  <a:lnTo>
                    <a:pt x="117" y="435"/>
                  </a:lnTo>
                  <a:lnTo>
                    <a:pt x="121" y="430"/>
                  </a:lnTo>
                  <a:lnTo>
                    <a:pt x="122" y="435"/>
                  </a:lnTo>
                  <a:lnTo>
                    <a:pt x="129" y="443"/>
                  </a:lnTo>
                  <a:lnTo>
                    <a:pt x="143" y="439"/>
                  </a:lnTo>
                  <a:lnTo>
                    <a:pt x="149" y="431"/>
                  </a:lnTo>
                  <a:lnTo>
                    <a:pt x="151" y="434"/>
                  </a:lnTo>
                  <a:lnTo>
                    <a:pt x="165" y="434"/>
                  </a:lnTo>
                  <a:lnTo>
                    <a:pt x="170" y="425"/>
                  </a:lnTo>
                  <a:lnTo>
                    <a:pt x="174" y="415"/>
                  </a:lnTo>
                  <a:lnTo>
                    <a:pt x="178" y="420"/>
                  </a:lnTo>
                  <a:lnTo>
                    <a:pt x="188" y="422"/>
                  </a:lnTo>
                  <a:lnTo>
                    <a:pt x="196" y="424"/>
                  </a:lnTo>
                  <a:lnTo>
                    <a:pt x="202" y="427"/>
                  </a:lnTo>
                  <a:lnTo>
                    <a:pt x="208" y="425"/>
                  </a:lnTo>
                  <a:lnTo>
                    <a:pt x="202" y="430"/>
                  </a:lnTo>
                  <a:lnTo>
                    <a:pt x="189" y="429"/>
                  </a:lnTo>
                  <a:lnTo>
                    <a:pt x="182" y="434"/>
                  </a:lnTo>
                  <a:lnTo>
                    <a:pt x="177" y="443"/>
                  </a:lnTo>
                  <a:lnTo>
                    <a:pt x="171" y="452"/>
                  </a:lnTo>
                  <a:lnTo>
                    <a:pt x="166" y="472"/>
                  </a:lnTo>
                  <a:lnTo>
                    <a:pt x="172" y="494"/>
                  </a:lnTo>
                  <a:lnTo>
                    <a:pt x="176" y="502"/>
                  </a:lnTo>
                  <a:lnTo>
                    <a:pt x="183" y="504"/>
                  </a:lnTo>
                  <a:lnTo>
                    <a:pt x="190" y="499"/>
                  </a:lnTo>
                  <a:lnTo>
                    <a:pt x="188" y="506"/>
                  </a:lnTo>
                  <a:lnTo>
                    <a:pt x="194" y="518"/>
                  </a:lnTo>
                  <a:lnTo>
                    <a:pt x="197" y="514"/>
                  </a:lnTo>
                  <a:lnTo>
                    <a:pt x="202" y="507"/>
                  </a:lnTo>
                  <a:lnTo>
                    <a:pt x="202" y="511"/>
                  </a:lnTo>
                  <a:lnTo>
                    <a:pt x="209" y="507"/>
                  </a:lnTo>
                  <a:lnTo>
                    <a:pt x="212" y="501"/>
                  </a:lnTo>
                  <a:lnTo>
                    <a:pt x="216" y="506"/>
                  </a:lnTo>
                  <a:lnTo>
                    <a:pt x="207" y="513"/>
                  </a:lnTo>
                  <a:lnTo>
                    <a:pt x="210" y="518"/>
                  </a:lnTo>
                  <a:lnTo>
                    <a:pt x="218" y="529"/>
                  </a:lnTo>
                  <a:lnTo>
                    <a:pt x="217" y="533"/>
                  </a:lnTo>
                  <a:lnTo>
                    <a:pt x="210" y="534"/>
                  </a:lnTo>
                  <a:lnTo>
                    <a:pt x="204" y="540"/>
                  </a:lnTo>
                  <a:lnTo>
                    <a:pt x="206" y="553"/>
                  </a:lnTo>
                  <a:lnTo>
                    <a:pt x="215" y="554"/>
                  </a:lnTo>
                  <a:lnTo>
                    <a:pt x="207" y="557"/>
                  </a:lnTo>
                  <a:lnTo>
                    <a:pt x="202" y="570"/>
                  </a:lnTo>
                  <a:lnTo>
                    <a:pt x="203" y="582"/>
                  </a:lnTo>
                  <a:lnTo>
                    <a:pt x="210" y="592"/>
                  </a:lnTo>
                  <a:lnTo>
                    <a:pt x="220" y="597"/>
                  </a:lnTo>
                  <a:lnTo>
                    <a:pt x="214" y="601"/>
                  </a:lnTo>
                  <a:lnTo>
                    <a:pt x="205" y="597"/>
                  </a:lnTo>
                  <a:lnTo>
                    <a:pt x="203" y="586"/>
                  </a:lnTo>
                  <a:lnTo>
                    <a:pt x="193" y="594"/>
                  </a:lnTo>
                  <a:lnTo>
                    <a:pt x="191" y="599"/>
                  </a:lnTo>
                  <a:lnTo>
                    <a:pt x="205" y="607"/>
                  </a:lnTo>
                  <a:lnTo>
                    <a:pt x="189" y="603"/>
                  </a:lnTo>
                  <a:lnTo>
                    <a:pt x="182" y="600"/>
                  </a:lnTo>
                  <a:lnTo>
                    <a:pt x="173" y="606"/>
                  </a:lnTo>
                  <a:lnTo>
                    <a:pt x="162" y="603"/>
                  </a:lnTo>
                  <a:lnTo>
                    <a:pt x="152" y="599"/>
                  </a:lnTo>
                  <a:lnTo>
                    <a:pt x="132" y="610"/>
                  </a:lnTo>
                  <a:lnTo>
                    <a:pt x="124" y="616"/>
                  </a:lnTo>
                  <a:lnTo>
                    <a:pt x="125" y="627"/>
                  </a:lnTo>
                  <a:lnTo>
                    <a:pt x="117" y="635"/>
                  </a:lnTo>
                  <a:lnTo>
                    <a:pt x="109" y="639"/>
                  </a:lnTo>
                  <a:lnTo>
                    <a:pt x="102" y="640"/>
                  </a:lnTo>
                  <a:lnTo>
                    <a:pt x="86" y="659"/>
                  </a:lnTo>
                  <a:lnTo>
                    <a:pt x="89" y="662"/>
                  </a:lnTo>
                  <a:lnTo>
                    <a:pt x="97" y="654"/>
                  </a:lnTo>
                  <a:lnTo>
                    <a:pt x="106" y="658"/>
                  </a:lnTo>
                  <a:lnTo>
                    <a:pt x="111" y="656"/>
                  </a:lnTo>
                  <a:lnTo>
                    <a:pt x="113" y="649"/>
                  </a:lnTo>
                  <a:lnTo>
                    <a:pt x="113" y="649"/>
                  </a:lnTo>
                  <a:lnTo>
                    <a:pt x="128" y="646"/>
                  </a:lnTo>
                  <a:lnTo>
                    <a:pt x="134" y="642"/>
                  </a:lnTo>
                  <a:lnTo>
                    <a:pt x="133" y="648"/>
                  </a:lnTo>
                  <a:lnTo>
                    <a:pt x="134" y="658"/>
                  </a:lnTo>
                  <a:lnTo>
                    <a:pt x="140" y="662"/>
                  </a:lnTo>
                  <a:lnTo>
                    <a:pt x="138" y="676"/>
                  </a:lnTo>
                  <a:lnTo>
                    <a:pt x="147" y="676"/>
                  </a:lnTo>
                  <a:lnTo>
                    <a:pt x="137" y="697"/>
                  </a:lnTo>
                  <a:lnTo>
                    <a:pt x="129" y="712"/>
                  </a:lnTo>
                  <a:lnTo>
                    <a:pt x="114" y="719"/>
                  </a:lnTo>
                  <a:lnTo>
                    <a:pt x="101" y="728"/>
                  </a:lnTo>
                  <a:lnTo>
                    <a:pt x="91" y="737"/>
                  </a:lnTo>
                  <a:lnTo>
                    <a:pt x="76" y="738"/>
                  </a:lnTo>
                  <a:lnTo>
                    <a:pt x="69" y="744"/>
                  </a:lnTo>
                  <a:lnTo>
                    <a:pt x="66" y="749"/>
                  </a:lnTo>
                  <a:lnTo>
                    <a:pt x="58" y="748"/>
                  </a:lnTo>
                  <a:lnTo>
                    <a:pt x="59" y="750"/>
                  </a:lnTo>
                  <a:lnTo>
                    <a:pt x="72" y="752"/>
                  </a:lnTo>
                  <a:lnTo>
                    <a:pt x="65" y="759"/>
                  </a:lnTo>
                  <a:lnTo>
                    <a:pt x="65" y="765"/>
                  </a:lnTo>
                  <a:lnTo>
                    <a:pt x="74" y="769"/>
                  </a:lnTo>
                  <a:lnTo>
                    <a:pt x="78" y="779"/>
                  </a:lnTo>
                  <a:lnTo>
                    <a:pt x="88" y="779"/>
                  </a:lnTo>
                  <a:lnTo>
                    <a:pt x="92" y="771"/>
                  </a:lnTo>
                  <a:lnTo>
                    <a:pt x="106" y="767"/>
                  </a:lnTo>
                  <a:lnTo>
                    <a:pt x="117" y="758"/>
                  </a:lnTo>
                  <a:lnTo>
                    <a:pt x="117" y="764"/>
                  </a:lnTo>
                  <a:lnTo>
                    <a:pt x="136" y="765"/>
                  </a:lnTo>
                  <a:lnTo>
                    <a:pt x="116" y="777"/>
                  </a:lnTo>
                  <a:lnTo>
                    <a:pt x="126" y="781"/>
                  </a:lnTo>
                  <a:lnTo>
                    <a:pt x="142" y="782"/>
                  </a:lnTo>
                  <a:lnTo>
                    <a:pt x="152" y="773"/>
                  </a:lnTo>
                  <a:lnTo>
                    <a:pt x="164" y="784"/>
                  </a:lnTo>
                  <a:lnTo>
                    <a:pt x="177" y="799"/>
                  </a:lnTo>
                  <a:lnTo>
                    <a:pt x="193" y="795"/>
                  </a:lnTo>
                  <a:lnTo>
                    <a:pt x="205" y="783"/>
                  </a:lnTo>
                  <a:lnTo>
                    <a:pt x="215" y="782"/>
                  </a:lnTo>
                  <a:lnTo>
                    <a:pt x="224" y="772"/>
                  </a:lnTo>
                  <a:lnTo>
                    <a:pt x="233" y="767"/>
                  </a:lnTo>
                  <a:lnTo>
                    <a:pt x="246" y="757"/>
                  </a:lnTo>
                  <a:lnTo>
                    <a:pt x="252" y="750"/>
                  </a:lnTo>
                  <a:lnTo>
                    <a:pt x="250" y="756"/>
                  </a:lnTo>
                  <a:lnTo>
                    <a:pt x="233" y="773"/>
                  </a:lnTo>
                  <a:lnTo>
                    <a:pt x="230" y="785"/>
                  </a:lnTo>
                  <a:lnTo>
                    <a:pt x="209" y="799"/>
                  </a:lnTo>
                  <a:lnTo>
                    <a:pt x="205" y="817"/>
                  </a:lnTo>
                  <a:lnTo>
                    <a:pt x="191" y="819"/>
                  </a:lnTo>
                  <a:lnTo>
                    <a:pt x="158" y="813"/>
                  </a:lnTo>
                  <a:lnTo>
                    <a:pt x="130" y="818"/>
                  </a:lnTo>
                  <a:lnTo>
                    <a:pt x="128" y="827"/>
                  </a:lnTo>
                  <a:lnTo>
                    <a:pt x="130" y="831"/>
                  </a:lnTo>
                  <a:lnTo>
                    <a:pt x="140" y="828"/>
                  </a:lnTo>
                  <a:lnTo>
                    <a:pt x="129" y="838"/>
                  </a:lnTo>
                  <a:lnTo>
                    <a:pt x="121" y="833"/>
                  </a:lnTo>
                  <a:lnTo>
                    <a:pt x="114" y="833"/>
                  </a:lnTo>
                  <a:lnTo>
                    <a:pt x="108" y="868"/>
                  </a:lnTo>
                  <a:lnTo>
                    <a:pt x="88" y="875"/>
                  </a:lnTo>
                  <a:lnTo>
                    <a:pt x="72" y="903"/>
                  </a:lnTo>
                  <a:lnTo>
                    <a:pt x="49" y="916"/>
                  </a:lnTo>
                  <a:lnTo>
                    <a:pt x="47" y="921"/>
                  </a:lnTo>
                  <a:lnTo>
                    <a:pt x="38" y="920"/>
                  </a:lnTo>
                  <a:lnTo>
                    <a:pt x="35" y="930"/>
                  </a:lnTo>
                  <a:lnTo>
                    <a:pt x="45" y="937"/>
                  </a:lnTo>
                  <a:lnTo>
                    <a:pt x="45" y="929"/>
                  </a:lnTo>
                  <a:lnTo>
                    <a:pt x="55" y="926"/>
                  </a:lnTo>
                  <a:lnTo>
                    <a:pt x="69" y="934"/>
                  </a:lnTo>
                  <a:lnTo>
                    <a:pt x="78" y="937"/>
                  </a:lnTo>
                  <a:lnTo>
                    <a:pt x="80" y="932"/>
                  </a:lnTo>
                  <a:lnTo>
                    <a:pt x="76" y="922"/>
                  </a:lnTo>
                  <a:lnTo>
                    <a:pt x="95" y="910"/>
                  </a:lnTo>
                  <a:lnTo>
                    <a:pt x="100" y="900"/>
                  </a:lnTo>
                  <a:lnTo>
                    <a:pt x="117" y="898"/>
                  </a:lnTo>
                  <a:lnTo>
                    <a:pt x="135" y="904"/>
                  </a:lnTo>
                  <a:lnTo>
                    <a:pt x="152" y="906"/>
                  </a:lnTo>
                  <a:lnTo>
                    <a:pt x="162" y="911"/>
                  </a:lnTo>
                  <a:lnTo>
                    <a:pt x="172" y="909"/>
                  </a:lnTo>
                  <a:lnTo>
                    <a:pt x="171" y="886"/>
                  </a:lnTo>
                  <a:lnTo>
                    <a:pt x="178" y="870"/>
                  </a:lnTo>
                  <a:lnTo>
                    <a:pt x="181" y="876"/>
                  </a:lnTo>
                  <a:lnTo>
                    <a:pt x="188" y="877"/>
                  </a:lnTo>
                  <a:lnTo>
                    <a:pt x="204" y="865"/>
                  </a:lnTo>
                  <a:lnTo>
                    <a:pt x="231" y="867"/>
                  </a:lnTo>
                  <a:lnTo>
                    <a:pt x="241" y="883"/>
                  </a:lnTo>
                  <a:lnTo>
                    <a:pt x="254" y="878"/>
                  </a:lnTo>
                  <a:lnTo>
                    <a:pt x="267" y="879"/>
                  </a:lnTo>
                  <a:lnTo>
                    <a:pt x="269" y="882"/>
                  </a:lnTo>
                  <a:lnTo>
                    <a:pt x="277" y="873"/>
                  </a:lnTo>
                  <a:lnTo>
                    <a:pt x="269" y="867"/>
                  </a:lnTo>
                  <a:lnTo>
                    <a:pt x="272" y="861"/>
                  </a:lnTo>
                  <a:lnTo>
                    <a:pt x="283" y="865"/>
                  </a:lnTo>
                  <a:lnTo>
                    <a:pt x="293" y="867"/>
                  </a:lnTo>
                  <a:lnTo>
                    <a:pt x="296" y="863"/>
                  </a:lnTo>
                  <a:lnTo>
                    <a:pt x="307" y="856"/>
                  </a:lnTo>
                  <a:lnTo>
                    <a:pt x="308" y="852"/>
                  </a:lnTo>
                  <a:lnTo>
                    <a:pt x="306" y="848"/>
                  </a:lnTo>
                  <a:lnTo>
                    <a:pt x="300" y="843"/>
                  </a:lnTo>
                  <a:lnTo>
                    <a:pt x="310" y="843"/>
                  </a:lnTo>
                  <a:lnTo>
                    <a:pt x="319" y="855"/>
                  </a:lnTo>
                  <a:lnTo>
                    <a:pt x="325" y="857"/>
                  </a:lnTo>
                  <a:lnTo>
                    <a:pt x="330" y="851"/>
                  </a:lnTo>
                  <a:lnTo>
                    <a:pt x="332" y="853"/>
                  </a:lnTo>
                  <a:lnTo>
                    <a:pt x="339" y="854"/>
                  </a:lnTo>
                  <a:lnTo>
                    <a:pt x="342" y="861"/>
                  </a:lnTo>
                  <a:lnTo>
                    <a:pt x="354" y="865"/>
                  </a:lnTo>
                  <a:lnTo>
                    <a:pt x="360" y="855"/>
                  </a:lnTo>
                  <a:lnTo>
                    <a:pt x="393" y="855"/>
                  </a:lnTo>
                  <a:lnTo>
                    <a:pt x="401" y="861"/>
                  </a:lnTo>
                  <a:lnTo>
                    <a:pt x="437" y="848"/>
                  </a:lnTo>
                  <a:lnTo>
                    <a:pt x="456" y="844"/>
                  </a:lnTo>
                  <a:lnTo>
                    <a:pt x="460" y="831"/>
                  </a:lnTo>
                  <a:lnTo>
                    <a:pt x="481" y="825"/>
                  </a:lnTo>
                  <a:lnTo>
                    <a:pt x="486" y="819"/>
                  </a:lnTo>
                  <a:lnTo>
                    <a:pt x="484" y="805"/>
                  </a:lnTo>
                  <a:lnTo>
                    <a:pt x="488" y="799"/>
                  </a:lnTo>
                  <a:lnTo>
                    <a:pt x="482" y="798"/>
                  </a:lnTo>
                  <a:lnTo>
                    <a:pt x="468" y="802"/>
                  </a:lnTo>
                  <a:lnTo>
                    <a:pt x="460" y="806"/>
                  </a:lnTo>
                  <a:lnTo>
                    <a:pt x="446" y="804"/>
                  </a:lnTo>
                  <a:lnTo>
                    <a:pt x="439" y="798"/>
                  </a:lnTo>
                  <a:lnTo>
                    <a:pt x="432" y="806"/>
                  </a:lnTo>
                  <a:lnTo>
                    <a:pt x="428" y="802"/>
                  </a:lnTo>
                  <a:lnTo>
                    <a:pt x="437" y="794"/>
                  </a:lnTo>
                  <a:lnTo>
                    <a:pt x="428" y="787"/>
                  </a:lnTo>
                  <a:lnTo>
                    <a:pt x="438" y="791"/>
                  </a:lnTo>
                  <a:lnTo>
                    <a:pt x="444" y="787"/>
                  </a:lnTo>
                  <a:lnTo>
                    <a:pt x="447" y="777"/>
                  </a:lnTo>
                  <a:lnTo>
                    <a:pt x="452" y="771"/>
                  </a:lnTo>
                  <a:lnTo>
                    <a:pt x="453" y="765"/>
                  </a:lnTo>
                  <a:lnTo>
                    <a:pt x="442" y="759"/>
                  </a:lnTo>
                  <a:lnTo>
                    <a:pt x="446" y="757"/>
                  </a:lnTo>
                  <a:lnTo>
                    <a:pt x="455" y="758"/>
                  </a:lnTo>
                  <a:lnTo>
                    <a:pt x="458" y="752"/>
                  </a:lnTo>
                  <a:lnTo>
                    <a:pt x="463" y="755"/>
                  </a:lnTo>
                  <a:lnTo>
                    <a:pt x="470" y="756"/>
                  </a:lnTo>
                  <a:lnTo>
                    <a:pt x="478" y="754"/>
                  </a:lnTo>
                  <a:lnTo>
                    <a:pt x="480" y="746"/>
                  </a:lnTo>
                  <a:lnTo>
                    <a:pt x="476" y="743"/>
                  </a:lnTo>
                  <a:lnTo>
                    <a:pt x="476" y="734"/>
                  </a:lnTo>
                  <a:lnTo>
                    <a:pt x="483" y="730"/>
                  </a:lnTo>
                  <a:lnTo>
                    <a:pt x="492" y="731"/>
                  </a:lnTo>
                  <a:lnTo>
                    <a:pt x="502" y="713"/>
                  </a:lnTo>
                  <a:lnTo>
                    <a:pt x="506" y="697"/>
                  </a:lnTo>
                  <a:lnTo>
                    <a:pt x="508" y="681"/>
                  </a:lnTo>
                  <a:lnTo>
                    <a:pt x="494" y="65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70" name="Freeform 264"/>
            <p:cNvSpPr>
              <a:spLocks/>
            </p:cNvSpPr>
            <p:nvPr/>
          </p:nvSpPr>
          <p:spPr bwMode="auto">
            <a:xfrm>
              <a:off x="4006" y="1543"/>
              <a:ext cx="508" cy="937"/>
            </a:xfrm>
            <a:custGeom>
              <a:avLst/>
              <a:gdLst>
                <a:gd name="T0" fmla="*/ 414 w 508"/>
                <a:gd name="T1" fmla="*/ 656 h 937"/>
                <a:gd name="T2" fmla="*/ 389 w 508"/>
                <a:gd name="T3" fmla="*/ 572 h 937"/>
                <a:gd name="T4" fmla="*/ 366 w 508"/>
                <a:gd name="T5" fmla="*/ 557 h 937"/>
                <a:gd name="T6" fmla="*/ 385 w 508"/>
                <a:gd name="T7" fmla="*/ 512 h 937"/>
                <a:gd name="T8" fmla="*/ 313 w 508"/>
                <a:gd name="T9" fmla="*/ 469 h 937"/>
                <a:gd name="T10" fmla="*/ 292 w 508"/>
                <a:gd name="T11" fmla="*/ 381 h 937"/>
                <a:gd name="T12" fmla="*/ 275 w 508"/>
                <a:gd name="T13" fmla="*/ 346 h 937"/>
                <a:gd name="T14" fmla="*/ 200 w 508"/>
                <a:gd name="T15" fmla="*/ 313 h 937"/>
                <a:gd name="T16" fmla="*/ 186 w 508"/>
                <a:gd name="T17" fmla="*/ 302 h 937"/>
                <a:gd name="T18" fmla="*/ 214 w 508"/>
                <a:gd name="T19" fmla="*/ 271 h 937"/>
                <a:gd name="T20" fmla="*/ 225 w 508"/>
                <a:gd name="T21" fmla="*/ 245 h 937"/>
                <a:gd name="T22" fmla="*/ 269 w 508"/>
                <a:gd name="T23" fmla="*/ 117 h 937"/>
                <a:gd name="T24" fmla="*/ 172 w 508"/>
                <a:gd name="T25" fmla="*/ 116 h 937"/>
                <a:gd name="T26" fmla="*/ 109 w 508"/>
                <a:gd name="T27" fmla="*/ 136 h 937"/>
                <a:gd name="T28" fmla="*/ 109 w 508"/>
                <a:gd name="T29" fmla="*/ 123 h 937"/>
                <a:gd name="T30" fmla="*/ 127 w 508"/>
                <a:gd name="T31" fmla="*/ 92 h 937"/>
                <a:gd name="T32" fmla="*/ 194 w 508"/>
                <a:gd name="T33" fmla="*/ 18 h 937"/>
                <a:gd name="T34" fmla="*/ 110 w 508"/>
                <a:gd name="T35" fmla="*/ 16 h 937"/>
                <a:gd name="T36" fmla="*/ 63 w 508"/>
                <a:gd name="T37" fmla="*/ 28 h 937"/>
                <a:gd name="T38" fmla="*/ 57 w 508"/>
                <a:gd name="T39" fmla="*/ 71 h 937"/>
                <a:gd name="T40" fmla="*/ 52 w 508"/>
                <a:gd name="T41" fmla="*/ 96 h 937"/>
                <a:gd name="T42" fmla="*/ 37 w 508"/>
                <a:gd name="T43" fmla="*/ 140 h 937"/>
                <a:gd name="T44" fmla="*/ 49 w 508"/>
                <a:gd name="T45" fmla="*/ 166 h 937"/>
                <a:gd name="T46" fmla="*/ 21 w 508"/>
                <a:gd name="T47" fmla="*/ 208 h 937"/>
                <a:gd name="T48" fmla="*/ 16 w 508"/>
                <a:gd name="T49" fmla="*/ 229 h 937"/>
                <a:gd name="T50" fmla="*/ 52 w 508"/>
                <a:gd name="T51" fmla="*/ 234 h 937"/>
                <a:gd name="T52" fmla="*/ 53 w 508"/>
                <a:gd name="T53" fmla="*/ 263 h 937"/>
                <a:gd name="T54" fmla="*/ 40 w 508"/>
                <a:gd name="T55" fmla="*/ 312 h 937"/>
                <a:gd name="T56" fmla="*/ 26 w 508"/>
                <a:gd name="T57" fmla="*/ 390 h 937"/>
                <a:gd name="T58" fmla="*/ 48 w 508"/>
                <a:gd name="T59" fmla="*/ 311 h 937"/>
                <a:gd name="T60" fmla="*/ 73 w 508"/>
                <a:gd name="T61" fmla="*/ 316 h 937"/>
                <a:gd name="T62" fmla="*/ 90 w 508"/>
                <a:gd name="T63" fmla="*/ 314 h 937"/>
                <a:gd name="T64" fmla="*/ 75 w 508"/>
                <a:gd name="T65" fmla="*/ 415 h 937"/>
                <a:gd name="T66" fmla="*/ 90 w 508"/>
                <a:gd name="T67" fmla="*/ 461 h 937"/>
                <a:gd name="T68" fmla="*/ 117 w 508"/>
                <a:gd name="T69" fmla="*/ 435 h 937"/>
                <a:gd name="T70" fmla="*/ 174 w 508"/>
                <a:gd name="T71" fmla="*/ 415 h 937"/>
                <a:gd name="T72" fmla="*/ 177 w 508"/>
                <a:gd name="T73" fmla="*/ 443 h 937"/>
                <a:gd name="T74" fmla="*/ 197 w 508"/>
                <a:gd name="T75" fmla="*/ 514 h 937"/>
                <a:gd name="T76" fmla="*/ 217 w 508"/>
                <a:gd name="T77" fmla="*/ 533 h 937"/>
                <a:gd name="T78" fmla="*/ 220 w 508"/>
                <a:gd name="T79" fmla="*/ 597 h 937"/>
                <a:gd name="T80" fmla="*/ 173 w 508"/>
                <a:gd name="T81" fmla="*/ 606 h 937"/>
                <a:gd name="T82" fmla="*/ 86 w 508"/>
                <a:gd name="T83" fmla="*/ 659 h 937"/>
                <a:gd name="T84" fmla="*/ 133 w 508"/>
                <a:gd name="T85" fmla="*/ 648 h 937"/>
                <a:gd name="T86" fmla="*/ 91 w 508"/>
                <a:gd name="T87" fmla="*/ 737 h 937"/>
                <a:gd name="T88" fmla="*/ 74 w 508"/>
                <a:gd name="T89" fmla="*/ 769 h 937"/>
                <a:gd name="T90" fmla="*/ 126 w 508"/>
                <a:gd name="T91" fmla="*/ 781 h 937"/>
                <a:gd name="T92" fmla="*/ 233 w 508"/>
                <a:gd name="T93" fmla="*/ 767 h 937"/>
                <a:gd name="T94" fmla="*/ 158 w 508"/>
                <a:gd name="T95" fmla="*/ 813 h 937"/>
                <a:gd name="T96" fmla="*/ 88 w 508"/>
                <a:gd name="T97" fmla="*/ 875 h 937"/>
                <a:gd name="T98" fmla="*/ 69 w 508"/>
                <a:gd name="T99" fmla="*/ 934 h 937"/>
                <a:gd name="T100" fmla="*/ 162 w 508"/>
                <a:gd name="T101" fmla="*/ 911 h 937"/>
                <a:gd name="T102" fmla="*/ 254 w 508"/>
                <a:gd name="T103" fmla="*/ 878 h 937"/>
                <a:gd name="T104" fmla="*/ 307 w 508"/>
                <a:gd name="T105" fmla="*/ 856 h 937"/>
                <a:gd name="T106" fmla="*/ 339 w 508"/>
                <a:gd name="T107" fmla="*/ 854 h 937"/>
                <a:gd name="T108" fmla="*/ 481 w 508"/>
                <a:gd name="T109" fmla="*/ 825 h 937"/>
                <a:gd name="T110" fmla="*/ 432 w 508"/>
                <a:gd name="T111" fmla="*/ 806 h 937"/>
                <a:gd name="T112" fmla="*/ 442 w 508"/>
                <a:gd name="T113" fmla="*/ 759 h 937"/>
                <a:gd name="T114" fmla="*/ 476 w 508"/>
                <a:gd name="T115" fmla="*/ 734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937">
                  <a:moveTo>
                    <a:pt x="494" y="654"/>
                  </a:moveTo>
                  <a:lnTo>
                    <a:pt x="486" y="641"/>
                  </a:lnTo>
                  <a:lnTo>
                    <a:pt x="456" y="636"/>
                  </a:lnTo>
                  <a:lnTo>
                    <a:pt x="441" y="633"/>
                  </a:lnTo>
                  <a:lnTo>
                    <a:pt x="433" y="635"/>
                  </a:lnTo>
                  <a:lnTo>
                    <a:pt x="423" y="637"/>
                  </a:lnTo>
                  <a:lnTo>
                    <a:pt x="420" y="644"/>
                  </a:lnTo>
                  <a:lnTo>
                    <a:pt x="417" y="654"/>
                  </a:lnTo>
                  <a:lnTo>
                    <a:pt x="414" y="656"/>
                  </a:lnTo>
                  <a:lnTo>
                    <a:pt x="402" y="651"/>
                  </a:lnTo>
                  <a:lnTo>
                    <a:pt x="396" y="644"/>
                  </a:lnTo>
                  <a:lnTo>
                    <a:pt x="402" y="631"/>
                  </a:lnTo>
                  <a:lnTo>
                    <a:pt x="411" y="623"/>
                  </a:lnTo>
                  <a:lnTo>
                    <a:pt x="416" y="615"/>
                  </a:lnTo>
                  <a:lnTo>
                    <a:pt x="414" y="597"/>
                  </a:lnTo>
                  <a:lnTo>
                    <a:pt x="408" y="587"/>
                  </a:lnTo>
                  <a:lnTo>
                    <a:pt x="398" y="577"/>
                  </a:lnTo>
                  <a:lnTo>
                    <a:pt x="389" y="572"/>
                  </a:lnTo>
                  <a:lnTo>
                    <a:pt x="384" y="565"/>
                  </a:lnTo>
                  <a:lnTo>
                    <a:pt x="375" y="566"/>
                  </a:lnTo>
                  <a:lnTo>
                    <a:pt x="367" y="566"/>
                  </a:lnTo>
                  <a:lnTo>
                    <a:pt x="361" y="561"/>
                  </a:lnTo>
                  <a:lnTo>
                    <a:pt x="353" y="561"/>
                  </a:lnTo>
                  <a:lnTo>
                    <a:pt x="344" y="562"/>
                  </a:lnTo>
                  <a:lnTo>
                    <a:pt x="346" y="557"/>
                  </a:lnTo>
                  <a:lnTo>
                    <a:pt x="355" y="558"/>
                  </a:lnTo>
                  <a:lnTo>
                    <a:pt x="366" y="557"/>
                  </a:lnTo>
                  <a:lnTo>
                    <a:pt x="377" y="563"/>
                  </a:lnTo>
                  <a:lnTo>
                    <a:pt x="386" y="563"/>
                  </a:lnTo>
                  <a:lnTo>
                    <a:pt x="389" y="566"/>
                  </a:lnTo>
                  <a:lnTo>
                    <a:pt x="402" y="564"/>
                  </a:lnTo>
                  <a:lnTo>
                    <a:pt x="410" y="571"/>
                  </a:lnTo>
                  <a:lnTo>
                    <a:pt x="405" y="560"/>
                  </a:lnTo>
                  <a:lnTo>
                    <a:pt x="390" y="545"/>
                  </a:lnTo>
                  <a:lnTo>
                    <a:pt x="380" y="519"/>
                  </a:lnTo>
                  <a:lnTo>
                    <a:pt x="385" y="512"/>
                  </a:lnTo>
                  <a:lnTo>
                    <a:pt x="373" y="503"/>
                  </a:lnTo>
                  <a:lnTo>
                    <a:pt x="365" y="487"/>
                  </a:lnTo>
                  <a:lnTo>
                    <a:pt x="349" y="473"/>
                  </a:lnTo>
                  <a:lnTo>
                    <a:pt x="339" y="465"/>
                  </a:lnTo>
                  <a:lnTo>
                    <a:pt x="333" y="460"/>
                  </a:lnTo>
                  <a:lnTo>
                    <a:pt x="327" y="460"/>
                  </a:lnTo>
                  <a:lnTo>
                    <a:pt x="325" y="463"/>
                  </a:lnTo>
                  <a:lnTo>
                    <a:pt x="318" y="464"/>
                  </a:lnTo>
                  <a:lnTo>
                    <a:pt x="313" y="469"/>
                  </a:lnTo>
                  <a:lnTo>
                    <a:pt x="318" y="458"/>
                  </a:lnTo>
                  <a:lnTo>
                    <a:pt x="322" y="450"/>
                  </a:lnTo>
                  <a:lnTo>
                    <a:pt x="316" y="443"/>
                  </a:lnTo>
                  <a:lnTo>
                    <a:pt x="312" y="439"/>
                  </a:lnTo>
                  <a:lnTo>
                    <a:pt x="304" y="435"/>
                  </a:lnTo>
                  <a:lnTo>
                    <a:pt x="306" y="431"/>
                  </a:lnTo>
                  <a:lnTo>
                    <a:pt x="300" y="416"/>
                  </a:lnTo>
                  <a:lnTo>
                    <a:pt x="297" y="392"/>
                  </a:lnTo>
                  <a:lnTo>
                    <a:pt x="292" y="381"/>
                  </a:lnTo>
                  <a:lnTo>
                    <a:pt x="285" y="378"/>
                  </a:lnTo>
                  <a:lnTo>
                    <a:pt x="288" y="373"/>
                  </a:lnTo>
                  <a:lnTo>
                    <a:pt x="295" y="369"/>
                  </a:lnTo>
                  <a:lnTo>
                    <a:pt x="287" y="352"/>
                  </a:lnTo>
                  <a:lnTo>
                    <a:pt x="287" y="352"/>
                  </a:lnTo>
                  <a:lnTo>
                    <a:pt x="282" y="350"/>
                  </a:lnTo>
                  <a:lnTo>
                    <a:pt x="278" y="347"/>
                  </a:lnTo>
                  <a:lnTo>
                    <a:pt x="276" y="346"/>
                  </a:lnTo>
                  <a:lnTo>
                    <a:pt x="275" y="346"/>
                  </a:lnTo>
                  <a:lnTo>
                    <a:pt x="275" y="346"/>
                  </a:lnTo>
                  <a:lnTo>
                    <a:pt x="260" y="323"/>
                  </a:lnTo>
                  <a:lnTo>
                    <a:pt x="248" y="318"/>
                  </a:lnTo>
                  <a:lnTo>
                    <a:pt x="238" y="315"/>
                  </a:lnTo>
                  <a:lnTo>
                    <a:pt x="231" y="308"/>
                  </a:lnTo>
                  <a:lnTo>
                    <a:pt x="223" y="303"/>
                  </a:lnTo>
                  <a:lnTo>
                    <a:pt x="215" y="303"/>
                  </a:lnTo>
                  <a:lnTo>
                    <a:pt x="206" y="312"/>
                  </a:lnTo>
                  <a:lnTo>
                    <a:pt x="200" y="313"/>
                  </a:lnTo>
                  <a:lnTo>
                    <a:pt x="185" y="312"/>
                  </a:lnTo>
                  <a:lnTo>
                    <a:pt x="175" y="309"/>
                  </a:lnTo>
                  <a:lnTo>
                    <a:pt x="167" y="306"/>
                  </a:lnTo>
                  <a:lnTo>
                    <a:pt x="156" y="305"/>
                  </a:lnTo>
                  <a:lnTo>
                    <a:pt x="147" y="306"/>
                  </a:lnTo>
                  <a:lnTo>
                    <a:pt x="147" y="303"/>
                  </a:lnTo>
                  <a:lnTo>
                    <a:pt x="163" y="301"/>
                  </a:lnTo>
                  <a:lnTo>
                    <a:pt x="180" y="301"/>
                  </a:lnTo>
                  <a:lnTo>
                    <a:pt x="186" y="302"/>
                  </a:lnTo>
                  <a:lnTo>
                    <a:pt x="196" y="298"/>
                  </a:lnTo>
                  <a:lnTo>
                    <a:pt x="201" y="292"/>
                  </a:lnTo>
                  <a:lnTo>
                    <a:pt x="203" y="285"/>
                  </a:lnTo>
                  <a:lnTo>
                    <a:pt x="211" y="286"/>
                  </a:lnTo>
                  <a:lnTo>
                    <a:pt x="220" y="286"/>
                  </a:lnTo>
                  <a:lnTo>
                    <a:pt x="223" y="282"/>
                  </a:lnTo>
                  <a:lnTo>
                    <a:pt x="223" y="278"/>
                  </a:lnTo>
                  <a:lnTo>
                    <a:pt x="221" y="273"/>
                  </a:lnTo>
                  <a:lnTo>
                    <a:pt x="214" y="271"/>
                  </a:lnTo>
                  <a:lnTo>
                    <a:pt x="215" y="267"/>
                  </a:lnTo>
                  <a:lnTo>
                    <a:pt x="209" y="263"/>
                  </a:lnTo>
                  <a:lnTo>
                    <a:pt x="201" y="264"/>
                  </a:lnTo>
                  <a:lnTo>
                    <a:pt x="195" y="268"/>
                  </a:lnTo>
                  <a:lnTo>
                    <a:pt x="193" y="265"/>
                  </a:lnTo>
                  <a:lnTo>
                    <a:pt x="202" y="257"/>
                  </a:lnTo>
                  <a:lnTo>
                    <a:pt x="216" y="262"/>
                  </a:lnTo>
                  <a:lnTo>
                    <a:pt x="222" y="252"/>
                  </a:lnTo>
                  <a:lnTo>
                    <a:pt x="225" y="245"/>
                  </a:lnTo>
                  <a:lnTo>
                    <a:pt x="234" y="239"/>
                  </a:lnTo>
                  <a:lnTo>
                    <a:pt x="235" y="229"/>
                  </a:lnTo>
                  <a:lnTo>
                    <a:pt x="246" y="223"/>
                  </a:lnTo>
                  <a:lnTo>
                    <a:pt x="247" y="208"/>
                  </a:lnTo>
                  <a:lnTo>
                    <a:pt x="257" y="189"/>
                  </a:lnTo>
                  <a:lnTo>
                    <a:pt x="260" y="169"/>
                  </a:lnTo>
                  <a:lnTo>
                    <a:pt x="273" y="152"/>
                  </a:lnTo>
                  <a:lnTo>
                    <a:pt x="274" y="129"/>
                  </a:lnTo>
                  <a:lnTo>
                    <a:pt x="269" y="117"/>
                  </a:lnTo>
                  <a:lnTo>
                    <a:pt x="261" y="114"/>
                  </a:lnTo>
                  <a:lnTo>
                    <a:pt x="245" y="114"/>
                  </a:lnTo>
                  <a:lnTo>
                    <a:pt x="230" y="115"/>
                  </a:lnTo>
                  <a:lnTo>
                    <a:pt x="221" y="111"/>
                  </a:lnTo>
                  <a:lnTo>
                    <a:pt x="209" y="115"/>
                  </a:lnTo>
                  <a:lnTo>
                    <a:pt x="202" y="118"/>
                  </a:lnTo>
                  <a:lnTo>
                    <a:pt x="193" y="115"/>
                  </a:lnTo>
                  <a:lnTo>
                    <a:pt x="182" y="111"/>
                  </a:lnTo>
                  <a:lnTo>
                    <a:pt x="172" y="116"/>
                  </a:lnTo>
                  <a:lnTo>
                    <a:pt x="167" y="120"/>
                  </a:lnTo>
                  <a:lnTo>
                    <a:pt x="160" y="122"/>
                  </a:lnTo>
                  <a:lnTo>
                    <a:pt x="150" y="123"/>
                  </a:lnTo>
                  <a:lnTo>
                    <a:pt x="147" y="126"/>
                  </a:lnTo>
                  <a:lnTo>
                    <a:pt x="133" y="129"/>
                  </a:lnTo>
                  <a:lnTo>
                    <a:pt x="136" y="133"/>
                  </a:lnTo>
                  <a:lnTo>
                    <a:pt x="125" y="142"/>
                  </a:lnTo>
                  <a:lnTo>
                    <a:pt x="120" y="143"/>
                  </a:lnTo>
                  <a:lnTo>
                    <a:pt x="109" y="136"/>
                  </a:lnTo>
                  <a:lnTo>
                    <a:pt x="111" y="134"/>
                  </a:lnTo>
                  <a:lnTo>
                    <a:pt x="115" y="134"/>
                  </a:lnTo>
                  <a:lnTo>
                    <a:pt x="122" y="133"/>
                  </a:lnTo>
                  <a:lnTo>
                    <a:pt x="129" y="129"/>
                  </a:lnTo>
                  <a:lnTo>
                    <a:pt x="133" y="115"/>
                  </a:lnTo>
                  <a:lnTo>
                    <a:pt x="129" y="115"/>
                  </a:lnTo>
                  <a:lnTo>
                    <a:pt x="118" y="120"/>
                  </a:lnTo>
                  <a:lnTo>
                    <a:pt x="110" y="126"/>
                  </a:lnTo>
                  <a:lnTo>
                    <a:pt x="109" y="123"/>
                  </a:lnTo>
                  <a:lnTo>
                    <a:pt x="118" y="113"/>
                  </a:lnTo>
                  <a:lnTo>
                    <a:pt x="136" y="106"/>
                  </a:lnTo>
                  <a:lnTo>
                    <a:pt x="140" y="110"/>
                  </a:lnTo>
                  <a:lnTo>
                    <a:pt x="151" y="96"/>
                  </a:lnTo>
                  <a:lnTo>
                    <a:pt x="148" y="94"/>
                  </a:lnTo>
                  <a:lnTo>
                    <a:pt x="129" y="100"/>
                  </a:lnTo>
                  <a:lnTo>
                    <a:pt x="127" y="96"/>
                  </a:lnTo>
                  <a:lnTo>
                    <a:pt x="117" y="95"/>
                  </a:lnTo>
                  <a:lnTo>
                    <a:pt x="127" y="92"/>
                  </a:lnTo>
                  <a:lnTo>
                    <a:pt x="132" y="92"/>
                  </a:lnTo>
                  <a:lnTo>
                    <a:pt x="143" y="81"/>
                  </a:lnTo>
                  <a:lnTo>
                    <a:pt x="144" y="76"/>
                  </a:lnTo>
                  <a:lnTo>
                    <a:pt x="153" y="72"/>
                  </a:lnTo>
                  <a:lnTo>
                    <a:pt x="159" y="62"/>
                  </a:lnTo>
                  <a:lnTo>
                    <a:pt x="181" y="43"/>
                  </a:lnTo>
                  <a:lnTo>
                    <a:pt x="195" y="35"/>
                  </a:lnTo>
                  <a:lnTo>
                    <a:pt x="201" y="19"/>
                  </a:lnTo>
                  <a:lnTo>
                    <a:pt x="194" y="18"/>
                  </a:lnTo>
                  <a:lnTo>
                    <a:pt x="191" y="13"/>
                  </a:lnTo>
                  <a:lnTo>
                    <a:pt x="192" y="5"/>
                  </a:lnTo>
                  <a:lnTo>
                    <a:pt x="187" y="0"/>
                  </a:lnTo>
                  <a:lnTo>
                    <a:pt x="161" y="8"/>
                  </a:lnTo>
                  <a:lnTo>
                    <a:pt x="151" y="15"/>
                  </a:lnTo>
                  <a:lnTo>
                    <a:pt x="141" y="9"/>
                  </a:lnTo>
                  <a:lnTo>
                    <a:pt x="124" y="15"/>
                  </a:lnTo>
                  <a:lnTo>
                    <a:pt x="115" y="19"/>
                  </a:lnTo>
                  <a:lnTo>
                    <a:pt x="110" y="16"/>
                  </a:lnTo>
                  <a:lnTo>
                    <a:pt x="104" y="12"/>
                  </a:lnTo>
                  <a:lnTo>
                    <a:pt x="99" y="12"/>
                  </a:lnTo>
                  <a:lnTo>
                    <a:pt x="97" y="16"/>
                  </a:lnTo>
                  <a:lnTo>
                    <a:pt x="89" y="10"/>
                  </a:lnTo>
                  <a:lnTo>
                    <a:pt x="83" y="6"/>
                  </a:lnTo>
                  <a:lnTo>
                    <a:pt x="76" y="9"/>
                  </a:lnTo>
                  <a:lnTo>
                    <a:pt x="73" y="9"/>
                  </a:lnTo>
                  <a:lnTo>
                    <a:pt x="71" y="17"/>
                  </a:lnTo>
                  <a:lnTo>
                    <a:pt x="63" y="28"/>
                  </a:lnTo>
                  <a:lnTo>
                    <a:pt x="62" y="36"/>
                  </a:lnTo>
                  <a:lnTo>
                    <a:pt x="64" y="43"/>
                  </a:lnTo>
                  <a:lnTo>
                    <a:pt x="76" y="50"/>
                  </a:lnTo>
                  <a:lnTo>
                    <a:pt x="76" y="54"/>
                  </a:lnTo>
                  <a:lnTo>
                    <a:pt x="66" y="48"/>
                  </a:lnTo>
                  <a:lnTo>
                    <a:pt x="59" y="52"/>
                  </a:lnTo>
                  <a:lnTo>
                    <a:pt x="53" y="57"/>
                  </a:lnTo>
                  <a:lnTo>
                    <a:pt x="58" y="67"/>
                  </a:lnTo>
                  <a:lnTo>
                    <a:pt x="57" y="71"/>
                  </a:lnTo>
                  <a:lnTo>
                    <a:pt x="51" y="67"/>
                  </a:lnTo>
                  <a:lnTo>
                    <a:pt x="46" y="69"/>
                  </a:lnTo>
                  <a:lnTo>
                    <a:pt x="46" y="73"/>
                  </a:lnTo>
                  <a:lnTo>
                    <a:pt x="55" y="81"/>
                  </a:lnTo>
                  <a:lnTo>
                    <a:pt x="62" y="92"/>
                  </a:lnTo>
                  <a:lnTo>
                    <a:pt x="59" y="95"/>
                  </a:lnTo>
                  <a:lnTo>
                    <a:pt x="51" y="90"/>
                  </a:lnTo>
                  <a:lnTo>
                    <a:pt x="49" y="92"/>
                  </a:lnTo>
                  <a:lnTo>
                    <a:pt x="52" y="96"/>
                  </a:lnTo>
                  <a:lnTo>
                    <a:pt x="36" y="95"/>
                  </a:lnTo>
                  <a:lnTo>
                    <a:pt x="28" y="95"/>
                  </a:lnTo>
                  <a:lnTo>
                    <a:pt x="22" y="102"/>
                  </a:lnTo>
                  <a:lnTo>
                    <a:pt x="31" y="115"/>
                  </a:lnTo>
                  <a:lnTo>
                    <a:pt x="26" y="116"/>
                  </a:lnTo>
                  <a:lnTo>
                    <a:pt x="23" y="120"/>
                  </a:lnTo>
                  <a:lnTo>
                    <a:pt x="36" y="136"/>
                  </a:lnTo>
                  <a:lnTo>
                    <a:pt x="44" y="139"/>
                  </a:lnTo>
                  <a:lnTo>
                    <a:pt x="37" y="140"/>
                  </a:lnTo>
                  <a:lnTo>
                    <a:pt x="25" y="133"/>
                  </a:lnTo>
                  <a:lnTo>
                    <a:pt x="19" y="136"/>
                  </a:lnTo>
                  <a:lnTo>
                    <a:pt x="22" y="150"/>
                  </a:lnTo>
                  <a:lnTo>
                    <a:pt x="31" y="162"/>
                  </a:lnTo>
                  <a:lnTo>
                    <a:pt x="39" y="152"/>
                  </a:lnTo>
                  <a:lnTo>
                    <a:pt x="39" y="157"/>
                  </a:lnTo>
                  <a:lnTo>
                    <a:pt x="54" y="152"/>
                  </a:lnTo>
                  <a:lnTo>
                    <a:pt x="38" y="162"/>
                  </a:lnTo>
                  <a:lnTo>
                    <a:pt x="49" y="166"/>
                  </a:lnTo>
                  <a:lnTo>
                    <a:pt x="48" y="170"/>
                  </a:lnTo>
                  <a:lnTo>
                    <a:pt x="37" y="172"/>
                  </a:lnTo>
                  <a:lnTo>
                    <a:pt x="33" y="178"/>
                  </a:lnTo>
                  <a:lnTo>
                    <a:pt x="43" y="189"/>
                  </a:lnTo>
                  <a:lnTo>
                    <a:pt x="34" y="184"/>
                  </a:lnTo>
                  <a:lnTo>
                    <a:pt x="25" y="191"/>
                  </a:lnTo>
                  <a:lnTo>
                    <a:pt x="37" y="197"/>
                  </a:lnTo>
                  <a:lnTo>
                    <a:pt x="24" y="199"/>
                  </a:lnTo>
                  <a:lnTo>
                    <a:pt x="21" y="208"/>
                  </a:lnTo>
                  <a:lnTo>
                    <a:pt x="27" y="216"/>
                  </a:lnTo>
                  <a:lnTo>
                    <a:pt x="26" y="224"/>
                  </a:lnTo>
                  <a:lnTo>
                    <a:pt x="21" y="224"/>
                  </a:lnTo>
                  <a:lnTo>
                    <a:pt x="14" y="223"/>
                  </a:lnTo>
                  <a:lnTo>
                    <a:pt x="0" y="225"/>
                  </a:lnTo>
                  <a:lnTo>
                    <a:pt x="0" y="230"/>
                  </a:lnTo>
                  <a:lnTo>
                    <a:pt x="10" y="235"/>
                  </a:lnTo>
                  <a:lnTo>
                    <a:pt x="16" y="233"/>
                  </a:lnTo>
                  <a:lnTo>
                    <a:pt x="16" y="229"/>
                  </a:lnTo>
                  <a:lnTo>
                    <a:pt x="27" y="231"/>
                  </a:lnTo>
                  <a:lnTo>
                    <a:pt x="17" y="234"/>
                  </a:lnTo>
                  <a:lnTo>
                    <a:pt x="16" y="242"/>
                  </a:lnTo>
                  <a:lnTo>
                    <a:pt x="24" y="247"/>
                  </a:lnTo>
                  <a:lnTo>
                    <a:pt x="31" y="255"/>
                  </a:lnTo>
                  <a:lnTo>
                    <a:pt x="39" y="256"/>
                  </a:lnTo>
                  <a:lnTo>
                    <a:pt x="42" y="250"/>
                  </a:lnTo>
                  <a:lnTo>
                    <a:pt x="52" y="243"/>
                  </a:lnTo>
                  <a:lnTo>
                    <a:pt x="52" y="234"/>
                  </a:lnTo>
                  <a:lnTo>
                    <a:pt x="59" y="228"/>
                  </a:lnTo>
                  <a:lnTo>
                    <a:pt x="66" y="219"/>
                  </a:lnTo>
                  <a:lnTo>
                    <a:pt x="86" y="195"/>
                  </a:lnTo>
                  <a:lnTo>
                    <a:pt x="61" y="229"/>
                  </a:lnTo>
                  <a:lnTo>
                    <a:pt x="63" y="236"/>
                  </a:lnTo>
                  <a:lnTo>
                    <a:pt x="61" y="241"/>
                  </a:lnTo>
                  <a:lnTo>
                    <a:pt x="63" y="246"/>
                  </a:lnTo>
                  <a:lnTo>
                    <a:pt x="52" y="255"/>
                  </a:lnTo>
                  <a:lnTo>
                    <a:pt x="53" y="263"/>
                  </a:lnTo>
                  <a:lnTo>
                    <a:pt x="49" y="262"/>
                  </a:lnTo>
                  <a:lnTo>
                    <a:pt x="50" y="268"/>
                  </a:lnTo>
                  <a:lnTo>
                    <a:pt x="39" y="270"/>
                  </a:lnTo>
                  <a:lnTo>
                    <a:pt x="39" y="278"/>
                  </a:lnTo>
                  <a:lnTo>
                    <a:pt x="47" y="287"/>
                  </a:lnTo>
                  <a:lnTo>
                    <a:pt x="44" y="295"/>
                  </a:lnTo>
                  <a:lnTo>
                    <a:pt x="38" y="303"/>
                  </a:lnTo>
                  <a:lnTo>
                    <a:pt x="33" y="313"/>
                  </a:lnTo>
                  <a:lnTo>
                    <a:pt x="40" y="312"/>
                  </a:lnTo>
                  <a:lnTo>
                    <a:pt x="37" y="325"/>
                  </a:lnTo>
                  <a:lnTo>
                    <a:pt x="32" y="332"/>
                  </a:lnTo>
                  <a:lnTo>
                    <a:pt x="34" y="336"/>
                  </a:lnTo>
                  <a:lnTo>
                    <a:pt x="41" y="334"/>
                  </a:lnTo>
                  <a:lnTo>
                    <a:pt x="41" y="339"/>
                  </a:lnTo>
                  <a:lnTo>
                    <a:pt x="34" y="356"/>
                  </a:lnTo>
                  <a:lnTo>
                    <a:pt x="27" y="370"/>
                  </a:lnTo>
                  <a:lnTo>
                    <a:pt x="23" y="381"/>
                  </a:lnTo>
                  <a:lnTo>
                    <a:pt x="26" y="390"/>
                  </a:lnTo>
                  <a:lnTo>
                    <a:pt x="33" y="390"/>
                  </a:lnTo>
                  <a:lnTo>
                    <a:pt x="40" y="387"/>
                  </a:lnTo>
                  <a:lnTo>
                    <a:pt x="44" y="373"/>
                  </a:lnTo>
                  <a:lnTo>
                    <a:pt x="47" y="362"/>
                  </a:lnTo>
                  <a:lnTo>
                    <a:pt x="51" y="342"/>
                  </a:lnTo>
                  <a:lnTo>
                    <a:pt x="56" y="334"/>
                  </a:lnTo>
                  <a:lnTo>
                    <a:pt x="58" y="324"/>
                  </a:lnTo>
                  <a:lnTo>
                    <a:pt x="53" y="317"/>
                  </a:lnTo>
                  <a:lnTo>
                    <a:pt x="48" y="311"/>
                  </a:lnTo>
                  <a:lnTo>
                    <a:pt x="51" y="301"/>
                  </a:lnTo>
                  <a:lnTo>
                    <a:pt x="54" y="303"/>
                  </a:lnTo>
                  <a:lnTo>
                    <a:pt x="72" y="278"/>
                  </a:lnTo>
                  <a:lnTo>
                    <a:pt x="71" y="285"/>
                  </a:lnTo>
                  <a:lnTo>
                    <a:pt x="60" y="307"/>
                  </a:lnTo>
                  <a:lnTo>
                    <a:pt x="60" y="314"/>
                  </a:lnTo>
                  <a:lnTo>
                    <a:pt x="66" y="319"/>
                  </a:lnTo>
                  <a:lnTo>
                    <a:pt x="68" y="314"/>
                  </a:lnTo>
                  <a:lnTo>
                    <a:pt x="73" y="316"/>
                  </a:lnTo>
                  <a:lnTo>
                    <a:pt x="80" y="314"/>
                  </a:lnTo>
                  <a:lnTo>
                    <a:pt x="81" y="307"/>
                  </a:lnTo>
                  <a:lnTo>
                    <a:pt x="81" y="291"/>
                  </a:lnTo>
                  <a:lnTo>
                    <a:pt x="87" y="309"/>
                  </a:lnTo>
                  <a:lnTo>
                    <a:pt x="104" y="311"/>
                  </a:lnTo>
                  <a:lnTo>
                    <a:pt x="121" y="321"/>
                  </a:lnTo>
                  <a:lnTo>
                    <a:pt x="103" y="313"/>
                  </a:lnTo>
                  <a:lnTo>
                    <a:pt x="96" y="316"/>
                  </a:lnTo>
                  <a:lnTo>
                    <a:pt x="90" y="314"/>
                  </a:lnTo>
                  <a:lnTo>
                    <a:pt x="82" y="329"/>
                  </a:lnTo>
                  <a:lnTo>
                    <a:pt x="82" y="340"/>
                  </a:lnTo>
                  <a:lnTo>
                    <a:pt x="87" y="351"/>
                  </a:lnTo>
                  <a:lnTo>
                    <a:pt x="88" y="357"/>
                  </a:lnTo>
                  <a:lnTo>
                    <a:pt x="96" y="361"/>
                  </a:lnTo>
                  <a:lnTo>
                    <a:pt x="93" y="372"/>
                  </a:lnTo>
                  <a:lnTo>
                    <a:pt x="89" y="376"/>
                  </a:lnTo>
                  <a:lnTo>
                    <a:pt x="79" y="403"/>
                  </a:lnTo>
                  <a:lnTo>
                    <a:pt x="75" y="415"/>
                  </a:lnTo>
                  <a:lnTo>
                    <a:pt x="79" y="430"/>
                  </a:lnTo>
                  <a:lnTo>
                    <a:pt x="77" y="432"/>
                  </a:lnTo>
                  <a:lnTo>
                    <a:pt x="73" y="423"/>
                  </a:lnTo>
                  <a:lnTo>
                    <a:pt x="68" y="422"/>
                  </a:lnTo>
                  <a:lnTo>
                    <a:pt x="63" y="429"/>
                  </a:lnTo>
                  <a:lnTo>
                    <a:pt x="65" y="436"/>
                  </a:lnTo>
                  <a:lnTo>
                    <a:pt x="76" y="443"/>
                  </a:lnTo>
                  <a:lnTo>
                    <a:pt x="81" y="457"/>
                  </a:lnTo>
                  <a:lnTo>
                    <a:pt x="90" y="461"/>
                  </a:lnTo>
                  <a:lnTo>
                    <a:pt x="90" y="457"/>
                  </a:lnTo>
                  <a:lnTo>
                    <a:pt x="84" y="451"/>
                  </a:lnTo>
                  <a:lnTo>
                    <a:pt x="82" y="440"/>
                  </a:lnTo>
                  <a:lnTo>
                    <a:pt x="95" y="435"/>
                  </a:lnTo>
                  <a:lnTo>
                    <a:pt x="103" y="451"/>
                  </a:lnTo>
                  <a:lnTo>
                    <a:pt x="108" y="454"/>
                  </a:lnTo>
                  <a:lnTo>
                    <a:pt x="118" y="455"/>
                  </a:lnTo>
                  <a:lnTo>
                    <a:pt x="123" y="447"/>
                  </a:lnTo>
                  <a:lnTo>
                    <a:pt x="117" y="435"/>
                  </a:lnTo>
                  <a:lnTo>
                    <a:pt x="121" y="430"/>
                  </a:lnTo>
                  <a:lnTo>
                    <a:pt x="122" y="435"/>
                  </a:lnTo>
                  <a:lnTo>
                    <a:pt x="129" y="443"/>
                  </a:lnTo>
                  <a:lnTo>
                    <a:pt x="143" y="439"/>
                  </a:lnTo>
                  <a:lnTo>
                    <a:pt x="149" y="431"/>
                  </a:lnTo>
                  <a:lnTo>
                    <a:pt x="151" y="434"/>
                  </a:lnTo>
                  <a:lnTo>
                    <a:pt x="165" y="434"/>
                  </a:lnTo>
                  <a:lnTo>
                    <a:pt x="170" y="425"/>
                  </a:lnTo>
                  <a:lnTo>
                    <a:pt x="174" y="415"/>
                  </a:lnTo>
                  <a:lnTo>
                    <a:pt x="178" y="420"/>
                  </a:lnTo>
                  <a:lnTo>
                    <a:pt x="188" y="422"/>
                  </a:lnTo>
                  <a:lnTo>
                    <a:pt x="196" y="424"/>
                  </a:lnTo>
                  <a:lnTo>
                    <a:pt x="202" y="427"/>
                  </a:lnTo>
                  <a:lnTo>
                    <a:pt x="208" y="425"/>
                  </a:lnTo>
                  <a:lnTo>
                    <a:pt x="202" y="430"/>
                  </a:lnTo>
                  <a:lnTo>
                    <a:pt x="189" y="429"/>
                  </a:lnTo>
                  <a:lnTo>
                    <a:pt x="182" y="434"/>
                  </a:lnTo>
                  <a:lnTo>
                    <a:pt x="177" y="443"/>
                  </a:lnTo>
                  <a:lnTo>
                    <a:pt x="171" y="452"/>
                  </a:lnTo>
                  <a:lnTo>
                    <a:pt x="166" y="472"/>
                  </a:lnTo>
                  <a:lnTo>
                    <a:pt x="172" y="494"/>
                  </a:lnTo>
                  <a:lnTo>
                    <a:pt x="176" y="502"/>
                  </a:lnTo>
                  <a:lnTo>
                    <a:pt x="183" y="504"/>
                  </a:lnTo>
                  <a:lnTo>
                    <a:pt x="190" y="499"/>
                  </a:lnTo>
                  <a:lnTo>
                    <a:pt x="188" y="506"/>
                  </a:lnTo>
                  <a:lnTo>
                    <a:pt x="194" y="518"/>
                  </a:lnTo>
                  <a:lnTo>
                    <a:pt x="197" y="514"/>
                  </a:lnTo>
                  <a:lnTo>
                    <a:pt x="202" y="507"/>
                  </a:lnTo>
                  <a:lnTo>
                    <a:pt x="202" y="511"/>
                  </a:lnTo>
                  <a:lnTo>
                    <a:pt x="209" y="507"/>
                  </a:lnTo>
                  <a:lnTo>
                    <a:pt x="212" y="501"/>
                  </a:lnTo>
                  <a:lnTo>
                    <a:pt x="216" y="506"/>
                  </a:lnTo>
                  <a:lnTo>
                    <a:pt x="207" y="513"/>
                  </a:lnTo>
                  <a:lnTo>
                    <a:pt x="210" y="518"/>
                  </a:lnTo>
                  <a:lnTo>
                    <a:pt x="218" y="529"/>
                  </a:lnTo>
                  <a:lnTo>
                    <a:pt x="217" y="533"/>
                  </a:lnTo>
                  <a:lnTo>
                    <a:pt x="210" y="534"/>
                  </a:lnTo>
                  <a:lnTo>
                    <a:pt x="204" y="540"/>
                  </a:lnTo>
                  <a:lnTo>
                    <a:pt x="206" y="553"/>
                  </a:lnTo>
                  <a:lnTo>
                    <a:pt x="215" y="554"/>
                  </a:lnTo>
                  <a:lnTo>
                    <a:pt x="207" y="557"/>
                  </a:lnTo>
                  <a:lnTo>
                    <a:pt x="202" y="570"/>
                  </a:lnTo>
                  <a:lnTo>
                    <a:pt x="203" y="582"/>
                  </a:lnTo>
                  <a:lnTo>
                    <a:pt x="210" y="592"/>
                  </a:lnTo>
                  <a:lnTo>
                    <a:pt x="220" y="597"/>
                  </a:lnTo>
                  <a:lnTo>
                    <a:pt x="214" y="601"/>
                  </a:lnTo>
                  <a:lnTo>
                    <a:pt x="205" y="597"/>
                  </a:lnTo>
                  <a:lnTo>
                    <a:pt x="203" y="586"/>
                  </a:lnTo>
                  <a:lnTo>
                    <a:pt x="193" y="594"/>
                  </a:lnTo>
                  <a:lnTo>
                    <a:pt x="191" y="599"/>
                  </a:lnTo>
                  <a:lnTo>
                    <a:pt x="205" y="607"/>
                  </a:lnTo>
                  <a:lnTo>
                    <a:pt x="189" y="603"/>
                  </a:lnTo>
                  <a:lnTo>
                    <a:pt x="182" y="600"/>
                  </a:lnTo>
                  <a:lnTo>
                    <a:pt x="173" y="606"/>
                  </a:lnTo>
                  <a:lnTo>
                    <a:pt x="162" y="603"/>
                  </a:lnTo>
                  <a:lnTo>
                    <a:pt x="152" y="599"/>
                  </a:lnTo>
                  <a:lnTo>
                    <a:pt x="132" y="610"/>
                  </a:lnTo>
                  <a:lnTo>
                    <a:pt x="124" y="616"/>
                  </a:lnTo>
                  <a:lnTo>
                    <a:pt x="125" y="627"/>
                  </a:lnTo>
                  <a:lnTo>
                    <a:pt x="117" y="635"/>
                  </a:lnTo>
                  <a:lnTo>
                    <a:pt x="109" y="639"/>
                  </a:lnTo>
                  <a:lnTo>
                    <a:pt x="102" y="640"/>
                  </a:lnTo>
                  <a:lnTo>
                    <a:pt x="86" y="659"/>
                  </a:lnTo>
                  <a:lnTo>
                    <a:pt x="89" y="662"/>
                  </a:lnTo>
                  <a:lnTo>
                    <a:pt x="97" y="654"/>
                  </a:lnTo>
                  <a:lnTo>
                    <a:pt x="106" y="658"/>
                  </a:lnTo>
                  <a:lnTo>
                    <a:pt x="111" y="656"/>
                  </a:lnTo>
                  <a:lnTo>
                    <a:pt x="113" y="649"/>
                  </a:lnTo>
                  <a:lnTo>
                    <a:pt x="113" y="649"/>
                  </a:lnTo>
                  <a:lnTo>
                    <a:pt x="128" y="646"/>
                  </a:lnTo>
                  <a:lnTo>
                    <a:pt x="134" y="642"/>
                  </a:lnTo>
                  <a:lnTo>
                    <a:pt x="133" y="648"/>
                  </a:lnTo>
                  <a:lnTo>
                    <a:pt x="134" y="658"/>
                  </a:lnTo>
                  <a:lnTo>
                    <a:pt x="140" y="662"/>
                  </a:lnTo>
                  <a:lnTo>
                    <a:pt x="138" y="676"/>
                  </a:lnTo>
                  <a:lnTo>
                    <a:pt x="147" y="676"/>
                  </a:lnTo>
                  <a:lnTo>
                    <a:pt x="137" y="697"/>
                  </a:lnTo>
                  <a:lnTo>
                    <a:pt x="129" y="712"/>
                  </a:lnTo>
                  <a:lnTo>
                    <a:pt x="114" y="719"/>
                  </a:lnTo>
                  <a:lnTo>
                    <a:pt x="101" y="728"/>
                  </a:lnTo>
                  <a:lnTo>
                    <a:pt x="91" y="737"/>
                  </a:lnTo>
                  <a:lnTo>
                    <a:pt x="76" y="738"/>
                  </a:lnTo>
                  <a:lnTo>
                    <a:pt x="69" y="744"/>
                  </a:lnTo>
                  <a:lnTo>
                    <a:pt x="66" y="749"/>
                  </a:lnTo>
                  <a:lnTo>
                    <a:pt x="58" y="748"/>
                  </a:lnTo>
                  <a:lnTo>
                    <a:pt x="59" y="750"/>
                  </a:lnTo>
                  <a:lnTo>
                    <a:pt x="72" y="752"/>
                  </a:lnTo>
                  <a:lnTo>
                    <a:pt x="65" y="759"/>
                  </a:lnTo>
                  <a:lnTo>
                    <a:pt x="65" y="765"/>
                  </a:lnTo>
                  <a:lnTo>
                    <a:pt x="74" y="769"/>
                  </a:lnTo>
                  <a:lnTo>
                    <a:pt x="78" y="779"/>
                  </a:lnTo>
                  <a:lnTo>
                    <a:pt x="88" y="779"/>
                  </a:lnTo>
                  <a:lnTo>
                    <a:pt x="92" y="771"/>
                  </a:lnTo>
                  <a:lnTo>
                    <a:pt x="106" y="767"/>
                  </a:lnTo>
                  <a:lnTo>
                    <a:pt x="117" y="758"/>
                  </a:lnTo>
                  <a:lnTo>
                    <a:pt x="117" y="764"/>
                  </a:lnTo>
                  <a:lnTo>
                    <a:pt x="136" y="765"/>
                  </a:lnTo>
                  <a:lnTo>
                    <a:pt x="116" y="777"/>
                  </a:lnTo>
                  <a:lnTo>
                    <a:pt x="126" y="781"/>
                  </a:lnTo>
                  <a:lnTo>
                    <a:pt x="142" y="782"/>
                  </a:lnTo>
                  <a:lnTo>
                    <a:pt x="152" y="773"/>
                  </a:lnTo>
                  <a:lnTo>
                    <a:pt x="164" y="784"/>
                  </a:lnTo>
                  <a:lnTo>
                    <a:pt x="177" y="799"/>
                  </a:lnTo>
                  <a:lnTo>
                    <a:pt x="193" y="795"/>
                  </a:lnTo>
                  <a:lnTo>
                    <a:pt x="205" y="783"/>
                  </a:lnTo>
                  <a:lnTo>
                    <a:pt x="215" y="782"/>
                  </a:lnTo>
                  <a:lnTo>
                    <a:pt x="224" y="772"/>
                  </a:lnTo>
                  <a:lnTo>
                    <a:pt x="233" y="767"/>
                  </a:lnTo>
                  <a:lnTo>
                    <a:pt x="246" y="757"/>
                  </a:lnTo>
                  <a:lnTo>
                    <a:pt x="252" y="750"/>
                  </a:lnTo>
                  <a:lnTo>
                    <a:pt x="250" y="756"/>
                  </a:lnTo>
                  <a:lnTo>
                    <a:pt x="233" y="773"/>
                  </a:lnTo>
                  <a:lnTo>
                    <a:pt x="230" y="785"/>
                  </a:lnTo>
                  <a:lnTo>
                    <a:pt x="209" y="799"/>
                  </a:lnTo>
                  <a:lnTo>
                    <a:pt x="205" y="817"/>
                  </a:lnTo>
                  <a:lnTo>
                    <a:pt x="191" y="819"/>
                  </a:lnTo>
                  <a:lnTo>
                    <a:pt x="158" y="813"/>
                  </a:lnTo>
                  <a:lnTo>
                    <a:pt x="130" y="818"/>
                  </a:lnTo>
                  <a:lnTo>
                    <a:pt x="128" y="827"/>
                  </a:lnTo>
                  <a:lnTo>
                    <a:pt x="130" y="831"/>
                  </a:lnTo>
                  <a:lnTo>
                    <a:pt x="140" y="828"/>
                  </a:lnTo>
                  <a:lnTo>
                    <a:pt x="129" y="838"/>
                  </a:lnTo>
                  <a:lnTo>
                    <a:pt x="121" y="833"/>
                  </a:lnTo>
                  <a:lnTo>
                    <a:pt x="114" y="833"/>
                  </a:lnTo>
                  <a:lnTo>
                    <a:pt x="108" y="868"/>
                  </a:lnTo>
                  <a:lnTo>
                    <a:pt x="88" y="875"/>
                  </a:lnTo>
                  <a:lnTo>
                    <a:pt x="72" y="903"/>
                  </a:lnTo>
                  <a:lnTo>
                    <a:pt x="49" y="916"/>
                  </a:lnTo>
                  <a:lnTo>
                    <a:pt x="47" y="921"/>
                  </a:lnTo>
                  <a:lnTo>
                    <a:pt x="38" y="920"/>
                  </a:lnTo>
                  <a:lnTo>
                    <a:pt x="35" y="930"/>
                  </a:lnTo>
                  <a:lnTo>
                    <a:pt x="45" y="937"/>
                  </a:lnTo>
                  <a:lnTo>
                    <a:pt x="45" y="929"/>
                  </a:lnTo>
                  <a:lnTo>
                    <a:pt x="55" y="926"/>
                  </a:lnTo>
                  <a:lnTo>
                    <a:pt x="69" y="934"/>
                  </a:lnTo>
                  <a:lnTo>
                    <a:pt x="78" y="937"/>
                  </a:lnTo>
                  <a:lnTo>
                    <a:pt x="80" y="932"/>
                  </a:lnTo>
                  <a:lnTo>
                    <a:pt x="76" y="922"/>
                  </a:lnTo>
                  <a:lnTo>
                    <a:pt x="95" y="910"/>
                  </a:lnTo>
                  <a:lnTo>
                    <a:pt x="100" y="900"/>
                  </a:lnTo>
                  <a:lnTo>
                    <a:pt x="117" y="898"/>
                  </a:lnTo>
                  <a:lnTo>
                    <a:pt x="135" y="904"/>
                  </a:lnTo>
                  <a:lnTo>
                    <a:pt x="152" y="906"/>
                  </a:lnTo>
                  <a:lnTo>
                    <a:pt x="162" y="911"/>
                  </a:lnTo>
                  <a:lnTo>
                    <a:pt x="172" y="909"/>
                  </a:lnTo>
                  <a:lnTo>
                    <a:pt x="171" y="886"/>
                  </a:lnTo>
                  <a:lnTo>
                    <a:pt x="178" y="870"/>
                  </a:lnTo>
                  <a:lnTo>
                    <a:pt x="181" y="876"/>
                  </a:lnTo>
                  <a:lnTo>
                    <a:pt x="188" y="877"/>
                  </a:lnTo>
                  <a:lnTo>
                    <a:pt x="204" y="865"/>
                  </a:lnTo>
                  <a:lnTo>
                    <a:pt x="231" y="867"/>
                  </a:lnTo>
                  <a:lnTo>
                    <a:pt x="241" y="883"/>
                  </a:lnTo>
                  <a:lnTo>
                    <a:pt x="254" y="878"/>
                  </a:lnTo>
                  <a:lnTo>
                    <a:pt x="267" y="879"/>
                  </a:lnTo>
                  <a:lnTo>
                    <a:pt x="269" y="882"/>
                  </a:lnTo>
                  <a:lnTo>
                    <a:pt x="277" y="873"/>
                  </a:lnTo>
                  <a:lnTo>
                    <a:pt x="269" y="867"/>
                  </a:lnTo>
                  <a:lnTo>
                    <a:pt x="272" y="861"/>
                  </a:lnTo>
                  <a:lnTo>
                    <a:pt x="283" y="865"/>
                  </a:lnTo>
                  <a:lnTo>
                    <a:pt x="293" y="867"/>
                  </a:lnTo>
                  <a:lnTo>
                    <a:pt x="296" y="863"/>
                  </a:lnTo>
                  <a:lnTo>
                    <a:pt x="307" y="856"/>
                  </a:lnTo>
                  <a:lnTo>
                    <a:pt x="308" y="852"/>
                  </a:lnTo>
                  <a:lnTo>
                    <a:pt x="306" y="848"/>
                  </a:lnTo>
                  <a:lnTo>
                    <a:pt x="300" y="843"/>
                  </a:lnTo>
                  <a:lnTo>
                    <a:pt x="310" y="843"/>
                  </a:lnTo>
                  <a:lnTo>
                    <a:pt x="319" y="855"/>
                  </a:lnTo>
                  <a:lnTo>
                    <a:pt x="325" y="857"/>
                  </a:lnTo>
                  <a:lnTo>
                    <a:pt x="330" y="851"/>
                  </a:lnTo>
                  <a:lnTo>
                    <a:pt x="332" y="853"/>
                  </a:lnTo>
                  <a:lnTo>
                    <a:pt x="339" y="854"/>
                  </a:lnTo>
                  <a:lnTo>
                    <a:pt x="342" y="861"/>
                  </a:lnTo>
                  <a:lnTo>
                    <a:pt x="354" y="865"/>
                  </a:lnTo>
                  <a:lnTo>
                    <a:pt x="360" y="855"/>
                  </a:lnTo>
                  <a:lnTo>
                    <a:pt x="393" y="855"/>
                  </a:lnTo>
                  <a:lnTo>
                    <a:pt x="401" y="861"/>
                  </a:lnTo>
                  <a:lnTo>
                    <a:pt x="437" y="848"/>
                  </a:lnTo>
                  <a:lnTo>
                    <a:pt x="456" y="844"/>
                  </a:lnTo>
                  <a:lnTo>
                    <a:pt x="460" y="831"/>
                  </a:lnTo>
                  <a:lnTo>
                    <a:pt x="481" y="825"/>
                  </a:lnTo>
                  <a:lnTo>
                    <a:pt x="486" y="819"/>
                  </a:lnTo>
                  <a:lnTo>
                    <a:pt x="484" y="805"/>
                  </a:lnTo>
                  <a:lnTo>
                    <a:pt x="488" y="799"/>
                  </a:lnTo>
                  <a:lnTo>
                    <a:pt x="482" y="798"/>
                  </a:lnTo>
                  <a:lnTo>
                    <a:pt x="468" y="802"/>
                  </a:lnTo>
                  <a:lnTo>
                    <a:pt x="460" y="806"/>
                  </a:lnTo>
                  <a:lnTo>
                    <a:pt x="446" y="804"/>
                  </a:lnTo>
                  <a:lnTo>
                    <a:pt x="439" y="798"/>
                  </a:lnTo>
                  <a:lnTo>
                    <a:pt x="432" y="806"/>
                  </a:lnTo>
                  <a:lnTo>
                    <a:pt x="428" y="802"/>
                  </a:lnTo>
                  <a:lnTo>
                    <a:pt x="437" y="794"/>
                  </a:lnTo>
                  <a:lnTo>
                    <a:pt x="428" y="787"/>
                  </a:lnTo>
                  <a:lnTo>
                    <a:pt x="438" y="791"/>
                  </a:lnTo>
                  <a:lnTo>
                    <a:pt x="444" y="787"/>
                  </a:lnTo>
                  <a:lnTo>
                    <a:pt x="447" y="777"/>
                  </a:lnTo>
                  <a:lnTo>
                    <a:pt x="452" y="771"/>
                  </a:lnTo>
                  <a:lnTo>
                    <a:pt x="453" y="765"/>
                  </a:lnTo>
                  <a:lnTo>
                    <a:pt x="442" y="759"/>
                  </a:lnTo>
                  <a:lnTo>
                    <a:pt x="446" y="757"/>
                  </a:lnTo>
                  <a:lnTo>
                    <a:pt x="455" y="758"/>
                  </a:lnTo>
                  <a:lnTo>
                    <a:pt x="458" y="752"/>
                  </a:lnTo>
                  <a:lnTo>
                    <a:pt x="463" y="755"/>
                  </a:lnTo>
                  <a:lnTo>
                    <a:pt x="470" y="756"/>
                  </a:lnTo>
                  <a:lnTo>
                    <a:pt x="478" y="754"/>
                  </a:lnTo>
                  <a:lnTo>
                    <a:pt x="480" y="746"/>
                  </a:lnTo>
                  <a:lnTo>
                    <a:pt x="476" y="743"/>
                  </a:lnTo>
                  <a:lnTo>
                    <a:pt x="476" y="734"/>
                  </a:lnTo>
                  <a:lnTo>
                    <a:pt x="483" y="730"/>
                  </a:lnTo>
                  <a:lnTo>
                    <a:pt x="492" y="731"/>
                  </a:lnTo>
                  <a:lnTo>
                    <a:pt x="502" y="713"/>
                  </a:lnTo>
                  <a:lnTo>
                    <a:pt x="506" y="697"/>
                  </a:lnTo>
                  <a:lnTo>
                    <a:pt x="508" y="681"/>
                  </a:lnTo>
                  <a:lnTo>
                    <a:pt x="494" y="65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71" name="Freeform 265"/>
            <p:cNvSpPr>
              <a:spLocks/>
            </p:cNvSpPr>
            <p:nvPr/>
          </p:nvSpPr>
          <p:spPr bwMode="auto">
            <a:xfrm>
              <a:off x="4107" y="2130"/>
              <a:ext cx="36" cy="30"/>
            </a:xfrm>
            <a:custGeom>
              <a:avLst/>
              <a:gdLst>
                <a:gd name="T0" fmla="*/ 2 w 36"/>
                <a:gd name="T1" fmla="*/ 24 h 30"/>
                <a:gd name="T2" fmla="*/ 21 w 36"/>
                <a:gd name="T3" fmla="*/ 30 h 30"/>
                <a:gd name="T4" fmla="*/ 26 w 36"/>
                <a:gd name="T5" fmla="*/ 26 h 30"/>
                <a:gd name="T6" fmla="*/ 30 w 36"/>
                <a:gd name="T7" fmla="*/ 19 h 30"/>
                <a:gd name="T8" fmla="*/ 36 w 36"/>
                <a:gd name="T9" fmla="*/ 10 h 30"/>
                <a:gd name="T10" fmla="*/ 30 w 36"/>
                <a:gd name="T11" fmla="*/ 10 h 30"/>
                <a:gd name="T12" fmla="*/ 23 w 36"/>
                <a:gd name="T13" fmla="*/ 6 h 30"/>
                <a:gd name="T14" fmla="*/ 18 w 36"/>
                <a:gd name="T15" fmla="*/ 0 h 30"/>
                <a:gd name="T16" fmla="*/ 1 w 36"/>
                <a:gd name="T17" fmla="*/ 2 h 30"/>
                <a:gd name="T18" fmla="*/ 2 w 36"/>
                <a:gd name="T19" fmla="*/ 12 h 30"/>
                <a:gd name="T20" fmla="*/ 4 w 36"/>
                <a:gd name="T21" fmla="*/ 14 h 30"/>
                <a:gd name="T22" fmla="*/ 0 w 36"/>
                <a:gd name="T23" fmla="*/ 15 h 30"/>
                <a:gd name="T24" fmla="*/ 2 w 36"/>
                <a:gd name="T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0">
                  <a:moveTo>
                    <a:pt x="2" y="24"/>
                  </a:moveTo>
                  <a:lnTo>
                    <a:pt x="21" y="30"/>
                  </a:lnTo>
                  <a:lnTo>
                    <a:pt x="26" y="26"/>
                  </a:lnTo>
                  <a:lnTo>
                    <a:pt x="30" y="19"/>
                  </a:lnTo>
                  <a:lnTo>
                    <a:pt x="36" y="10"/>
                  </a:lnTo>
                  <a:lnTo>
                    <a:pt x="30" y="10"/>
                  </a:lnTo>
                  <a:lnTo>
                    <a:pt x="23" y="6"/>
                  </a:lnTo>
                  <a:lnTo>
                    <a:pt x="18" y="0"/>
                  </a:lnTo>
                  <a:lnTo>
                    <a:pt x="1" y="2"/>
                  </a:lnTo>
                  <a:lnTo>
                    <a:pt x="2" y="12"/>
                  </a:lnTo>
                  <a:lnTo>
                    <a:pt x="4" y="14"/>
                  </a:lnTo>
                  <a:lnTo>
                    <a:pt x="0" y="15"/>
                  </a:lnTo>
                  <a:lnTo>
                    <a:pt x="2" y="2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72" name="Freeform 266"/>
            <p:cNvSpPr>
              <a:spLocks/>
            </p:cNvSpPr>
            <p:nvPr/>
          </p:nvSpPr>
          <p:spPr bwMode="auto">
            <a:xfrm>
              <a:off x="4107" y="2130"/>
              <a:ext cx="36" cy="30"/>
            </a:xfrm>
            <a:custGeom>
              <a:avLst/>
              <a:gdLst>
                <a:gd name="T0" fmla="*/ 2 w 36"/>
                <a:gd name="T1" fmla="*/ 24 h 30"/>
                <a:gd name="T2" fmla="*/ 21 w 36"/>
                <a:gd name="T3" fmla="*/ 30 h 30"/>
                <a:gd name="T4" fmla="*/ 26 w 36"/>
                <a:gd name="T5" fmla="*/ 26 h 30"/>
                <a:gd name="T6" fmla="*/ 30 w 36"/>
                <a:gd name="T7" fmla="*/ 19 h 30"/>
                <a:gd name="T8" fmla="*/ 36 w 36"/>
                <a:gd name="T9" fmla="*/ 10 h 30"/>
                <a:gd name="T10" fmla="*/ 30 w 36"/>
                <a:gd name="T11" fmla="*/ 10 h 30"/>
                <a:gd name="T12" fmla="*/ 23 w 36"/>
                <a:gd name="T13" fmla="*/ 6 h 30"/>
                <a:gd name="T14" fmla="*/ 18 w 36"/>
                <a:gd name="T15" fmla="*/ 0 h 30"/>
                <a:gd name="T16" fmla="*/ 1 w 36"/>
                <a:gd name="T17" fmla="*/ 2 h 30"/>
                <a:gd name="T18" fmla="*/ 2 w 36"/>
                <a:gd name="T19" fmla="*/ 12 h 30"/>
                <a:gd name="T20" fmla="*/ 4 w 36"/>
                <a:gd name="T21" fmla="*/ 14 h 30"/>
                <a:gd name="T22" fmla="*/ 0 w 36"/>
                <a:gd name="T23" fmla="*/ 15 h 30"/>
                <a:gd name="T24" fmla="*/ 2 w 36"/>
                <a:gd name="T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0">
                  <a:moveTo>
                    <a:pt x="2" y="24"/>
                  </a:moveTo>
                  <a:lnTo>
                    <a:pt x="21" y="30"/>
                  </a:lnTo>
                  <a:lnTo>
                    <a:pt x="26" y="26"/>
                  </a:lnTo>
                  <a:lnTo>
                    <a:pt x="30" y="19"/>
                  </a:lnTo>
                  <a:lnTo>
                    <a:pt x="36" y="10"/>
                  </a:lnTo>
                  <a:lnTo>
                    <a:pt x="30" y="10"/>
                  </a:lnTo>
                  <a:lnTo>
                    <a:pt x="23" y="6"/>
                  </a:lnTo>
                  <a:lnTo>
                    <a:pt x="18" y="0"/>
                  </a:lnTo>
                  <a:lnTo>
                    <a:pt x="1" y="2"/>
                  </a:lnTo>
                  <a:lnTo>
                    <a:pt x="2" y="12"/>
                  </a:lnTo>
                  <a:lnTo>
                    <a:pt x="4" y="14"/>
                  </a:lnTo>
                  <a:lnTo>
                    <a:pt x="0" y="15"/>
                  </a:lnTo>
                  <a:lnTo>
                    <a:pt x="2" y="2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73" name="Freeform 267"/>
            <p:cNvSpPr>
              <a:spLocks/>
            </p:cNvSpPr>
            <p:nvPr/>
          </p:nvSpPr>
          <p:spPr bwMode="auto">
            <a:xfrm>
              <a:off x="4060" y="1888"/>
              <a:ext cx="16" cy="28"/>
            </a:xfrm>
            <a:custGeom>
              <a:avLst/>
              <a:gdLst>
                <a:gd name="T0" fmla="*/ 14 w 16"/>
                <a:gd name="T1" fmla="*/ 26 h 28"/>
                <a:gd name="T2" fmla="*/ 16 w 16"/>
                <a:gd name="T3" fmla="*/ 18 h 28"/>
                <a:gd name="T4" fmla="*/ 13 w 16"/>
                <a:gd name="T5" fmla="*/ 6 h 28"/>
                <a:gd name="T6" fmla="*/ 11 w 16"/>
                <a:gd name="T7" fmla="*/ 0 h 28"/>
                <a:gd name="T8" fmla="*/ 6 w 16"/>
                <a:gd name="T9" fmla="*/ 0 h 28"/>
                <a:gd name="T10" fmla="*/ 2 w 16"/>
                <a:gd name="T11" fmla="*/ 6 h 28"/>
                <a:gd name="T12" fmla="*/ 0 w 16"/>
                <a:gd name="T13" fmla="*/ 15 h 28"/>
                <a:gd name="T14" fmla="*/ 3 w 16"/>
                <a:gd name="T15" fmla="*/ 23 h 28"/>
                <a:gd name="T16" fmla="*/ 11 w 16"/>
                <a:gd name="T17" fmla="*/ 28 h 28"/>
                <a:gd name="T18" fmla="*/ 14 w 16"/>
                <a:gd name="T1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14" y="26"/>
                  </a:moveTo>
                  <a:lnTo>
                    <a:pt x="16" y="18"/>
                  </a:lnTo>
                  <a:lnTo>
                    <a:pt x="13" y="6"/>
                  </a:lnTo>
                  <a:lnTo>
                    <a:pt x="11" y="0"/>
                  </a:lnTo>
                  <a:lnTo>
                    <a:pt x="6" y="0"/>
                  </a:lnTo>
                  <a:lnTo>
                    <a:pt x="2" y="6"/>
                  </a:lnTo>
                  <a:lnTo>
                    <a:pt x="0" y="15"/>
                  </a:lnTo>
                  <a:lnTo>
                    <a:pt x="3" y="23"/>
                  </a:lnTo>
                  <a:lnTo>
                    <a:pt x="11" y="28"/>
                  </a:lnTo>
                  <a:lnTo>
                    <a:pt x="14" y="26"/>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74" name="Freeform 268"/>
            <p:cNvSpPr>
              <a:spLocks/>
            </p:cNvSpPr>
            <p:nvPr/>
          </p:nvSpPr>
          <p:spPr bwMode="auto">
            <a:xfrm>
              <a:off x="4060" y="1888"/>
              <a:ext cx="16" cy="28"/>
            </a:xfrm>
            <a:custGeom>
              <a:avLst/>
              <a:gdLst>
                <a:gd name="T0" fmla="*/ 14 w 16"/>
                <a:gd name="T1" fmla="*/ 26 h 28"/>
                <a:gd name="T2" fmla="*/ 16 w 16"/>
                <a:gd name="T3" fmla="*/ 18 h 28"/>
                <a:gd name="T4" fmla="*/ 13 w 16"/>
                <a:gd name="T5" fmla="*/ 6 h 28"/>
                <a:gd name="T6" fmla="*/ 11 w 16"/>
                <a:gd name="T7" fmla="*/ 0 h 28"/>
                <a:gd name="T8" fmla="*/ 6 w 16"/>
                <a:gd name="T9" fmla="*/ 0 h 28"/>
                <a:gd name="T10" fmla="*/ 2 w 16"/>
                <a:gd name="T11" fmla="*/ 6 h 28"/>
                <a:gd name="T12" fmla="*/ 0 w 16"/>
                <a:gd name="T13" fmla="*/ 15 h 28"/>
                <a:gd name="T14" fmla="*/ 3 w 16"/>
                <a:gd name="T15" fmla="*/ 23 h 28"/>
                <a:gd name="T16" fmla="*/ 11 w 16"/>
                <a:gd name="T17" fmla="*/ 28 h 28"/>
                <a:gd name="T18" fmla="*/ 14 w 16"/>
                <a:gd name="T1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14" y="26"/>
                  </a:moveTo>
                  <a:lnTo>
                    <a:pt x="16" y="18"/>
                  </a:lnTo>
                  <a:lnTo>
                    <a:pt x="13" y="6"/>
                  </a:lnTo>
                  <a:lnTo>
                    <a:pt x="11" y="0"/>
                  </a:lnTo>
                  <a:lnTo>
                    <a:pt x="6" y="0"/>
                  </a:lnTo>
                  <a:lnTo>
                    <a:pt x="2" y="6"/>
                  </a:lnTo>
                  <a:lnTo>
                    <a:pt x="0" y="15"/>
                  </a:lnTo>
                  <a:lnTo>
                    <a:pt x="3" y="23"/>
                  </a:lnTo>
                  <a:lnTo>
                    <a:pt x="11" y="28"/>
                  </a:lnTo>
                  <a:lnTo>
                    <a:pt x="14" y="2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75" name="Freeform 269"/>
            <p:cNvSpPr>
              <a:spLocks/>
            </p:cNvSpPr>
            <p:nvPr/>
          </p:nvSpPr>
          <p:spPr bwMode="auto">
            <a:xfrm>
              <a:off x="4002" y="1749"/>
              <a:ext cx="4" cy="6"/>
            </a:xfrm>
            <a:custGeom>
              <a:avLst/>
              <a:gdLst>
                <a:gd name="T0" fmla="*/ 0 w 4"/>
                <a:gd name="T1" fmla="*/ 4 h 6"/>
                <a:gd name="T2" fmla="*/ 4 w 4"/>
                <a:gd name="T3" fmla="*/ 6 h 6"/>
                <a:gd name="T4" fmla="*/ 3 w 4"/>
                <a:gd name="T5" fmla="*/ 0 h 6"/>
                <a:gd name="T6" fmla="*/ 0 w 4"/>
                <a:gd name="T7" fmla="*/ 4 h 6"/>
              </a:gdLst>
              <a:ahLst/>
              <a:cxnLst>
                <a:cxn ang="0">
                  <a:pos x="T0" y="T1"/>
                </a:cxn>
                <a:cxn ang="0">
                  <a:pos x="T2" y="T3"/>
                </a:cxn>
                <a:cxn ang="0">
                  <a:pos x="T4" y="T5"/>
                </a:cxn>
                <a:cxn ang="0">
                  <a:pos x="T6" y="T7"/>
                </a:cxn>
              </a:cxnLst>
              <a:rect l="0" t="0" r="r" b="b"/>
              <a:pathLst>
                <a:path w="4" h="6">
                  <a:moveTo>
                    <a:pt x="0" y="4"/>
                  </a:moveTo>
                  <a:lnTo>
                    <a:pt x="4" y="6"/>
                  </a:lnTo>
                  <a:lnTo>
                    <a:pt x="3" y="0"/>
                  </a:lnTo>
                  <a:lnTo>
                    <a:pt x="0" y="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76" name="Freeform 270"/>
            <p:cNvSpPr>
              <a:spLocks/>
            </p:cNvSpPr>
            <p:nvPr/>
          </p:nvSpPr>
          <p:spPr bwMode="auto">
            <a:xfrm>
              <a:off x="4002" y="1749"/>
              <a:ext cx="4" cy="6"/>
            </a:xfrm>
            <a:custGeom>
              <a:avLst/>
              <a:gdLst>
                <a:gd name="T0" fmla="*/ 0 w 4"/>
                <a:gd name="T1" fmla="*/ 4 h 6"/>
                <a:gd name="T2" fmla="*/ 4 w 4"/>
                <a:gd name="T3" fmla="*/ 6 h 6"/>
                <a:gd name="T4" fmla="*/ 3 w 4"/>
                <a:gd name="T5" fmla="*/ 0 h 6"/>
                <a:gd name="T6" fmla="*/ 0 w 4"/>
                <a:gd name="T7" fmla="*/ 4 h 6"/>
              </a:gdLst>
              <a:ahLst/>
              <a:cxnLst>
                <a:cxn ang="0">
                  <a:pos x="T0" y="T1"/>
                </a:cxn>
                <a:cxn ang="0">
                  <a:pos x="T2" y="T3"/>
                </a:cxn>
                <a:cxn ang="0">
                  <a:pos x="T4" y="T5"/>
                </a:cxn>
                <a:cxn ang="0">
                  <a:pos x="T6" y="T7"/>
                </a:cxn>
              </a:cxnLst>
              <a:rect l="0" t="0" r="r" b="b"/>
              <a:pathLst>
                <a:path w="4" h="6">
                  <a:moveTo>
                    <a:pt x="0" y="4"/>
                  </a:moveTo>
                  <a:lnTo>
                    <a:pt x="4" y="6"/>
                  </a:lnTo>
                  <a:lnTo>
                    <a:pt x="3" y="0"/>
                  </a:lnTo>
                  <a:lnTo>
                    <a:pt x="0" y="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77" name="Freeform 271"/>
            <p:cNvSpPr>
              <a:spLocks/>
            </p:cNvSpPr>
            <p:nvPr/>
          </p:nvSpPr>
          <p:spPr bwMode="auto">
            <a:xfrm>
              <a:off x="3990" y="1737"/>
              <a:ext cx="12" cy="10"/>
            </a:xfrm>
            <a:custGeom>
              <a:avLst/>
              <a:gdLst>
                <a:gd name="T0" fmla="*/ 12 w 12"/>
                <a:gd name="T1" fmla="*/ 8 h 10"/>
                <a:gd name="T2" fmla="*/ 12 w 12"/>
                <a:gd name="T3" fmla="*/ 4 h 10"/>
                <a:gd name="T4" fmla="*/ 7 w 12"/>
                <a:gd name="T5" fmla="*/ 0 h 10"/>
                <a:gd name="T6" fmla="*/ 0 w 12"/>
                <a:gd name="T7" fmla="*/ 1 h 10"/>
                <a:gd name="T8" fmla="*/ 0 w 12"/>
                <a:gd name="T9" fmla="*/ 7 h 10"/>
                <a:gd name="T10" fmla="*/ 6 w 12"/>
                <a:gd name="T11" fmla="*/ 10 h 10"/>
                <a:gd name="T12" fmla="*/ 12 w 12"/>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8"/>
                  </a:moveTo>
                  <a:lnTo>
                    <a:pt x="12" y="4"/>
                  </a:lnTo>
                  <a:lnTo>
                    <a:pt x="7" y="0"/>
                  </a:lnTo>
                  <a:lnTo>
                    <a:pt x="0" y="1"/>
                  </a:lnTo>
                  <a:lnTo>
                    <a:pt x="0" y="7"/>
                  </a:lnTo>
                  <a:lnTo>
                    <a:pt x="6" y="10"/>
                  </a:lnTo>
                  <a:lnTo>
                    <a:pt x="12" y="8"/>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78" name="Freeform 272"/>
            <p:cNvSpPr>
              <a:spLocks/>
            </p:cNvSpPr>
            <p:nvPr/>
          </p:nvSpPr>
          <p:spPr bwMode="auto">
            <a:xfrm>
              <a:off x="3990" y="1737"/>
              <a:ext cx="12" cy="10"/>
            </a:xfrm>
            <a:custGeom>
              <a:avLst/>
              <a:gdLst>
                <a:gd name="T0" fmla="*/ 12 w 12"/>
                <a:gd name="T1" fmla="*/ 8 h 10"/>
                <a:gd name="T2" fmla="*/ 12 w 12"/>
                <a:gd name="T3" fmla="*/ 4 h 10"/>
                <a:gd name="T4" fmla="*/ 7 w 12"/>
                <a:gd name="T5" fmla="*/ 0 h 10"/>
                <a:gd name="T6" fmla="*/ 0 w 12"/>
                <a:gd name="T7" fmla="*/ 1 h 10"/>
                <a:gd name="T8" fmla="*/ 0 w 12"/>
                <a:gd name="T9" fmla="*/ 7 h 10"/>
                <a:gd name="T10" fmla="*/ 6 w 12"/>
                <a:gd name="T11" fmla="*/ 10 h 10"/>
                <a:gd name="T12" fmla="*/ 12 w 12"/>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8"/>
                  </a:moveTo>
                  <a:lnTo>
                    <a:pt x="12" y="4"/>
                  </a:lnTo>
                  <a:lnTo>
                    <a:pt x="7" y="0"/>
                  </a:lnTo>
                  <a:lnTo>
                    <a:pt x="0" y="1"/>
                  </a:lnTo>
                  <a:lnTo>
                    <a:pt x="0" y="7"/>
                  </a:lnTo>
                  <a:lnTo>
                    <a:pt x="6" y="10"/>
                  </a:lnTo>
                  <a:lnTo>
                    <a:pt x="12" y="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79" name="Freeform 273"/>
            <p:cNvSpPr>
              <a:spLocks/>
            </p:cNvSpPr>
            <p:nvPr/>
          </p:nvSpPr>
          <p:spPr bwMode="auto">
            <a:xfrm>
              <a:off x="4014" y="1838"/>
              <a:ext cx="22" cy="36"/>
            </a:xfrm>
            <a:custGeom>
              <a:avLst/>
              <a:gdLst>
                <a:gd name="T0" fmla="*/ 14 w 22"/>
                <a:gd name="T1" fmla="*/ 27 h 36"/>
                <a:gd name="T2" fmla="*/ 16 w 22"/>
                <a:gd name="T3" fmla="*/ 17 h 36"/>
                <a:gd name="T4" fmla="*/ 22 w 22"/>
                <a:gd name="T5" fmla="*/ 5 h 36"/>
                <a:gd name="T6" fmla="*/ 21 w 22"/>
                <a:gd name="T7" fmla="*/ 0 h 36"/>
                <a:gd name="T8" fmla="*/ 15 w 22"/>
                <a:gd name="T9" fmla="*/ 7 h 36"/>
                <a:gd name="T10" fmla="*/ 7 w 22"/>
                <a:gd name="T11" fmla="*/ 17 h 36"/>
                <a:gd name="T12" fmla="*/ 10 w 22"/>
                <a:gd name="T13" fmla="*/ 18 h 36"/>
                <a:gd name="T14" fmla="*/ 0 w 22"/>
                <a:gd name="T15" fmla="*/ 26 h 36"/>
                <a:gd name="T16" fmla="*/ 3 w 22"/>
                <a:gd name="T17" fmla="*/ 32 h 36"/>
                <a:gd name="T18" fmla="*/ 3 w 22"/>
                <a:gd name="T19" fmla="*/ 33 h 36"/>
                <a:gd name="T20" fmla="*/ 7 w 22"/>
                <a:gd name="T21" fmla="*/ 36 h 36"/>
                <a:gd name="T22" fmla="*/ 14 w 22"/>
                <a:gd name="T2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6">
                  <a:moveTo>
                    <a:pt x="14" y="27"/>
                  </a:moveTo>
                  <a:lnTo>
                    <a:pt x="16" y="17"/>
                  </a:lnTo>
                  <a:lnTo>
                    <a:pt x="22" y="5"/>
                  </a:lnTo>
                  <a:lnTo>
                    <a:pt x="21" y="0"/>
                  </a:lnTo>
                  <a:lnTo>
                    <a:pt x="15" y="7"/>
                  </a:lnTo>
                  <a:lnTo>
                    <a:pt x="7" y="17"/>
                  </a:lnTo>
                  <a:lnTo>
                    <a:pt x="10" y="18"/>
                  </a:lnTo>
                  <a:lnTo>
                    <a:pt x="0" y="26"/>
                  </a:lnTo>
                  <a:lnTo>
                    <a:pt x="3" y="32"/>
                  </a:lnTo>
                  <a:lnTo>
                    <a:pt x="3" y="33"/>
                  </a:lnTo>
                  <a:lnTo>
                    <a:pt x="7" y="36"/>
                  </a:lnTo>
                  <a:lnTo>
                    <a:pt x="14" y="27"/>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80" name="Freeform 274"/>
            <p:cNvSpPr>
              <a:spLocks/>
            </p:cNvSpPr>
            <p:nvPr/>
          </p:nvSpPr>
          <p:spPr bwMode="auto">
            <a:xfrm>
              <a:off x="4014" y="1838"/>
              <a:ext cx="22" cy="36"/>
            </a:xfrm>
            <a:custGeom>
              <a:avLst/>
              <a:gdLst>
                <a:gd name="T0" fmla="*/ 14 w 22"/>
                <a:gd name="T1" fmla="*/ 27 h 36"/>
                <a:gd name="T2" fmla="*/ 16 w 22"/>
                <a:gd name="T3" fmla="*/ 17 h 36"/>
                <a:gd name="T4" fmla="*/ 22 w 22"/>
                <a:gd name="T5" fmla="*/ 5 h 36"/>
                <a:gd name="T6" fmla="*/ 21 w 22"/>
                <a:gd name="T7" fmla="*/ 0 h 36"/>
                <a:gd name="T8" fmla="*/ 15 w 22"/>
                <a:gd name="T9" fmla="*/ 7 h 36"/>
                <a:gd name="T10" fmla="*/ 7 w 22"/>
                <a:gd name="T11" fmla="*/ 17 h 36"/>
                <a:gd name="T12" fmla="*/ 10 w 22"/>
                <a:gd name="T13" fmla="*/ 18 h 36"/>
                <a:gd name="T14" fmla="*/ 0 w 22"/>
                <a:gd name="T15" fmla="*/ 26 h 36"/>
                <a:gd name="T16" fmla="*/ 3 w 22"/>
                <a:gd name="T17" fmla="*/ 32 h 36"/>
                <a:gd name="T18" fmla="*/ 3 w 22"/>
                <a:gd name="T19" fmla="*/ 33 h 36"/>
                <a:gd name="T20" fmla="*/ 7 w 22"/>
                <a:gd name="T21" fmla="*/ 36 h 36"/>
                <a:gd name="T22" fmla="*/ 14 w 22"/>
                <a:gd name="T2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6">
                  <a:moveTo>
                    <a:pt x="14" y="27"/>
                  </a:moveTo>
                  <a:lnTo>
                    <a:pt x="16" y="17"/>
                  </a:lnTo>
                  <a:lnTo>
                    <a:pt x="22" y="5"/>
                  </a:lnTo>
                  <a:lnTo>
                    <a:pt x="21" y="0"/>
                  </a:lnTo>
                  <a:lnTo>
                    <a:pt x="15" y="7"/>
                  </a:lnTo>
                  <a:lnTo>
                    <a:pt x="7" y="17"/>
                  </a:lnTo>
                  <a:lnTo>
                    <a:pt x="10" y="18"/>
                  </a:lnTo>
                  <a:lnTo>
                    <a:pt x="0" y="26"/>
                  </a:lnTo>
                  <a:lnTo>
                    <a:pt x="3" y="32"/>
                  </a:lnTo>
                  <a:lnTo>
                    <a:pt x="3" y="33"/>
                  </a:lnTo>
                  <a:lnTo>
                    <a:pt x="7" y="36"/>
                  </a:lnTo>
                  <a:lnTo>
                    <a:pt x="14" y="2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81" name="Freeform 275"/>
            <p:cNvSpPr>
              <a:spLocks/>
            </p:cNvSpPr>
            <p:nvPr/>
          </p:nvSpPr>
          <p:spPr bwMode="auto">
            <a:xfrm>
              <a:off x="3925" y="1737"/>
              <a:ext cx="8" cy="12"/>
            </a:xfrm>
            <a:custGeom>
              <a:avLst/>
              <a:gdLst>
                <a:gd name="T0" fmla="*/ 0 w 8"/>
                <a:gd name="T1" fmla="*/ 12 h 12"/>
                <a:gd name="T2" fmla="*/ 8 w 8"/>
                <a:gd name="T3" fmla="*/ 3 h 12"/>
                <a:gd name="T4" fmla="*/ 2 w 8"/>
                <a:gd name="T5" fmla="*/ 0 h 12"/>
                <a:gd name="T6" fmla="*/ 0 w 8"/>
                <a:gd name="T7" fmla="*/ 12 h 12"/>
              </a:gdLst>
              <a:ahLst/>
              <a:cxnLst>
                <a:cxn ang="0">
                  <a:pos x="T0" y="T1"/>
                </a:cxn>
                <a:cxn ang="0">
                  <a:pos x="T2" y="T3"/>
                </a:cxn>
                <a:cxn ang="0">
                  <a:pos x="T4" y="T5"/>
                </a:cxn>
                <a:cxn ang="0">
                  <a:pos x="T6" y="T7"/>
                </a:cxn>
              </a:cxnLst>
              <a:rect l="0" t="0" r="r" b="b"/>
              <a:pathLst>
                <a:path w="8" h="12">
                  <a:moveTo>
                    <a:pt x="0" y="12"/>
                  </a:moveTo>
                  <a:lnTo>
                    <a:pt x="8" y="3"/>
                  </a:lnTo>
                  <a:lnTo>
                    <a:pt x="2" y="0"/>
                  </a:lnTo>
                  <a:lnTo>
                    <a:pt x="0" y="12"/>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82" name="Freeform 276"/>
            <p:cNvSpPr>
              <a:spLocks/>
            </p:cNvSpPr>
            <p:nvPr/>
          </p:nvSpPr>
          <p:spPr bwMode="auto">
            <a:xfrm>
              <a:off x="3925" y="1737"/>
              <a:ext cx="8" cy="12"/>
            </a:xfrm>
            <a:custGeom>
              <a:avLst/>
              <a:gdLst>
                <a:gd name="T0" fmla="*/ 0 w 8"/>
                <a:gd name="T1" fmla="*/ 12 h 12"/>
                <a:gd name="T2" fmla="*/ 8 w 8"/>
                <a:gd name="T3" fmla="*/ 3 h 12"/>
                <a:gd name="T4" fmla="*/ 2 w 8"/>
                <a:gd name="T5" fmla="*/ 0 h 12"/>
                <a:gd name="T6" fmla="*/ 0 w 8"/>
                <a:gd name="T7" fmla="*/ 12 h 12"/>
              </a:gdLst>
              <a:ahLst/>
              <a:cxnLst>
                <a:cxn ang="0">
                  <a:pos x="T0" y="T1"/>
                </a:cxn>
                <a:cxn ang="0">
                  <a:pos x="T2" y="T3"/>
                </a:cxn>
                <a:cxn ang="0">
                  <a:pos x="T4" y="T5"/>
                </a:cxn>
                <a:cxn ang="0">
                  <a:pos x="T6" y="T7"/>
                </a:cxn>
              </a:cxnLst>
              <a:rect l="0" t="0" r="r" b="b"/>
              <a:pathLst>
                <a:path w="8" h="12">
                  <a:moveTo>
                    <a:pt x="0" y="12"/>
                  </a:moveTo>
                  <a:lnTo>
                    <a:pt x="8" y="3"/>
                  </a:lnTo>
                  <a:lnTo>
                    <a:pt x="2" y="0"/>
                  </a:lnTo>
                  <a:lnTo>
                    <a:pt x="0" y="1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83" name="Freeform 277"/>
            <p:cNvSpPr>
              <a:spLocks/>
            </p:cNvSpPr>
            <p:nvPr/>
          </p:nvSpPr>
          <p:spPr bwMode="auto">
            <a:xfrm>
              <a:off x="3965" y="1791"/>
              <a:ext cx="10" cy="8"/>
            </a:xfrm>
            <a:custGeom>
              <a:avLst/>
              <a:gdLst>
                <a:gd name="T0" fmla="*/ 0 w 10"/>
                <a:gd name="T1" fmla="*/ 6 h 8"/>
                <a:gd name="T2" fmla="*/ 4 w 10"/>
                <a:gd name="T3" fmla="*/ 8 h 8"/>
                <a:gd name="T4" fmla="*/ 7 w 10"/>
                <a:gd name="T5" fmla="*/ 5 h 8"/>
                <a:gd name="T6" fmla="*/ 10 w 10"/>
                <a:gd name="T7" fmla="*/ 0 h 8"/>
                <a:gd name="T8" fmla="*/ 5 w 10"/>
                <a:gd name="T9" fmla="*/ 1 h 8"/>
                <a:gd name="T10" fmla="*/ 0 w 10"/>
                <a:gd name="T11" fmla="*/ 6 h 8"/>
              </a:gdLst>
              <a:ahLst/>
              <a:cxnLst>
                <a:cxn ang="0">
                  <a:pos x="T0" y="T1"/>
                </a:cxn>
                <a:cxn ang="0">
                  <a:pos x="T2" y="T3"/>
                </a:cxn>
                <a:cxn ang="0">
                  <a:pos x="T4" y="T5"/>
                </a:cxn>
                <a:cxn ang="0">
                  <a:pos x="T6" y="T7"/>
                </a:cxn>
                <a:cxn ang="0">
                  <a:pos x="T8" y="T9"/>
                </a:cxn>
                <a:cxn ang="0">
                  <a:pos x="T10" y="T11"/>
                </a:cxn>
              </a:cxnLst>
              <a:rect l="0" t="0" r="r" b="b"/>
              <a:pathLst>
                <a:path w="10" h="8">
                  <a:moveTo>
                    <a:pt x="0" y="6"/>
                  </a:moveTo>
                  <a:lnTo>
                    <a:pt x="4" y="8"/>
                  </a:lnTo>
                  <a:lnTo>
                    <a:pt x="7" y="5"/>
                  </a:lnTo>
                  <a:lnTo>
                    <a:pt x="10" y="0"/>
                  </a:lnTo>
                  <a:lnTo>
                    <a:pt x="5" y="1"/>
                  </a:lnTo>
                  <a:lnTo>
                    <a:pt x="0" y="6"/>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84" name="Freeform 278"/>
            <p:cNvSpPr>
              <a:spLocks/>
            </p:cNvSpPr>
            <p:nvPr/>
          </p:nvSpPr>
          <p:spPr bwMode="auto">
            <a:xfrm>
              <a:off x="3965" y="1791"/>
              <a:ext cx="10" cy="8"/>
            </a:xfrm>
            <a:custGeom>
              <a:avLst/>
              <a:gdLst>
                <a:gd name="T0" fmla="*/ 0 w 10"/>
                <a:gd name="T1" fmla="*/ 6 h 8"/>
                <a:gd name="T2" fmla="*/ 4 w 10"/>
                <a:gd name="T3" fmla="*/ 8 h 8"/>
                <a:gd name="T4" fmla="*/ 7 w 10"/>
                <a:gd name="T5" fmla="*/ 5 h 8"/>
                <a:gd name="T6" fmla="*/ 10 w 10"/>
                <a:gd name="T7" fmla="*/ 0 h 8"/>
                <a:gd name="T8" fmla="*/ 5 w 10"/>
                <a:gd name="T9" fmla="*/ 1 h 8"/>
                <a:gd name="T10" fmla="*/ 0 w 10"/>
                <a:gd name="T11" fmla="*/ 6 h 8"/>
              </a:gdLst>
              <a:ahLst/>
              <a:cxnLst>
                <a:cxn ang="0">
                  <a:pos x="T0" y="T1"/>
                </a:cxn>
                <a:cxn ang="0">
                  <a:pos x="T2" y="T3"/>
                </a:cxn>
                <a:cxn ang="0">
                  <a:pos x="T4" y="T5"/>
                </a:cxn>
                <a:cxn ang="0">
                  <a:pos x="T6" y="T7"/>
                </a:cxn>
                <a:cxn ang="0">
                  <a:pos x="T8" y="T9"/>
                </a:cxn>
                <a:cxn ang="0">
                  <a:pos x="T10" y="T11"/>
                </a:cxn>
              </a:cxnLst>
              <a:rect l="0" t="0" r="r" b="b"/>
              <a:pathLst>
                <a:path w="10" h="8">
                  <a:moveTo>
                    <a:pt x="0" y="6"/>
                  </a:moveTo>
                  <a:lnTo>
                    <a:pt x="4" y="8"/>
                  </a:lnTo>
                  <a:lnTo>
                    <a:pt x="7" y="5"/>
                  </a:lnTo>
                  <a:lnTo>
                    <a:pt x="10" y="0"/>
                  </a:lnTo>
                  <a:lnTo>
                    <a:pt x="5" y="1"/>
                  </a:lnTo>
                  <a:lnTo>
                    <a:pt x="0"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85" name="Freeform 279"/>
            <p:cNvSpPr>
              <a:spLocks/>
            </p:cNvSpPr>
            <p:nvPr/>
          </p:nvSpPr>
          <p:spPr bwMode="auto">
            <a:xfrm>
              <a:off x="4008" y="1842"/>
              <a:ext cx="10" cy="10"/>
            </a:xfrm>
            <a:custGeom>
              <a:avLst/>
              <a:gdLst>
                <a:gd name="T0" fmla="*/ 10 w 10"/>
                <a:gd name="T1" fmla="*/ 0 h 10"/>
                <a:gd name="T2" fmla="*/ 2 w 10"/>
                <a:gd name="T3" fmla="*/ 4 h 10"/>
                <a:gd name="T4" fmla="*/ 0 w 10"/>
                <a:gd name="T5" fmla="*/ 10 h 10"/>
                <a:gd name="T6" fmla="*/ 8 w 10"/>
                <a:gd name="T7" fmla="*/ 5 h 10"/>
                <a:gd name="T8" fmla="*/ 10 w 10"/>
                <a:gd name="T9" fmla="*/ 0 h 10"/>
              </a:gdLst>
              <a:ahLst/>
              <a:cxnLst>
                <a:cxn ang="0">
                  <a:pos x="T0" y="T1"/>
                </a:cxn>
                <a:cxn ang="0">
                  <a:pos x="T2" y="T3"/>
                </a:cxn>
                <a:cxn ang="0">
                  <a:pos x="T4" y="T5"/>
                </a:cxn>
                <a:cxn ang="0">
                  <a:pos x="T6" y="T7"/>
                </a:cxn>
                <a:cxn ang="0">
                  <a:pos x="T8" y="T9"/>
                </a:cxn>
              </a:cxnLst>
              <a:rect l="0" t="0" r="r" b="b"/>
              <a:pathLst>
                <a:path w="10" h="10">
                  <a:moveTo>
                    <a:pt x="10" y="0"/>
                  </a:moveTo>
                  <a:lnTo>
                    <a:pt x="2" y="4"/>
                  </a:lnTo>
                  <a:lnTo>
                    <a:pt x="0" y="10"/>
                  </a:lnTo>
                  <a:lnTo>
                    <a:pt x="8" y="5"/>
                  </a:lnTo>
                  <a:lnTo>
                    <a:pt x="10" y="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86" name="Freeform 280"/>
            <p:cNvSpPr>
              <a:spLocks/>
            </p:cNvSpPr>
            <p:nvPr/>
          </p:nvSpPr>
          <p:spPr bwMode="auto">
            <a:xfrm>
              <a:off x="4008" y="1842"/>
              <a:ext cx="10" cy="10"/>
            </a:xfrm>
            <a:custGeom>
              <a:avLst/>
              <a:gdLst>
                <a:gd name="T0" fmla="*/ 10 w 10"/>
                <a:gd name="T1" fmla="*/ 0 h 10"/>
                <a:gd name="T2" fmla="*/ 2 w 10"/>
                <a:gd name="T3" fmla="*/ 4 h 10"/>
                <a:gd name="T4" fmla="*/ 0 w 10"/>
                <a:gd name="T5" fmla="*/ 10 h 10"/>
                <a:gd name="T6" fmla="*/ 8 w 10"/>
                <a:gd name="T7" fmla="*/ 5 h 10"/>
                <a:gd name="T8" fmla="*/ 10 w 10"/>
                <a:gd name="T9" fmla="*/ 0 h 10"/>
              </a:gdLst>
              <a:ahLst/>
              <a:cxnLst>
                <a:cxn ang="0">
                  <a:pos x="T0" y="T1"/>
                </a:cxn>
                <a:cxn ang="0">
                  <a:pos x="T2" y="T3"/>
                </a:cxn>
                <a:cxn ang="0">
                  <a:pos x="T4" y="T5"/>
                </a:cxn>
                <a:cxn ang="0">
                  <a:pos x="T6" y="T7"/>
                </a:cxn>
                <a:cxn ang="0">
                  <a:pos x="T8" y="T9"/>
                </a:cxn>
              </a:cxnLst>
              <a:rect l="0" t="0" r="r" b="b"/>
              <a:pathLst>
                <a:path w="10" h="10">
                  <a:moveTo>
                    <a:pt x="10" y="0"/>
                  </a:moveTo>
                  <a:lnTo>
                    <a:pt x="2" y="4"/>
                  </a:lnTo>
                  <a:lnTo>
                    <a:pt x="0" y="10"/>
                  </a:lnTo>
                  <a:lnTo>
                    <a:pt x="8" y="5"/>
                  </a:lnTo>
                  <a:lnTo>
                    <a:pt x="10"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87" name="Freeform 281"/>
            <p:cNvSpPr>
              <a:spLocks/>
            </p:cNvSpPr>
            <p:nvPr/>
          </p:nvSpPr>
          <p:spPr bwMode="auto">
            <a:xfrm>
              <a:off x="3925" y="1697"/>
              <a:ext cx="16" cy="38"/>
            </a:xfrm>
            <a:custGeom>
              <a:avLst/>
              <a:gdLst>
                <a:gd name="T0" fmla="*/ 16 w 16"/>
                <a:gd name="T1" fmla="*/ 5 h 38"/>
                <a:gd name="T2" fmla="*/ 8 w 16"/>
                <a:gd name="T3" fmla="*/ 0 h 38"/>
                <a:gd name="T4" fmla="*/ 0 w 16"/>
                <a:gd name="T5" fmla="*/ 1 h 38"/>
                <a:gd name="T6" fmla="*/ 0 w 16"/>
                <a:gd name="T7" fmla="*/ 14 h 38"/>
                <a:gd name="T8" fmla="*/ 1 w 16"/>
                <a:gd name="T9" fmla="*/ 26 h 38"/>
                <a:gd name="T10" fmla="*/ 4 w 16"/>
                <a:gd name="T11" fmla="*/ 32 h 38"/>
                <a:gd name="T12" fmla="*/ 10 w 16"/>
                <a:gd name="T13" fmla="*/ 38 h 38"/>
                <a:gd name="T14" fmla="*/ 13 w 16"/>
                <a:gd name="T15" fmla="*/ 29 h 38"/>
                <a:gd name="T16" fmla="*/ 9 w 16"/>
                <a:gd name="T17" fmla="*/ 15 h 38"/>
                <a:gd name="T18" fmla="*/ 14 w 16"/>
                <a:gd name="T19" fmla="*/ 12 h 38"/>
                <a:gd name="T20" fmla="*/ 16 w 16"/>
                <a:gd name="T2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8">
                  <a:moveTo>
                    <a:pt x="16" y="5"/>
                  </a:moveTo>
                  <a:lnTo>
                    <a:pt x="8" y="0"/>
                  </a:lnTo>
                  <a:lnTo>
                    <a:pt x="0" y="1"/>
                  </a:lnTo>
                  <a:lnTo>
                    <a:pt x="0" y="14"/>
                  </a:lnTo>
                  <a:lnTo>
                    <a:pt x="1" y="26"/>
                  </a:lnTo>
                  <a:lnTo>
                    <a:pt x="4" y="32"/>
                  </a:lnTo>
                  <a:lnTo>
                    <a:pt x="10" y="38"/>
                  </a:lnTo>
                  <a:lnTo>
                    <a:pt x="13" y="29"/>
                  </a:lnTo>
                  <a:lnTo>
                    <a:pt x="9" y="15"/>
                  </a:lnTo>
                  <a:lnTo>
                    <a:pt x="14" y="12"/>
                  </a:lnTo>
                  <a:lnTo>
                    <a:pt x="16" y="5"/>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88" name="Freeform 282"/>
            <p:cNvSpPr>
              <a:spLocks/>
            </p:cNvSpPr>
            <p:nvPr/>
          </p:nvSpPr>
          <p:spPr bwMode="auto">
            <a:xfrm>
              <a:off x="3925" y="1697"/>
              <a:ext cx="16" cy="38"/>
            </a:xfrm>
            <a:custGeom>
              <a:avLst/>
              <a:gdLst>
                <a:gd name="T0" fmla="*/ 16 w 16"/>
                <a:gd name="T1" fmla="*/ 5 h 38"/>
                <a:gd name="T2" fmla="*/ 8 w 16"/>
                <a:gd name="T3" fmla="*/ 0 h 38"/>
                <a:gd name="T4" fmla="*/ 0 w 16"/>
                <a:gd name="T5" fmla="*/ 1 h 38"/>
                <a:gd name="T6" fmla="*/ 0 w 16"/>
                <a:gd name="T7" fmla="*/ 14 h 38"/>
                <a:gd name="T8" fmla="*/ 1 w 16"/>
                <a:gd name="T9" fmla="*/ 26 h 38"/>
                <a:gd name="T10" fmla="*/ 4 w 16"/>
                <a:gd name="T11" fmla="*/ 32 h 38"/>
                <a:gd name="T12" fmla="*/ 10 w 16"/>
                <a:gd name="T13" fmla="*/ 38 h 38"/>
                <a:gd name="T14" fmla="*/ 13 w 16"/>
                <a:gd name="T15" fmla="*/ 29 h 38"/>
                <a:gd name="T16" fmla="*/ 9 w 16"/>
                <a:gd name="T17" fmla="*/ 15 h 38"/>
                <a:gd name="T18" fmla="*/ 14 w 16"/>
                <a:gd name="T19" fmla="*/ 12 h 38"/>
                <a:gd name="T20" fmla="*/ 16 w 16"/>
                <a:gd name="T2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8">
                  <a:moveTo>
                    <a:pt x="16" y="5"/>
                  </a:moveTo>
                  <a:lnTo>
                    <a:pt x="8" y="0"/>
                  </a:lnTo>
                  <a:lnTo>
                    <a:pt x="0" y="1"/>
                  </a:lnTo>
                  <a:lnTo>
                    <a:pt x="0" y="14"/>
                  </a:lnTo>
                  <a:lnTo>
                    <a:pt x="1" y="26"/>
                  </a:lnTo>
                  <a:lnTo>
                    <a:pt x="4" y="32"/>
                  </a:lnTo>
                  <a:lnTo>
                    <a:pt x="10" y="38"/>
                  </a:lnTo>
                  <a:lnTo>
                    <a:pt x="13" y="29"/>
                  </a:lnTo>
                  <a:lnTo>
                    <a:pt x="9" y="15"/>
                  </a:lnTo>
                  <a:lnTo>
                    <a:pt x="14" y="12"/>
                  </a:lnTo>
                  <a:lnTo>
                    <a:pt x="16" y="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89" name="Freeform 283"/>
            <p:cNvSpPr>
              <a:spLocks/>
            </p:cNvSpPr>
            <p:nvPr/>
          </p:nvSpPr>
          <p:spPr bwMode="auto">
            <a:xfrm>
              <a:off x="3919" y="1664"/>
              <a:ext cx="26" cy="21"/>
            </a:xfrm>
            <a:custGeom>
              <a:avLst/>
              <a:gdLst>
                <a:gd name="T0" fmla="*/ 15 w 26"/>
                <a:gd name="T1" fmla="*/ 11 h 21"/>
                <a:gd name="T2" fmla="*/ 16 w 26"/>
                <a:gd name="T3" fmla="*/ 16 h 21"/>
                <a:gd name="T4" fmla="*/ 25 w 26"/>
                <a:gd name="T5" fmla="*/ 21 h 21"/>
                <a:gd name="T6" fmla="*/ 25 w 26"/>
                <a:gd name="T7" fmla="*/ 12 h 21"/>
                <a:gd name="T8" fmla="*/ 23 w 26"/>
                <a:gd name="T9" fmla="*/ 13 h 21"/>
                <a:gd name="T10" fmla="*/ 21 w 26"/>
                <a:gd name="T11" fmla="*/ 7 h 21"/>
                <a:gd name="T12" fmla="*/ 25 w 26"/>
                <a:gd name="T13" fmla="*/ 8 h 21"/>
                <a:gd name="T14" fmla="*/ 26 w 26"/>
                <a:gd name="T15" fmla="*/ 1 h 21"/>
                <a:gd name="T16" fmla="*/ 16 w 26"/>
                <a:gd name="T17" fmla="*/ 0 h 21"/>
                <a:gd name="T18" fmla="*/ 0 w 26"/>
                <a:gd name="T19" fmla="*/ 3 h 21"/>
                <a:gd name="T20" fmla="*/ 3 w 26"/>
                <a:gd name="T21" fmla="*/ 9 h 21"/>
                <a:gd name="T22" fmla="*/ 15 w 26"/>
                <a:gd name="T2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1">
                  <a:moveTo>
                    <a:pt x="15" y="11"/>
                  </a:moveTo>
                  <a:lnTo>
                    <a:pt x="16" y="16"/>
                  </a:lnTo>
                  <a:lnTo>
                    <a:pt x="25" y="21"/>
                  </a:lnTo>
                  <a:lnTo>
                    <a:pt x="25" y="12"/>
                  </a:lnTo>
                  <a:lnTo>
                    <a:pt x="23" y="13"/>
                  </a:lnTo>
                  <a:lnTo>
                    <a:pt x="21" y="7"/>
                  </a:lnTo>
                  <a:lnTo>
                    <a:pt x="25" y="8"/>
                  </a:lnTo>
                  <a:lnTo>
                    <a:pt x="26" y="1"/>
                  </a:lnTo>
                  <a:lnTo>
                    <a:pt x="16" y="0"/>
                  </a:lnTo>
                  <a:lnTo>
                    <a:pt x="0" y="3"/>
                  </a:lnTo>
                  <a:lnTo>
                    <a:pt x="3" y="9"/>
                  </a:lnTo>
                  <a:lnTo>
                    <a:pt x="15" y="11"/>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90" name="Freeform 284"/>
            <p:cNvSpPr>
              <a:spLocks/>
            </p:cNvSpPr>
            <p:nvPr/>
          </p:nvSpPr>
          <p:spPr bwMode="auto">
            <a:xfrm>
              <a:off x="3919" y="1664"/>
              <a:ext cx="26" cy="21"/>
            </a:xfrm>
            <a:custGeom>
              <a:avLst/>
              <a:gdLst>
                <a:gd name="T0" fmla="*/ 15 w 26"/>
                <a:gd name="T1" fmla="*/ 11 h 21"/>
                <a:gd name="T2" fmla="*/ 16 w 26"/>
                <a:gd name="T3" fmla="*/ 16 h 21"/>
                <a:gd name="T4" fmla="*/ 25 w 26"/>
                <a:gd name="T5" fmla="*/ 21 h 21"/>
                <a:gd name="T6" fmla="*/ 25 w 26"/>
                <a:gd name="T7" fmla="*/ 12 h 21"/>
                <a:gd name="T8" fmla="*/ 23 w 26"/>
                <a:gd name="T9" fmla="*/ 13 h 21"/>
                <a:gd name="T10" fmla="*/ 21 w 26"/>
                <a:gd name="T11" fmla="*/ 7 h 21"/>
                <a:gd name="T12" fmla="*/ 25 w 26"/>
                <a:gd name="T13" fmla="*/ 8 h 21"/>
                <a:gd name="T14" fmla="*/ 26 w 26"/>
                <a:gd name="T15" fmla="*/ 1 h 21"/>
                <a:gd name="T16" fmla="*/ 16 w 26"/>
                <a:gd name="T17" fmla="*/ 0 h 21"/>
                <a:gd name="T18" fmla="*/ 0 w 26"/>
                <a:gd name="T19" fmla="*/ 3 h 21"/>
                <a:gd name="T20" fmla="*/ 3 w 26"/>
                <a:gd name="T21" fmla="*/ 9 h 21"/>
                <a:gd name="T22" fmla="*/ 15 w 26"/>
                <a:gd name="T2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1">
                  <a:moveTo>
                    <a:pt x="15" y="11"/>
                  </a:moveTo>
                  <a:lnTo>
                    <a:pt x="16" y="16"/>
                  </a:lnTo>
                  <a:lnTo>
                    <a:pt x="25" y="21"/>
                  </a:lnTo>
                  <a:lnTo>
                    <a:pt x="25" y="12"/>
                  </a:lnTo>
                  <a:lnTo>
                    <a:pt x="23" y="13"/>
                  </a:lnTo>
                  <a:lnTo>
                    <a:pt x="21" y="7"/>
                  </a:lnTo>
                  <a:lnTo>
                    <a:pt x="25" y="8"/>
                  </a:lnTo>
                  <a:lnTo>
                    <a:pt x="26" y="1"/>
                  </a:lnTo>
                  <a:lnTo>
                    <a:pt x="16" y="0"/>
                  </a:lnTo>
                  <a:lnTo>
                    <a:pt x="0" y="3"/>
                  </a:lnTo>
                  <a:lnTo>
                    <a:pt x="3" y="9"/>
                  </a:lnTo>
                  <a:lnTo>
                    <a:pt x="15" y="1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91" name="Freeform 285"/>
            <p:cNvSpPr>
              <a:spLocks/>
            </p:cNvSpPr>
            <p:nvPr/>
          </p:nvSpPr>
          <p:spPr bwMode="auto">
            <a:xfrm>
              <a:off x="3945" y="1568"/>
              <a:ext cx="63" cy="82"/>
            </a:xfrm>
            <a:custGeom>
              <a:avLst/>
              <a:gdLst>
                <a:gd name="T0" fmla="*/ 0 w 63"/>
                <a:gd name="T1" fmla="*/ 77 h 82"/>
                <a:gd name="T2" fmla="*/ 8 w 63"/>
                <a:gd name="T3" fmla="*/ 82 h 82"/>
                <a:gd name="T4" fmla="*/ 19 w 63"/>
                <a:gd name="T5" fmla="*/ 77 h 82"/>
                <a:gd name="T6" fmla="*/ 22 w 63"/>
                <a:gd name="T7" fmla="*/ 67 h 82"/>
                <a:gd name="T8" fmla="*/ 23 w 63"/>
                <a:gd name="T9" fmla="*/ 62 h 82"/>
                <a:gd name="T10" fmla="*/ 29 w 63"/>
                <a:gd name="T11" fmla="*/ 63 h 82"/>
                <a:gd name="T12" fmla="*/ 35 w 63"/>
                <a:gd name="T13" fmla="*/ 63 h 82"/>
                <a:gd name="T14" fmla="*/ 42 w 63"/>
                <a:gd name="T15" fmla="*/ 58 h 82"/>
                <a:gd name="T16" fmla="*/ 44 w 63"/>
                <a:gd name="T17" fmla="*/ 53 h 82"/>
                <a:gd name="T18" fmla="*/ 43 w 63"/>
                <a:gd name="T19" fmla="*/ 47 h 82"/>
                <a:gd name="T20" fmla="*/ 36 w 63"/>
                <a:gd name="T21" fmla="*/ 46 h 82"/>
                <a:gd name="T22" fmla="*/ 44 w 63"/>
                <a:gd name="T23" fmla="*/ 41 h 82"/>
                <a:gd name="T24" fmla="*/ 50 w 63"/>
                <a:gd name="T25" fmla="*/ 34 h 82"/>
                <a:gd name="T26" fmla="*/ 57 w 63"/>
                <a:gd name="T27" fmla="*/ 33 h 82"/>
                <a:gd name="T28" fmla="*/ 63 w 63"/>
                <a:gd name="T29" fmla="*/ 23 h 82"/>
                <a:gd name="T30" fmla="*/ 61 w 63"/>
                <a:gd name="T31" fmla="*/ 20 h 82"/>
                <a:gd name="T32" fmla="*/ 51 w 63"/>
                <a:gd name="T33" fmla="*/ 30 h 82"/>
                <a:gd name="T34" fmla="*/ 50 w 63"/>
                <a:gd name="T35" fmla="*/ 25 h 82"/>
                <a:gd name="T36" fmla="*/ 59 w 63"/>
                <a:gd name="T37" fmla="*/ 17 h 82"/>
                <a:gd name="T38" fmla="*/ 56 w 63"/>
                <a:gd name="T39" fmla="*/ 0 h 82"/>
                <a:gd name="T40" fmla="*/ 51 w 63"/>
                <a:gd name="T41" fmla="*/ 0 h 82"/>
                <a:gd name="T42" fmla="*/ 49 w 63"/>
                <a:gd name="T43" fmla="*/ 5 h 82"/>
                <a:gd name="T44" fmla="*/ 43 w 63"/>
                <a:gd name="T45" fmla="*/ 9 h 82"/>
                <a:gd name="T46" fmla="*/ 25 w 63"/>
                <a:gd name="T47" fmla="*/ 23 h 82"/>
                <a:gd name="T48" fmla="*/ 24 w 63"/>
                <a:gd name="T49" fmla="*/ 28 h 82"/>
                <a:gd name="T50" fmla="*/ 24 w 63"/>
                <a:gd name="T51" fmla="*/ 36 h 82"/>
                <a:gd name="T52" fmla="*/ 22 w 63"/>
                <a:gd name="T53" fmla="*/ 31 h 82"/>
                <a:gd name="T54" fmla="*/ 14 w 63"/>
                <a:gd name="T55" fmla="*/ 29 h 82"/>
                <a:gd name="T56" fmla="*/ 13 w 63"/>
                <a:gd name="T57" fmla="*/ 33 h 82"/>
                <a:gd name="T58" fmla="*/ 9 w 63"/>
                <a:gd name="T59" fmla="*/ 28 h 82"/>
                <a:gd name="T60" fmla="*/ 0 w 63"/>
                <a:gd name="T61" fmla="*/ 39 h 82"/>
                <a:gd name="T62" fmla="*/ 3 w 63"/>
                <a:gd name="T63" fmla="*/ 52 h 82"/>
                <a:gd name="T64" fmla="*/ 10 w 63"/>
                <a:gd name="T65" fmla="*/ 52 h 82"/>
                <a:gd name="T66" fmla="*/ 5 w 63"/>
                <a:gd name="T67" fmla="*/ 56 h 82"/>
                <a:gd name="T68" fmla="*/ 7 w 63"/>
                <a:gd name="T69" fmla="*/ 60 h 82"/>
                <a:gd name="T70" fmla="*/ 12 w 63"/>
                <a:gd name="T71" fmla="*/ 63 h 82"/>
                <a:gd name="T72" fmla="*/ 7 w 63"/>
                <a:gd name="T73" fmla="*/ 72 h 82"/>
                <a:gd name="T74" fmla="*/ 0 w 63"/>
                <a:gd name="T75"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82">
                  <a:moveTo>
                    <a:pt x="0" y="77"/>
                  </a:moveTo>
                  <a:lnTo>
                    <a:pt x="8" y="82"/>
                  </a:lnTo>
                  <a:lnTo>
                    <a:pt x="19" y="77"/>
                  </a:lnTo>
                  <a:lnTo>
                    <a:pt x="22" y="67"/>
                  </a:lnTo>
                  <a:lnTo>
                    <a:pt x="23" y="62"/>
                  </a:lnTo>
                  <a:lnTo>
                    <a:pt x="29" y="63"/>
                  </a:lnTo>
                  <a:lnTo>
                    <a:pt x="35" y="63"/>
                  </a:lnTo>
                  <a:lnTo>
                    <a:pt x="42" y="58"/>
                  </a:lnTo>
                  <a:lnTo>
                    <a:pt x="44" y="53"/>
                  </a:lnTo>
                  <a:lnTo>
                    <a:pt x="43" y="47"/>
                  </a:lnTo>
                  <a:lnTo>
                    <a:pt x="36" y="46"/>
                  </a:lnTo>
                  <a:lnTo>
                    <a:pt x="44" y="41"/>
                  </a:lnTo>
                  <a:lnTo>
                    <a:pt x="50" y="34"/>
                  </a:lnTo>
                  <a:lnTo>
                    <a:pt x="57" y="33"/>
                  </a:lnTo>
                  <a:lnTo>
                    <a:pt x="63" y="23"/>
                  </a:lnTo>
                  <a:lnTo>
                    <a:pt x="61" y="20"/>
                  </a:lnTo>
                  <a:lnTo>
                    <a:pt x="51" y="30"/>
                  </a:lnTo>
                  <a:lnTo>
                    <a:pt x="50" y="25"/>
                  </a:lnTo>
                  <a:lnTo>
                    <a:pt x="59" y="17"/>
                  </a:lnTo>
                  <a:lnTo>
                    <a:pt x="56" y="0"/>
                  </a:lnTo>
                  <a:lnTo>
                    <a:pt x="51" y="0"/>
                  </a:lnTo>
                  <a:lnTo>
                    <a:pt x="49" y="5"/>
                  </a:lnTo>
                  <a:lnTo>
                    <a:pt x="43" y="9"/>
                  </a:lnTo>
                  <a:lnTo>
                    <a:pt x="25" y="23"/>
                  </a:lnTo>
                  <a:lnTo>
                    <a:pt x="24" y="28"/>
                  </a:lnTo>
                  <a:lnTo>
                    <a:pt x="24" y="36"/>
                  </a:lnTo>
                  <a:lnTo>
                    <a:pt x="22" y="31"/>
                  </a:lnTo>
                  <a:lnTo>
                    <a:pt x="14" y="29"/>
                  </a:lnTo>
                  <a:lnTo>
                    <a:pt x="13" y="33"/>
                  </a:lnTo>
                  <a:lnTo>
                    <a:pt x="9" y="28"/>
                  </a:lnTo>
                  <a:lnTo>
                    <a:pt x="0" y="39"/>
                  </a:lnTo>
                  <a:lnTo>
                    <a:pt x="3" y="52"/>
                  </a:lnTo>
                  <a:lnTo>
                    <a:pt x="10" y="52"/>
                  </a:lnTo>
                  <a:lnTo>
                    <a:pt x="5" y="56"/>
                  </a:lnTo>
                  <a:lnTo>
                    <a:pt x="7" y="60"/>
                  </a:lnTo>
                  <a:lnTo>
                    <a:pt x="12" y="63"/>
                  </a:lnTo>
                  <a:lnTo>
                    <a:pt x="7" y="72"/>
                  </a:lnTo>
                  <a:lnTo>
                    <a:pt x="0" y="77"/>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92" name="Freeform 286"/>
            <p:cNvSpPr>
              <a:spLocks/>
            </p:cNvSpPr>
            <p:nvPr/>
          </p:nvSpPr>
          <p:spPr bwMode="auto">
            <a:xfrm>
              <a:off x="3945" y="1568"/>
              <a:ext cx="63" cy="82"/>
            </a:xfrm>
            <a:custGeom>
              <a:avLst/>
              <a:gdLst>
                <a:gd name="T0" fmla="*/ 0 w 63"/>
                <a:gd name="T1" fmla="*/ 77 h 82"/>
                <a:gd name="T2" fmla="*/ 8 w 63"/>
                <a:gd name="T3" fmla="*/ 82 h 82"/>
                <a:gd name="T4" fmla="*/ 19 w 63"/>
                <a:gd name="T5" fmla="*/ 77 h 82"/>
                <a:gd name="T6" fmla="*/ 22 w 63"/>
                <a:gd name="T7" fmla="*/ 67 h 82"/>
                <a:gd name="T8" fmla="*/ 23 w 63"/>
                <a:gd name="T9" fmla="*/ 62 h 82"/>
                <a:gd name="T10" fmla="*/ 29 w 63"/>
                <a:gd name="T11" fmla="*/ 63 h 82"/>
                <a:gd name="T12" fmla="*/ 35 w 63"/>
                <a:gd name="T13" fmla="*/ 63 h 82"/>
                <a:gd name="T14" fmla="*/ 42 w 63"/>
                <a:gd name="T15" fmla="*/ 58 h 82"/>
                <a:gd name="T16" fmla="*/ 44 w 63"/>
                <a:gd name="T17" fmla="*/ 53 h 82"/>
                <a:gd name="T18" fmla="*/ 43 w 63"/>
                <a:gd name="T19" fmla="*/ 47 h 82"/>
                <a:gd name="T20" fmla="*/ 36 w 63"/>
                <a:gd name="T21" fmla="*/ 46 h 82"/>
                <a:gd name="T22" fmla="*/ 44 w 63"/>
                <a:gd name="T23" fmla="*/ 41 h 82"/>
                <a:gd name="T24" fmla="*/ 50 w 63"/>
                <a:gd name="T25" fmla="*/ 34 h 82"/>
                <a:gd name="T26" fmla="*/ 57 w 63"/>
                <a:gd name="T27" fmla="*/ 33 h 82"/>
                <a:gd name="T28" fmla="*/ 63 w 63"/>
                <a:gd name="T29" fmla="*/ 23 h 82"/>
                <a:gd name="T30" fmla="*/ 61 w 63"/>
                <a:gd name="T31" fmla="*/ 20 h 82"/>
                <a:gd name="T32" fmla="*/ 51 w 63"/>
                <a:gd name="T33" fmla="*/ 30 h 82"/>
                <a:gd name="T34" fmla="*/ 50 w 63"/>
                <a:gd name="T35" fmla="*/ 25 h 82"/>
                <a:gd name="T36" fmla="*/ 59 w 63"/>
                <a:gd name="T37" fmla="*/ 17 h 82"/>
                <a:gd name="T38" fmla="*/ 56 w 63"/>
                <a:gd name="T39" fmla="*/ 0 h 82"/>
                <a:gd name="T40" fmla="*/ 51 w 63"/>
                <a:gd name="T41" fmla="*/ 0 h 82"/>
                <a:gd name="T42" fmla="*/ 49 w 63"/>
                <a:gd name="T43" fmla="*/ 5 h 82"/>
                <a:gd name="T44" fmla="*/ 43 w 63"/>
                <a:gd name="T45" fmla="*/ 9 h 82"/>
                <a:gd name="T46" fmla="*/ 25 w 63"/>
                <a:gd name="T47" fmla="*/ 23 h 82"/>
                <a:gd name="T48" fmla="*/ 24 w 63"/>
                <a:gd name="T49" fmla="*/ 28 h 82"/>
                <a:gd name="T50" fmla="*/ 24 w 63"/>
                <a:gd name="T51" fmla="*/ 36 h 82"/>
                <a:gd name="T52" fmla="*/ 22 w 63"/>
                <a:gd name="T53" fmla="*/ 31 h 82"/>
                <a:gd name="T54" fmla="*/ 14 w 63"/>
                <a:gd name="T55" fmla="*/ 29 h 82"/>
                <a:gd name="T56" fmla="*/ 13 w 63"/>
                <a:gd name="T57" fmla="*/ 33 h 82"/>
                <a:gd name="T58" fmla="*/ 9 w 63"/>
                <a:gd name="T59" fmla="*/ 28 h 82"/>
                <a:gd name="T60" fmla="*/ 0 w 63"/>
                <a:gd name="T61" fmla="*/ 39 h 82"/>
                <a:gd name="T62" fmla="*/ 3 w 63"/>
                <a:gd name="T63" fmla="*/ 52 h 82"/>
                <a:gd name="T64" fmla="*/ 10 w 63"/>
                <a:gd name="T65" fmla="*/ 52 h 82"/>
                <a:gd name="T66" fmla="*/ 5 w 63"/>
                <a:gd name="T67" fmla="*/ 56 h 82"/>
                <a:gd name="T68" fmla="*/ 7 w 63"/>
                <a:gd name="T69" fmla="*/ 60 h 82"/>
                <a:gd name="T70" fmla="*/ 12 w 63"/>
                <a:gd name="T71" fmla="*/ 63 h 82"/>
                <a:gd name="T72" fmla="*/ 7 w 63"/>
                <a:gd name="T73" fmla="*/ 72 h 82"/>
                <a:gd name="T74" fmla="*/ 0 w 63"/>
                <a:gd name="T75"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82">
                  <a:moveTo>
                    <a:pt x="0" y="77"/>
                  </a:moveTo>
                  <a:lnTo>
                    <a:pt x="8" y="82"/>
                  </a:lnTo>
                  <a:lnTo>
                    <a:pt x="19" y="77"/>
                  </a:lnTo>
                  <a:lnTo>
                    <a:pt x="22" y="67"/>
                  </a:lnTo>
                  <a:lnTo>
                    <a:pt x="23" y="62"/>
                  </a:lnTo>
                  <a:lnTo>
                    <a:pt x="29" y="63"/>
                  </a:lnTo>
                  <a:lnTo>
                    <a:pt x="35" y="63"/>
                  </a:lnTo>
                  <a:lnTo>
                    <a:pt x="42" y="58"/>
                  </a:lnTo>
                  <a:lnTo>
                    <a:pt x="44" y="53"/>
                  </a:lnTo>
                  <a:lnTo>
                    <a:pt x="43" y="47"/>
                  </a:lnTo>
                  <a:lnTo>
                    <a:pt x="36" y="46"/>
                  </a:lnTo>
                  <a:lnTo>
                    <a:pt x="44" y="41"/>
                  </a:lnTo>
                  <a:lnTo>
                    <a:pt x="50" y="34"/>
                  </a:lnTo>
                  <a:lnTo>
                    <a:pt x="57" y="33"/>
                  </a:lnTo>
                  <a:lnTo>
                    <a:pt x="63" y="23"/>
                  </a:lnTo>
                  <a:lnTo>
                    <a:pt x="61" y="20"/>
                  </a:lnTo>
                  <a:lnTo>
                    <a:pt x="51" y="30"/>
                  </a:lnTo>
                  <a:lnTo>
                    <a:pt x="50" y="25"/>
                  </a:lnTo>
                  <a:lnTo>
                    <a:pt x="59" y="17"/>
                  </a:lnTo>
                  <a:lnTo>
                    <a:pt x="56" y="0"/>
                  </a:lnTo>
                  <a:lnTo>
                    <a:pt x="51" y="0"/>
                  </a:lnTo>
                  <a:lnTo>
                    <a:pt x="49" y="5"/>
                  </a:lnTo>
                  <a:lnTo>
                    <a:pt x="43" y="9"/>
                  </a:lnTo>
                  <a:lnTo>
                    <a:pt x="25" y="23"/>
                  </a:lnTo>
                  <a:lnTo>
                    <a:pt x="24" y="28"/>
                  </a:lnTo>
                  <a:lnTo>
                    <a:pt x="24" y="36"/>
                  </a:lnTo>
                  <a:lnTo>
                    <a:pt x="22" y="31"/>
                  </a:lnTo>
                  <a:lnTo>
                    <a:pt x="14" y="29"/>
                  </a:lnTo>
                  <a:lnTo>
                    <a:pt x="13" y="33"/>
                  </a:lnTo>
                  <a:lnTo>
                    <a:pt x="9" y="28"/>
                  </a:lnTo>
                  <a:lnTo>
                    <a:pt x="0" y="39"/>
                  </a:lnTo>
                  <a:lnTo>
                    <a:pt x="3" y="52"/>
                  </a:lnTo>
                  <a:lnTo>
                    <a:pt x="10" y="52"/>
                  </a:lnTo>
                  <a:lnTo>
                    <a:pt x="5" y="56"/>
                  </a:lnTo>
                  <a:lnTo>
                    <a:pt x="7" y="60"/>
                  </a:lnTo>
                  <a:lnTo>
                    <a:pt x="12" y="63"/>
                  </a:lnTo>
                  <a:lnTo>
                    <a:pt x="7" y="72"/>
                  </a:lnTo>
                  <a:lnTo>
                    <a:pt x="0" y="7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93" name="Freeform 287"/>
            <p:cNvSpPr>
              <a:spLocks/>
            </p:cNvSpPr>
            <p:nvPr/>
          </p:nvSpPr>
          <p:spPr bwMode="auto">
            <a:xfrm>
              <a:off x="3776" y="2039"/>
              <a:ext cx="8" cy="10"/>
            </a:xfrm>
            <a:custGeom>
              <a:avLst/>
              <a:gdLst>
                <a:gd name="T0" fmla="*/ 7 w 8"/>
                <a:gd name="T1" fmla="*/ 10 h 10"/>
                <a:gd name="T2" fmla="*/ 8 w 8"/>
                <a:gd name="T3" fmla="*/ 2 h 10"/>
                <a:gd name="T4" fmla="*/ 0 w 8"/>
                <a:gd name="T5" fmla="*/ 0 h 10"/>
                <a:gd name="T6" fmla="*/ 0 w 8"/>
                <a:gd name="T7" fmla="*/ 7 h 10"/>
                <a:gd name="T8" fmla="*/ 7 w 8"/>
                <a:gd name="T9" fmla="*/ 10 h 10"/>
              </a:gdLst>
              <a:ahLst/>
              <a:cxnLst>
                <a:cxn ang="0">
                  <a:pos x="T0" y="T1"/>
                </a:cxn>
                <a:cxn ang="0">
                  <a:pos x="T2" y="T3"/>
                </a:cxn>
                <a:cxn ang="0">
                  <a:pos x="T4" y="T5"/>
                </a:cxn>
                <a:cxn ang="0">
                  <a:pos x="T6" y="T7"/>
                </a:cxn>
                <a:cxn ang="0">
                  <a:pos x="T8" y="T9"/>
                </a:cxn>
              </a:cxnLst>
              <a:rect l="0" t="0" r="r" b="b"/>
              <a:pathLst>
                <a:path w="8" h="10">
                  <a:moveTo>
                    <a:pt x="7" y="10"/>
                  </a:moveTo>
                  <a:lnTo>
                    <a:pt x="8" y="2"/>
                  </a:lnTo>
                  <a:lnTo>
                    <a:pt x="0" y="0"/>
                  </a:lnTo>
                  <a:lnTo>
                    <a:pt x="0" y="7"/>
                  </a:lnTo>
                  <a:lnTo>
                    <a:pt x="7" y="1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94" name="Freeform 288"/>
            <p:cNvSpPr>
              <a:spLocks/>
            </p:cNvSpPr>
            <p:nvPr/>
          </p:nvSpPr>
          <p:spPr bwMode="auto">
            <a:xfrm>
              <a:off x="3776" y="2039"/>
              <a:ext cx="8" cy="10"/>
            </a:xfrm>
            <a:custGeom>
              <a:avLst/>
              <a:gdLst>
                <a:gd name="T0" fmla="*/ 7 w 8"/>
                <a:gd name="T1" fmla="*/ 10 h 10"/>
                <a:gd name="T2" fmla="*/ 8 w 8"/>
                <a:gd name="T3" fmla="*/ 2 h 10"/>
                <a:gd name="T4" fmla="*/ 0 w 8"/>
                <a:gd name="T5" fmla="*/ 0 h 10"/>
                <a:gd name="T6" fmla="*/ 0 w 8"/>
                <a:gd name="T7" fmla="*/ 7 h 10"/>
                <a:gd name="T8" fmla="*/ 7 w 8"/>
                <a:gd name="T9" fmla="*/ 10 h 10"/>
              </a:gdLst>
              <a:ahLst/>
              <a:cxnLst>
                <a:cxn ang="0">
                  <a:pos x="T0" y="T1"/>
                </a:cxn>
                <a:cxn ang="0">
                  <a:pos x="T2" y="T3"/>
                </a:cxn>
                <a:cxn ang="0">
                  <a:pos x="T4" y="T5"/>
                </a:cxn>
                <a:cxn ang="0">
                  <a:pos x="T6" y="T7"/>
                </a:cxn>
                <a:cxn ang="0">
                  <a:pos x="T8" y="T9"/>
                </a:cxn>
              </a:cxnLst>
              <a:rect l="0" t="0" r="r" b="b"/>
              <a:pathLst>
                <a:path w="8" h="10">
                  <a:moveTo>
                    <a:pt x="7" y="10"/>
                  </a:moveTo>
                  <a:lnTo>
                    <a:pt x="8" y="2"/>
                  </a:lnTo>
                  <a:lnTo>
                    <a:pt x="0" y="0"/>
                  </a:lnTo>
                  <a:lnTo>
                    <a:pt x="0" y="7"/>
                  </a:lnTo>
                  <a:lnTo>
                    <a:pt x="7" y="1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95" name="Freeform 289"/>
            <p:cNvSpPr>
              <a:spLocks/>
            </p:cNvSpPr>
            <p:nvPr/>
          </p:nvSpPr>
          <p:spPr bwMode="auto">
            <a:xfrm>
              <a:off x="3753" y="2075"/>
              <a:ext cx="18" cy="11"/>
            </a:xfrm>
            <a:custGeom>
              <a:avLst/>
              <a:gdLst>
                <a:gd name="T0" fmla="*/ 0 w 18"/>
                <a:gd name="T1" fmla="*/ 3 h 11"/>
                <a:gd name="T2" fmla="*/ 15 w 18"/>
                <a:gd name="T3" fmla="*/ 11 h 11"/>
                <a:gd name="T4" fmla="*/ 18 w 18"/>
                <a:gd name="T5" fmla="*/ 2 h 11"/>
                <a:gd name="T6" fmla="*/ 14 w 18"/>
                <a:gd name="T7" fmla="*/ 0 h 11"/>
                <a:gd name="T8" fmla="*/ 0 w 18"/>
                <a:gd name="T9" fmla="*/ 3 h 11"/>
              </a:gdLst>
              <a:ahLst/>
              <a:cxnLst>
                <a:cxn ang="0">
                  <a:pos x="T0" y="T1"/>
                </a:cxn>
                <a:cxn ang="0">
                  <a:pos x="T2" y="T3"/>
                </a:cxn>
                <a:cxn ang="0">
                  <a:pos x="T4" y="T5"/>
                </a:cxn>
                <a:cxn ang="0">
                  <a:pos x="T6" y="T7"/>
                </a:cxn>
                <a:cxn ang="0">
                  <a:pos x="T8" y="T9"/>
                </a:cxn>
              </a:cxnLst>
              <a:rect l="0" t="0" r="r" b="b"/>
              <a:pathLst>
                <a:path w="18" h="11">
                  <a:moveTo>
                    <a:pt x="0" y="3"/>
                  </a:moveTo>
                  <a:lnTo>
                    <a:pt x="15" y="11"/>
                  </a:lnTo>
                  <a:lnTo>
                    <a:pt x="18" y="2"/>
                  </a:lnTo>
                  <a:lnTo>
                    <a:pt x="14" y="0"/>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96" name="Freeform 290"/>
            <p:cNvSpPr>
              <a:spLocks/>
            </p:cNvSpPr>
            <p:nvPr/>
          </p:nvSpPr>
          <p:spPr bwMode="auto">
            <a:xfrm>
              <a:off x="3753" y="2075"/>
              <a:ext cx="18" cy="11"/>
            </a:xfrm>
            <a:custGeom>
              <a:avLst/>
              <a:gdLst>
                <a:gd name="T0" fmla="*/ 0 w 18"/>
                <a:gd name="T1" fmla="*/ 3 h 11"/>
                <a:gd name="T2" fmla="*/ 15 w 18"/>
                <a:gd name="T3" fmla="*/ 11 h 11"/>
                <a:gd name="T4" fmla="*/ 18 w 18"/>
                <a:gd name="T5" fmla="*/ 2 h 11"/>
                <a:gd name="T6" fmla="*/ 14 w 18"/>
                <a:gd name="T7" fmla="*/ 0 h 11"/>
                <a:gd name="T8" fmla="*/ 0 w 18"/>
                <a:gd name="T9" fmla="*/ 3 h 11"/>
              </a:gdLst>
              <a:ahLst/>
              <a:cxnLst>
                <a:cxn ang="0">
                  <a:pos x="T0" y="T1"/>
                </a:cxn>
                <a:cxn ang="0">
                  <a:pos x="T2" y="T3"/>
                </a:cxn>
                <a:cxn ang="0">
                  <a:pos x="T4" y="T5"/>
                </a:cxn>
                <a:cxn ang="0">
                  <a:pos x="T6" y="T7"/>
                </a:cxn>
                <a:cxn ang="0">
                  <a:pos x="T8" y="T9"/>
                </a:cxn>
              </a:cxnLst>
              <a:rect l="0" t="0" r="r" b="b"/>
              <a:pathLst>
                <a:path w="18" h="11">
                  <a:moveTo>
                    <a:pt x="0" y="3"/>
                  </a:moveTo>
                  <a:lnTo>
                    <a:pt x="15" y="11"/>
                  </a:lnTo>
                  <a:lnTo>
                    <a:pt x="18" y="2"/>
                  </a:lnTo>
                  <a:lnTo>
                    <a:pt x="14" y="0"/>
                  </a:lnTo>
                  <a:lnTo>
                    <a:pt x="0" y="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97" name="Freeform 291"/>
            <p:cNvSpPr>
              <a:spLocks/>
            </p:cNvSpPr>
            <p:nvPr/>
          </p:nvSpPr>
          <p:spPr bwMode="auto">
            <a:xfrm>
              <a:off x="3741" y="1924"/>
              <a:ext cx="285" cy="409"/>
            </a:xfrm>
            <a:custGeom>
              <a:avLst/>
              <a:gdLst>
                <a:gd name="T0" fmla="*/ 267 w 285"/>
                <a:gd name="T1" fmla="*/ 152 h 409"/>
                <a:gd name="T2" fmla="*/ 270 w 285"/>
                <a:gd name="T3" fmla="*/ 151 h 409"/>
                <a:gd name="T4" fmla="*/ 285 w 285"/>
                <a:gd name="T5" fmla="*/ 138 h 409"/>
                <a:gd name="T6" fmla="*/ 236 w 285"/>
                <a:gd name="T7" fmla="*/ 134 h 409"/>
                <a:gd name="T8" fmla="*/ 176 w 285"/>
                <a:gd name="T9" fmla="*/ 134 h 409"/>
                <a:gd name="T10" fmla="*/ 168 w 285"/>
                <a:gd name="T11" fmla="*/ 67 h 409"/>
                <a:gd name="T12" fmla="*/ 193 w 285"/>
                <a:gd name="T13" fmla="*/ 41 h 409"/>
                <a:gd name="T14" fmla="*/ 211 w 285"/>
                <a:gd name="T15" fmla="*/ 18 h 409"/>
                <a:gd name="T16" fmla="*/ 186 w 285"/>
                <a:gd name="T17" fmla="*/ 12 h 409"/>
                <a:gd name="T18" fmla="*/ 182 w 285"/>
                <a:gd name="T19" fmla="*/ 23 h 409"/>
                <a:gd name="T20" fmla="*/ 149 w 285"/>
                <a:gd name="T21" fmla="*/ 17 h 409"/>
                <a:gd name="T22" fmla="*/ 127 w 285"/>
                <a:gd name="T23" fmla="*/ 50 h 409"/>
                <a:gd name="T24" fmla="*/ 104 w 285"/>
                <a:gd name="T25" fmla="*/ 76 h 409"/>
                <a:gd name="T26" fmla="*/ 133 w 285"/>
                <a:gd name="T27" fmla="*/ 95 h 409"/>
                <a:gd name="T28" fmla="*/ 118 w 285"/>
                <a:gd name="T29" fmla="*/ 128 h 409"/>
                <a:gd name="T30" fmla="*/ 83 w 285"/>
                <a:gd name="T31" fmla="*/ 124 h 409"/>
                <a:gd name="T32" fmla="*/ 68 w 285"/>
                <a:gd name="T33" fmla="*/ 116 h 409"/>
                <a:gd name="T34" fmla="*/ 31 w 285"/>
                <a:gd name="T35" fmla="*/ 134 h 409"/>
                <a:gd name="T36" fmla="*/ 31 w 285"/>
                <a:gd name="T37" fmla="*/ 151 h 409"/>
                <a:gd name="T38" fmla="*/ 52 w 285"/>
                <a:gd name="T39" fmla="*/ 164 h 409"/>
                <a:gd name="T40" fmla="*/ 34 w 285"/>
                <a:gd name="T41" fmla="*/ 191 h 409"/>
                <a:gd name="T42" fmla="*/ 28 w 285"/>
                <a:gd name="T43" fmla="*/ 216 h 409"/>
                <a:gd name="T44" fmla="*/ 53 w 285"/>
                <a:gd name="T45" fmla="*/ 215 h 409"/>
                <a:gd name="T46" fmla="*/ 95 w 285"/>
                <a:gd name="T47" fmla="*/ 223 h 409"/>
                <a:gd name="T48" fmla="*/ 71 w 285"/>
                <a:gd name="T49" fmla="*/ 247 h 409"/>
                <a:gd name="T50" fmla="*/ 62 w 285"/>
                <a:gd name="T51" fmla="*/ 274 h 409"/>
                <a:gd name="T52" fmla="*/ 47 w 285"/>
                <a:gd name="T53" fmla="*/ 299 h 409"/>
                <a:gd name="T54" fmla="*/ 75 w 285"/>
                <a:gd name="T55" fmla="*/ 292 h 409"/>
                <a:gd name="T56" fmla="*/ 94 w 285"/>
                <a:gd name="T57" fmla="*/ 282 h 409"/>
                <a:gd name="T58" fmla="*/ 116 w 285"/>
                <a:gd name="T59" fmla="*/ 298 h 409"/>
                <a:gd name="T60" fmla="*/ 54 w 285"/>
                <a:gd name="T61" fmla="*/ 306 h 409"/>
                <a:gd name="T62" fmla="*/ 42 w 285"/>
                <a:gd name="T63" fmla="*/ 333 h 409"/>
                <a:gd name="T64" fmla="*/ 28 w 285"/>
                <a:gd name="T65" fmla="*/ 330 h 409"/>
                <a:gd name="T66" fmla="*/ 3 w 285"/>
                <a:gd name="T67" fmla="*/ 332 h 409"/>
                <a:gd name="T68" fmla="*/ 31 w 285"/>
                <a:gd name="T69" fmla="*/ 349 h 409"/>
                <a:gd name="T70" fmla="*/ 25 w 285"/>
                <a:gd name="T71" fmla="*/ 357 h 409"/>
                <a:gd name="T72" fmla="*/ 24 w 285"/>
                <a:gd name="T73" fmla="*/ 381 h 409"/>
                <a:gd name="T74" fmla="*/ 48 w 285"/>
                <a:gd name="T75" fmla="*/ 378 h 409"/>
                <a:gd name="T76" fmla="*/ 25 w 285"/>
                <a:gd name="T77" fmla="*/ 401 h 409"/>
                <a:gd name="T78" fmla="*/ 61 w 285"/>
                <a:gd name="T79" fmla="*/ 383 h 409"/>
                <a:gd name="T80" fmla="*/ 46 w 285"/>
                <a:gd name="T81" fmla="*/ 397 h 409"/>
                <a:gd name="T82" fmla="*/ 60 w 285"/>
                <a:gd name="T83" fmla="*/ 406 h 409"/>
                <a:gd name="T84" fmla="*/ 97 w 285"/>
                <a:gd name="T85" fmla="*/ 405 h 409"/>
                <a:gd name="T86" fmla="*/ 121 w 285"/>
                <a:gd name="T87" fmla="*/ 389 h 409"/>
                <a:gd name="T88" fmla="*/ 128 w 285"/>
                <a:gd name="T89" fmla="*/ 377 h 409"/>
                <a:gd name="T90" fmla="*/ 136 w 285"/>
                <a:gd name="T91" fmla="*/ 376 h 409"/>
                <a:gd name="T92" fmla="*/ 163 w 285"/>
                <a:gd name="T93" fmla="*/ 365 h 409"/>
                <a:gd name="T94" fmla="*/ 211 w 285"/>
                <a:gd name="T95" fmla="*/ 344 h 409"/>
                <a:gd name="T96" fmla="*/ 237 w 285"/>
                <a:gd name="T97" fmla="*/ 337 h 409"/>
                <a:gd name="T98" fmla="*/ 250 w 285"/>
                <a:gd name="T99" fmla="*/ 321 h 409"/>
                <a:gd name="T100" fmla="*/ 276 w 285"/>
                <a:gd name="T101" fmla="*/ 263 h 409"/>
                <a:gd name="T102" fmla="*/ 259 w 285"/>
                <a:gd name="T103" fmla="*/ 179 h 409"/>
                <a:gd name="T104" fmla="*/ 259 w 285"/>
                <a:gd name="T105" fmla="*/ 15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 h="409">
                  <a:moveTo>
                    <a:pt x="264" y="152"/>
                  </a:moveTo>
                  <a:lnTo>
                    <a:pt x="264" y="152"/>
                  </a:lnTo>
                  <a:lnTo>
                    <a:pt x="266" y="152"/>
                  </a:lnTo>
                  <a:lnTo>
                    <a:pt x="267" y="152"/>
                  </a:lnTo>
                  <a:lnTo>
                    <a:pt x="268" y="152"/>
                  </a:lnTo>
                  <a:lnTo>
                    <a:pt x="269" y="152"/>
                  </a:lnTo>
                  <a:lnTo>
                    <a:pt x="269" y="151"/>
                  </a:lnTo>
                  <a:lnTo>
                    <a:pt x="270" y="151"/>
                  </a:lnTo>
                  <a:lnTo>
                    <a:pt x="270" y="151"/>
                  </a:lnTo>
                  <a:lnTo>
                    <a:pt x="276" y="147"/>
                  </a:lnTo>
                  <a:lnTo>
                    <a:pt x="280" y="143"/>
                  </a:lnTo>
                  <a:lnTo>
                    <a:pt x="285" y="138"/>
                  </a:lnTo>
                  <a:lnTo>
                    <a:pt x="263" y="137"/>
                  </a:lnTo>
                  <a:lnTo>
                    <a:pt x="257" y="135"/>
                  </a:lnTo>
                  <a:lnTo>
                    <a:pt x="244" y="140"/>
                  </a:lnTo>
                  <a:lnTo>
                    <a:pt x="236" y="134"/>
                  </a:lnTo>
                  <a:lnTo>
                    <a:pt x="222" y="105"/>
                  </a:lnTo>
                  <a:lnTo>
                    <a:pt x="208" y="106"/>
                  </a:lnTo>
                  <a:lnTo>
                    <a:pt x="193" y="132"/>
                  </a:lnTo>
                  <a:lnTo>
                    <a:pt x="176" y="134"/>
                  </a:lnTo>
                  <a:lnTo>
                    <a:pt x="154" y="110"/>
                  </a:lnTo>
                  <a:lnTo>
                    <a:pt x="153" y="93"/>
                  </a:lnTo>
                  <a:lnTo>
                    <a:pt x="169" y="87"/>
                  </a:lnTo>
                  <a:lnTo>
                    <a:pt x="168" y="67"/>
                  </a:lnTo>
                  <a:lnTo>
                    <a:pt x="175" y="59"/>
                  </a:lnTo>
                  <a:lnTo>
                    <a:pt x="186" y="59"/>
                  </a:lnTo>
                  <a:lnTo>
                    <a:pt x="193" y="52"/>
                  </a:lnTo>
                  <a:lnTo>
                    <a:pt x="193" y="41"/>
                  </a:lnTo>
                  <a:lnTo>
                    <a:pt x="198" y="37"/>
                  </a:lnTo>
                  <a:lnTo>
                    <a:pt x="195" y="36"/>
                  </a:lnTo>
                  <a:lnTo>
                    <a:pt x="199" y="25"/>
                  </a:lnTo>
                  <a:lnTo>
                    <a:pt x="211" y="18"/>
                  </a:lnTo>
                  <a:lnTo>
                    <a:pt x="213" y="13"/>
                  </a:lnTo>
                  <a:lnTo>
                    <a:pt x="199" y="0"/>
                  </a:lnTo>
                  <a:lnTo>
                    <a:pt x="195" y="12"/>
                  </a:lnTo>
                  <a:lnTo>
                    <a:pt x="186" y="12"/>
                  </a:lnTo>
                  <a:lnTo>
                    <a:pt x="188" y="30"/>
                  </a:lnTo>
                  <a:lnTo>
                    <a:pt x="183" y="41"/>
                  </a:lnTo>
                  <a:lnTo>
                    <a:pt x="175" y="40"/>
                  </a:lnTo>
                  <a:lnTo>
                    <a:pt x="182" y="23"/>
                  </a:lnTo>
                  <a:lnTo>
                    <a:pt x="170" y="11"/>
                  </a:lnTo>
                  <a:lnTo>
                    <a:pt x="160" y="15"/>
                  </a:lnTo>
                  <a:lnTo>
                    <a:pt x="162" y="20"/>
                  </a:lnTo>
                  <a:lnTo>
                    <a:pt x="149" y="17"/>
                  </a:lnTo>
                  <a:lnTo>
                    <a:pt x="145" y="27"/>
                  </a:lnTo>
                  <a:lnTo>
                    <a:pt x="135" y="30"/>
                  </a:lnTo>
                  <a:lnTo>
                    <a:pt x="125" y="42"/>
                  </a:lnTo>
                  <a:lnTo>
                    <a:pt x="127" y="50"/>
                  </a:lnTo>
                  <a:lnTo>
                    <a:pt x="129" y="56"/>
                  </a:lnTo>
                  <a:lnTo>
                    <a:pt x="115" y="62"/>
                  </a:lnTo>
                  <a:lnTo>
                    <a:pt x="108" y="69"/>
                  </a:lnTo>
                  <a:lnTo>
                    <a:pt x="104" y="76"/>
                  </a:lnTo>
                  <a:lnTo>
                    <a:pt x="116" y="83"/>
                  </a:lnTo>
                  <a:lnTo>
                    <a:pt x="129" y="79"/>
                  </a:lnTo>
                  <a:lnTo>
                    <a:pt x="140" y="81"/>
                  </a:lnTo>
                  <a:lnTo>
                    <a:pt x="133" y="95"/>
                  </a:lnTo>
                  <a:lnTo>
                    <a:pt x="121" y="95"/>
                  </a:lnTo>
                  <a:lnTo>
                    <a:pt x="113" y="104"/>
                  </a:lnTo>
                  <a:lnTo>
                    <a:pt x="119" y="116"/>
                  </a:lnTo>
                  <a:lnTo>
                    <a:pt x="118" y="128"/>
                  </a:lnTo>
                  <a:lnTo>
                    <a:pt x="114" y="128"/>
                  </a:lnTo>
                  <a:lnTo>
                    <a:pt x="103" y="121"/>
                  </a:lnTo>
                  <a:lnTo>
                    <a:pt x="92" y="117"/>
                  </a:lnTo>
                  <a:lnTo>
                    <a:pt x="83" y="124"/>
                  </a:lnTo>
                  <a:lnTo>
                    <a:pt x="86" y="132"/>
                  </a:lnTo>
                  <a:lnTo>
                    <a:pt x="77" y="129"/>
                  </a:lnTo>
                  <a:lnTo>
                    <a:pt x="76" y="122"/>
                  </a:lnTo>
                  <a:lnTo>
                    <a:pt x="68" y="116"/>
                  </a:lnTo>
                  <a:lnTo>
                    <a:pt x="60" y="118"/>
                  </a:lnTo>
                  <a:lnTo>
                    <a:pt x="45" y="115"/>
                  </a:lnTo>
                  <a:lnTo>
                    <a:pt x="43" y="129"/>
                  </a:lnTo>
                  <a:lnTo>
                    <a:pt x="31" y="134"/>
                  </a:lnTo>
                  <a:lnTo>
                    <a:pt x="34" y="145"/>
                  </a:lnTo>
                  <a:lnTo>
                    <a:pt x="41" y="147"/>
                  </a:lnTo>
                  <a:lnTo>
                    <a:pt x="43" y="154"/>
                  </a:lnTo>
                  <a:lnTo>
                    <a:pt x="31" y="151"/>
                  </a:lnTo>
                  <a:lnTo>
                    <a:pt x="30" y="162"/>
                  </a:lnTo>
                  <a:lnTo>
                    <a:pt x="35" y="169"/>
                  </a:lnTo>
                  <a:lnTo>
                    <a:pt x="40" y="165"/>
                  </a:lnTo>
                  <a:lnTo>
                    <a:pt x="52" y="164"/>
                  </a:lnTo>
                  <a:lnTo>
                    <a:pt x="52" y="170"/>
                  </a:lnTo>
                  <a:lnTo>
                    <a:pt x="57" y="173"/>
                  </a:lnTo>
                  <a:lnTo>
                    <a:pt x="38" y="179"/>
                  </a:lnTo>
                  <a:lnTo>
                    <a:pt x="34" y="191"/>
                  </a:lnTo>
                  <a:lnTo>
                    <a:pt x="24" y="194"/>
                  </a:lnTo>
                  <a:lnTo>
                    <a:pt x="16" y="205"/>
                  </a:lnTo>
                  <a:lnTo>
                    <a:pt x="25" y="212"/>
                  </a:lnTo>
                  <a:lnTo>
                    <a:pt x="28" y="216"/>
                  </a:lnTo>
                  <a:lnTo>
                    <a:pt x="37" y="217"/>
                  </a:lnTo>
                  <a:lnTo>
                    <a:pt x="39" y="224"/>
                  </a:lnTo>
                  <a:lnTo>
                    <a:pt x="44" y="224"/>
                  </a:lnTo>
                  <a:lnTo>
                    <a:pt x="53" y="215"/>
                  </a:lnTo>
                  <a:lnTo>
                    <a:pt x="53" y="226"/>
                  </a:lnTo>
                  <a:lnTo>
                    <a:pt x="58" y="230"/>
                  </a:lnTo>
                  <a:lnTo>
                    <a:pt x="86" y="230"/>
                  </a:lnTo>
                  <a:lnTo>
                    <a:pt x="95" y="223"/>
                  </a:lnTo>
                  <a:lnTo>
                    <a:pt x="94" y="231"/>
                  </a:lnTo>
                  <a:lnTo>
                    <a:pt x="99" y="242"/>
                  </a:lnTo>
                  <a:lnTo>
                    <a:pt x="83" y="239"/>
                  </a:lnTo>
                  <a:lnTo>
                    <a:pt x="71" y="247"/>
                  </a:lnTo>
                  <a:lnTo>
                    <a:pt x="64" y="264"/>
                  </a:lnTo>
                  <a:lnTo>
                    <a:pt x="71" y="264"/>
                  </a:lnTo>
                  <a:lnTo>
                    <a:pt x="73" y="267"/>
                  </a:lnTo>
                  <a:lnTo>
                    <a:pt x="62" y="274"/>
                  </a:lnTo>
                  <a:lnTo>
                    <a:pt x="57" y="288"/>
                  </a:lnTo>
                  <a:lnTo>
                    <a:pt x="33" y="301"/>
                  </a:lnTo>
                  <a:lnTo>
                    <a:pt x="35" y="305"/>
                  </a:lnTo>
                  <a:lnTo>
                    <a:pt x="47" y="299"/>
                  </a:lnTo>
                  <a:lnTo>
                    <a:pt x="59" y="299"/>
                  </a:lnTo>
                  <a:lnTo>
                    <a:pt x="58" y="296"/>
                  </a:lnTo>
                  <a:lnTo>
                    <a:pt x="62" y="295"/>
                  </a:lnTo>
                  <a:lnTo>
                    <a:pt x="75" y="292"/>
                  </a:lnTo>
                  <a:lnTo>
                    <a:pt x="82" y="289"/>
                  </a:lnTo>
                  <a:lnTo>
                    <a:pt x="92" y="276"/>
                  </a:lnTo>
                  <a:lnTo>
                    <a:pt x="99" y="272"/>
                  </a:lnTo>
                  <a:lnTo>
                    <a:pt x="94" y="282"/>
                  </a:lnTo>
                  <a:lnTo>
                    <a:pt x="93" y="290"/>
                  </a:lnTo>
                  <a:lnTo>
                    <a:pt x="100" y="292"/>
                  </a:lnTo>
                  <a:lnTo>
                    <a:pt x="114" y="295"/>
                  </a:lnTo>
                  <a:lnTo>
                    <a:pt x="116" y="298"/>
                  </a:lnTo>
                  <a:lnTo>
                    <a:pt x="100" y="296"/>
                  </a:lnTo>
                  <a:lnTo>
                    <a:pt x="89" y="298"/>
                  </a:lnTo>
                  <a:lnTo>
                    <a:pt x="70" y="305"/>
                  </a:lnTo>
                  <a:lnTo>
                    <a:pt x="54" y="306"/>
                  </a:lnTo>
                  <a:lnTo>
                    <a:pt x="47" y="308"/>
                  </a:lnTo>
                  <a:lnTo>
                    <a:pt x="46" y="320"/>
                  </a:lnTo>
                  <a:lnTo>
                    <a:pt x="36" y="324"/>
                  </a:lnTo>
                  <a:lnTo>
                    <a:pt x="42" y="333"/>
                  </a:lnTo>
                  <a:lnTo>
                    <a:pt x="52" y="337"/>
                  </a:lnTo>
                  <a:lnTo>
                    <a:pt x="38" y="338"/>
                  </a:lnTo>
                  <a:lnTo>
                    <a:pt x="31" y="336"/>
                  </a:lnTo>
                  <a:lnTo>
                    <a:pt x="28" y="330"/>
                  </a:lnTo>
                  <a:lnTo>
                    <a:pt x="20" y="338"/>
                  </a:lnTo>
                  <a:lnTo>
                    <a:pt x="24" y="328"/>
                  </a:lnTo>
                  <a:lnTo>
                    <a:pt x="8" y="332"/>
                  </a:lnTo>
                  <a:lnTo>
                    <a:pt x="3" y="332"/>
                  </a:lnTo>
                  <a:lnTo>
                    <a:pt x="0" y="341"/>
                  </a:lnTo>
                  <a:lnTo>
                    <a:pt x="4" y="347"/>
                  </a:lnTo>
                  <a:lnTo>
                    <a:pt x="21" y="348"/>
                  </a:lnTo>
                  <a:lnTo>
                    <a:pt x="31" y="349"/>
                  </a:lnTo>
                  <a:lnTo>
                    <a:pt x="39" y="349"/>
                  </a:lnTo>
                  <a:lnTo>
                    <a:pt x="41" y="351"/>
                  </a:lnTo>
                  <a:lnTo>
                    <a:pt x="30" y="355"/>
                  </a:lnTo>
                  <a:lnTo>
                    <a:pt x="25" y="357"/>
                  </a:lnTo>
                  <a:lnTo>
                    <a:pt x="13" y="365"/>
                  </a:lnTo>
                  <a:lnTo>
                    <a:pt x="5" y="375"/>
                  </a:lnTo>
                  <a:lnTo>
                    <a:pt x="18" y="374"/>
                  </a:lnTo>
                  <a:lnTo>
                    <a:pt x="24" y="381"/>
                  </a:lnTo>
                  <a:lnTo>
                    <a:pt x="29" y="378"/>
                  </a:lnTo>
                  <a:lnTo>
                    <a:pt x="44" y="371"/>
                  </a:lnTo>
                  <a:lnTo>
                    <a:pt x="51" y="375"/>
                  </a:lnTo>
                  <a:lnTo>
                    <a:pt x="48" y="378"/>
                  </a:lnTo>
                  <a:lnTo>
                    <a:pt x="33" y="383"/>
                  </a:lnTo>
                  <a:lnTo>
                    <a:pt x="27" y="396"/>
                  </a:lnTo>
                  <a:lnTo>
                    <a:pt x="17" y="400"/>
                  </a:lnTo>
                  <a:lnTo>
                    <a:pt x="25" y="401"/>
                  </a:lnTo>
                  <a:lnTo>
                    <a:pt x="32" y="396"/>
                  </a:lnTo>
                  <a:lnTo>
                    <a:pt x="38" y="389"/>
                  </a:lnTo>
                  <a:lnTo>
                    <a:pt x="46" y="388"/>
                  </a:lnTo>
                  <a:lnTo>
                    <a:pt x="61" y="383"/>
                  </a:lnTo>
                  <a:lnTo>
                    <a:pt x="56" y="388"/>
                  </a:lnTo>
                  <a:lnTo>
                    <a:pt x="65" y="390"/>
                  </a:lnTo>
                  <a:lnTo>
                    <a:pt x="51" y="397"/>
                  </a:lnTo>
                  <a:lnTo>
                    <a:pt x="46" y="397"/>
                  </a:lnTo>
                  <a:lnTo>
                    <a:pt x="39" y="402"/>
                  </a:lnTo>
                  <a:lnTo>
                    <a:pt x="47" y="404"/>
                  </a:lnTo>
                  <a:lnTo>
                    <a:pt x="47" y="409"/>
                  </a:lnTo>
                  <a:lnTo>
                    <a:pt x="60" y="406"/>
                  </a:lnTo>
                  <a:lnTo>
                    <a:pt x="63" y="403"/>
                  </a:lnTo>
                  <a:lnTo>
                    <a:pt x="68" y="405"/>
                  </a:lnTo>
                  <a:lnTo>
                    <a:pt x="88" y="407"/>
                  </a:lnTo>
                  <a:lnTo>
                    <a:pt x="97" y="405"/>
                  </a:lnTo>
                  <a:lnTo>
                    <a:pt x="105" y="402"/>
                  </a:lnTo>
                  <a:lnTo>
                    <a:pt x="109" y="396"/>
                  </a:lnTo>
                  <a:lnTo>
                    <a:pt x="117" y="395"/>
                  </a:lnTo>
                  <a:lnTo>
                    <a:pt x="121" y="389"/>
                  </a:lnTo>
                  <a:lnTo>
                    <a:pt x="133" y="390"/>
                  </a:lnTo>
                  <a:lnTo>
                    <a:pt x="130" y="383"/>
                  </a:lnTo>
                  <a:lnTo>
                    <a:pt x="132" y="378"/>
                  </a:lnTo>
                  <a:lnTo>
                    <a:pt x="128" y="377"/>
                  </a:lnTo>
                  <a:lnTo>
                    <a:pt x="129" y="369"/>
                  </a:lnTo>
                  <a:lnTo>
                    <a:pt x="134" y="370"/>
                  </a:lnTo>
                  <a:lnTo>
                    <a:pt x="139" y="366"/>
                  </a:lnTo>
                  <a:lnTo>
                    <a:pt x="136" y="376"/>
                  </a:lnTo>
                  <a:lnTo>
                    <a:pt x="143" y="381"/>
                  </a:lnTo>
                  <a:lnTo>
                    <a:pt x="150" y="375"/>
                  </a:lnTo>
                  <a:lnTo>
                    <a:pt x="159" y="373"/>
                  </a:lnTo>
                  <a:lnTo>
                    <a:pt x="163" y="365"/>
                  </a:lnTo>
                  <a:lnTo>
                    <a:pt x="171" y="367"/>
                  </a:lnTo>
                  <a:lnTo>
                    <a:pt x="177" y="359"/>
                  </a:lnTo>
                  <a:lnTo>
                    <a:pt x="191" y="351"/>
                  </a:lnTo>
                  <a:lnTo>
                    <a:pt x="211" y="344"/>
                  </a:lnTo>
                  <a:lnTo>
                    <a:pt x="216" y="335"/>
                  </a:lnTo>
                  <a:lnTo>
                    <a:pt x="221" y="332"/>
                  </a:lnTo>
                  <a:lnTo>
                    <a:pt x="223" y="342"/>
                  </a:lnTo>
                  <a:lnTo>
                    <a:pt x="237" y="337"/>
                  </a:lnTo>
                  <a:lnTo>
                    <a:pt x="251" y="340"/>
                  </a:lnTo>
                  <a:lnTo>
                    <a:pt x="260" y="339"/>
                  </a:lnTo>
                  <a:lnTo>
                    <a:pt x="251" y="326"/>
                  </a:lnTo>
                  <a:lnTo>
                    <a:pt x="250" y="321"/>
                  </a:lnTo>
                  <a:lnTo>
                    <a:pt x="256" y="321"/>
                  </a:lnTo>
                  <a:lnTo>
                    <a:pt x="259" y="311"/>
                  </a:lnTo>
                  <a:lnTo>
                    <a:pt x="270" y="279"/>
                  </a:lnTo>
                  <a:lnTo>
                    <a:pt x="276" y="263"/>
                  </a:lnTo>
                  <a:lnTo>
                    <a:pt x="267" y="223"/>
                  </a:lnTo>
                  <a:lnTo>
                    <a:pt x="263" y="206"/>
                  </a:lnTo>
                  <a:lnTo>
                    <a:pt x="270" y="193"/>
                  </a:lnTo>
                  <a:lnTo>
                    <a:pt x="259" y="179"/>
                  </a:lnTo>
                  <a:lnTo>
                    <a:pt x="255" y="157"/>
                  </a:lnTo>
                  <a:lnTo>
                    <a:pt x="257" y="149"/>
                  </a:lnTo>
                  <a:lnTo>
                    <a:pt x="257" y="149"/>
                  </a:lnTo>
                  <a:lnTo>
                    <a:pt x="259" y="150"/>
                  </a:lnTo>
                  <a:lnTo>
                    <a:pt x="261" y="151"/>
                  </a:lnTo>
                  <a:lnTo>
                    <a:pt x="264" y="152"/>
                  </a:lnTo>
                  <a:lnTo>
                    <a:pt x="264" y="15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98" name="Freeform 292"/>
            <p:cNvSpPr>
              <a:spLocks/>
            </p:cNvSpPr>
            <p:nvPr/>
          </p:nvSpPr>
          <p:spPr bwMode="auto">
            <a:xfrm>
              <a:off x="3741" y="1924"/>
              <a:ext cx="285" cy="409"/>
            </a:xfrm>
            <a:custGeom>
              <a:avLst/>
              <a:gdLst>
                <a:gd name="T0" fmla="*/ 267 w 285"/>
                <a:gd name="T1" fmla="*/ 152 h 409"/>
                <a:gd name="T2" fmla="*/ 270 w 285"/>
                <a:gd name="T3" fmla="*/ 151 h 409"/>
                <a:gd name="T4" fmla="*/ 285 w 285"/>
                <a:gd name="T5" fmla="*/ 138 h 409"/>
                <a:gd name="T6" fmla="*/ 236 w 285"/>
                <a:gd name="T7" fmla="*/ 134 h 409"/>
                <a:gd name="T8" fmla="*/ 176 w 285"/>
                <a:gd name="T9" fmla="*/ 134 h 409"/>
                <a:gd name="T10" fmla="*/ 168 w 285"/>
                <a:gd name="T11" fmla="*/ 67 h 409"/>
                <a:gd name="T12" fmla="*/ 193 w 285"/>
                <a:gd name="T13" fmla="*/ 41 h 409"/>
                <a:gd name="T14" fmla="*/ 211 w 285"/>
                <a:gd name="T15" fmla="*/ 18 h 409"/>
                <a:gd name="T16" fmla="*/ 186 w 285"/>
                <a:gd name="T17" fmla="*/ 12 h 409"/>
                <a:gd name="T18" fmla="*/ 182 w 285"/>
                <a:gd name="T19" fmla="*/ 23 h 409"/>
                <a:gd name="T20" fmla="*/ 149 w 285"/>
                <a:gd name="T21" fmla="*/ 17 h 409"/>
                <a:gd name="T22" fmla="*/ 127 w 285"/>
                <a:gd name="T23" fmla="*/ 50 h 409"/>
                <a:gd name="T24" fmla="*/ 104 w 285"/>
                <a:gd name="T25" fmla="*/ 76 h 409"/>
                <a:gd name="T26" fmla="*/ 133 w 285"/>
                <a:gd name="T27" fmla="*/ 95 h 409"/>
                <a:gd name="T28" fmla="*/ 118 w 285"/>
                <a:gd name="T29" fmla="*/ 128 h 409"/>
                <a:gd name="T30" fmla="*/ 83 w 285"/>
                <a:gd name="T31" fmla="*/ 124 h 409"/>
                <a:gd name="T32" fmla="*/ 68 w 285"/>
                <a:gd name="T33" fmla="*/ 116 h 409"/>
                <a:gd name="T34" fmla="*/ 31 w 285"/>
                <a:gd name="T35" fmla="*/ 134 h 409"/>
                <a:gd name="T36" fmla="*/ 31 w 285"/>
                <a:gd name="T37" fmla="*/ 151 h 409"/>
                <a:gd name="T38" fmla="*/ 52 w 285"/>
                <a:gd name="T39" fmla="*/ 164 h 409"/>
                <a:gd name="T40" fmla="*/ 34 w 285"/>
                <a:gd name="T41" fmla="*/ 191 h 409"/>
                <a:gd name="T42" fmla="*/ 28 w 285"/>
                <a:gd name="T43" fmla="*/ 216 h 409"/>
                <a:gd name="T44" fmla="*/ 53 w 285"/>
                <a:gd name="T45" fmla="*/ 215 h 409"/>
                <a:gd name="T46" fmla="*/ 95 w 285"/>
                <a:gd name="T47" fmla="*/ 223 h 409"/>
                <a:gd name="T48" fmla="*/ 71 w 285"/>
                <a:gd name="T49" fmla="*/ 247 h 409"/>
                <a:gd name="T50" fmla="*/ 62 w 285"/>
                <a:gd name="T51" fmla="*/ 274 h 409"/>
                <a:gd name="T52" fmla="*/ 47 w 285"/>
                <a:gd name="T53" fmla="*/ 299 h 409"/>
                <a:gd name="T54" fmla="*/ 75 w 285"/>
                <a:gd name="T55" fmla="*/ 292 h 409"/>
                <a:gd name="T56" fmla="*/ 94 w 285"/>
                <a:gd name="T57" fmla="*/ 282 h 409"/>
                <a:gd name="T58" fmla="*/ 116 w 285"/>
                <a:gd name="T59" fmla="*/ 298 h 409"/>
                <a:gd name="T60" fmla="*/ 54 w 285"/>
                <a:gd name="T61" fmla="*/ 306 h 409"/>
                <a:gd name="T62" fmla="*/ 42 w 285"/>
                <a:gd name="T63" fmla="*/ 333 h 409"/>
                <a:gd name="T64" fmla="*/ 28 w 285"/>
                <a:gd name="T65" fmla="*/ 330 h 409"/>
                <a:gd name="T66" fmla="*/ 3 w 285"/>
                <a:gd name="T67" fmla="*/ 332 h 409"/>
                <a:gd name="T68" fmla="*/ 31 w 285"/>
                <a:gd name="T69" fmla="*/ 349 h 409"/>
                <a:gd name="T70" fmla="*/ 25 w 285"/>
                <a:gd name="T71" fmla="*/ 357 h 409"/>
                <a:gd name="T72" fmla="*/ 24 w 285"/>
                <a:gd name="T73" fmla="*/ 381 h 409"/>
                <a:gd name="T74" fmla="*/ 48 w 285"/>
                <a:gd name="T75" fmla="*/ 378 h 409"/>
                <a:gd name="T76" fmla="*/ 25 w 285"/>
                <a:gd name="T77" fmla="*/ 401 h 409"/>
                <a:gd name="T78" fmla="*/ 61 w 285"/>
                <a:gd name="T79" fmla="*/ 383 h 409"/>
                <a:gd name="T80" fmla="*/ 46 w 285"/>
                <a:gd name="T81" fmla="*/ 397 h 409"/>
                <a:gd name="T82" fmla="*/ 60 w 285"/>
                <a:gd name="T83" fmla="*/ 406 h 409"/>
                <a:gd name="T84" fmla="*/ 97 w 285"/>
                <a:gd name="T85" fmla="*/ 405 h 409"/>
                <a:gd name="T86" fmla="*/ 121 w 285"/>
                <a:gd name="T87" fmla="*/ 389 h 409"/>
                <a:gd name="T88" fmla="*/ 128 w 285"/>
                <a:gd name="T89" fmla="*/ 377 h 409"/>
                <a:gd name="T90" fmla="*/ 136 w 285"/>
                <a:gd name="T91" fmla="*/ 376 h 409"/>
                <a:gd name="T92" fmla="*/ 163 w 285"/>
                <a:gd name="T93" fmla="*/ 365 h 409"/>
                <a:gd name="T94" fmla="*/ 211 w 285"/>
                <a:gd name="T95" fmla="*/ 344 h 409"/>
                <a:gd name="T96" fmla="*/ 237 w 285"/>
                <a:gd name="T97" fmla="*/ 337 h 409"/>
                <a:gd name="T98" fmla="*/ 250 w 285"/>
                <a:gd name="T99" fmla="*/ 321 h 409"/>
                <a:gd name="T100" fmla="*/ 276 w 285"/>
                <a:gd name="T101" fmla="*/ 263 h 409"/>
                <a:gd name="T102" fmla="*/ 259 w 285"/>
                <a:gd name="T103" fmla="*/ 179 h 409"/>
                <a:gd name="T104" fmla="*/ 259 w 285"/>
                <a:gd name="T105" fmla="*/ 15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 h="409">
                  <a:moveTo>
                    <a:pt x="264" y="152"/>
                  </a:moveTo>
                  <a:lnTo>
                    <a:pt x="264" y="152"/>
                  </a:lnTo>
                  <a:lnTo>
                    <a:pt x="266" y="152"/>
                  </a:lnTo>
                  <a:lnTo>
                    <a:pt x="267" y="152"/>
                  </a:lnTo>
                  <a:lnTo>
                    <a:pt x="268" y="152"/>
                  </a:lnTo>
                  <a:lnTo>
                    <a:pt x="269" y="152"/>
                  </a:lnTo>
                  <a:lnTo>
                    <a:pt x="269" y="151"/>
                  </a:lnTo>
                  <a:lnTo>
                    <a:pt x="270" y="151"/>
                  </a:lnTo>
                  <a:lnTo>
                    <a:pt x="270" y="151"/>
                  </a:lnTo>
                  <a:lnTo>
                    <a:pt x="276" y="147"/>
                  </a:lnTo>
                  <a:lnTo>
                    <a:pt x="280" y="143"/>
                  </a:lnTo>
                  <a:lnTo>
                    <a:pt x="285" y="138"/>
                  </a:lnTo>
                  <a:lnTo>
                    <a:pt x="263" y="137"/>
                  </a:lnTo>
                  <a:lnTo>
                    <a:pt x="257" y="135"/>
                  </a:lnTo>
                  <a:lnTo>
                    <a:pt x="244" y="140"/>
                  </a:lnTo>
                  <a:lnTo>
                    <a:pt x="236" y="134"/>
                  </a:lnTo>
                  <a:lnTo>
                    <a:pt x="222" y="105"/>
                  </a:lnTo>
                  <a:lnTo>
                    <a:pt x="208" y="106"/>
                  </a:lnTo>
                  <a:lnTo>
                    <a:pt x="193" y="132"/>
                  </a:lnTo>
                  <a:lnTo>
                    <a:pt x="176" y="134"/>
                  </a:lnTo>
                  <a:lnTo>
                    <a:pt x="154" y="110"/>
                  </a:lnTo>
                  <a:lnTo>
                    <a:pt x="153" y="93"/>
                  </a:lnTo>
                  <a:lnTo>
                    <a:pt x="169" y="87"/>
                  </a:lnTo>
                  <a:lnTo>
                    <a:pt x="168" y="67"/>
                  </a:lnTo>
                  <a:lnTo>
                    <a:pt x="175" y="59"/>
                  </a:lnTo>
                  <a:lnTo>
                    <a:pt x="186" y="59"/>
                  </a:lnTo>
                  <a:lnTo>
                    <a:pt x="193" y="52"/>
                  </a:lnTo>
                  <a:lnTo>
                    <a:pt x="193" y="41"/>
                  </a:lnTo>
                  <a:lnTo>
                    <a:pt x="198" y="37"/>
                  </a:lnTo>
                  <a:lnTo>
                    <a:pt x="195" y="36"/>
                  </a:lnTo>
                  <a:lnTo>
                    <a:pt x="199" y="25"/>
                  </a:lnTo>
                  <a:lnTo>
                    <a:pt x="211" y="18"/>
                  </a:lnTo>
                  <a:lnTo>
                    <a:pt x="213" y="13"/>
                  </a:lnTo>
                  <a:lnTo>
                    <a:pt x="199" y="0"/>
                  </a:lnTo>
                  <a:lnTo>
                    <a:pt x="195" y="12"/>
                  </a:lnTo>
                  <a:lnTo>
                    <a:pt x="186" y="12"/>
                  </a:lnTo>
                  <a:lnTo>
                    <a:pt x="188" y="30"/>
                  </a:lnTo>
                  <a:lnTo>
                    <a:pt x="183" y="41"/>
                  </a:lnTo>
                  <a:lnTo>
                    <a:pt x="175" y="40"/>
                  </a:lnTo>
                  <a:lnTo>
                    <a:pt x="182" y="23"/>
                  </a:lnTo>
                  <a:lnTo>
                    <a:pt x="170" y="11"/>
                  </a:lnTo>
                  <a:lnTo>
                    <a:pt x="160" y="15"/>
                  </a:lnTo>
                  <a:lnTo>
                    <a:pt x="162" y="20"/>
                  </a:lnTo>
                  <a:lnTo>
                    <a:pt x="149" y="17"/>
                  </a:lnTo>
                  <a:lnTo>
                    <a:pt x="145" y="27"/>
                  </a:lnTo>
                  <a:lnTo>
                    <a:pt x="135" y="30"/>
                  </a:lnTo>
                  <a:lnTo>
                    <a:pt x="125" y="42"/>
                  </a:lnTo>
                  <a:lnTo>
                    <a:pt x="127" y="50"/>
                  </a:lnTo>
                  <a:lnTo>
                    <a:pt x="129" y="56"/>
                  </a:lnTo>
                  <a:lnTo>
                    <a:pt x="115" y="62"/>
                  </a:lnTo>
                  <a:lnTo>
                    <a:pt x="108" y="69"/>
                  </a:lnTo>
                  <a:lnTo>
                    <a:pt x="104" y="76"/>
                  </a:lnTo>
                  <a:lnTo>
                    <a:pt x="116" y="83"/>
                  </a:lnTo>
                  <a:lnTo>
                    <a:pt x="129" y="79"/>
                  </a:lnTo>
                  <a:lnTo>
                    <a:pt x="140" y="81"/>
                  </a:lnTo>
                  <a:lnTo>
                    <a:pt x="133" y="95"/>
                  </a:lnTo>
                  <a:lnTo>
                    <a:pt x="121" y="95"/>
                  </a:lnTo>
                  <a:lnTo>
                    <a:pt x="113" y="104"/>
                  </a:lnTo>
                  <a:lnTo>
                    <a:pt x="119" y="116"/>
                  </a:lnTo>
                  <a:lnTo>
                    <a:pt x="118" y="128"/>
                  </a:lnTo>
                  <a:lnTo>
                    <a:pt x="114" y="128"/>
                  </a:lnTo>
                  <a:lnTo>
                    <a:pt x="103" y="121"/>
                  </a:lnTo>
                  <a:lnTo>
                    <a:pt x="92" y="117"/>
                  </a:lnTo>
                  <a:lnTo>
                    <a:pt x="83" y="124"/>
                  </a:lnTo>
                  <a:lnTo>
                    <a:pt x="86" y="132"/>
                  </a:lnTo>
                  <a:lnTo>
                    <a:pt x="77" y="129"/>
                  </a:lnTo>
                  <a:lnTo>
                    <a:pt x="76" y="122"/>
                  </a:lnTo>
                  <a:lnTo>
                    <a:pt x="68" y="116"/>
                  </a:lnTo>
                  <a:lnTo>
                    <a:pt x="60" y="118"/>
                  </a:lnTo>
                  <a:lnTo>
                    <a:pt x="45" y="115"/>
                  </a:lnTo>
                  <a:lnTo>
                    <a:pt x="43" y="129"/>
                  </a:lnTo>
                  <a:lnTo>
                    <a:pt x="31" y="134"/>
                  </a:lnTo>
                  <a:lnTo>
                    <a:pt x="34" y="145"/>
                  </a:lnTo>
                  <a:lnTo>
                    <a:pt x="41" y="147"/>
                  </a:lnTo>
                  <a:lnTo>
                    <a:pt x="43" y="154"/>
                  </a:lnTo>
                  <a:lnTo>
                    <a:pt x="31" y="151"/>
                  </a:lnTo>
                  <a:lnTo>
                    <a:pt x="30" y="162"/>
                  </a:lnTo>
                  <a:lnTo>
                    <a:pt x="35" y="169"/>
                  </a:lnTo>
                  <a:lnTo>
                    <a:pt x="40" y="165"/>
                  </a:lnTo>
                  <a:lnTo>
                    <a:pt x="52" y="164"/>
                  </a:lnTo>
                  <a:lnTo>
                    <a:pt x="52" y="170"/>
                  </a:lnTo>
                  <a:lnTo>
                    <a:pt x="57" y="173"/>
                  </a:lnTo>
                  <a:lnTo>
                    <a:pt x="38" y="179"/>
                  </a:lnTo>
                  <a:lnTo>
                    <a:pt x="34" y="191"/>
                  </a:lnTo>
                  <a:lnTo>
                    <a:pt x="24" y="194"/>
                  </a:lnTo>
                  <a:lnTo>
                    <a:pt x="16" y="205"/>
                  </a:lnTo>
                  <a:lnTo>
                    <a:pt x="25" y="212"/>
                  </a:lnTo>
                  <a:lnTo>
                    <a:pt x="28" y="216"/>
                  </a:lnTo>
                  <a:lnTo>
                    <a:pt x="37" y="217"/>
                  </a:lnTo>
                  <a:lnTo>
                    <a:pt x="39" y="224"/>
                  </a:lnTo>
                  <a:lnTo>
                    <a:pt x="44" y="224"/>
                  </a:lnTo>
                  <a:lnTo>
                    <a:pt x="53" y="215"/>
                  </a:lnTo>
                  <a:lnTo>
                    <a:pt x="53" y="226"/>
                  </a:lnTo>
                  <a:lnTo>
                    <a:pt x="58" y="230"/>
                  </a:lnTo>
                  <a:lnTo>
                    <a:pt x="86" y="230"/>
                  </a:lnTo>
                  <a:lnTo>
                    <a:pt x="95" y="223"/>
                  </a:lnTo>
                  <a:lnTo>
                    <a:pt x="94" y="231"/>
                  </a:lnTo>
                  <a:lnTo>
                    <a:pt x="99" y="242"/>
                  </a:lnTo>
                  <a:lnTo>
                    <a:pt x="83" y="239"/>
                  </a:lnTo>
                  <a:lnTo>
                    <a:pt x="71" y="247"/>
                  </a:lnTo>
                  <a:lnTo>
                    <a:pt x="64" y="264"/>
                  </a:lnTo>
                  <a:lnTo>
                    <a:pt x="71" y="264"/>
                  </a:lnTo>
                  <a:lnTo>
                    <a:pt x="73" y="267"/>
                  </a:lnTo>
                  <a:lnTo>
                    <a:pt x="62" y="274"/>
                  </a:lnTo>
                  <a:lnTo>
                    <a:pt x="57" y="288"/>
                  </a:lnTo>
                  <a:lnTo>
                    <a:pt x="33" y="301"/>
                  </a:lnTo>
                  <a:lnTo>
                    <a:pt x="35" y="305"/>
                  </a:lnTo>
                  <a:lnTo>
                    <a:pt x="47" y="299"/>
                  </a:lnTo>
                  <a:lnTo>
                    <a:pt x="59" y="299"/>
                  </a:lnTo>
                  <a:lnTo>
                    <a:pt x="58" y="296"/>
                  </a:lnTo>
                  <a:lnTo>
                    <a:pt x="62" y="295"/>
                  </a:lnTo>
                  <a:lnTo>
                    <a:pt x="75" y="292"/>
                  </a:lnTo>
                  <a:lnTo>
                    <a:pt x="82" y="289"/>
                  </a:lnTo>
                  <a:lnTo>
                    <a:pt x="92" y="276"/>
                  </a:lnTo>
                  <a:lnTo>
                    <a:pt x="99" y="272"/>
                  </a:lnTo>
                  <a:lnTo>
                    <a:pt x="94" y="282"/>
                  </a:lnTo>
                  <a:lnTo>
                    <a:pt x="93" y="290"/>
                  </a:lnTo>
                  <a:lnTo>
                    <a:pt x="100" y="292"/>
                  </a:lnTo>
                  <a:lnTo>
                    <a:pt x="114" y="295"/>
                  </a:lnTo>
                  <a:lnTo>
                    <a:pt x="116" y="298"/>
                  </a:lnTo>
                  <a:lnTo>
                    <a:pt x="100" y="296"/>
                  </a:lnTo>
                  <a:lnTo>
                    <a:pt x="89" y="298"/>
                  </a:lnTo>
                  <a:lnTo>
                    <a:pt x="70" y="305"/>
                  </a:lnTo>
                  <a:lnTo>
                    <a:pt x="54" y="306"/>
                  </a:lnTo>
                  <a:lnTo>
                    <a:pt x="47" y="308"/>
                  </a:lnTo>
                  <a:lnTo>
                    <a:pt x="46" y="320"/>
                  </a:lnTo>
                  <a:lnTo>
                    <a:pt x="36" y="324"/>
                  </a:lnTo>
                  <a:lnTo>
                    <a:pt x="42" y="333"/>
                  </a:lnTo>
                  <a:lnTo>
                    <a:pt x="52" y="337"/>
                  </a:lnTo>
                  <a:lnTo>
                    <a:pt x="38" y="338"/>
                  </a:lnTo>
                  <a:lnTo>
                    <a:pt x="31" y="336"/>
                  </a:lnTo>
                  <a:lnTo>
                    <a:pt x="28" y="330"/>
                  </a:lnTo>
                  <a:lnTo>
                    <a:pt x="20" y="338"/>
                  </a:lnTo>
                  <a:lnTo>
                    <a:pt x="24" y="328"/>
                  </a:lnTo>
                  <a:lnTo>
                    <a:pt x="8" y="332"/>
                  </a:lnTo>
                  <a:lnTo>
                    <a:pt x="3" y="332"/>
                  </a:lnTo>
                  <a:lnTo>
                    <a:pt x="0" y="341"/>
                  </a:lnTo>
                  <a:lnTo>
                    <a:pt x="4" y="347"/>
                  </a:lnTo>
                  <a:lnTo>
                    <a:pt x="21" y="348"/>
                  </a:lnTo>
                  <a:lnTo>
                    <a:pt x="31" y="349"/>
                  </a:lnTo>
                  <a:lnTo>
                    <a:pt x="39" y="349"/>
                  </a:lnTo>
                  <a:lnTo>
                    <a:pt x="41" y="351"/>
                  </a:lnTo>
                  <a:lnTo>
                    <a:pt x="30" y="355"/>
                  </a:lnTo>
                  <a:lnTo>
                    <a:pt x="25" y="357"/>
                  </a:lnTo>
                  <a:lnTo>
                    <a:pt x="13" y="365"/>
                  </a:lnTo>
                  <a:lnTo>
                    <a:pt x="5" y="375"/>
                  </a:lnTo>
                  <a:lnTo>
                    <a:pt x="18" y="374"/>
                  </a:lnTo>
                  <a:lnTo>
                    <a:pt x="24" y="381"/>
                  </a:lnTo>
                  <a:lnTo>
                    <a:pt x="29" y="378"/>
                  </a:lnTo>
                  <a:lnTo>
                    <a:pt x="44" y="371"/>
                  </a:lnTo>
                  <a:lnTo>
                    <a:pt x="51" y="375"/>
                  </a:lnTo>
                  <a:lnTo>
                    <a:pt x="48" y="378"/>
                  </a:lnTo>
                  <a:lnTo>
                    <a:pt x="33" y="383"/>
                  </a:lnTo>
                  <a:lnTo>
                    <a:pt x="27" y="396"/>
                  </a:lnTo>
                  <a:lnTo>
                    <a:pt x="17" y="400"/>
                  </a:lnTo>
                  <a:lnTo>
                    <a:pt x="25" y="401"/>
                  </a:lnTo>
                  <a:lnTo>
                    <a:pt x="32" y="396"/>
                  </a:lnTo>
                  <a:lnTo>
                    <a:pt x="38" y="389"/>
                  </a:lnTo>
                  <a:lnTo>
                    <a:pt x="46" y="388"/>
                  </a:lnTo>
                  <a:lnTo>
                    <a:pt x="61" y="383"/>
                  </a:lnTo>
                  <a:lnTo>
                    <a:pt x="56" y="388"/>
                  </a:lnTo>
                  <a:lnTo>
                    <a:pt x="65" y="390"/>
                  </a:lnTo>
                  <a:lnTo>
                    <a:pt x="51" y="397"/>
                  </a:lnTo>
                  <a:lnTo>
                    <a:pt x="46" y="397"/>
                  </a:lnTo>
                  <a:lnTo>
                    <a:pt x="39" y="402"/>
                  </a:lnTo>
                  <a:lnTo>
                    <a:pt x="47" y="404"/>
                  </a:lnTo>
                  <a:lnTo>
                    <a:pt x="47" y="409"/>
                  </a:lnTo>
                  <a:lnTo>
                    <a:pt x="60" y="406"/>
                  </a:lnTo>
                  <a:lnTo>
                    <a:pt x="63" y="403"/>
                  </a:lnTo>
                  <a:lnTo>
                    <a:pt x="68" y="405"/>
                  </a:lnTo>
                  <a:lnTo>
                    <a:pt x="88" y="407"/>
                  </a:lnTo>
                  <a:lnTo>
                    <a:pt x="97" y="405"/>
                  </a:lnTo>
                  <a:lnTo>
                    <a:pt x="105" y="402"/>
                  </a:lnTo>
                  <a:lnTo>
                    <a:pt x="109" y="396"/>
                  </a:lnTo>
                  <a:lnTo>
                    <a:pt x="117" y="395"/>
                  </a:lnTo>
                  <a:lnTo>
                    <a:pt x="121" y="389"/>
                  </a:lnTo>
                  <a:lnTo>
                    <a:pt x="133" y="390"/>
                  </a:lnTo>
                  <a:lnTo>
                    <a:pt x="130" y="383"/>
                  </a:lnTo>
                  <a:lnTo>
                    <a:pt x="132" y="378"/>
                  </a:lnTo>
                  <a:lnTo>
                    <a:pt x="128" y="377"/>
                  </a:lnTo>
                  <a:lnTo>
                    <a:pt x="129" y="369"/>
                  </a:lnTo>
                  <a:lnTo>
                    <a:pt x="134" y="370"/>
                  </a:lnTo>
                  <a:lnTo>
                    <a:pt x="139" y="366"/>
                  </a:lnTo>
                  <a:lnTo>
                    <a:pt x="136" y="376"/>
                  </a:lnTo>
                  <a:lnTo>
                    <a:pt x="143" y="381"/>
                  </a:lnTo>
                  <a:lnTo>
                    <a:pt x="150" y="375"/>
                  </a:lnTo>
                  <a:lnTo>
                    <a:pt x="159" y="373"/>
                  </a:lnTo>
                  <a:lnTo>
                    <a:pt x="163" y="365"/>
                  </a:lnTo>
                  <a:lnTo>
                    <a:pt x="171" y="367"/>
                  </a:lnTo>
                  <a:lnTo>
                    <a:pt x="177" y="359"/>
                  </a:lnTo>
                  <a:lnTo>
                    <a:pt x="191" y="351"/>
                  </a:lnTo>
                  <a:lnTo>
                    <a:pt x="211" y="344"/>
                  </a:lnTo>
                  <a:lnTo>
                    <a:pt x="216" y="335"/>
                  </a:lnTo>
                  <a:lnTo>
                    <a:pt x="221" y="332"/>
                  </a:lnTo>
                  <a:lnTo>
                    <a:pt x="223" y="342"/>
                  </a:lnTo>
                  <a:lnTo>
                    <a:pt x="237" y="337"/>
                  </a:lnTo>
                  <a:lnTo>
                    <a:pt x="251" y="340"/>
                  </a:lnTo>
                  <a:lnTo>
                    <a:pt x="260" y="339"/>
                  </a:lnTo>
                  <a:lnTo>
                    <a:pt x="251" y="326"/>
                  </a:lnTo>
                  <a:lnTo>
                    <a:pt x="250" y="321"/>
                  </a:lnTo>
                  <a:lnTo>
                    <a:pt x="256" y="321"/>
                  </a:lnTo>
                  <a:lnTo>
                    <a:pt x="259" y="311"/>
                  </a:lnTo>
                  <a:lnTo>
                    <a:pt x="270" y="279"/>
                  </a:lnTo>
                  <a:lnTo>
                    <a:pt x="276" y="263"/>
                  </a:lnTo>
                  <a:lnTo>
                    <a:pt x="267" y="223"/>
                  </a:lnTo>
                  <a:lnTo>
                    <a:pt x="263" y="206"/>
                  </a:lnTo>
                  <a:lnTo>
                    <a:pt x="270" y="193"/>
                  </a:lnTo>
                  <a:lnTo>
                    <a:pt x="259" y="179"/>
                  </a:lnTo>
                  <a:lnTo>
                    <a:pt x="255" y="157"/>
                  </a:lnTo>
                  <a:lnTo>
                    <a:pt x="257" y="149"/>
                  </a:lnTo>
                  <a:lnTo>
                    <a:pt x="257" y="149"/>
                  </a:lnTo>
                  <a:lnTo>
                    <a:pt x="259" y="150"/>
                  </a:lnTo>
                  <a:lnTo>
                    <a:pt x="261" y="151"/>
                  </a:lnTo>
                  <a:lnTo>
                    <a:pt x="264" y="152"/>
                  </a:lnTo>
                  <a:lnTo>
                    <a:pt x="264" y="152"/>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99" name="Freeform 293"/>
            <p:cNvSpPr>
              <a:spLocks/>
            </p:cNvSpPr>
            <p:nvPr/>
          </p:nvSpPr>
          <p:spPr bwMode="auto">
            <a:xfrm>
              <a:off x="5645" y="3381"/>
              <a:ext cx="26" cy="36"/>
            </a:xfrm>
            <a:custGeom>
              <a:avLst/>
              <a:gdLst>
                <a:gd name="T0" fmla="*/ 20 w 26"/>
                <a:gd name="T1" fmla="*/ 22 h 36"/>
                <a:gd name="T2" fmla="*/ 13 w 26"/>
                <a:gd name="T3" fmla="*/ 18 h 36"/>
                <a:gd name="T4" fmla="*/ 12 w 26"/>
                <a:gd name="T5" fmla="*/ 10 h 36"/>
                <a:gd name="T6" fmla="*/ 20 w 26"/>
                <a:gd name="T7" fmla="*/ 7 h 36"/>
                <a:gd name="T8" fmla="*/ 16 w 26"/>
                <a:gd name="T9" fmla="*/ 2 h 36"/>
                <a:gd name="T10" fmla="*/ 12 w 26"/>
                <a:gd name="T11" fmla="*/ 0 h 36"/>
                <a:gd name="T12" fmla="*/ 11 w 26"/>
                <a:gd name="T13" fmla="*/ 3 h 36"/>
                <a:gd name="T14" fmla="*/ 1 w 26"/>
                <a:gd name="T15" fmla="*/ 1 h 36"/>
                <a:gd name="T16" fmla="*/ 0 w 26"/>
                <a:gd name="T17" fmla="*/ 6 h 36"/>
                <a:gd name="T18" fmla="*/ 13 w 26"/>
                <a:gd name="T19" fmla="*/ 21 h 36"/>
                <a:gd name="T20" fmla="*/ 14 w 26"/>
                <a:gd name="T21" fmla="*/ 29 h 36"/>
                <a:gd name="T22" fmla="*/ 26 w 26"/>
                <a:gd name="T23" fmla="*/ 36 h 36"/>
                <a:gd name="T24" fmla="*/ 26 w 26"/>
                <a:gd name="T25" fmla="*/ 29 h 36"/>
                <a:gd name="T26" fmla="*/ 19 w 26"/>
                <a:gd name="T27" fmla="*/ 29 h 36"/>
                <a:gd name="T28" fmla="*/ 20 w 26"/>
                <a:gd name="T29"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20" y="22"/>
                  </a:moveTo>
                  <a:lnTo>
                    <a:pt x="13" y="18"/>
                  </a:lnTo>
                  <a:lnTo>
                    <a:pt x="12" y="10"/>
                  </a:lnTo>
                  <a:lnTo>
                    <a:pt x="20" y="7"/>
                  </a:lnTo>
                  <a:lnTo>
                    <a:pt x="16" y="2"/>
                  </a:lnTo>
                  <a:lnTo>
                    <a:pt x="12" y="0"/>
                  </a:lnTo>
                  <a:lnTo>
                    <a:pt x="11" y="3"/>
                  </a:lnTo>
                  <a:lnTo>
                    <a:pt x="1" y="1"/>
                  </a:lnTo>
                  <a:lnTo>
                    <a:pt x="0" y="6"/>
                  </a:lnTo>
                  <a:lnTo>
                    <a:pt x="13" y="21"/>
                  </a:lnTo>
                  <a:lnTo>
                    <a:pt x="14" y="29"/>
                  </a:lnTo>
                  <a:lnTo>
                    <a:pt x="26" y="36"/>
                  </a:lnTo>
                  <a:lnTo>
                    <a:pt x="26" y="29"/>
                  </a:lnTo>
                  <a:lnTo>
                    <a:pt x="19" y="29"/>
                  </a:lnTo>
                  <a:lnTo>
                    <a:pt x="20" y="22"/>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00" name="Freeform 294"/>
            <p:cNvSpPr>
              <a:spLocks/>
            </p:cNvSpPr>
            <p:nvPr/>
          </p:nvSpPr>
          <p:spPr bwMode="auto">
            <a:xfrm>
              <a:off x="5645" y="3381"/>
              <a:ext cx="26" cy="36"/>
            </a:xfrm>
            <a:custGeom>
              <a:avLst/>
              <a:gdLst>
                <a:gd name="T0" fmla="*/ 20 w 26"/>
                <a:gd name="T1" fmla="*/ 22 h 36"/>
                <a:gd name="T2" fmla="*/ 13 w 26"/>
                <a:gd name="T3" fmla="*/ 18 h 36"/>
                <a:gd name="T4" fmla="*/ 12 w 26"/>
                <a:gd name="T5" fmla="*/ 10 h 36"/>
                <a:gd name="T6" fmla="*/ 20 w 26"/>
                <a:gd name="T7" fmla="*/ 7 h 36"/>
                <a:gd name="T8" fmla="*/ 16 w 26"/>
                <a:gd name="T9" fmla="*/ 2 h 36"/>
                <a:gd name="T10" fmla="*/ 12 w 26"/>
                <a:gd name="T11" fmla="*/ 0 h 36"/>
                <a:gd name="T12" fmla="*/ 11 w 26"/>
                <a:gd name="T13" fmla="*/ 3 h 36"/>
                <a:gd name="T14" fmla="*/ 1 w 26"/>
                <a:gd name="T15" fmla="*/ 1 h 36"/>
                <a:gd name="T16" fmla="*/ 0 w 26"/>
                <a:gd name="T17" fmla="*/ 6 h 36"/>
                <a:gd name="T18" fmla="*/ 13 w 26"/>
                <a:gd name="T19" fmla="*/ 21 h 36"/>
                <a:gd name="T20" fmla="*/ 14 w 26"/>
                <a:gd name="T21" fmla="*/ 29 h 36"/>
                <a:gd name="T22" fmla="*/ 26 w 26"/>
                <a:gd name="T23" fmla="*/ 36 h 36"/>
                <a:gd name="T24" fmla="*/ 26 w 26"/>
                <a:gd name="T25" fmla="*/ 29 h 36"/>
                <a:gd name="T26" fmla="*/ 19 w 26"/>
                <a:gd name="T27" fmla="*/ 29 h 36"/>
                <a:gd name="T28" fmla="*/ 20 w 26"/>
                <a:gd name="T29"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20" y="22"/>
                  </a:moveTo>
                  <a:lnTo>
                    <a:pt x="13" y="18"/>
                  </a:lnTo>
                  <a:lnTo>
                    <a:pt x="12" y="10"/>
                  </a:lnTo>
                  <a:lnTo>
                    <a:pt x="20" y="7"/>
                  </a:lnTo>
                  <a:lnTo>
                    <a:pt x="16" y="2"/>
                  </a:lnTo>
                  <a:lnTo>
                    <a:pt x="12" y="0"/>
                  </a:lnTo>
                  <a:lnTo>
                    <a:pt x="11" y="3"/>
                  </a:lnTo>
                  <a:lnTo>
                    <a:pt x="1" y="1"/>
                  </a:lnTo>
                  <a:lnTo>
                    <a:pt x="0" y="6"/>
                  </a:lnTo>
                  <a:lnTo>
                    <a:pt x="13" y="21"/>
                  </a:lnTo>
                  <a:lnTo>
                    <a:pt x="14" y="29"/>
                  </a:lnTo>
                  <a:lnTo>
                    <a:pt x="26" y="36"/>
                  </a:lnTo>
                  <a:lnTo>
                    <a:pt x="26" y="29"/>
                  </a:lnTo>
                  <a:lnTo>
                    <a:pt x="19" y="29"/>
                  </a:lnTo>
                  <a:lnTo>
                    <a:pt x="20" y="2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01" name="Freeform 295"/>
            <p:cNvSpPr>
              <a:spLocks/>
            </p:cNvSpPr>
            <p:nvPr/>
          </p:nvSpPr>
          <p:spPr bwMode="auto">
            <a:xfrm>
              <a:off x="5702" y="3458"/>
              <a:ext cx="14" cy="24"/>
            </a:xfrm>
            <a:custGeom>
              <a:avLst/>
              <a:gdLst>
                <a:gd name="T0" fmla="*/ 12 w 14"/>
                <a:gd name="T1" fmla="*/ 0 h 24"/>
                <a:gd name="T2" fmla="*/ 4 w 14"/>
                <a:gd name="T3" fmla="*/ 4 h 24"/>
                <a:gd name="T4" fmla="*/ 3 w 14"/>
                <a:gd name="T5" fmla="*/ 12 h 24"/>
                <a:gd name="T6" fmla="*/ 0 w 14"/>
                <a:gd name="T7" fmla="*/ 17 h 24"/>
                <a:gd name="T8" fmla="*/ 0 w 14"/>
                <a:gd name="T9" fmla="*/ 22 h 24"/>
                <a:gd name="T10" fmla="*/ 2 w 14"/>
                <a:gd name="T11" fmla="*/ 24 h 24"/>
                <a:gd name="T12" fmla="*/ 8 w 14"/>
                <a:gd name="T13" fmla="*/ 18 h 24"/>
                <a:gd name="T14" fmla="*/ 9 w 14"/>
                <a:gd name="T15" fmla="*/ 20 h 24"/>
                <a:gd name="T16" fmla="*/ 13 w 14"/>
                <a:gd name="T17" fmla="*/ 20 h 24"/>
                <a:gd name="T18" fmla="*/ 14 w 14"/>
                <a:gd name="T19" fmla="*/ 10 h 24"/>
                <a:gd name="T20" fmla="*/ 12 w 14"/>
                <a:gd name="T21" fmla="*/ 5 h 24"/>
                <a:gd name="T22" fmla="*/ 12 w 14"/>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4">
                  <a:moveTo>
                    <a:pt x="12" y="0"/>
                  </a:moveTo>
                  <a:lnTo>
                    <a:pt x="4" y="4"/>
                  </a:lnTo>
                  <a:lnTo>
                    <a:pt x="3" y="12"/>
                  </a:lnTo>
                  <a:lnTo>
                    <a:pt x="0" y="17"/>
                  </a:lnTo>
                  <a:lnTo>
                    <a:pt x="0" y="22"/>
                  </a:lnTo>
                  <a:lnTo>
                    <a:pt x="2" y="24"/>
                  </a:lnTo>
                  <a:lnTo>
                    <a:pt x="8" y="18"/>
                  </a:lnTo>
                  <a:lnTo>
                    <a:pt x="9" y="20"/>
                  </a:lnTo>
                  <a:lnTo>
                    <a:pt x="13" y="20"/>
                  </a:lnTo>
                  <a:lnTo>
                    <a:pt x="14" y="10"/>
                  </a:lnTo>
                  <a:lnTo>
                    <a:pt x="12" y="5"/>
                  </a:lnTo>
                  <a:lnTo>
                    <a:pt x="12"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02" name="Freeform 296"/>
            <p:cNvSpPr>
              <a:spLocks/>
            </p:cNvSpPr>
            <p:nvPr/>
          </p:nvSpPr>
          <p:spPr bwMode="auto">
            <a:xfrm>
              <a:off x="5702" y="3458"/>
              <a:ext cx="14" cy="24"/>
            </a:xfrm>
            <a:custGeom>
              <a:avLst/>
              <a:gdLst>
                <a:gd name="T0" fmla="*/ 12 w 14"/>
                <a:gd name="T1" fmla="*/ 0 h 24"/>
                <a:gd name="T2" fmla="*/ 4 w 14"/>
                <a:gd name="T3" fmla="*/ 4 h 24"/>
                <a:gd name="T4" fmla="*/ 3 w 14"/>
                <a:gd name="T5" fmla="*/ 12 h 24"/>
                <a:gd name="T6" fmla="*/ 0 w 14"/>
                <a:gd name="T7" fmla="*/ 17 h 24"/>
                <a:gd name="T8" fmla="*/ 0 w 14"/>
                <a:gd name="T9" fmla="*/ 22 h 24"/>
                <a:gd name="T10" fmla="*/ 2 w 14"/>
                <a:gd name="T11" fmla="*/ 24 h 24"/>
                <a:gd name="T12" fmla="*/ 8 w 14"/>
                <a:gd name="T13" fmla="*/ 18 h 24"/>
                <a:gd name="T14" fmla="*/ 9 w 14"/>
                <a:gd name="T15" fmla="*/ 20 h 24"/>
                <a:gd name="T16" fmla="*/ 13 w 14"/>
                <a:gd name="T17" fmla="*/ 20 h 24"/>
                <a:gd name="T18" fmla="*/ 14 w 14"/>
                <a:gd name="T19" fmla="*/ 10 h 24"/>
                <a:gd name="T20" fmla="*/ 12 w 14"/>
                <a:gd name="T21" fmla="*/ 5 h 24"/>
                <a:gd name="T22" fmla="*/ 12 w 14"/>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4">
                  <a:moveTo>
                    <a:pt x="12" y="0"/>
                  </a:moveTo>
                  <a:lnTo>
                    <a:pt x="4" y="4"/>
                  </a:lnTo>
                  <a:lnTo>
                    <a:pt x="3" y="12"/>
                  </a:lnTo>
                  <a:lnTo>
                    <a:pt x="0" y="17"/>
                  </a:lnTo>
                  <a:lnTo>
                    <a:pt x="0" y="22"/>
                  </a:lnTo>
                  <a:lnTo>
                    <a:pt x="2" y="24"/>
                  </a:lnTo>
                  <a:lnTo>
                    <a:pt x="8" y="18"/>
                  </a:lnTo>
                  <a:lnTo>
                    <a:pt x="9" y="20"/>
                  </a:lnTo>
                  <a:lnTo>
                    <a:pt x="13" y="20"/>
                  </a:lnTo>
                  <a:lnTo>
                    <a:pt x="14" y="10"/>
                  </a:lnTo>
                  <a:lnTo>
                    <a:pt x="12" y="5"/>
                  </a:lnTo>
                  <a:lnTo>
                    <a:pt x="12"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03" name="Freeform 297"/>
            <p:cNvSpPr>
              <a:spLocks/>
            </p:cNvSpPr>
            <p:nvPr/>
          </p:nvSpPr>
          <p:spPr bwMode="auto">
            <a:xfrm>
              <a:off x="5716" y="3476"/>
              <a:ext cx="6" cy="8"/>
            </a:xfrm>
            <a:custGeom>
              <a:avLst/>
              <a:gdLst>
                <a:gd name="T0" fmla="*/ 2 w 6"/>
                <a:gd name="T1" fmla="*/ 0 h 8"/>
                <a:gd name="T2" fmla="*/ 0 w 6"/>
                <a:gd name="T3" fmla="*/ 6 h 8"/>
                <a:gd name="T4" fmla="*/ 6 w 6"/>
                <a:gd name="T5" fmla="*/ 8 h 8"/>
                <a:gd name="T6" fmla="*/ 3 w 6"/>
                <a:gd name="T7" fmla="*/ 4 h 8"/>
                <a:gd name="T8" fmla="*/ 6 w 6"/>
                <a:gd name="T9" fmla="*/ 0 h 8"/>
                <a:gd name="T10" fmla="*/ 2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2" y="0"/>
                  </a:moveTo>
                  <a:lnTo>
                    <a:pt x="0" y="6"/>
                  </a:lnTo>
                  <a:lnTo>
                    <a:pt x="6" y="8"/>
                  </a:lnTo>
                  <a:lnTo>
                    <a:pt x="3" y="4"/>
                  </a:lnTo>
                  <a:lnTo>
                    <a:pt x="6" y="0"/>
                  </a:lnTo>
                  <a:lnTo>
                    <a:pt x="2"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04" name="Freeform 298"/>
            <p:cNvSpPr>
              <a:spLocks/>
            </p:cNvSpPr>
            <p:nvPr/>
          </p:nvSpPr>
          <p:spPr bwMode="auto">
            <a:xfrm>
              <a:off x="5716" y="3476"/>
              <a:ext cx="6" cy="8"/>
            </a:xfrm>
            <a:custGeom>
              <a:avLst/>
              <a:gdLst>
                <a:gd name="T0" fmla="*/ 2 w 6"/>
                <a:gd name="T1" fmla="*/ 0 h 8"/>
                <a:gd name="T2" fmla="*/ 0 w 6"/>
                <a:gd name="T3" fmla="*/ 6 h 8"/>
                <a:gd name="T4" fmla="*/ 6 w 6"/>
                <a:gd name="T5" fmla="*/ 8 h 8"/>
                <a:gd name="T6" fmla="*/ 3 w 6"/>
                <a:gd name="T7" fmla="*/ 4 h 8"/>
                <a:gd name="T8" fmla="*/ 6 w 6"/>
                <a:gd name="T9" fmla="*/ 0 h 8"/>
                <a:gd name="T10" fmla="*/ 2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2" y="0"/>
                  </a:moveTo>
                  <a:lnTo>
                    <a:pt x="0" y="6"/>
                  </a:lnTo>
                  <a:lnTo>
                    <a:pt x="6" y="8"/>
                  </a:lnTo>
                  <a:lnTo>
                    <a:pt x="3" y="4"/>
                  </a:lnTo>
                  <a:lnTo>
                    <a:pt x="6" y="0"/>
                  </a:lnTo>
                  <a:lnTo>
                    <a:pt x="2"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05" name="Freeform 299"/>
            <p:cNvSpPr>
              <a:spLocks/>
            </p:cNvSpPr>
            <p:nvPr/>
          </p:nvSpPr>
          <p:spPr bwMode="auto">
            <a:xfrm>
              <a:off x="5708" y="3488"/>
              <a:ext cx="10" cy="18"/>
            </a:xfrm>
            <a:custGeom>
              <a:avLst/>
              <a:gdLst>
                <a:gd name="T0" fmla="*/ 5 w 10"/>
                <a:gd name="T1" fmla="*/ 2 h 18"/>
                <a:gd name="T2" fmla="*/ 0 w 10"/>
                <a:gd name="T3" fmla="*/ 0 h 18"/>
                <a:gd name="T4" fmla="*/ 0 w 10"/>
                <a:gd name="T5" fmla="*/ 11 h 18"/>
                <a:gd name="T6" fmla="*/ 5 w 10"/>
                <a:gd name="T7" fmla="*/ 14 h 18"/>
                <a:gd name="T8" fmla="*/ 10 w 10"/>
                <a:gd name="T9" fmla="*/ 18 h 18"/>
                <a:gd name="T10" fmla="*/ 10 w 10"/>
                <a:gd name="T11" fmla="*/ 13 h 18"/>
                <a:gd name="T12" fmla="*/ 5 w 10"/>
                <a:gd name="T13" fmla="*/ 9 h 18"/>
                <a:gd name="T14" fmla="*/ 5 w 10"/>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5" y="2"/>
                  </a:moveTo>
                  <a:lnTo>
                    <a:pt x="0" y="0"/>
                  </a:lnTo>
                  <a:lnTo>
                    <a:pt x="0" y="11"/>
                  </a:lnTo>
                  <a:lnTo>
                    <a:pt x="5" y="14"/>
                  </a:lnTo>
                  <a:lnTo>
                    <a:pt x="10" y="18"/>
                  </a:lnTo>
                  <a:lnTo>
                    <a:pt x="10" y="13"/>
                  </a:lnTo>
                  <a:lnTo>
                    <a:pt x="5" y="9"/>
                  </a:lnTo>
                  <a:lnTo>
                    <a:pt x="5" y="2"/>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06" name="Freeform 300"/>
            <p:cNvSpPr>
              <a:spLocks/>
            </p:cNvSpPr>
            <p:nvPr/>
          </p:nvSpPr>
          <p:spPr bwMode="auto">
            <a:xfrm>
              <a:off x="5708" y="3488"/>
              <a:ext cx="10" cy="18"/>
            </a:xfrm>
            <a:custGeom>
              <a:avLst/>
              <a:gdLst>
                <a:gd name="T0" fmla="*/ 5 w 10"/>
                <a:gd name="T1" fmla="*/ 2 h 18"/>
                <a:gd name="T2" fmla="*/ 0 w 10"/>
                <a:gd name="T3" fmla="*/ 0 h 18"/>
                <a:gd name="T4" fmla="*/ 0 w 10"/>
                <a:gd name="T5" fmla="*/ 11 h 18"/>
                <a:gd name="T6" fmla="*/ 5 w 10"/>
                <a:gd name="T7" fmla="*/ 14 h 18"/>
                <a:gd name="T8" fmla="*/ 10 w 10"/>
                <a:gd name="T9" fmla="*/ 18 h 18"/>
                <a:gd name="T10" fmla="*/ 10 w 10"/>
                <a:gd name="T11" fmla="*/ 13 h 18"/>
                <a:gd name="T12" fmla="*/ 5 w 10"/>
                <a:gd name="T13" fmla="*/ 9 h 18"/>
                <a:gd name="T14" fmla="*/ 5 w 10"/>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5" y="2"/>
                  </a:moveTo>
                  <a:lnTo>
                    <a:pt x="0" y="0"/>
                  </a:lnTo>
                  <a:lnTo>
                    <a:pt x="0" y="11"/>
                  </a:lnTo>
                  <a:lnTo>
                    <a:pt x="5" y="14"/>
                  </a:lnTo>
                  <a:lnTo>
                    <a:pt x="10" y="18"/>
                  </a:lnTo>
                  <a:lnTo>
                    <a:pt x="10" y="13"/>
                  </a:lnTo>
                  <a:lnTo>
                    <a:pt x="5" y="9"/>
                  </a:lnTo>
                  <a:lnTo>
                    <a:pt x="5" y="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07" name="Freeform 301"/>
            <p:cNvSpPr>
              <a:spLocks/>
            </p:cNvSpPr>
            <p:nvPr/>
          </p:nvSpPr>
          <p:spPr bwMode="auto">
            <a:xfrm>
              <a:off x="5692" y="3488"/>
              <a:ext cx="28" cy="32"/>
            </a:xfrm>
            <a:custGeom>
              <a:avLst/>
              <a:gdLst>
                <a:gd name="T0" fmla="*/ 21 w 28"/>
                <a:gd name="T1" fmla="*/ 30 h 32"/>
                <a:gd name="T2" fmla="*/ 27 w 28"/>
                <a:gd name="T3" fmla="*/ 32 h 32"/>
                <a:gd name="T4" fmla="*/ 28 w 28"/>
                <a:gd name="T5" fmla="*/ 22 h 32"/>
                <a:gd name="T6" fmla="*/ 17 w 28"/>
                <a:gd name="T7" fmla="*/ 17 h 32"/>
                <a:gd name="T8" fmla="*/ 15 w 28"/>
                <a:gd name="T9" fmla="*/ 20 h 32"/>
                <a:gd name="T10" fmla="*/ 12 w 28"/>
                <a:gd name="T11" fmla="*/ 13 h 32"/>
                <a:gd name="T12" fmla="*/ 12 w 28"/>
                <a:gd name="T13" fmla="*/ 8 h 32"/>
                <a:gd name="T14" fmla="*/ 11 w 28"/>
                <a:gd name="T15" fmla="*/ 0 h 32"/>
                <a:gd name="T16" fmla="*/ 7 w 28"/>
                <a:gd name="T17" fmla="*/ 12 h 32"/>
                <a:gd name="T18" fmla="*/ 2 w 28"/>
                <a:gd name="T19" fmla="*/ 8 h 32"/>
                <a:gd name="T20" fmla="*/ 0 w 28"/>
                <a:gd name="T21" fmla="*/ 18 h 32"/>
                <a:gd name="T22" fmla="*/ 6 w 28"/>
                <a:gd name="T23" fmla="*/ 25 h 32"/>
                <a:gd name="T24" fmla="*/ 7 w 28"/>
                <a:gd name="T25" fmla="*/ 18 h 32"/>
                <a:gd name="T26" fmla="*/ 10 w 28"/>
                <a:gd name="T27" fmla="*/ 24 h 32"/>
                <a:gd name="T28" fmla="*/ 11 w 28"/>
                <a:gd name="T29" fmla="*/ 29 h 32"/>
                <a:gd name="T30" fmla="*/ 19 w 28"/>
                <a:gd name="T31" fmla="*/ 32 h 32"/>
                <a:gd name="T32" fmla="*/ 21 w 28"/>
                <a:gd name="T3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2">
                  <a:moveTo>
                    <a:pt x="21" y="30"/>
                  </a:moveTo>
                  <a:lnTo>
                    <a:pt x="27" y="32"/>
                  </a:lnTo>
                  <a:lnTo>
                    <a:pt x="28" y="22"/>
                  </a:lnTo>
                  <a:lnTo>
                    <a:pt x="17" y="17"/>
                  </a:lnTo>
                  <a:lnTo>
                    <a:pt x="15" y="20"/>
                  </a:lnTo>
                  <a:lnTo>
                    <a:pt x="12" y="13"/>
                  </a:lnTo>
                  <a:lnTo>
                    <a:pt x="12" y="8"/>
                  </a:lnTo>
                  <a:lnTo>
                    <a:pt x="11" y="0"/>
                  </a:lnTo>
                  <a:lnTo>
                    <a:pt x="7" y="12"/>
                  </a:lnTo>
                  <a:lnTo>
                    <a:pt x="2" y="8"/>
                  </a:lnTo>
                  <a:lnTo>
                    <a:pt x="0" y="18"/>
                  </a:lnTo>
                  <a:lnTo>
                    <a:pt x="6" y="25"/>
                  </a:lnTo>
                  <a:lnTo>
                    <a:pt x="7" y="18"/>
                  </a:lnTo>
                  <a:lnTo>
                    <a:pt x="10" y="24"/>
                  </a:lnTo>
                  <a:lnTo>
                    <a:pt x="11" y="29"/>
                  </a:lnTo>
                  <a:lnTo>
                    <a:pt x="19" y="32"/>
                  </a:lnTo>
                  <a:lnTo>
                    <a:pt x="21" y="3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08" name="Freeform 302"/>
            <p:cNvSpPr>
              <a:spLocks/>
            </p:cNvSpPr>
            <p:nvPr/>
          </p:nvSpPr>
          <p:spPr bwMode="auto">
            <a:xfrm>
              <a:off x="5692" y="3488"/>
              <a:ext cx="28" cy="32"/>
            </a:xfrm>
            <a:custGeom>
              <a:avLst/>
              <a:gdLst>
                <a:gd name="T0" fmla="*/ 21 w 28"/>
                <a:gd name="T1" fmla="*/ 30 h 32"/>
                <a:gd name="T2" fmla="*/ 27 w 28"/>
                <a:gd name="T3" fmla="*/ 32 h 32"/>
                <a:gd name="T4" fmla="*/ 28 w 28"/>
                <a:gd name="T5" fmla="*/ 22 h 32"/>
                <a:gd name="T6" fmla="*/ 17 w 28"/>
                <a:gd name="T7" fmla="*/ 17 h 32"/>
                <a:gd name="T8" fmla="*/ 15 w 28"/>
                <a:gd name="T9" fmla="*/ 20 h 32"/>
                <a:gd name="T10" fmla="*/ 12 w 28"/>
                <a:gd name="T11" fmla="*/ 13 h 32"/>
                <a:gd name="T12" fmla="*/ 12 w 28"/>
                <a:gd name="T13" fmla="*/ 8 h 32"/>
                <a:gd name="T14" fmla="*/ 11 w 28"/>
                <a:gd name="T15" fmla="*/ 0 h 32"/>
                <a:gd name="T16" fmla="*/ 7 w 28"/>
                <a:gd name="T17" fmla="*/ 12 h 32"/>
                <a:gd name="T18" fmla="*/ 2 w 28"/>
                <a:gd name="T19" fmla="*/ 8 h 32"/>
                <a:gd name="T20" fmla="*/ 0 w 28"/>
                <a:gd name="T21" fmla="*/ 18 h 32"/>
                <a:gd name="T22" fmla="*/ 6 w 28"/>
                <a:gd name="T23" fmla="*/ 25 h 32"/>
                <a:gd name="T24" fmla="*/ 7 w 28"/>
                <a:gd name="T25" fmla="*/ 18 h 32"/>
                <a:gd name="T26" fmla="*/ 10 w 28"/>
                <a:gd name="T27" fmla="*/ 24 h 32"/>
                <a:gd name="T28" fmla="*/ 11 w 28"/>
                <a:gd name="T29" fmla="*/ 29 h 32"/>
                <a:gd name="T30" fmla="*/ 19 w 28"/>
                <a:gd name="T31" fmla="*/ 32 h 32"/>
                <a:gd name="T32" fmla="*/ 21 w 28"/>
                <a:gd name="T3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2">
                  <a:moveTo>
                    <a:pt x="21" y="30"/>
                  </a:moveTo>
                  <a:lnTo>
                    <a:pt x="27" y="32"/>
                  </a:lnTo>
                  <a:lnTo>
                    <a:pt x="28" y="22"/>
                  </a:lnTo>
                  <a:lnTo>
                    <a:pt x="17" y="17"/>
                  </a:lnTo>
                  <a:lnTo>
                    <a:pt x="15" y="20"/>
                  </a:lnTo>
                  <a:lnTo>
                    <a:pt x="12" y="13"/>
                  </a:lnTo>
                  <a:lnTo>
                    <a:pt x="12" y="8"/>
                  </a:lnTo>
                  <a:lnTo>
                    <a:pt x="11" y="0"/>
                  </a:lnTo>
                  <a:lnTo>
                    <a:pt x="7" y="12"/>
                  </a:lnTo>
                  <a:lnTo>
                    <a:pt x="2" y="8"/>
                  </a:lnTo>
                  <a:lnTo>
                    <a:pt x="0" y="18"/>
                  </a:lnTo>
                  <a:lnTo>
                    <a:pt x="6" y="25"/>
                  </a:lnTo>
                  <a:lnTo>
                    <a:pt x="7" y="18"/>
                  </a:lnTo>
                  <a:lnTo>
                    <a:pt x="10" y="24"/>
                  </a:lnTo>
                  <a:lnTo>
                    <a:pt x="11" y="29"/>
                  </a:lnTo>
                  <a:lnTo>
                    <a:pt x="19" y="32"/>
                  </a:lnTo>
                  <a:lnTo>
                    <a:pt x="21" y="3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09" name="Freeform 303"/>
            <p:cNvSpPr>
              <a:spLocks/>
            </p:cNvSpPr>
            <p:nvPr/>
          </p:nvSpPr>
          <p:spPr bwMode="auto">
            <a:xfrm>
              <a:off x="5710" y="3530"/>
              <a:ext cx="22" cy="18"/>
            </a:xfrm>
            <a:custGeom>
              <a:avLst/>
              <a:gdLst>
                <a:gd name="T0" fmla="*/ 6 w 22"/>
                <a:gd name="T1" fmla="*/ 5 h 18"/>
                <a:gd name="T2" fmla="*/ 7 w 22"/>
                <a:gd name="T3" fmla="*/ 2 h 18"/>
                <a:gd name="T4" fmla="*/ 1 w 22"/>
                <a:gd name="T5" fmla="*/ 0 h 18"/>
                <a:gd name="T6" fmla="*/ 0 w 22"/>
                <a:gd name="T7" fmla="*/ 7 h 18"/>
                <a:gd name="T8" fmla="*/ 5 w 22"/>
                <a:gd name="T9" fmla="*/ 15 h 18"/>
                <a:gd name="T10" fmla="*/ 11 w 22"/>
                <a:gd name="T11" fmla="*/ 18 h 18"/>
                <a:gd name="T12" fmla="*/ 13 w 22"/>
                <a:gd name="T13" fmla="*/ 14 h 18"/>
                <a:gd name="T14" fmla="*/ 22 w 22"/>
                <a:gd name="T15" fmla="*/ 16 h 18"/>
                <a:gd name="T16" fmla="*/ 16 w 22"/>
                <a:gd name="T17" fmla="*/ 7 h 18"/>
                <a:gd name="T18" fmla="*/ 6 w 22"/>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8">
                  <a:moveTo>
                    <a:pt x="6" y="5"/>
                  </a:moveTo>
                  <a:lnTo>
                    <a:pt x="7" y="2"/>
                  </a:lnTo>
                  <a:lnTo>
                    <a:pt x="1" y="0"/>
                  </a:lnTo>
                  <a:lnTo>
                    <a:pt x="0" y="7"/>
                  </a:lnTo>
                  <a:lnTo>
                    <a:pt x="5" y="15"/>
                  </a:lnTo>
                  <a:lnTo>
                    <a:pt x="11" y="18"/>
                  </a:lnTo>
                  <a:lnTo>
                    <a:pt x="13" y="14"/>
                  </a:lnTo>
                  <a:lnTo>
                    <a:pt x="22" y="16"/>
                  </a:lnTo>
                  <a:lnTo>
                    <a:pt x="16" y="7"/>
                  </a:lnTo>
                  <a:lnTo>
                    <a:pt x="6" y="5"/>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10" name="Freeform 304"/>
            <p:cNvSpPr>
              <a:spLocks/>
            </p:cNvSpPr>
            <p:nvPr/>
          </p:nvSpPr>
          <p:spPr bwMode="auto">
            <a:xfrm>
              <a:off x="5710" y="3530"/>
              <a:ext cx="22" cy="18"/>
            </a:xfrm>
            <a:custGeom>
              <a:avLst/>
              <a:gdLst>
                <a:gd name="T0" fmla="*/ 6 w 22"/>
                <a:gd name="T1" fmla="*/ 5 h 18"/>
                <a:gd name="T2" fmla="*/ 7 w 22"/>
                <a:gd name="T3" fmla="*/ 2 h 18"/>
                <a:gd name="T4" fmla="*/ 1 w 22"/>
                <a:gd name="T5" fmla="*/ 0 h 18"/>
                <a:gd name="T6" fmla="*/ 0 w 22"/>
                <a:gd name="T7" fmla="*/ 7 h 18"/>
                <a:gd name="T8" fmla="*/ 5 w 22"/>
                <a:gd name="T9" fmla="*/ 15 h 18"/>
                <a:gd name="T10" fmla="*/ 11 w 22"/>
                <a:gd name="T11" fmla="*/ 18 h 18"/>
                <a:gd name="T12" fmla="*/ 13 w 22"/>
                <a:gd name="T13" fmla="*/ 14 h 18"/>
                <a:gd name="T14" fmla="*/ 22 w 22"/>
                <a:gd name="T15" fmla="*/ 16 h 18"/>
                <a:gd name="T16" fmla="*/ 16 w 22"/>
                <a:gd name="T17" fmla="*/ 7 h 18"/>
                <a:gd name="T18" fmla="*/ 6 w 22"/>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8">
                  <a:moveTo>
                    <a:pt x="6" y="5"/>
                  </a:moveTo>
                  <a:lnTo>
                    <a:pt x="7" y="2"/>
                  </a:lnTo>
                  <a:lnTo>
                    <a:pt x="1" y="0"/>
                  </a:lnTo>
                  <a:lnTo>
                    <a:pt x="0" y="7"/>
                  </a:lnTo>
                  <a:lnTo>
                    <a:pt x="5" y="15"/>
                  </a:lnTo>
                  <a:lnTo>
                    <a:pt x="11" y="18"/>
                  </a:lnTo>
                  <a:lnTo>
                    <a:pt x="13" y="14"/>
                  </a:lnTo>
                  <a:lnTo>
                    <a:pt x="22" y="16"/>
                  </a:lnTo>
                  <a:lnTo>
                    <a:pt x="16" y="7"/>
                  </a:lnTo>
                  <a:lnTo>
                    <a:pt x="6" y="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11" name="Freeform 305"/>
            <p:cNvSpPr>
              <a:spLocks/>
            </p:cNvSpPr>
            <p:nvPr/>
          </p:nvSpPr>
          <p:spPr bwMode="auto">
            <a:xfrm>
              <a:off x="5887" y="3428"/>
              <a:ext cx="9" cy="6"/>
            </a:xfrm>
            <a:custGeom>
              <a:avLst/>
              <a:gdLst>
                <a:gd name="T0" fmla="*/ 0 w 9"/>
                <a:gd name="T1" fmla="*/ 6 h 6"/>
                <a:gd name="T2" fmla="*/ 9 w 9"/>
                <a:gd name="T3" fmla="*/ 1 h 6"/>
                <a:gd name="T4" fmla="*/ 2 w 9"/>
                <a:gd name="T5" fmla="*/ 0 h 6"/>
                <a:gd name="T6" fmla="*/ 0 w 9"/>
                <a:gd name="T7" fmla="*/ 6 h 6"/>
              </a:gdLst>
              <a:ahLst/>
              <a:cxnLst>
                <a:cxn ang="0">
                  <a:pos x="T0" y="T1"/>
                </a:cxn>
                <a:cxn ang="0">
                  <a:pos x="T2" y="T3"/>
                </a:cxn>
                <a:cxn ang="0">
                  <a:pos x="T4" y="T5"/>
                </a:cxn>
                <a:cxn ang="0">
                  <a:pos x="T6" y="T7"/>
                </a:cxn>
              </a:cxnLst>
              <a:rect l="0" t="0" r="r" b="b"/>
              <a:pathLst>
                <a:path w="9" h="6">
                  <a:moveTo>
                    <a:pt x="0" y="6"/>
                  </a:moveTo>
                  <a:lnTo>
                    <a:pt x="9" y="1"/>
                  </a:lnTo>
                  <a:lnTo>
                    <a:pt x="2" y="0"/>
                  </a:lnTo>
                  <a:lnTo>
                    <a:pt x="0" y="6"/>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12" name="Freeform 306"/>
            <p:cNvSpPr>
              <a:spLocks/>
            </p:cNvSpPr>
            <p:nvPr/>
          </p:nvSpPr>
          <p:spPr bwMode="auto">
            <a:xfrm>
              <a:off x="5887" y="3428"/>
              <a:ext cx="9" cy="6"/>
            </a:xfrm>
            <a:custGeom>
              <a:avLst/>
              <a:gdLst>
                <a:gd name="T0" fmla="*/ 0 w 9"/>
                <a:gd name="T1" fmla="*/ 6 h 6"/>
                <a:gd name="T2" fmla="*/ 9 w 9"/>
                <a:gd name="T3" fmla="*/ 1 h 6"/>
                <a:gd name="T4" fmla="*/ 2 w 9"/>
                <a:gd name="T5" fmla="*/ 0 h 6"/>
                <a:gd name="T6" fmla="*/ 0 w 9"/>
                <a:gd name="T7" fmla="*/ 6 h 6"/>
              </a:gdLst>
              <a:ahLst/>
              <a:cxnLst>
                <a:cxn ang="0">
                  <a:pos x="T0" y="T1"/>
                </a:cxn>
                <a:cxn ang="0">
                  <a:pos x="T2" y="T3"/>
                </a:cxn>
                <a:cxn ang="0">
                  <a:pos x="T4" y="T5"/>
                </a:cxn>
                <a:cxn ang="0">
                  <a:pos x="T6" y="T7"/>
                </a:cxn>
              </a:cxnLst>
              <a:rect l="0" t="0" r="r" b="b"/>
              <a:pathLst>
                <a:path w="9" h="6">
                  <a:moveTo>
                    <a:pt x="0" y="6"/>
                  </a:moveTo>
                  <a:lnTo>
                    <a:pt x="9" y="1"/>
                  </a:lnTo>
                  <a:lnTo>
                    <a:pt x="2" y="0"/>
                  </a:lnTo>
                  <a:lnTo>
                    <a:pt x="0"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13" name="Freeform 307"/>
            <p:cNvSpPr>
              <a:spLocks/>
            </p:cNvSpPr>
            <p:nvPr/>
          </p:nvSpPr>
          <p:spPr bwMode="auto">
            <a:xfrm>
              <a:off x="5900" y="3424"/>
              <a:ext cx="12" cy="12"/>
            </a:xfrm>
            <a:custGeom>
              <a:avLst/>
              <a:gdLst>
                <a:gd name="T0" fmla="*/ 4 w 12"/>
                <a:gd name="T1" fmla="*/ 0 h 12"/>
                <a:gd name="T2" fmla="*/ 0 w 12"/>
                <a:gd name="T3" fmla="*/ 2 h 12"/>
                <a:gd name="T4" fmla="*/ 2 w 12"/>
                <a:gd name="T5" fmla="*/ 7 h 12"/>
                <a:gd name="T6" fmla="*/ 6 w 12"/>
                <a:gd name="T7" fmla="*/ 12 h 12"/>
                <a:gd name="T8" fmla="*/ 12 w 12"/>
                <a:gd name="T9" fmla="*/ 10 h 12"/>
                <a:gd name="T10" fmla="*/ 11 w 12"/>
                <a:gd name="T11" fmla="*/ 5 h 12"/>
                <a:gd name="T12" fmla="*/ 8 w 12"/>
                <a:gd name="T13" fmla="*/ 5 h 12"/>
                <a:gd name="T14" fmla="*/ 4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4" y="0"/>
                  </a:moveTo>
                  <a:lnTo>
                    <a:pt x="0" y="2"/>
                  </a:lnTo>
                  <a:lnTo>
                    <a:pt x="2" y="7"/>
                  </a:lnTo>
                  <a:lnTo>
                    <a:pt x="6" y="12"/>
                  </a:lnTo>
                  <a:lnTo>
                    <a:pt x="12" y="10"/>
                  </a:lnTo>
                  <a:lnTo>
                    <a:pt x="11" y="5"/>
                  </a:lnTo>
                  <a:lnTo>
                    <a:pt x="8" y="5"/>
                  </a:lnTo>
                  <a:lnTo>
                    <a:pt x="4"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14" name="Freeform 308"/>
            <p:cNvSpPr>
              <a:spLocks/>
            </p:cNvSpPr>
            <p:nvPr/>
          </p:nvSpPr>
          <p:spPr bwMode="auto">
            <a:xfrm>
              <a:off x="5900" y="3424"/>
              <a:ext cx="12" cy="12"/>
            </a:xfrm>
            <a:custGeom>
              <a:avLst/>
              <a:gdLst>
                <a:gd name="T0" fmla="*/ 4 w 12"/>
                <a:gd name="T1" fmla="*/ 0 h 12"/>
                <a:gd name="T2" fmla="*/ 0 w 12"/>
                <a:gd name="T3" fmla="*/ 2 h 12"/>
                <a:gd name="T4" fmla="*/ 2 w 12"/>
                <a:gd name="T5" fmla="*/ 7 h 12"/>
                <a:gd name="T6" fmla="*/ 6 w 12"/>
                <a:gd name="T7" fmla="*/ 12 h 12"/>
                <a:gd name="T8" fmla="*/ 12 w 12"/>
                <a:gd name="T9" fmla="*/ 10 h 12"/>
                <a:gd name="T10" fmla="*/ 11 w 12"/>
                <a:gd name="T11" fmla="*/ 5 h 12"/>
                <a:gd name="T12" fmla="*/ 8 w 12"/>
                <a:gd name="T13" fmla="*/ 5 h 12"/>
                <a:gd name="T14" fmla="*/ 4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4" y="0"/>
                  </a:moveTo>
                  <a:lnTo>
                    <a:pt x="0" y="2"/>
                  </a:lnTo>
                  <a:lnTo>
                    <a:pt x="2" y="7"/>
                  </a:lnTo>
                  <a:lnTo>
                    <a:pt x="6" y="12"/>
                  </a:lnTo>
                  <a:lnTo>
                    <a:pt x="12" y="10"/>
                  </a:lnTo>
                  <a:lnTo>
                    <a:pt x="11" y="5"/>
                  </a:lnTo>
                  <a:lnTo>
                    <a:pt x="8" y="5"/>
                  </a:lnTo>
                  <a:lnTo>
                    <a:pt x="4"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15" name="Freeform 309"/>
            <p:cNvSpPr>
              <a:spLocks/>
            </p:cNvSpPr>
            <p:nvPr/>
          </p:nvSpPr>
          <p:spPr bwMode="auto">
            <a:xfrm>
              <a:off x="5914" y="3417"/>
              <a:ext cx="4" cy="13"/>
            </a:xfrm>
            <a:custGeom>
              <a:avLst/>
              <a:gdLst>
                <a:gd name="T0" fmla="*/ 0 w 4"/>
                <a:gd name="T1" fmla="*/ 10 h 13"/>
                <a:gd name="T2" fmla="*/ 1 w 4"/>
                <a:gd name="T3" fmla="*/ 13 h 13"/>
                <a:gd name="T4" fmla="*/ 4 w 4"/>
                <a:gd name="T5" fmla="*/ 6 h 13"/>
                <a:gd name="T6" fmla="*/ 2 w 4"/>
                <a:gd name="T7" fmla="*/ 0 h 13"/>
                <a:gd name="T8" fmla="*/ 1 w 4"/>
                <a:gd name="T9" fmla="*/ 6 h 13"/>
                <a:gd name="T10" fmla="*/ 0 w 4"/>
                <a:gd name="T11" fmla="*/ 10 h 13"/>
              </a:gdLst>
              <a:ahLst/>
              <a:cxnLst>
                <a:cxn ang="0">
                  <a:pos x="T0" y="T1"/>
                </a:cxn>
                <a:cxn ang="0">
                  <a:pos x="T2" y="T3"/>
                </a:cxn>
                <a:cxn ang="0">
                  <a:pos x="T4" y="T5"/>
                </a:cxn>
                <a:cxn ang="0">
                  <a:pos x="T6" y="T7"/>
                </a:cxn>
                <a:cxn ang="0">
                  <a:pos x="T8" y="T9"/>
                </a:cxn>
                <a:cxn ang="0">
                  <a:pos x="T10" y="T11"/>
                </a:cxn>
              </a:cxnLst>
              <a:rect l="0" t="0" r="r" b="b"/>
              <a:pathLst>
                <a:path w="4" h="13">
                  <a:moveTo>
                    <a:pt x="0" y="10"/>
                  </a:moveTo>
                  <a:lnTo>
                    <a:pt x="1" y="13"/>
                  </a:lnTo>
                  <a:lnTo>
                    <a:pt x="4" y="6"/>
                  </a:lnTo>
                  <a:lnTo>
                    <a:pt x="2" y="0"/>
                  </a:lnTo>
                  <a:lnTo>
                    <a:pt x="1" y="6"/>
                  </a:lnTo>
                  <a:lnTo>
                    <a:pt x="0" y="1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16" name="Freeform 310"/>
            <p:cNvSpPr>
              <a:spLocks/>
            </p:cNvSpPr>
            <p:nvPr/>
          </p:nvSpPr>
          <p:spPr bwMode="auto">
            <a:xfrm>
              <a:off x="5914" y="3417"/>
              <a:ext cx="4" cy="13"/>
            </a:xfrm>
            <a:custGeom>
              <a:avLst/>
              <a:gdLst>
                <a:gd name="T0" fmla="*/ 0 w 4"/>
                <a:gd name="T1" fmla="*/ 10 h 13"/>
                <a:gd name="T2" fmla="*/ 1 w 4"/>
                <a:gd name="T3" fmla="*/ 13 h 13"/>
                <a:gd name="T4" fmla="*/ 4 w 4"/>
                <a:gd name="T5" fmla="*/ 6 h 13"/>
                <a:gd name="T6" fmla="*/ 2 w 4"/>
                <a:gd name="T7" fmla="*/ 0 h 13"/>
                <a:gd name="T8" fmla="*/ 1 w 4"/>
                <a:gd name="T9" fmla="*/ 6 h 13"/>
                <a:gd name="T10" fmla="*/ 0 w 4"/>
                <a:gd name="T11" fmla="*/ 10 h 13"/>
              </a:gdLst>
              <a:ahLst/>
              <a:cxnLst>
                <a:cxn ang="0">
                  <a:pos x="T0" y="T1"/>
                </a:cxn>
                <a:cxn ang="0">
                  <a:pos x="T2" y="T3"/>
                </a:cxn>
                <a:cxn ang="0">
                  <a:pos x="T4" y="T5"/>
                </a:cxn>
                <a:cxn ang="0">
                  <a:pos x="T6" y="T7"/>
                </a:cxn>
                <a:cxn ang="0">
                  <a:pos x="T8" y="T9"/>
                </a:cxn>
                <a:cxn ang="0">
                  <a:pos x="T10" y="T11"/>
                </a:cxn>
              </a:cxnLst>
              <a:rect l="0" t="0" r="r" b="b"/>
              <a:pathLst>
                <a:path w="4" h="13">
                  <a:moveTo>
                    <a:pt x="0" y="10"/>
                  </a:moveTo>
                  <a:lnTo>
                    <a:pt x="1" y="13"/>
                  </a:lnTo>
                  <a:lnTo>
                    <a:pt x="4" y="6"/>
                  </a:lnTo>
                  <a:lnTo>
                    <a:pt x="2" y="0"/>
                  </a:lnTo>
                  <a:lnTo>
                    <a:pt x="1" y="6"/>
                  </a:lnTo>
                  <a:lnTo>
                    <a:pt x="0" y="1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17" name="Freeform 311"/>
            <p:cNvSpPr>
              <a:spLocks/>
            </p:cNvSpPr>
            <p:nvPr/>
          </p:nvSpPr>
          <p:spPr bwMode="auto">
            <a:xfrm>
              <a:off x="5859" y="3444"/>
              <a:ext cx="107" cy="86"/>
            </a:xfrm>
            <a:custGeom>
              <a:avLst/>
              <a:gdLst>
                <a:gd name="T0" fmla="*/ 65 w 107"/>
                <a:gd name="T1" fmla="*/ 53 h 86"/>
                <a:gd name="T2" fmla="*/ 74 w 107"/>
                <a:gd name="T3" fmla="*/ 58 h 86"/>
                <a:gd name="T4" fmla="*/ 73 w 107"/>
                <a:gd name="T5" fmla="*/ 65 h 86"/>
                <a:gd name="T6" fmla="*/ 84 w 107"/>
                <a:gd name="T7" fmla="*/ 70 h 86"/>
                <a:gd name="T8" fmla="*/ 85 w 107"/>
                <a:gd name="T9" fmla="*/ 79 h 86"/>
                <a:gd name="T10" fmla="*/ 90 w 107"/>
                <a:gd name="T11" fmla="*/ 84 h 86"/>
                <a:gd name="T12" fmla="*/ 100 w 107"/>
                <a:gd name="T13" fmla="*/ 86 h 86"/>
                <a:gd name="T14" fmla="*/ 107 w 107"/>
                <a:gd name="T15" fmla="*/ 80 h 86"/>
                <a:gd name="T16" fmla="*/ 107 w 107"/>
                <a:gd name="T17" fmla="*/ 66 h 86"/>
                <a:gd name="T18" fmla="*/ 96 w 107"/>
                <a:gd name="T19" fmla="*/ 63 h 86"/>
                <a:gd name="T20" fmla="*/ 89 w 107"/>
                <a:gd name="T21" fmla="*/ 61 h 86"/>
                <a:gd name="T22" fmla="*/ 81 w 107"/>
                <a:gd name="T23" fmla="*/ 55 h 86"/>
                <a:gd name="T24" fmla="*/ 77 w 107"/>
                <a:gd name="T25" fmla="*/ 50 h 86"/>
                <a:gd name="T26" fmla="*/ 79 w 107"/>
                <a:gd name="T27" fmla="*/ 44 h 86"/>
                <a:gd name="T28" fmla="*/ 75 w 107"/>
                <a:gd name="T29" fmla="*/ 40 h 86"/>
                <a:gd name="T30" fmla="*/ 75 w 107"/>
                <a:gd name="T31" fmla="*/ 32 h 86"/>
                <a:gd name="T32" fmla="*/ 73 w 107"/>
                <a:gd name="T33" fmla="*/ 29 h 86"/>
                <a:gd name="T34" fmla="*/ 55 w 107"/>
                <a:gd name="T35" fmla="*/ 29 h 86"/>
                <a:gd name="T36" fmla="*/ 51 w 107"/>
                <a:gd name="T37" fmla="*/ 24 h 86"/>
                <a:gd name="T38" fmla="*/ 39 w 107"/>
                <a:gd name="T39" fmla="*/ 21 h 86"/>
                <a:gd name="T40" fmla="*/ 34 w 107"/>
                <a:gd name="T41" fmla="*/ 12 h 86"/>
                <a:gd name="T42" fmla="*/ 27 w 107"/>
                <a:gd name="T43" fmla="*/ 2 h 86"/>
                <a:gd name="T44" fmla="*/ 16 w 107"/>
                <a:gd name="T45" fmla="*/ 0 h 86"/>
                <a:gd name="T46" fmla="*/ 11 w 107"/>
                <a:gd name="T47" fmla="*/ 5 h 86"/>
                <a:gd name="T48" fmla="*/ 6 w 107"/>
                <a:gd name="T49" fmla="*/ 6 h 86"/>
                <a:gd name="T50" fmla="*/ 0 w 107"/>
                <a:gd name="T51" fmla="*/ 13 h 86"/>
                <a:gd name="T52" fmla="*/ 9 w 107"/>
                <a:gd name="T53" fmla="*/ 11 h 86"/>
                <a:gd name="T54" fmla="*/ 12 w 107"/>
                <a:gd name="T55" fmla="*/ 10 h 86"/>
                <a:gd name="T56" fmla="*/ 12 w 107"/>
                <a:gd name="T57" fmla="*/ 12 h 86"/>
                <a:gd name="T58" fmla="*/ 33 w 107"/>
                <a:gd name="T59" fmla="*/ 26 h 86"/>
                <a:gd name="T60" fmla="*/ 39 w 107"/>
                <a:gd name="T61" fmla="*/ 32 h 86"/>
                <a:gd name="T62" fmla="*/ 39 w 107"/>
                <a:gd name="T63" fmla="*/ 40 h 86"/>
                <a:gd name="T64" fmla="*/ 42 w 107"/>
                <a:gd name="T65" fmla="*/ 45 h 86"/>
                <a:gd name="T66" fmla="*/ 63 w 107"/>
                <a:gd name="T67" fmla="*/ 47 h 86"/>
                <a:gd name="T68" fmla="*/ 65 w 107"/>
                <a:gd name="T69" fmla="*/ 5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86">
                  <a:moveTo>
                    <a:pt x="65" y="53"/>
                  </a:moveTo>
                  <a:lnTo>
                    <a:pt x="74" y="58"/>
                  </a:lnTo>
                  <a:lnTo>
                    <a:pt x="73" y="65"/>
                  </a:lnTo>
                  <a:lnTo>
                    <a:pt x="84" y="70"/>
                  </a:lnTo>
                  <a:lnTo>
                    <a:pt x="85" y="79"/>
                  </a:lnTo>
                  <a:lnTo>
                    <a:pt x="90" y="84"/>
                  </a:lnTo>
                  <a:lnTo>
                    <a:pt x="100" y="86"/>
                  </a:lnTo>
                  <a:lnTo>
                    <a:pt x="107" y="80"/>
                  </a:lnTo>
                  <a:lnTo>
                    <a:pt x="107" y="66"/>
                  </a:lnTo>
                  <a:lnTo>
                    <a:pt x="96" y="63"/>
                  </a:lnTo>
                  <a:lnTo>
                    <a:pt x="89" y="61"/>
                  </a:lnTo>
                  <a:lnTo>
                    <a:pt x="81" y="55"/>
                  </a:lnTo>
                  <a:lnTo>
                    <a:pt x="77" y="50"/>
                  </a:lnTo>
                  <a:lnTo>
                    <a:pt x="79" y="44"/>
                  </a:lnTo>
                  <a:lnTo>
                    <a:pt x="75" y="40"/>
                  </a:lnTo>
                  <a:lnTo>
                    <a:pt x="75" y="32"/>
                  </a:lnTo>
                  <a:lnTo>
                    <a:pt x="73" y="29"/>
                  </a:lnTo>
                  <a:lnTo>
                    <a:pt x="55" y="29"/>
                  </a:lnTo>
                  <a:lnTo>
                    <a:pt x="51" y="24"/>
                  </a:lnTo>
                  <a:lnTo>
                    <a:pt x="39" y="21"/>
                  </a:lnTo>
                  <a:lnTo>
                    <a:pt x="34" y="12"/>
                  </a:lnTo>
                  <a:lnTo>
                    <a:pt x="27" y="2"/>
                  </a:lnTo>
                  <a:lnTo>
                    <a:pt x="16" y="0"/>
                  </a:lnTo>
                  <a:lnTo>
                    <a:pt x="11" y="5"/>
                  </a:lnTo>
                  <a:lnTo>
                    <a:pt x="6" y="6"/>
                  </a:lnTo>
                  <a:lnTo>
                    <a:pt x="0" y="13"/>
                  </a:lnTo>
                  <a:lnTo>
                    <a:pt x="9" y="11"/>
                  </a:lnTo>
                  <a:lnTo>
                    <a:pt x="12" y="10"/>
                  </a:lnTo>
                  <a:lnTo>
                    <a:pt x="12" y="12"/>
                  </a:lnTo>
                  <a:lnTo>
                    <a:pt x="33" y="26"/>
                  </a:lnTo>
                  <a:lnTo>
                    <a:pt x="39" y="32"/>
                  </a:lnTo>
                  <a:lnTo>
                    <a:pt x="39" y="40"/>
                  </a:lnTo>
                  <a:lnTo>
                    <a:pt x="42" y="45"/>
                  </a:lnTo>
                  <a:lnTo>
                    <a:pt x="63" y="47"/>
                  </a:lnTo>
                  <a:lnTo>
                    <a:pt x="65" y="53"/>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18" name="Freeform 312"/>
            <p:cNvSpPr>
              <a:spLocks/>
            </p:cNvSpPr>
            <p:nvPr/>
          </p:nvSpPr>
          <p:spPr bwMode="auto">
            <a:xfrm>
              <a:off x="5859" y="3444"/>
              <a:ext cx="107" cy="86"/>
            </a:xfrm>
            <a:custGeom>
              <a:avLst/>
              <a:gdLst>
                <a:gd name="T0" fmla="*/ 65 w 107"/>
                <a:gd name="T1" fmla="*/ 53 h 86"/>
                <a:gd name="T2" fmla="*/ 74 w 107"/>
                <a:gd name="T3" fmla="*/ 58 h 86"/>
                <a:gd name="T4" fmla="*/ 73 w 107"/>
                <a:gd name="T5" fmla="*/ 65 h 86"/>
                <a:gd name="T6" fmla="*/ 84 w 107"/>
                <a:gd name="T7" fmla="*/ 70 h 86"/>
                <a:gd name="T8" fmla="*/ 85 w 107"/>
                <a:gd name="T9" fmla="*/ 79 h 86"/>
                <a:gd name="T10" fmla="*/ 90 w 107"/>
                <a:gd name="T11" fmla="*/ 84 h 86"/>
                <a:gd name="T12" fmla="*/ 100 w 107"/>
                <a:gd name="T13" fmla="*/ 86 h 86"/>
                <a:gd name="T14" fmla="*/ 107 w 107"/>
                <a:gd name="T15" fmla="*/ 80 h 86"/>
                <a:gd name="T16" fmla="*/ 107 w 107"/>
                <a:gd name="T17" fmla="*/ 66 h 86"/>
                <a:gd name="T18" fmla="*/ 96 w 107"/>
                <a:gd name="T19" fmla="*/ 63 h 86"/>
                <a:gd name="T20" fmla="*/ 89 w 107"/>
                <a:gd name="T21" fmla="*/ 61 h 86"/>
                <a:gd name="T22" fmla="*/ 81 w 107"/>
                <a:gd name="T23" fmla="*/ 55 h 86"/>
                <a:gd name="T24" fmla="*/ 77 w 107"/>
                <a:gd name="T25" fmla="*/ 50 h 86"/>
                <a:gd name="T26" fmla="*/ 79 w 107"/>
                <a:gd name="T27" fmla="*/ 44 h 86"/>
                <a:gd name="T28" fmla="*/ 75 w 107"/>
                <a:gd name="T29" fmla="*/ 40 h 86"/>
                <a:gd name="T30" fmla="*/ 75 w 107"/>
                <a:gd name="T31" fmla="*/ 32 h 86"/>
                <a:gd name="T32" fmla="*/ 73 w 107"/>
                <a:gd name="T33" fmla="*/ 29 h 86"/>
                <a:gd name="T34" fmla="*/ 55 w 107"/>
                <a:gd name="T35" fmla="*/ 29 h 86"/>
                <a:gd name="T36" fmla="*/ 51 w 107"/>
                <a:gd name="T37" fmla="*/ 24 h 86"/>
                <a:gd name="T38" fmla="*/ 39 w 107"/>
                <a:gd name="T39" fmla="*/ 21 h 86"/>
                <a:gd name="T40" fmla="*/ 34 w 107"/>
                <a:gd name="T41" fmla="*/ 12 h 86"/>
                <a:gd name="T42" fmla="*/ 27 w 107"/>
                <a:gd name="T43" fmla="*/ 2 h 86"/>
                <a:gd name="T44" fmla="*/ 16 w 107"/>
                <a:gd name="T45" fmla="*/ 0 h 86"/>
                <a:gd name="T46" fmla="*/ 11 w 107"/>
                <a:gd name="T47" fmla="*/ 5 h 86"/>
                <a:gd name="T48" fmla="*/ 6 w 107"/>
                <a:gd name="T49" fmla="*/ 6 h 86"/>
                <a:gd name="T50" fmla="*/ 0 w 107"/>
                <a:gd name="T51" fmla="*/ 13 h 86"/>
                <a:gd name="T52" fmla="*/ 9 w 107"/>
                <a:gd name="T53" fmla="*/ 11 h 86"/>
                <a:gd name="T54" fmla="*/ 12 w 107"/>
                <a:gd name="T55" fmla="*/ 10 h 86"/>
                <a:gd name="T56" fmla="*/ 12 w 107"/>
                <a:gd name="T57" fmla="*/ 12 h 86"/>
                <a:gd name="T58" fmla="*/ 33 w 107"/>
                <a:gd name="T59" fmla="*/ 26 h 86"/>
                <a:gd name="T60" fmla="*/ 39 w 107"/>
                <a:gd name="T61" fmla="*/ 32 h 86"/>
                <a:gd name="T62" fmla="*/ 39 w 107"/>
                <a:gd name="T63" fmla="*/ 40 h 86"/>
                <a:gd name="T64" fmla="*/ 42 w 107"/>
                <a:gd name="T65" fmla="*/ 45 h 86"/>
                <a:gd name="T66" fmla="*/ 63 w 107"/>
                <a:gd name="T67" fmla="*/ 47 h 86"/>
                <a:gd name="T68" fmla="*/ 65 w 107"/>
                <a:gd name="T69" fmla="*/ 5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86">
                  <a:moveTo>
                    <a:pt x="65" y="53"/>
                  </a:moveTo>
                  <a:lnTo>
                    <a:pt x="74" y="58"/>
                  </a:lnTo>
                  <a:lnTo>
                    <a:pt x="73" y="65"/>
                  </a:lnTo>
                  <a:lnTo>
                    <a:pt x="84" y="70"/>
                  </a:lnTo>
                  <a:lnTo>
                    <a:pt x="85" y="79"/>
                  </a:lnTo>
                  <a:lnTo>
                    <a:pt x="90" y="84"/>
                  </a:lnTo>
                  <a:lnTo>
                    <a:pt x="100" y="86"/>
                  </a:lnTo>
                  <a:lnTo>
                    <a:pt x="107" y="80"/>
                  </a:lnTo>
                  <a:lnTo>
                    <a:pt x="107" y="66"/>
                  </a:lnTo>
                  <a:lnTo>
                    <a:pt x="96" y="63"/>
                  </a:lnTo>
                  <a:lnTo>
                    <a:pt x="89" y="61"/>
                  </a:lnTo>
                  <a:lnTo>
                    <a:pt x="81" y="55"/>
                  </a:lnTo>
                  <a:lnTo>
                    <a:pt x="77" y="50"/>
                  </a:lnTo>
                  <a:lnTo>
                    <a:pt x="79" y="44"/>
                  </a:lnTo>
                  <a:lnTo>
                    <a:pt x="75" y="40"/>
                  </a:lnTo>
                  <a:lnTo>
                    <a:pt x="75" y="32"/>
                  </a:lnTo>
                  <a:lnTo>
                    <a:pt x="73" y="29"/>
                  </a:lnTo>
                  <a:lnTo>
                    <a:pt x="55" y="29"/>
                  </a:lnTo>
                  <a:lnTo>
                    <a:pt x="51" y="24"/>
                  </a:lnTo>
                  <a:lnTo>
                    <a:pt x="39" y="21"/>
                  </a:lnTo>
                  <a:lnTo>
                    <a:pt x="34" y="12"/>
                  </a:lnTo>
                  <a:lnTo>
                    <a:pt x="27" y="2"/>
                  </a:lnTo>
                  <a:lnTo>
                    <a:pt x="16" y="0"/>
                  </a:lnTo>
                  <a:lnTo>
                    <a:pt x="11" y="5"/>
                  </a:lnTo>
                  <a:lnTo>
                    <a:pt x="6" y="6"/>
                  </a:lnTo>
                  <a:lnTo>
                    <a:pt x="0" y="13"/>
                  </a:lnTo>
                  <a:lnTo>
                    <a:pt x="9" y="11"/>
                  </a:lnTo>
                  <a:lnTo>
                    <a:pt x="12" y="10"/>
                  </a:lnTo>
                  <a:lnTo>
                    <a:pt x="12" y="12"/>
                  </a:lnTo>
                  <a:lnTo>
                    <a:pt x="33" y="26"/>
                  </a:lnTo>
                  <a:lnTo>
                    <a:pt x="39" y="32"/>
                  </a:lnTo>
                  <a:lnTo>
                    <a:pt x="39" y="40"/>
                  </a:lnTo>
                  <a:lnTo>
                    <a:pt x="42" y="45"/>
                  </a:lnTo>
                  <a:lnTo>
                    <a:pt x="63" y="47"/>
                  </a:lnTo>
                  <a:lnTo>
                    <a:pt x="65" y="5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19" name="Freeform 313"/>
            <p:cNvSpPr>
              <a:spLocks/>
            </p:cNvSpPr>
            <p:nvPr/>
          </p:nvSpPr>
          <p:spPr bwMode="auto">
            <a:xfrm>
              <a:off x="5948" y="3446"/>
              <a:ext cx="22" cy="20"/>
            </a:xfrm>
            <a:custGeom>
              <a:avLst/>
              <a:gdLst>
                <a:gd name="T0" fmla="*/ 15 w 22"/>
                <a:gd name="T1" fmla="*/ 20 h 20"/>
                <a:gd name="T2" fmla="*/ 22 w 22"/>
                <a:gd name="T3" fmla="*/ 16 h 20"/>
                <a:gd name="T4" fmla="*/ 21 w 22"/>
                <a:gd name="T5" fmla="*/ 11 h 20"/>
                <a:gd name="T6" fmla="*/ 13 w 22"/>
                <a:gd name="T7" fmla="*/ 7 h 20"/>
                <a:gd name="T8" fmla="*/ 10 w 22"/>
                <a:gd name="T9" fmla="*/ 0 h 20"/>
                <a:gd name="T10" fmla="*/ 2 w 22"/>
                <a:gd name="T11" fmla="*/ 0 h 20"/>
                <a:gd name="T12" fmla="*/ 0 w 22"/>
                <a:gd name="T13" fmla="*/ 4 h 20"/>
                <a:gd name="T14" fmla="*/ 2 w 22"/>
                <a:gd name="T15" fmla="*/ 9 h 20"/>
                <a:gd name="T16" fmla="*/ 12 w 22"/>
                <a:gd name="T17" fmla="*/ 12 h 20"/>
                <a:gd name="T18" fmla="*/ 10 w 22"/>
                <a:gd name="T19" fmla="*/ 17 h 20"/>
                <a:gd name="T20" fmla="*/ 15 w 2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0">
                  <a:moveTo>
                    <a:pt x="15" y="20"/>
                  </a:moveTo>
                  <a:lnTo>
                    <a:pt x="22" y="16"/>
                  </a:lnTo>
                  <a:lnTo>
                    <a:pt x="21" y="11"/>
                  </a:lnTo>
                  <a:lnTo>
                    <a:pt x="13" y="7"/>
                  </a:lnTo>
                  <a:lnTo>
                    <a:pt x="10" y="0"/>
                  </a:lnTo>
                  <a:lnTo>
                    <a:pt x="2" y="0"/>
                  </a:lnTo>
                  <a:lnTo>
                    <a:pt x="0" y="4"/>
                  </a:lnTo>
                  <a:lnTo>
                    <a:pt x="2" y="9"/>
                  </a:lnTo>
                  <a:lnTo>
                    <a:pt x="12" y="12"/>
                  </a:lnTo>
                  <a:lnTo>
                    <a:pt x="10" y="17"/>
                  </a:lnTo>
                  <a:lnTo>
                    <a:pt x="15" y="2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20" name="Freeform 314"/>
            <p:cNvSpPr>
              <a:spLocks/>
            </p:cNvSpPr>
            <p:nvPr/>
          </p:nvSpPr>
          <p:spPr bwMode="auto">
            <a:xfrm>
              <a:off x="5948" y="3446"/>
              <a:ext cx="22" cy="20"/>
            </a:xfrm>
            <a:custGeom>
              <a:avLst/>
              <a:gdLst>
                <a:gd name="T0" fmla="*/ 15 w 22"/>
                <a:gd name="T1" fmla="*/ 20 h 20"/>
                <a:gd name="T2" fmla="*/ 22 w 22"/>
                <a:gd name="T3" fmla="*/ 16 h 20"/>
                <a:gd name="T4" fmla="*/ 21 w 22"/>
                <a:gd name="T5" fmla="*/ 11 h 20"/>
                <a:gd name="T6" fmla="*/ 13 w 22"/>
                <a:gd name="T7" fmla="*/ 7 h 20"/>
                <a:gd name="T8" fmla="*/ 10 w 22"/>
                <a:gd name="T9" fmla="*/ 0 h 20"/>
                <a:gd name="T10" fmla="*/ 2 w 22"/>
                <a:gd name="T11" fmla="*/ 0 h 20"/>
                <a:gd name="T12" fmla="*/ 0 w 22"/>
                <a:gd name="T13" fmla="*/ 4 h 20"/>
                <a:gd name="T14" fmla="*/ 2 w 22"/>
                <a:gd name="T15" fmla="*/ 9 h 20"/>
                <a:gd name="T16" fmla="*/ 12 w 22"/>
                <a:gd name="T17" fmla="*/ 12 h 20"/>
                <a:gd name="T18" fmla="*/ 10 w 22"/>
                <a:gd name="T19" fmla="*/ 17 h 20"/>
                <a:gd name="T20" fmla="*/ 15 w 2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0">
                  <a:moveTo>
                    <a:pt x="15" y="20"/>
                  </a:moveTo>
                  <a:lnTo>
                    <a:pt x="22" y="16"/>
                  </a:lnTo>
                  <a:lnTo>
                    <a:pt x="21" y="11"/>
                  </a:lnTo>
                  <a:lnTo>
                    <a:pt x="13" y="7"/>
                  </a:lnTo>
                  <a:lnTo>
                    <a:pt x="10" y="0"/>
                  </a:lnTo>
                  <a:lnTo>
                    <a:pt x="2" y="0"/>
                  </a:lnTo>
                  <a:lnTo>
                    <a:pt x="0" y="4"/>
                  </a:lnTo>
                  <a:lnTo>
                    <a:pt x="2" y="9"/>
                  </a:lnTo>
                  <a:lnTo>
                    <a:pt x="12" y="12"/>
                  </a:lnTo>
                  <a:lnTo>
                    <a:pt x="10" y="17"/>
                  </a:lnTo>
                  <a:lnTo>
                    <a:pt x="15" y="2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21" name="Freeform 315"/>
            <p:cNvSpPr>
              <a:spLocks/>
            </p:cNvSpPr>
            <p:nvPr/>
          </p:nvSpPr>
          <p:spPr bwMode="auto">
            <a:xfrm>
              <a:off x="5738" y="3502"/>
              <a:ext cx="158" cy="155"/>
            </a:xfrm>
            <a:custGeom>
              <a:avLst/>
              <a:gdLst>
                <a:gd name="T0" fmla="*/ 158 w 158"/>
                <a:gd name="T1" fmla="*/ 61 h 155"/>
                <a:gd name="T2" fmla="*/ 154 w 158"/>
                <a:gd name="T3" fmla="*/ 52 h 155"/>
                <a:gd name="T4" fmla="*/ 145 w 158"/>
                <a:gd name="T5" fmla="*/ 49 h 155"/>
                <a:gd name="T6" fmla="*/ 144 w 158"/>
                <a:gd name="T7" fmla="*/ 56 h 155"/>
                <a:gd name="T8" fmla="*/ 135 w 158"/>
                <a:gd name="T9" fmla="*/ 44 h 155"/>
                <a:gd name="T10" fmla="*/ 133 w 158"/>
                <a:gd name="T11" fmla="*/ 38 h 155"/>
                <a:gd name="T12" fmla="*/ 124 w 158"/>
                <a:gd name="T13" fmla="*/ 26 h 155"/>
                <a:gd name="T14" fmla="*/ 111 w 158"/>
                <a:gd name="T15" fmla="*/ 27 h 155"/>
                <a:gd name="T16" fmla="*/ 87 w 158"/>
                <a:gd name="T17" fmla="*/ 18 h 155"/>
                <a:gd name="T18" fmla="*/ 54 w 158"/>
                <a:gd name="T19" fmla="*/ 0 h 155"/>
                <a:gd name="T20" fmla="*/ 39 w 158"/>
                <a:gd name="T21" fmla="*/ 11 h 155"/>
                <a:gd name="T22" fmla="*/ 20 w 158"/>
                <a:gd name="T23" fmla="*/ 0 h 155"/>
                <a:gd name="T24" fmla="*/ 20 w 158"/>
                <a:gd name="T25" fmla="*/ 13 h 155"/>
                <a:gd name="T26" fmla="*/ 0 w 158"/>
                <a:gd name="T27" fmla="*/ 29 h 155"/>
                <a:gd name="T28" fmla="*/ 9 w 158"/>
                <a:gd name="T29" fmla="*/ 40 h 155"/>
                <a:gd name="T30" fmla="*/ 18 w 158"/>
                <a:gd name="T31" fmla="*/ 52 h 155"/>
                <a:gd name="T32" fmla="*/ 37 w 158"/>
                <a:gd name="T33" fmla="*/ 71 h 155"/>
                <a:gd name="T34" fmla="*/ 34 w 158"/>
                <a:gd name="T35" fmla="*/ 93 h 155"/>
                <a:gd name="T36" fmla="*/ 42 w 158"/>
                <a:gd name="T37" fmla="*/ 121 h 155"/>
                <a:gd name="T38" fmla="*/ 51 w 158"/>
                <a:gd name="T39" fmla="*/ 124 h 155"/>
                <a:gd name="T40" fmla="*/ 64 w 158"/>
                <a:gd name="T41" fmla="*/ 101 h 155"/>
                <a:gd name="T42" fmla="*/ 72 w 158"/>
                <a:gd name="T43" fmla="*/ 111 h 155"/>
                <a:gd name="T44" fmla="*/ 79 w 158"/>
                <a:gd name="T45" fmla="*/ 119 h 155"/>
                <a:gd name="T46" fmla="*/ 87 w 158"/>
                <a:gd name="T47" fmla="*/ 153 h 155"/>
                <a:gd name="T48" fmla="*/ 94 w 158"/>
                <a:gd name="T49" fmla="*/ 155 h 155"/>
                <a:gd name="T50" fmla="*/ 98 w 158"/>
                <a:gd name="T51" fmla="*/ 124 h 155"/>
                <a:gd name="T52" fmla="*/ 115 w 158"/>
                <a:gd name="T53" fmla="*/ 134 h 155"/>
                <a:gd name="T54" fmla="*/ 119 w 158"/>
                <a:gd name="T55" fmla="*/ 148 h 155"/>
                <a:gd name="T56" fmla="*/ 124 w 158"/>
                <a:gd name="T57" fmla="*/ 141 h 155"/>
                <a:gd name="T58" fmla="*/ 134 w 158"/>
                <a:gd name="T59" fmla="*/ 152 h 155"/>
                <a:gd name="T60" fmla="*/ 131 w 158"/>
                <a:gd name="T61" fmla="*/ 140 h 155"/>
                <a:gd name="T62" fmla="*/ 126 w 158"/>
                <a:gd name="T63" fmla="*/ 129 h 155"/>
                <a:gd name="T64" fmla="*/ 128 w 158"/>
                <a:gd name="T65" fmla="*/ 107 h 155"/>
                <a:gd name="T66" fmla="*/ 119 w 158"/>
                <a:gd name="T67" fmla="*/ 89 h 155"/>
                <a:gd name="T68" fmla="*/ 114 w 158"/>
                <a:gd name="T69" fmla="*/ 69 h 155"/>
                <a:gd name="T70" fmla="*/ 123 w 158"/>
                <a:gd name="T71" fmla="*/ 64 h 155"/>
                <a:gd name="T72" fmla="*/ 135 w 158"/>
                <a:gd name="T73" fmla="*/ 72 h 155"/>
                <a:gd name="T74" fmla="*/ 135 w 158"/>
                <a:gd name="T75" fmla="*/ 82 h 155"/>
                <a:gd name="T76" fmla="*/ 142 w 158"/>
                <a:gd name="T77" fmla="*/ 76 h 155"/>
                <a:gd name="T78" fmla="*/ 151 w 158"/>
                <a:gd name="T79" fmla="*/ 7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155">
                  <a:moveTo>
                    <a:pt x="157" y="65"/>
                  </a:moveTo>
                  <a:lnTo>
                    <a:pt x="158" y="61"/>
                  </a:lnTo>
                  <a:lnTo>
                    <a:pt x="155" y="60"/>
                  </a:lnTo>
                  <a:lnTo>
                    <a:pt x="154" y="52"/>
                  </a:lnTo>
                  <a:lnTo>
                    <a:pt x="149" y="47"/>
                  </a:lnTo>
                  <a:lnTo>
                    <a:pt x="145" y="49"/>
                  </a:lnTo>
                  <a:lnTo>
                    <a:pt x="148" y="57"/>
                  </a:lnTo>
                  <a:lnTo>
                    <a:pt x="144" y="56"/>
                  </a:lnTo>
                  <a:lnTo>
                    <a:pt x="138" y="54"/>
                  </a:lnTo>
                  <a:lnTo>
                    <a:pt x="135" y="44"/>
                  </a:lnTo>
                  <a:lnTo>
                    <a:pt x="129" y="43"/>
                  </a:lnTo>
                  <a:lnTo>
                    <a:pt x="133" y="38"/>
                  </a:lnTo>
                  <a:lnTo>
                    <a:pt x="127" y="35"/>
                  </a:lnTo>
                  <a:lnTo>
                    <a:pt x="124" y="26"/>
                  </a:lnTo>
                  <a:lnTo>
                    <a:pt x="116" y="27"/>
                  </a:lnTo>
                  <a:lnTo>
                    <a:pt x="111" y="27"/>
                  </a:lnTo>
                  <a:lnTo>
                    <a:pt x="103" y="18"/>
                  </a:lnTo>
                  <a:lnTo>
                    <a:pt x="87" y="18"/>
                  </a:lnTo>
                  <a:lnTo>
                    <a:pt x="71" y="13"/>
                  </a:lnTo>
                  <a:lnTo>
                    <a:pt x="54" y="0"/>
                  </a:lnTo>
                  <a:lnTo>
                    <a:pt x="43" y="4"/>
                  </a:lnTo>
                  <a:lnTo>
                    <a:pt x="39" y="11"/>
                  </a:lnTo>
                  <a:lnTo>
                    <a:pt x="29" y="11"/>
                  </a:lnTo>
                  <a:lnTo>
                    <a:pt x="20" y="0"/>
                  </a:lnTo>
                  <a:lnTo>
                    <a:pt x="19" y="3"/>
                  </a:lnTo>
                  <a:lnTo>
                    <a:pt x="20" y="13"/>
                  </a:lnTo>
                  <a:lnTo>
                    <a:pt x="6" y="29"/>
                  </a:lnTo>
                  <a:lnTo>
                    <a:pt x="0" y="29"/>
                  </a:lnTo>
                  <a:lnTo>
                    <a:pt x="0" y="38"/>
                  </a:lnTo>
                  <a:lnTo>
                    <a:pt x="9" y="40"/>
                  </a:lnTo>
                  <a:lnTo>
                    <a:pt x="14" y="56"/>
                  </a:lnTo>
                  <a:lnTo>
                    <a:pt x="18" y="52"/>
                  </a:lnTo>
                  <a:lnTo>
                    <a:pt x="27" y="56"/>
                  </a:lnTo>
                  <a:lnTo>
                    <a:pt x="37" y="71"/>
                  </a:lnTo>
                  <a:lnTo>
                    <a:pt x="41" y="86"/>
                  </a:lnTo>
                  <a:lnTo>
                    <a:pt x="34" y="93"/>
                  </a:lnTo>
                  <a:lnTo>
                    <a:pt x="35" y="108"/>
                  </a:lnTo>
                  <a:lnTo>
                    <a:pt x="42" y="121"/>
                  </a:lnTo>
                  <a:lnTo>
                    <a:pt x="48" y="118"/>
                  </a:lnTo>
                  <a:lnTo>
                    <a:pt x="51" y="124"/>
                  </a:lnTo>
                  <a:lnTo>
                    <a:pt x="55" y="105"/>
                  </a:lnTo>
                  <a:lnTo>
                    <a:pt x="64" y="101"/>
                  </a:lnTo>
                  <a:lnTo>
                    <a:pt x="65" y="110"/>
                  </a:lnTo>
                  <a:lnTo>
                    <a:pt x="72" y="111"/>
                  </a:lnTo>
                  <a:lnTo>
                    <a:pt x="74" y="117"/>
                  </a:lnTo>
                  <a:lnTo>
                    <a:pt x="79" y="119"/>
                  </a:lnTo>
                  <a:lnTo>
                    <a:pt x="84" y="145"/>
                  </a:lnTo>
                  <a:lnTo>
                    <a:pt x="87" y="153"/>
                  </a:lnTo>
                  <a:lnTo>
                    <a:pt x="91" y="151"/>
                  </a:lnTo>
                  <a:lnTo>
                    <a:pt x="94" y="155"/>
                  </a:lnTo>
                  <a:lnTo>
                    <a:pt x="91" y="141"/>
                  </a:lnTo>
                  <a:lnTo>
                    <a:pt x="98" y="124"/>
                  </a:lnTo>
                  <a:lnTo>
                    <a:pt x="108" y="120"/>
                  </a:lnTo>
                  <a:lnTo>
                    <a:pt x="115" y="134"/>
                  </a:lnTo>
                  <a:lnTo>
                    <a:pt x="120" y="145"/>
                  </a:lnTo>
                  <a:lnTo>
                    <a:pt x="119" y="148"/>
                  </a:lnTo>
                  <a:lnTo>
                    <a:pt x="125" y="148"/>
                  </a:lnTo>
                  <a:lnTo>
                    <a:pt x="124" y="141"/>
                  </a:lnTo>
                  <a:lnTo>
                    <a:pt x="129" y="142"/>
                  </a:lnTo>
                  <a:lnTo>
                    <a:pt x="134" y="152"/>
                  </a:lnTo>
                  <a:lnTo>
                    <a:pt x="142" y="148"/>
                  </a:lnTo>
                  <a:lnTo>
                    <a:pt x="131" y="140"/>
                  </a:lnTo>
                  <a:lnTo>
                    <a:pt x="133" y="135"/>
                  </a:lnTo>
                  <a:lnTo>
                    <a:pt x="126" y="129"/>
                  </a:lnTo>
                  <a:lnTo>
                    <a:pt x="129" y="119"/>
                  </a:lnTo>
                  <a:lnTo>
                    <a:pt x="128" y="107"/>
                  </a:lnTo>
                  <a:lnTo>
                    <a:pt x="125" y="98"/>
                  </a:lnTo>
                  <a:lnTo>
                    <a:pt x="119" y="89"/>
                  </a:lnTo>
                  <a:lnTo>
                    <a:pt x="120" y="76"/>
                  </a:lnTo>
                  <a:lnTo>
                    <a:pt x="114" y="69"/>
                  </a:lnTo>
                  <a:lnTo>
                    <a:pt x="115" y="65"/>
                  </a:lnTo>
                  <a:lnTo>
                    <a:pt x="123" y="64"/>
                  </a:lnTo>
                  <a:lnTo>
                    <a:pt x="124" y="68"/>
                  </a:lnTo>
                  <a:lnTo>
                    <a:pt x="135" y="72"/>
                  </a:lnTo>
                  <a:lnTo>
                    <a:pt x="130" y="74"/>
                  </a:lnTo>
                  <a:lnTo>
                    <a:pt x="135" y="82"/>
                  </a:lnTo>
                  <a:lnTo>
                    <a:pt x="137" y="82"/>
                  </a:lnTo>
                  <a:lnTo>
                    <a:pt x="142" y="76"/>
                  </a:lnTo>
                  <a:lnTo>
                    <a:pt x="145" y="71"/>
                  </a:lnTo>
                  <a:lnTo>
                    <a:pt x="151" y="72"/>
                  </a:lnTo>
                  <a:lnTo>
                    <a:pt x="157" y="65"/>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22" name="Freeform 316"/>
            <p:cNvSpPr>
              <a:spLocks/>
            </p:cNvSpPr>
            <p:nvPr/>
          </p:nvSpPr>
          <p:spPr bwMode="auto">
            <a:xfrm>
              <a:off x="5738" y="3502"/>
              <a:ext cx="158" cy="155"/>
            </a:xfrm>
            <a:custGeom>
              <a:avLst/>
              <a:gdLst>
                <a:gd name="T0" fmla="*/ 158 w 158"/>
                <a:gd name="T1" fmla="*/ 61 h 155"/>
                <a:gd name="T2" fmla="*/ 154 w 158"/>
                <a:gd name="T3" fmla="*/ 52 h 155"/>
                <a:gd name="T4" fmla="*/ 145 w 158"/>
                <a:gd name="T5" fmla="*/ 49 h 155"/>
                <a:gd name="T6" fmla="*/ 144 w 158"/>
                <a:gd name="T7" fmla="*/ 56 h 155"/>
                <a:gd name="T8" fmla="*/ 135 w 158"/>
                <a:gd name="T9" fmla="*/ 44 h 155"/>
                <a:gd name="T10" fmla="*/ 133 w 158"/>
                <a:gd name="T11" fmla="*/ 38 h 155"/>
                <a:gd name="T12" fmla="*/ 124 w 158"/>
                <a:gd name="T13" fmla="*/ 26 h 155"/>
                <a:gd name="T14" fmla="*/ 111 w 158"/>
                <a:gd name="T15" fmla="*/ 27 h 155"/>
                <a:gd name="T16" fmla="*/ 87 w 158"/>
                <a:gd name="T17" fmla="*/ 18 h 155"/>
                <a:gd name="T18" fmla="*/ 54 w 158"/>
                <a:gd name="T19" fmla="*/ 0 h 155"/>
                <a:gd name="T20" fmla="*/ 39 w 158"/>
                <a:gd name="T21" fmla="*/ 11 h 155"/>
                <a:gd name="T22" fmla="*/ 20 w 158"/>
                <a:gd name="T23" fmla="*/ 0 h 155"/>
                <a:gd name="T24" fmla="*/ 20 w 158"/>
                <a:gd name="T25" fmla="*/ 13 h 155"/>
                <a:gd name="T26" fmla="*/ 0 w 158"/>
                <a:gd name="T27" fmla="*/ 29 h 155"/>
                <a:gd name="T28" fmla="*/ 9 w 158"/>
                <a:gd name="T29" fmla="*/ 40 h 155"/>
                <a:gd name="T30" fmla="*/ 18 w 158"/>
                <a:gd name="T31" fmla="*/ 52 h 155"/>
                <a:gd name="T32" fmla="*/ 37 w 158"/>
                <a:gd name="T33" fmla="*/ 71 h 155"/>
                <a:gd name="T34" fmla="*/ 34 w 158"/>
                <a:gd name="T35" fmla="*/ 93 h 155"/>
                <a:gd name="T36" fmla="*/ 42 w 158"/>
                <a:gd name="T37" fmla="*/ 121 h 155"/>
                <a:gd name="T38" fmla="*/ 51 w 158"/>
                <a:gd name="T39" fmla="*/ 124 h 155"/>
                <a:gd name="T40" fmla="*/ 64 w 158"/>
                <a:gd name="T41" fmla="*/ 101 h 155"/>
                <a:gd name="T42" fmla="*/ 72 w 158"/>
                <a:gd name="T43" fmla="*/ 111 h 155"/>
                <a:gd name="T44" fmla="*/ 79 w 158"/>
                <a:gd name="T45" fmla="*/ 119 h 155"/>
                <a:gd name="T46" fmla="*/ 87 w 158"/>
                <a:gd name="T47" fmla="*/ 153 h 155"/>
                <a:gd name="T48" fmla="*/ 94 w 158"/>
                <a:gd name="T49" fmla="*/ 155 h 155"/>
                <a:gd name="T50" fmla="*/ 98 w 158"/>
                <a:gd name="T51" fmla="*/ 124 h 155"/>
                <a:gd name="T52" fmla="*/ 115 w 158"/>
                <a:gd name="T53" fmla="*/ 134 h 155"/>
                <a:gd name="T54" fmla="*/ 119 w 158"/>
                <a:gd name="T55" fmla="*/ 148 h 155"/>
                <a:gd name="T56" fmla="*/ 124 w 158"/>
                <a:gd name="T57" fmla="*/ 141 h 155"/>
                <a:gd name="T58" fmla="*/ 134 w 158"/>
                <a:gd name="T59" fmla="*/ 152 h 155"/>
                <a:gd name="T60" fmla="*/ 131 w 158"/>
                <a:gd name="T61" fmla="*/ 140 h 155"/>
                <a:gd name="T62" fmla="*/ 126 w 158"/>
                <a:gd name="T63" fmla="*/ 129 h 155"/>
                <a:gd name="T64" fmla="*/ 128 w 158"/>
                <a:gd name="T65" fmla="*/ 107 h 155"/>
                <a:gd name="T66" fmla="*/ 119 w 158"/>
                <a:gd name="T67" fmla="*/ 89 h 155"/>
                <a:gd name="T68" fmla="*/ 114 w 158"/>
                <a:gd name="T69" fmla="*/ 69 h 155"/>
                <a:gd name="T70" fmla="*/ 123 w 158"/>
                <a:gd name="T71" fmla="*/ 64 h 155"/>
                <a:gd name="T72" fmla="*/ 135 w 158"/>
                <a:gd name="T73" fmla="*/ 72 h 155"/>
                <a:gd name="T74" fmla="*/ 135 w 158"/>
                <a:gd name="T75" fmla="*/ 82 h 155"/>
                <a:gd name="T76" fmla="*/ 142 w 158"/>
                <a:gd name="T77" fmla="*/ 76 h 155"/>
                <a:gd name="T78" fmla="*/ 151 w 158"/>
                <a:gd name="T79" fmla="*/ 7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155">
                  <a:moveTo>
                    <a:pt x="157" y="65"/>
                  </a:moveTo>
                  <a:lnTo>
                    <a:pt x="158" y="61"/>
                  </a:lnTo>
                  <a:lnTo>
                    <a:pt x="155" y="60"/>
                  </a:lnTo>
                  <a:lnTo>
                    <a:pt x="154" y="52"/>
                  </a:lnTo>
                  <a:lnTo>
                    <a:pt x="149" y="47"/>
                  </a:lnTo>
                  <a:lnTo>
                    <a:pt x="145" y="49"/>
                  </a:lnTo>
                  <a:lnTo>
                    <a:pt x="148" y="57"/>
                  </a:lnTo>
                  <a:lnTo>
                    <a:pt x="144" y="56"/>
                  </a:lnTo>
                  <a:lnTo>
                    <a:pt x="138" y="54"/>
                  </a:lnTo>
                  <a:lnTo>
                    <a:pt x="135" y="44"/>
                  </a:lnTo>
                  <a:lnTo>
                    <a:pt x="129" y="43"/>
                  </a:lnTo>
                  <a:lnTo>
                    <a:pt x="133" y="38"/>
                  </a:lnTo>
                  <a:lnTo>
                    <a:pt x="127" y="35"/>
                  </a:lnTo>
                  <a:lnTo>
                    <a:pt x="124" y="26"/>
                  </a:lnTo>
                  <a:lnTo>
                    <a:pt x="116" y="27"/>
                  </a:lnTo>
                  <a:lnTo>
                    <a:pt x="111" y="27"/>
                  </a:lnTo>
                  <a:lnTo>
                    <a:pt x="103" y="18"/>
                  </a:lnTo>
                  <a:lnTo>
                    <a:pt x="87" y="18"/>
                  </a:lnTo>
                  <a:lnTo>
                    <a:pt x="71" y="13"/>
                  </a:lnTo>
                  <a:lnTo>
                    <a:pt x="54" y="0"/>
                  </a:lnTo>
                  <a:lnTo>
                    <a:pt x="43" y="4"/>
                  </a:lnTo>
                  <a:lnTo>
                    <a:pt x="39" y="11"/>
                  </a:lnTo>
                  <a:lnTo>
                    <a:pt x="29" y="11"/>
                  </a:lnTo>
                  <a:lnTo>
                    <a:pt x="20" y="0"/>
                  </a:lnTo>
                  <a:lnTo>
                    <a:pt x="19" y="3"/>
                  </a:lnTo>
                  <a:lnTo>
                    <a:pt x="20" y="13"/>
                  </a:lnTo>
                  <a:lnTo>
                    <a:pt x="6" y="29"/>
                  </a:lnTo>
                  <a:lnTo>
                    <a:pt x="0" y="29"/>
                  </a:lnTo>
                  <a:lnTo>
                    <a:pt x="0" y="38"/>
                  </a:lnTo>
                  <a:lnTo>
                    <a:pt x="9" y="40"/>
                  </a:lnTo>
                  <a:lnTo>
                    <a:pt x="14" y="56"/>
                  </a:lnTo>
                  <a:lnTo>
                    <a:pt x="18" y="52"/>
                  </a:lnTo>
                  <a:lnTo>
                    <a:pt x="27" y="56"/>
                  </a:lnTo>
                  <a:lnTo>
                    <a:pt x="37" y="71"/>
                  </a:lnTo>
                  <a:lnTo>
                    <a:pt x="41" y="86"/>
                  </a:lnTo>
                  <a:lnTo>
                    <a:pt x="34" y="93"/>
                  </a:lnTo>
                  <a:lnTo>
                    <a:pt x="35" y="108"/>
                  </a:lnTo>
                  <a:lnTo>
                    <a:pt x="42" y="121"/>
                  </a:lnTo>
                  <a:lnTo>
                    <a:pt x="48" y="118"/>
                  </a:lnTo>
                  <a:lnTo>
                    <a:pt x="51" y="124"/>
                  </a:lnTo>
                  <a:lnTo>
                    <a:pt x="55" y="105"/>
                  </a:lnTo>
                  <a:lnTo>
                    <a:pt x="64" y="101"/>
                  </a:lnTo>
                  <a:lnTo>
                    <a:pt x="65" y="110"/>
                  </a:lnTo>
                  <a:lnTo>
                    <a:pt x="72" y="111"/>
                  </a:lnTo>
                  <a:lnTo>
                    <a:pt x="74" y="117"/>
                  </a:lnTo>
                  <a:lnTo>
                    <a:pt x="79" y="119"/>
                  </a:lnTo>
                  <a:lnTo>
                    <a:pt x="84" y="145"/>
                  </a:lnTo>
                  <a:lnTo>
                    <a:pt x="87" y="153"/>
                  </a:lnTo>
                  <a:lnTo>
                    <a:pt x="91" y="151"/>
                  </a:lnTo>
                  <a:lnTo>
                    <a:pt x="94" y="155"/>
                  </a:lnTo>
                  <a:lnTo>
                    <a:pt x="91" y="141"/>
                  </a:lnTo>
                  <a:lnTo>
                    <a:pt x="98" y="124"/>
                  </a:lnTo>
                  <a:lnTo>
                    <a:pt x="108" y="120"/>
                  </a:lnTo>
                  <a:lnTo>
                    <a:pt x="115" y="134"/>
                  </a:lnTo>
                  <a:lnTo>
                    <a:pt x="120" y="145"/>
                  </a:lnTo>
                  <a:lnTo>
                    <a:pt x="119" y="148"/>
                  </a:lnTo>
                  <a:lnTo>
                    <a:pt x="125" y="148"/>
                  </a:lnTo>
                  <a:lnTo>
                    <a:pt x="124" y="141"/>
                  </a:lnTo>
                  <a:lnTo>
                    <a:pt x="129" y="142"/>
                  </a:lnTo>
                  <a:lnTo>
                    <a:pt x="134" y="152"/>
                  </a:lnTo>
                  <a:lnTo>
                    <a:pt x="142" y="148"/>
                  </a:lnTo>
                  <a:lnTo>
                    <a:pt x="131" y="140"/>
                  </a:lnTo>
                  <a:lnTo>
                    <a:pt x="133" y="135"/>
                  </a:lnTo>
                  <a:lnTo>
                    <a:pt x="126" y="129"/>
                  </a:lnTo>
                  <a:lnTo>
                    <a:pt x="129" y="119"/>
                  </a:lnTo>
                  <a:lnTo>
                    <a:pt x="128" y="107"/>
                  </a:lnTo>
                  <a:lnTo>
                    <a:pt x="125" y="98"/>
                  </a:lnTo>
                  <a:lnTo>
                    <a:pt x="119" y="89"/>
                  </a:lnTo>
                  <a:lnTo>
                    <a:pt x="120" y="76"/>
                  </a:lnTo>
                  <a:lnTo>
                    <a:pt x="114" y="69"/>
                  </a:lnTo>
                  <a:lnTo>
                    <a:pt x="115" y="65"/>
                  </a:lnTo>
                  <a:lnTo>
                    <a:pt x="123" y="64"/>
                  </a:lnTo>
                  <a:lnTo>
                    <a:pt x="124" y="68"/>
                  </a:lnTo>
                  <a:lnTo>
                    <a:pt x="135" y="72"/>
                  </a:lnTo>
                  <a:lnTo>
                    <a:pt x="130" y="74"/>
                  </a:lnTo>
                  <a:lnTo>
                    <a:pt x="135" y="82"/>
                  </a:lnTo>
                  <a:lnTo>
                    <a:pt x="137" y="82"/>
                  </a:lnTo>
                  <a:lnTo>
                    <a:pt x="142" y="76"/>
                  </a:lnTo>
                  <a:lnTo>
                    <a:pt x="145" y="71"/>
                  </a:lnTo>
                  <a:lnTo>
                    <a:pt x="151" y="72"/>
                  </a:lnTo>
                  <a:lnTo>
                    <a:pt x="157" y="6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23" name="Freeform 317"/>
            <p:cNvSpPr>
              <a:spLocks/>
            </p:cNvSpPr>
            <p:nvPr/>
          </p:nvSpPr>
          <p:spPr bwMode="auto">
            <a:xfrm>
              <a:off x="5857" y="3655"/>
              <a:ext cx="12" cy="22"/>
            </a:xfrm>
            <a:custGeom>
              <a:avLst/>
              <a:gdLst>
                <a:gd name="T0" fmla="*/ 9 w 12"/>
                <a:gd name="T1" fmla="*/ 2 h 22"/>
                <a:gd name="T2" fmla="*/ 2 w 12"/>
                <a:gd name="T3" fmla="*/ 0 h 22"/>
                <a:gd name="T4" fmla="*/ 0 w 12"/>
                <a:gd name="T5" fmla="*/ 9 h 22"/>
                <a:gd name="T6" fmla="*/ 3 w 12"/>
                <a:gd name="T7" fmla="*/ 21 h 22"/>
                <a:gd name="T8" fmla="*/ 10 w 12"/>
                <a:gd name="T9" fmla="*/ 22 h 22"/>
                <a:gd name="T10" fmla="*/ 12 w 12"/>
                <a:gd name="T11" fmla="*/ 18 h 22"/>
                <a:gd name="T12" fmla="*/ 9 w 12"/>
                <a:gd name="T13" fmla="*/ 10 h 22"/>
                <a:gd name="T14" fmla="*/ 12 w 12"/>
                <a:gd name="T15" fmla="*/ 10 h 22"/>
                <a:gd name="T16" fmla="*/ 9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9" y="2"/>
                  </a:moveTo>
                  <a:lnTo>
                    <a:pt x="2" y="0"/>
                  </a:lnTo>
                  <a:lnTo>
                    <a:pt x="0" y="9"/>
                  </a:lnTo>
                  <a:lnTo>
                    <a:pt x="3" y="21"/>
                  </a:lnTo>
                  <a:lnTo>
                    <a:pt x="10" y="22"/>
                  </a:lnTo>
                  <a:lnTo>
                    <a:pt x="12" y="18"/>
                  </a:lnTo>
                  <a:lnTo>
                    <a:pt x="9" y="10"/>
                  </a:lnTo>
                  <a:lnTo>
                    <a:pt x="12" y="10"/>
                  </a:lnTo>
                  <a:lnTo>
                    <a:pt x="9" y="2"/>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24" name="Freeform 318"/>
            <p:cNvSpPr>
              <a:spLocks/>
            </p:cNvSpPr>
            <p:nvPr/>
          </p:nvSpPr>
          <p:spPr bwMode="auto">
            <a:xfrm>
              <a:off x="5857" y="3655"/>
              <a:ext cx="12" cy="22"/>
            </a:xfrm>
            <a:custGeom>
              <a:avLst/>
              <a:gdLst>
                <a:gd name="T0" fmla="*/ 9 w 12"/>
                <a:gd name="T1" fmla="*/ 2 h 22"/>
                <a:gd name="T2" fmla="*/ 2 w 12"/>
                <a:gd name="T3" fmla="*/ 0 h 22"/>
                <a:gd name="T4" fmla="*/ 0 w 12"/>
                <a:gd name="T5" fmla="*/ 9 h 22"/>
                <a:gd name="T6" fmla="*/ 3 w 12"/>
                <a:gd name="T7" fmla="*/ 21 h 22"/>
                <a:gd name="T8" fmla="*/ 10 w 12"/>
                <a:gd name="T9" fmla="*/ 22 h 22"/>
                <a:gd name="T10" fmla="*/ 12 w 12"/>
                <a:gd name="T11" fmla="*/ 18 h 22"/>
                <a:gd name="T12" fmla="*/ 9 w 12"/>
                <a:gd name="T13" fmla="*/ 10 h 22"/>
                <a:gd name="T14" fmla="*/ 12 w 12"/>
                <a:gd name="T15" fmla="*/ 10 h 22"/>
                <a:gd name="T16" fmla="*/ 9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9" y="2"/>
                  </a:moveTo>
                  <a:lnTo>
                    <a:pt x="2" y="0"/>
                  </a:lnTo>
                  <a:lnTo>
                    <a:pt x="0" y="9"/>
                  </a:lnTo>
                  <a:lnTo>
                    <a:pt x="3" y="21"/>
                  </a:lnTo>
                  <a:lnTo>
                    <a:pt x="10" y="22"/>
                  </a:lnTo>
                  <a:lnTo>
                    <a:pt x="12" y="18"/>
                  </a:lnTo>
                  <a:lnTo>
                    <a:pt x="9" y="10"/>
                  </a:lnTo>
                  <a:lnTo>
                    <a:pt x="12" y="10"/>
                  </a:lnTo>
                  <a:lnTo>
                    <a:pt x="9" y="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25" name="Freeform 319"/>
            <p:cNvSpPr>
              <a:spLocks/>
            </p:cNvSpPr>
            <p:nvPr/>
          </p:nvSpPr>
          <p:spPr bwMode="auto">
            <a:xfrm>
              <a:off x="5782" y="3623"/>
              <a:ext cx="4" cy="8"/>
            </a:xfrm>
            <a:custGeom>
              <a:avLst/>
              <a:gdLst>
                <a:gd name="T0" fmla="*/ 0 w 4"/>
                <a:gd name="T1" fmla="*/ 3 h 8"/>
                <a:gd name="T2" fmla="*/ 4 w 4"/>
                <a:gd name="T3" fmla="*/ 8 h 8"/>
                <a:gd name="T4" fmla="*/ 3 w 4"/>
                <a:gd name="T5" fmla="*/ 0 h 8"/>
                <a:gd name="T6" fmla="*/ 0 w 4"/>
                <a:gd name="T7" fmla="*/ 3 h 8"/>
              </a:gdLst>
              <a:ahLst/>
              <a:cxnLst>
                <a:cxn ang="0">
                  <a:pos x="T0" y="T1"/>
                </a:cxn>
                <a:cxn ang="0">
                  <a:pos x="T2" y="T3"/>
                </a:cxn>
                <a:cxn ang="0">
                  <a:pos x="T4" y="T5"/>
                </a:cxn>
                <a:cxn ang="0">
                  <a:pos x="T6" y="T7"/>
                </a:cxn>
              </a:cxnLst>
              <a:rect l="0" t="0" r="r" b="b"/>
              <a:pathLst>
                <a:path w="4" h="8">
                  <a:moveTo>
                    <a:pt x="0" y="3"/>
                  </a:moveTo>
                  <a:lnTo>
                    <a:pt x="4" y="8"/>
                  </a:lnTo>
                  <a:lnTo>
                    <a:pt x="3" y="0"/>
                  </a:lnTo>
                  <a:lnTo>
                    <a:pt x="0" y="3"/>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26" name="Freeform 320"/>
            <p:cNvSpPr>
              <a:spLocks/>
            </p:cNvSpPr>
            <p:nvPr/>
          </p:nvSpPr>
          <p:spPr bwMode="auto">
            <a:xfrm>
              <a:off x="5782" y="3623"/>
              <a:ext cx="4" cy="8"/>
            </a:xfrm>
            <a:custGeom>
              <a:avLst/>
              <a:gdLst>
                <a:gd name="T0" fmla="*/ 0 w 4"/>
                <a:gd name="T1" fmla="*/ 3 h 8"/>
                <a:gd name="T2" fmla="*/ 4 w 4"/>
                <a:gd name="T3" fmla="*/ 8 h 8"/>
                <a:gd name="T4" fmla="*/ 3 w 4"/>
                <a:gd name="T5" fmla="*/ 0 h 8"/>
                <a:gd name="T6" fmla="*/ 0 w 4"/>
                <a:gd name="T7" fmla="*/ 3 h 8"/>
              </a:gdLst>
              <a:ahLst/>
              <a:cxnLst>
                <a:cxn ang="0">
                  <a:pos x="T0" y="T1"/>
                </a:cxn>
                <a:cxn ang="0">
                  <a:pos x="T2" y="T3"/>
                </a:cxn>
                <a:cxn ang="0">
                  <a:pos x="T4" y="T5"/>
                </a:cxn>
                <a:cxn ang="0">
                  <a:pos x="T6" y="T7"/>
                </a:cxn>
              </a:cxnLst>
              <a:rect l="0" t="0" r="r" b="b"/>
              <a:pathLst>
                <a:path w="4" h="8">
                  <a:moveTo>
                    <a:pt x="0" y="3"/>
                  </a:moveTo>
                  <a:lnTo>
                    <a:pt x="4" y="8"/>
                  </a:lnTo>
                  <a:lnTo>
                    <a:pt x="3" y="0"/>
                  </a:lnTo>
                  <a:lnTo>
                    <a:pt x="0" y="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27" name="Freeform 321"/>
            <p:cNvSpPr>
              <a:spLocks/>
            </p:cNvSpPr>
            <p:nvPr/>
          </p:nvSpPr>
          <p:spPr bwMode="auto">
            <a:xfrm>
              <a:off x="5885" y="3573"/>
              <a:ext cx="13" cy="6"/>
            </a:xfrm>
            <a:custGeom>
              <a:avLst/>
              <a:gdLst>
                <a:gd name="T0" fmla="*/ 11 w 13"/>
                <a:gd name="T1" fmla="*/ 0 h 6"/>
                <a:gd name="T2" fmla="*/ 3 w 13"/>
                <a:gd name="T3" fmla="*/ 3 h 6"/>
                <a:gd name="T4" fmla="*/ 0 w 13"/>
                <a:gd name="T5" fmla="*/ 5 h 6"/>
                <a:gd name="T6" fmla="*/ 6 w 13"/>
                <a:gd name="T7" fmla="*/ 6 h 6"/>
                <a:gd name="T8" fmla="*/ 13 w 13"/>
                <a:gd name="T9" fmla="*/ 3 h 6"/>
                <a:gd name="T10" fmla="*/ 11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11" y="0"/>
                  </a:moveTo>
                  <a:lnTo>
                    <a:pt x="3" y="3"/>
                  </a:lnTo>
                  <a:lnTo>
                    <a:pt x="0" y="5"/>
                  </a:lnTo>
                  <a:lnTo>
                    <a:pt x="6" y="6"/>
                  </a:lnTo>
                  <a:lnTo>
                    <a:pt x="13" y="3"/>
                  </a:lnTo>
                  <a:lnTo>
                    <a:pt x="11"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28" name="Freeform 322"/>
            <p:cNvSpPr>
              <a:spLocks/>
            </p:cNvSpPr>
            <p:nvPr/>
          </p:nvSpPr>
          <p:spPr bwMode="auto">
            <a:xfrm>
              <a:off x="5885" y="3573"/>
              <a:ext cx="13" cy="6"/>
            </a:xfrm>
            <a:custGeom>
              <a:avLst/>
              <a:gdLst>
                <a:gd name="T0" fmla="*/ 11 w 13"/>
                <a:gd name="T1" fmla="*/ 0 h 6"/>
                <a:gd name="T2" fmla="*/ 3 w 13"/>
                <a:gd name="T3" fmla="*/ 3 h 6"/>
                <a:gd name="T4" fmla="*/ 0 w 13"/>
                <a:gd name="T5" fmla="*/ 5 h 6"/>
                <a:gd name="T6" fmla="*/ 6 w 13"/>
                <a:gd name="T7" fmla="*/ 6 h 6"/>
                <a:gd name="T8" fmla="*/ 13 w 13"/>
                <a:gd name="T9" fmla="*/ 3 h 6"/>
                <a:gd name="T10" fmla="*/ 11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11" y="0"/>
                  </a:moveTo>
                  <a:lnTo>
                    <a:pt x="3" y="3"/>
                  </a:lnTo>
                  <a:lnTo>
                    <a:pt x="0" y="5"/>
                  </a:lnTo>
                  <a:lnTo>
                    <a:pt x="6" y="6"/>
                  </a:lnTo>
                  <a:lnTo>
                    <a:pt x="13" y="3"/>
                  </a:lnTo>
                  <a:lnTo>
                    <a:pt x="11"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29" name="Freeform 323"/>
            <p:cNvSpPr>
              <a:spLocks/>
            </p:cNvSpPr>
            <p:nvPr/>
          </p:nvSpPr>
          <p:spPr bwMode="auto">
            <a:xfrm>
              <a:off x="5869" y="3583"/>
              <a:ext cx="4" cy="6"/>
            </a:xfrm>
            <a:custGeom>
              <a:avLst/>
              <a:gdLst>
                <a:gd name="T0" fmla="*/ 1 w 4"/>
                <a:gd name="T1" fmla="*/ 6 h 6"/>
                <a:gd name="T2" fmla="*/ 4 w 4"/>
                <a:gd name="T3" fmla="*/ 2 h 6"/>
                <a:gd name="T4" fmla="*/ 0 w 4"/>
                <a:gd name="T5" fmla="*/ 0 h 6"/>
                <a:gd name="T6" fmla="*/ 1 w 4"/>
                <a:gd name="T7" fmla="*/ 6 h 6"/>
              </a:gdLst>
              <a:ahLst/>
              <a:cxnLst>
                <a:cxn ang="0">
                  <a:pos x="T0" y="T1"/>
                </a:cxn>
                <a:cxn ang="0">
                  <a:pos x="T2" y="T3"/>
                </a:cxn>
                <a:cxn ang="0">
                  <a:pos x="T4" y="T5"/>
                </a:cxn>
                <a:cxn ang="0">
                  <a:pos x="T6" y="T7"/>
                </a:cxn>
              </a:cxnLst>
              <a:rect l="0" t="0" r="r" b="b"/>
              <a:pathLst>
                <a:path w="4" h="6">
                  <a:moveTo>
                    <a:pt x="1" y="6"/>
                  </a:moveTo>
                  <a:lnTo>
                    <a:pt x="4" y="2"/>
                  </a:lnTo>
                  <a:lnTo>
                    <a:pt x="0" y="0"/>
                  </a:lnTo>
                  <a:lnTo>
                    <a:pt x="1" y="6"/>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30" name="Freeform 324"/>
            <p:cNvSpPr>
              <a:spLocks/>
            </p:cNvSpPr>
            <p:nvPr/>
          </p:nvSpPr>
          <p:spPr bwMode="auto">
            <a:xfrm>
              <a:off x="5869" y="3583"/>
              <a:ext cx="4" cy="6"/>
            </a:xfrm>
            <a:custGeom>
              <a:avLst/>
              <a:gdLst>
                <a:gd name="T0" fmla="*/ 1 w 4"/>
                <a:gd name="T1" fmla="*/ 6 h 6"/>
                <a:gd name="T2" fmla="*/ 4 w 4"/>
                <a:gd name="T3" fmla="*/ 2 h 6"/>
                <a:gd name="T4" fmla="*/ 0 w 4"/>
                <a:gd name="T5" fmla="*/ 0 h 6"/>
                <a:gd name="T6" fmla="*/ 1 w 4"/>
                <a:gd name="T7" fmla="*/ 6 h 6"/>
              </a:gdLst>
              <a:ahLst/>
              <a:cxnLst>
                <a:cxn ang="0">
                  <a:pos x="T0" y="T1"/>
                </a:cxn>
                <a:cxn ang="0">
                  <a:pos x="T2" y="T3"/>
                </a:cxn>
                <a:cxn ang="0">
                  <a:pos x="T4" y="T5"/>
                </a:cxn>
                <a:cxn ang="0">
                  <a:pos x="T6" y="T7"/>
                </a:cxn>
              </a:cxnLst>
              <a:rect l="0" t="0" r="r" b="b"/>
              <a:pathLst>
                <a:path w="4" h="6">
                  <a:moveTo>
                    <a:pt x="1" y="6"/>
                  </a:moveTo>
                  <a:lnTo>
                    <a:pt x="4" y="2"/>
                  </a:lnTo>
                  <a:lnTo>
                    <a:pt x="0" y="0"/>
                  </a:lnTo>
                  <a:lnTo>
                    <a:pt x="1"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31" name="Freeform 325"/>
            <p:cNvSpPr>
              <a:spLocks/>
            </p:cNvSpPr>
            <p:nvPr/>
          </p:nvSpPr>
          <p:spPr bwMode="auto">
            <a:xfrm>
              <a:off x="5934" y="3548"/>
              <a:ext cx="8" cy="7"/>
            </a:xfrm>
            <a:custGeom>
              <a:avLst/>
              <a:gdLst>
                <a:gd name="T0" fmla="*/ 2 w 8"/>
                <a:gd name="T1" fmla="*/ 7 h 7"/>
                <a:gd name="T2" fmla="*/ 8 w 8"/>
                <a:gd name="T3" fmla="*/ 2 h 7"/>
                <a:gd name="T4" fmla="*/ 4 w 8"/>
                <a:gd name="T5" fmla="*/ 0 h 7"/>
                <a:gd name="T6" fmla="*/ 0 w 8"/>
                <a:gd name="T7" fmla="*/ 5 h 7"/>
                <a:gd name="T8" fmla="*/ 2 w 8"/>
                <a:gd name="T9" fmla="*/ 7 h 7"/>
              </a:gdLst>
              <a:ahLst/>
              <a:cxnLst>
                <a:cxn ang="0">
                  <a:pos x="T0" y="T1"/>
                </a:cxn>
                <a:cxn ang="0">
                  <a:pos x="T2" y="T3"/>
                </a:cxn>
                <a:cxn ang="0">
                  <a:pos x="T4" y="T5"/>
                </a:cxn>
                <a:cxn ang="0">
                  <a:pos x="T6" y="T7"/>
                </a:cxn>
                <a:cxn ang="0">
                  <a:pos x="T8" y="T9"/>
                </a:cxn>
              </a:cxnLst>
              <a:rect l="0" t="0" r="r" b="b"/>
              <a:pathLst>
                <a:path w="8" h="7">
                  <a:moveTo>
                    <a:pt x="2" y="7"/>
                  </a:moveTo>
                  <a:lnTo>
                    <a:pt x="8" y="2"/>
                  </a:lnTo>
                  <a:lnTo>
                    <a:pt x="4" y="0"/>
                  </a:lnTo>
                  <a:lnTo>
                    <a:pt x="0" y="5"/>
                  </a:lnTo>
                  <a:lnTo>
                    <a:pt x="2" y="7"/>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32" name="Freeform 326"/>
            <p:cNvSpPr>
              <a:spLocks/>
            </p:cNvSpPr>
            <p:nvPr/>
          </p:nvSpPr>
          <p:spPr bwMode="auto">
            <a:xfrm>
              <a:off x="5934" y="3548"/>
              <a:ext cx="8" cy="7"/>
            </a:xfrm>
            <a:custGeom>
              <a:avLst/>
              <a:gdLst>
                <a:gd name="T0" fmla="*/ 2 w 8"/>
                <a:gd name="T1" fmla="*/ 7 h 7"/>
                <a:gd name="T2" fmla="*/ 8 w 8"/>
                <a:gd name="T3" fmla="*/ 2 h 7"/>
                <a:gd name="T4" fmla="*/ 4 w 8"/>
                <a:gd name="T5" fmla="*/ 0 h 7"/>
                <a:gd name="T6" fmla="*/ 0 w 8"/>
                <a:gd name="T7" fmla="*/ 5 h 7"/>
                <a:gd name="T8" fmla="*/ 2 w 8"/>
                <a:gd name="T9" fmla="*/ 7 h 7"/>
              </a:gdLst>
              <a:ahLst/>
              <a:cxnLst>
                <a:cxn ang="0">
                  <a:pos x="T0" y="T1"/>
                </a:cxn>
                <a:cxn ang="0">
                  <a:pos x="T2" y="T3"/>
                </a:cxn>
                <a:cxn ang="0">
                  <a:pos x="T4" y="T5"/>
                </a:cxn>
                <a:cxn ang="0">
                  <a:pos x="T6" y="T7"/>
                </a:cxn>
                <a:cxn ang="0">
                  <a:pos x="T8" y="T9"/>
                </a:cxn>
              </a:cxnLst>
              <a:rect l="0" t="0" r="r" b="b"/>
              <a:pathLst>
                <a:path w="8" h="7">
                  <a:moveTo>
                    <a:pt x="2" y="7"/>
                  </a:moveTo>
                  <a:lnTo>
                    <a:pt x="8" y="2"/>
                  </a:lnTo>
                  <a:lnTo>
                    <a:pt x="4" y="0"/>
                  </a:lnTo>
                  <a:lnTo>
                    <a:pt x="0" y="5"/>
                  </a:lnTo>
                  <a:lnTo>
                    <a:pt x="2" y="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33" name="Freeform 327"/>
            <p:cNvSpPr>
              <a:spLocks/>
            </p:cNvSpPr>
            <p:nvPr/>
          </p:nvSpPr>
          <p:spPr bwMode="auto">
            <a:xfrm>
              <a:off x="5948" y="3553"/>
              <a:ext cx="10" cy="14"/>
            </a:xfrm>
            <a:custGeom>
              <a:avLst/>
              <a:gdLst>
                <a:gd name="T0" fmla="*/ 5 w 10"/>
                <a:gd name="T1" fmla="*/ 0 h 14"/>
                <a:gd name="T2" fmla="*/ 0 w 10"/>
                <a:gd name="T3" fmla="*/ 2 h 14"/>
                <a:gd name="T4" fmla="*/ 4 w 10"/>
                <a:gd name="T5" fmla="*/ 7 h 14"/>
                <a:gd name="T6" fmla="*/ 4 w 10"/>
                <a:gd name="T7" fmla="*/ 14 h 14"/>
                <a:gd name="T8" fmla="*/ 10 w 10"/>
                <a:gd name="T9" fmla="*/ 9 h 14"/>
                <a:gd name="T10" fmla="*/ 10 w 10"/>
                <a:gd name="T11" fmla="*/ 4 h 14"/>
                <a:gd name="T12" fmla="*/ 5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5" y="0"/>
                  </a:moveTo>
                  <a:lnTo>
                    <a:pt x="0" y="2"/>
                  </a:lnTo>
                  <a:lnTo>
                    <a:pt x="4" y="7"/>
                  </a:lnTo>
                  <a:lnTo>
                    <a:pt x="4" y="14"/>
                  </a:lnTo>
                  <a:lnTo>
                    <a:pt x="10" y="9"/>
                  </a:lnTo>
                  <a:lnTo>
                    <a:pt x="10" y="4"/>
                  </a:lnTo>
                  <a:lnTo>
                    <a:pt x="5"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34" name="Freeform 328"/>
            <p:cNvSpPr>
              <a:spLocks/>
            </p:cNvSpPr>
            <p:nvPr/>
          </p:nvSpPr>
          <p:spPr bwMode="auto">
            <a:xfrm>
              <a:off x="5948" y="3553"/>
              <a:ext cx="10" cy="14"/>
            </a:xfrm>
            <a:custGeom>
              <a:avLst/>
              <a:gdLst>
                <a:gd name="T0" fmla="*/ 5 w 10"/>
                <a:gd name="T1" fmla="*/ 0 h 14"/>
                <a:gd name="T2" fmla="*/ 0 w 10"/>
                <a:gd name="T3" fmla="*/ 2 h 14"/>
                <a:gd name="T4" fmla="*/ 4 w 10"/>
                <a:gd name="T5" fmla="*/ 7 h 14"/>
                <a:gd name="T6" fmla="*/ 4 w 10"/>
                <a:gd name="T7" fmla="*/ 14 h 14"/>
                <a:gd name="T8" fmla="*/ 10 w 10"/>
                <a:gd name="T9" fmla="*/ 9 h 14"/>
                <a:gd name="T10" fmla="*/ 10 w 10"/>
                <a:gd name="T11" fmla="*/ 4 h 14"/>
                <a:gd name="T12" fmla="*/ 5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5" y="0"/>
                  </a:moveTo>
                  <a:lnTo>
                    <a:pt x="0" y="2"/>
                  </a:lnTo>
                  <a:lnTo>
                    <a:pt x="4" y="7"/>
                  </a:lnTo>
                  <a:lnTo>
                    <a:pt x="4" y="14"/>
                  </a:lnTo>
                  <a:lnTo>
                    <a:pt x="10" y="9"/>
                  </a:lnTo>
                  <a:lnTo>
                    <a:pt x="10" y="4"/>
                  </a:lnTo>
                  <a:lnTo>
                    <a:pt x="5"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35" name="Freeform 329"/>
            <p:cNvSpPr>
              <a:spLocks/>
            </p:cNvSpPr>
            <p:nvPr/>
          </p:nvSpPr>
          <p:spPr bwMode="auto">
            <a:xfrm>
              <a:off x="5956" y="3575"/>
              <a:ext cx="6" cy="12"/>
            </a:xfrm>
            <a:custGeom>
              <a:avLst/>
              <a:gdLst>
                <a:gd name="T0" fmla="*/ 2 w 6"/>
                <a:gd name="T1" fmla="*/ 12 h 12"/>
                <a:gd name="T2" fmla="*/ 6 w 6"/>
                <a:gd name="T3" fmla="*/ 8 h 12"/>
                <a:gd name="T4" fmla="*/ 6 w 6"/>
                <a:gd name="T5" fmla="*/ 2 h 12"/>
                <a:gd name="T6" fmla="*/ 3 w 6"/>
                <a:gd name="T7" fmla="*/ 0 h 12"/>
                <a:gd name="T8" fmla="*/ 0 w 6"/>
                <a:gd name="T9" fmla="*/ 2 h 12"/>
                <a:gd name="T10" fmla="*/ 0 w 6"/>
                <a:gd name="T11" fmla="*/ 10 h 12"/>
                <a:gd name="T12" fmla="*/ 2 w 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2" y="12"/>
                  </a:moveTo>
                  <a:lnTo>
                    <a:pt x="6" y="8"/>
                  </a:lnTo>
                  <a:lnTo>
                    <a:pt x="6" y="2"/>
                  </a:lnTo>
                  <a:lnTo>
                    <a:pt x="3" y="0"/>
                  </a:lnTo>
                  <a:lnTo>
                    <a:pt x="0" y="2"/>
                  </a:lnTo>
                  <a:lnTo>
                    <a:pt x="0" y="10"/>
                  </a:lnTo>
                  <a:lnTo>
                    <a:pt x="2" y="12"/>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36" name="Freeform 330"/>
            <p:cNvSpPr>
              <a:spLocks/>
            </p:cNvSpPr>
            <p:nvPr/>
          </p:nvSpPr>
          <p:spPr bwMode="auto">
            <a:xfrm>
              <a:off x="5956" y="3575"/>
              <a:ext cx="6" cy="12"/>
            </a:xfrm>
            <a:custGeom>
              <a:avLst/>
              <a:gdLst>
                <a:gd name="T0" fmla="*/ 2 w 6"/>
                <a:gd name="T1" fmla="*/ 12 h 12"/>
                <a:gd name="T2" fmla="*/ 6 w 6"/>
                <a:gd name="T3" fmla="*/ 8 h 12"/>
                <a:gd name="T4" fmla="*/ 6 w 6"/>
                <a:gd name="T5" fmla="*/ 2 h 12"/>
                <a:gd name="T6" fmla="*/ 3 w 6"/>
                <a:gd name="T7" fmla="*/ 0 h 12"/>
                <a:gd name="T8" fmla="*/ 0 w 6"/>
                <a:gd name="T9" fmla="*/ 2 h 12"/>
                <a:gd name="T10" fmla="*/ 0 w 6"/>
                <a:gd name="T11" fmla="*/ 10 h 12"/>
                <a:gd name="T12" fmla="*/ 2 w 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2" y="12"/>
                  </a:moveTo>
                  <a:lnTo>
                    <a:pt x="6" y="8"/>
                  </a:lnTo>
                  <a:lnTo>
                    <a:pt x="6" y="2"/>
                  </a:lnTo>
                  <a:lnTo>
                    <a:pt x="3" y="0"/>
                  </a:lnTo>
                  <a:lnTo>
                    <a:pt x="0" y="2"/>
                  </a:lnTo>
                  <a:lnTo>
                    <a:pt x="0" y="10"/>
                  </a:lnTo>
                  <a:lnTo>
                    <a:pt x="2" y="1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37" name="Freeform 331"/>
            <p:cNvSpPr>
              <a:spLocks/>
            </p:cNvSpPr>
            <p:nvPr/>
          </p:nvSpPr>
          <p:spPr bwMode="auto">
            <a:xfrm>
              <a:off x="5960" y="3595"/>
              <a:ext cx="12" cy="12"/>
            </a:xfrm>
            <a:custGeom>
              <a:avLst/>
              <a:gdLst>
                <a:gd name="T0" fmla="*/ 12 w 12"/>
                <a:gd name="T1" fmla="*/ 7 h 12"/>
                <a:gd name="T2" fmla="*/ 9 w 12"/>
                <a:gd name="T3" fmla="*/ 0 h 12"/>
                <a:gd name="T4" fmla="*/ 2 w 12"/>
                <a:gd name="T5" fmla="*/ 2 h 12"/>
                <a:gd name="T6" fmla="*/ 0 w 12"/>
                <a:gd name="T7" fmla="*/ 5 h 12"/>
                <a:gd name="T8" fmla="*/ 2 w 12"/>
                <a:gd name="T9" fmla="*/ 11 h 12"/>
                <a:gd name="T10" fmla="*/ 9 w 12"/>
                <a:gd name="T11" fmla="*/ 12 h 12"/>
                <a:gd name="T12" fmla="*/ 12 w 12"/>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7"/>
                  </a:moveTo>
                  <a:lnTo>
                    <a:pt x="9" y="0"/>
                  </a:lnTo>
                  <a:lnTo>
                    <a:pt x="2" y="2"/>
                  </a:lnTo>
                  <a:lnTo>
                    <a:pt x="0" y="5"/>
                  </a:lnTo>
                  <a:lnTo>
                    <a:pt x="2" y="11"/>
                  </a:lnTo>
                  <a:lnTo>
                    <a:pt x="9" y="12"/>
                  </a:lnTo>
                  <a:lnTo>
                    <a:pt x="12" y="7"/>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38" name="Freeform 332"/>
            <p:cNvSpPr>
              <a:spLocks/>
            </p:cNvSpPr>
            <p:nvPr/>
          </p:nvSpPr>
          <p:spPr bwMode="auto">
            <a:xfrm>
              <a:off x="5960" y="3595"/>
              <a:ext cx="12" cy="12"/>
            </a:xfrm>
            <a:custGeom>
              <a:avLst/>
              <a:gdLst>
                <a:gd name="T0" fmla="*/ 12 w 12"/>
                <a:gd name="T1" fmla="*/ 7 h 12"/>
                <a:gd name="T2" fmla="*/ 9 w 12"/>
                <a:gd name="T3" fmla="*/ 0 h 12"/>
                <a:gd name="T4" fmla="*/ 2 w 12"/>
                <a:gd name="T5" fmla="*/ 2 h 12"/>
                <a:gd name="T6" fmla="*/ 0 w 12"/>
                <a:gd name="T7" fmla="*/ 5 h 12"/>
                <a:gd name="T8" fmla="*/ 2 w 12"/>
                <a:gd name="T9" fmla="*/ 11 h 12"/>
                <a:gd name="T10" fmla="*/ 9 w 12"/>
                <a:gd name="T11" fmla="*/ 12 h 12"/>
                <a:gd name="T12" fmla="*/ 12 w 12"/>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7"/>
                  </a:moveTo>
                  <a:lnTo>
                    <a:pt x="9" y="0"/>
                  </a:lnTo>
                  <a:lnTo>
                    <a:pt x="2" y="2"/>
                  </a:lnTo>
                  <a:lnTo>
                    <a:pt x="0" y="5"/>
                  </a:lnTo>
                  <a:lnTo>
                    <a:pt x="2" y="11"/>
                  </a:lnTo>
                  <a:lnTo>
                    <a:pt x="9" y="12"/>
                  </a:lnTo>
                  <a:lnTo>
                    <a:pt x="12" y="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39" name="Freeform 333"/>
            <p:cNvSpPr>
              <a:spLocks/>
            </p:cNvSpPr>
            <p:nvPr/>
          </p:nvSpPr>
          <p:spPr bwMode="auto">
            <a:xfrm>
              <a:off x="5976" y="3613"/>
              <a:ext cx="8" cy="12"/>
            </a:xfrm>
            <a:custGeom>
              <a:avLst/>
              <a:gdLst>
                <a:gd name="T0" fmla="*/ 3 w 8"/>
                <a:gd name="T1" fmla="*/ 0 h 12"/>
                <a:gd name="T2" fmla="*/ 0 w 8"/>
                <a:gd name="T3" fmla="*/ 9 h 12"/>
                <a:gd name="T4" fmla="*/ 1 w 8"/>
                <a:gd name="T5" fmla="*/ 12 h 12"/>
                <a:gd name="T6" fmla="*/ 8 w 8"/>
                <a:gd name="T7" fmla="*/ 9 h 12"/>
                <a:gd name="T8" fmla="*/ 6 w 8"/>
                <a:gd name="T9" fmla="*/ 4 h 12"/>
                <a:gd name="T10" fmla="*/ 3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3" y="0"/>
                  </a:moveTo>
                  <a:lnTo>
                    <a:pt x="0" y="9"/>
                  </a:lnTo>
                  <a:lnTo>
                    <a:pt x="1" y="12"/>
                  </a:lnTo>
                  <a:lnTo>
                    <a:pt x="8" y="9"/>
                  </a:lnTo>
                  <a:lnTo>
                    <a:pt x="6" y="4"/>
                  </a:lnTo>
                  <a:lnTo>
                    <a:pt x="3"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40" name="Freeform 334"/>
            <p:cNvSpPr>
              <a:spLocks/>
            </p:cNvSpPr>
            <p:nvPr/>
          </p:nvSpPr>
          <p:spPr bwMode="auto">
            <a:xfrm>
              <a:off x="5976" y="3613"/>
              <a:ext cx="8" cy="12"/>
            </a:xfrm>
            <a:custGeom>
              <a:avLst/>
              <a:gdLst>
                <a:gd name="T0" fmla="*/ 3 w 8"/>
                <a:gd name="T1" fmla="*/ 0 h 12"/>
                <a:gd name="T2" fmla="*/ 0 w 8"/>
                <a:gd name="T3" fmla="*/ 9 h 12"/>
                <a:gd name="T4" fmla="*/ 1 w 8"/>
                <a:gd name="T5" fmla="*/ 12 h 12"/>
                <a:gd name="T6" fmla="*/ 8 w 8"/>
                <a:gd name="T7" fmla="*/ 9 h 12"/>
                <a:gd name="T8" fmla="*/ 6 w 8"/>
                <a:gd name="T9" fmla="*/ 4 h 12"/>
                <a:gd name="T10" fmla="*/ 3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3" y="0"/>
                  </a:moveTo>
                  <a:lnTo>
                    <a:pt x="0" y="9"/>
                  </a:lnTo>
                  <a:lnTo>
                    <a:pt x="1" y="12"/>
                  </a:lnTo>
                  <a:lnTo>
                    <a:pt x="8" y="9"/>
                  </a:lnTo>
                  <a:lnTo>
                    <a:pt x="6" y="4"/>
                  </a:lnTo>
                  <a:lnTo>
                    <a:pt x="3"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41" name="Freeform 335"/>
            <p:cNvSpPr>
              <a:spLocks/>
            </p:cNvSpPr>
            <p:nvPr/>
          </p:nvSpPr>
          <p:spPr bwMode="auto">
            <a:xfrm>
              <a:off x="5946" y="3619"/>
              <a:ext cx="18" cy="18"/>
            </a:xfrm>
            <a:custGeom>
              <a:avLst/>
              <a:gdLst>
                <a:gd name="T0" fmla="*/ 3 w 18"/>
                <a:gd name="T1" fmla="*/ 17 h 18"/>
                <a:gd name="T2" fmla="*/ 7 w 18"/>
                <a:gd name="T3" fmla="*/ 18 h 18"/>
                <a:gd name="T4" fmla="*/ 12 w 18"/>
                <a:gd name="T5" fmla="*/ 16 h 18"/>
                <a:gd name="T6" fmla="*/ 18 w 18"/>
                <a:gd name="T7" fmla="*/ 6 h 18"/>
                <a:gd name="T8" fmla="*/ 10 w 18"/>
                <a:gd name="T9" fmla="*/ 0 h 18"/>
                <a:gd name="T10" fmla="*/ 10 w 18"/>
                <a:gd name="T11" fmla="*/ 3 h 18"/>
                <a:gd name="T12" fmla="*/ 13 w 18"/>
                <a:gd name="T13" fmla="*/ 8 h 18"/>
                <a:gd name="T14" fmla="*/ 10 w 18"/>
                <a:gd name="T15" fmla="*/ 8 h 18"/>
                <a:gd name="T16" fmla="*/ 3 w 18"/>
                <a:gd name="T17" fmla="*/ 7 h 18"/>
                <a:gd name="T18" fmla="*/ 1 w 18"/>
                <a:gd name="T19" fmla="*/ 9 h 18"/>
                <a:gd name="T20" fmla="*/ 6 w 18"/>
                <a:gd name="T21" fmla="*/ 12 h 18"/>
                <a:gd name="T22" fmla="*/ 0 w 18"/>
                <a:gd name="T23" fmla="*/ 13 h 18"/>
                <a:gd name="T24" fmla="*/ 3 w 18"/>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3" y="17"/>
                  </a:moveTo>
                  <a:lnTo>
                    <a:pt x="7" y="18"/>
                  </a:lnTo>
                  <a:lnTo>
                    <a:pt x="12" y="16"/>
                  </a:lnTo>
                  <a:lnTo>
                    <a:pt x="18" y="6"/>
                  </a:lnTo>
                  <a:lnTo>
                    <a:pt x="10" y="0"/>
                  </a:lnTo>
                  <a:lnTo>
                    <a:pt x="10" y="3"/>
                  </a:lnTo>
                  <a:lnTo>
                    <a:pt x="13" y="8"/>
                  </a:lnTo>
                  <a:lnTo>
                    <a:pt x="10" y="8"/>
                  </a:lnTo>
                  <a:lnTo>
                    <a:pt x="3" y="7"/>
                  </a:lnTo>
                  <a:lnTo>
                    <a:pt x="1" y="9"/>
                  </a:lnTo>
                  <a:lnTo>
                    <a:pt x="6" y="12"/>
                  </a:lnTo>
                  <a:lnTo>
                    <a:pt x="0" y="13"/>
                  </a:lnTo>
                  <a:lnTo>
                    <a:pt x="3" y="17"/>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42" name="Freeform 336"/>
            <p:cNvSpPr>
              <a:spLocks/>
            </p:cNvSpPr>
            <p:nvPr/>
          </p:nvSpPr>
          <p:spPr bwMode="auto">
            <a:xfrm>
              <a:off x="5946" y="3619"/>
              <a:ext cx="18" cy="18"/>
            </a:xfrm>
            <a:custGeom>
              <a:avLst/>
              <a:gdLst>
                <a:gd name="T0" fmla="*/ 3 w 18"/>
                <a:gd name="T1" fmla="*/ 17 h 18"/>
                <a:gd name="T2" fmla="*/ 7 w 18"/>
                <a:gd name="T3" fmla="*/ 18 h 18"/>
                <a:gd name="T4" fmla="*/ 12 w 18"/>
                <a:gd name="T5" fmla="*/ 16 h 18"/>
                <a:gd name="T6" fmla="*/ 18 w 18"/>
                <a:gd name="T7" fmla="*/ 6 h 18"/>
                <a:gd name="T8" fmla="*/ 10 w 18"/>
                <a:gd name="T9" fmla="*/ 0 h 18"/>
                <a:gd name="T10" fmla="*/ 10 w 18"/>
                <a:gd name="T11" fmla="*/ 3 h 18"/>
                <a:gd name="T12" fmla="*/ 13 w 18"/>
                <a:gd name="T13" fmla="*/ 8 h 18"/>
                <a:gd name="T14" fmla="*/ 10 w 18"/>
                <a:gd name="T15" fmla="*/ 8 h 18"/>
                <a:gd name="T16" fmla="*/ 3 w 18"/>
                <a:gd name="T17" fmla="*/ 7 h 18"/>
                <a:gd name="T18" fmla="*/ 1 w 18"/>
                <a:gd name="T19" fmla="*/ 9 h 18"/>
                <a:gd name="T20" fmla="*/ 6 w 18"/>
                <a:gd name="T21" fmla="*/ 12 h 18"/>
                <a:gd name="T22" fmla="*/ 0 w 18"/>
                <a:gd name="T23" fmla="*/ 13 h 18"/>
                <a:gd name="T24" fmla="*/ 3 w 18"/>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3" y="17"/>
                  </a:moveTo>
                  <a:lnTo>
                    <a:pt x="7" y="18"/>
                  </a:lnTo>
                  <a:lnTo>
                    <a:pt x="12" y="16"/>
                  </a:lnTo>
                  <a:lnTo>
                    <a:pt x="18" y="6"/>
                  </a:lnTo>
                  <a:lnTo>
                    <a:pt x="10" y="0"/>
                  </a:lnTo>
                  <a:lnTo>
                    <a:pt x="10" y="3"/>
                  </a:lnTo>
                  <a:lnTo>
                    <a:pt x="13" y="8"/>
                  </a:lnTo>
                  <a:lnTo>
                    <a:pt x="10" y="8"/>
                  </a:lnTo>
                  <a:lnTo>
                    <a:pt x="3" y="7"/>
                  </a:lnTo>
                  <a:lnTo>
                    <a:pt x="1" y="9"/>
                  </a:lnTo>
                  <a:lnTo>
                    <a:pt x="6" y="12"/>
                  </a:lnTo>
                  <a:lnTo>
                    <a:pt x="0" y="13"/>
                  </a:lnTo>
                  <a:lnTo>
                    <a:pt x="3" y="1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43" name="Freeform 337"/>
            <p:cNvSpPr>
              <a:spLocks/>
            </p:cNvSpPr>
            <p:nvPr/>
          </p:nvSpPr>
          <p:spPr bwMode="auto">
            <a:xfrm>
              <a:off x="5968" y="3526"/>
              <a:ext cx="24" cy="31"/>
            </a:xfrm>
            <a:custGeom>
              <a:avLst/>
              <a:gdLst>
                <a:gd name="T0" fmla="*/ 23 w 24"/>
                <a:gd name="T1" fmla="*/ 27 h 31"/>
                <a:gd name="T2" fmla="*/ 22 w 24"/>
                <a:gd name="T3" fmla="*/ 18 h 31"/>
                <a:gd name="T4" fmla="*/ 18 w 24"/>
                <a:gd name="T5" fmla="*/ 14 h 31"/>
                <a:gd name="T6" fmla="*/ 18 w 24"/>
                <a:gd name="T7" fmla="*/ 10 h 31"/>
                <a:gd name="T8" fmla="*/ 12 w 24"/>
                <a:gd name="T9" fmla="*/ 6 h 31"/>
                <a:gd name="T10" fmla="*/ 9 w 24"/>
                <a:gd name="T11" fmla="*/ 7 h 31"/>
                <a:gd name="T12" fmla="*/ 6 w 24"/>
                <a:gd name="T13" fmla="*/ 0 h 31"/>
                <a:gd name="T14" fmla="*/ 2 w 24"/>
                <a:gd name="T15" fmla="*/ 3 h 31"/>
                <a:gd name="T16" fmla="*/ 0 w 24"/>
                <a:gd name="T17" fmla="*/ 10 h 31"/>
                <a:gd name="T18" fmla="*/ 5 w 24"/>
                <a:gd name="T19" fmla="*/ 15 h 31"/>
                <a:gd name="T20" fmla="*/ 13 w 24"/>
                <a:gd name="T21" fmla="*/ 18 h 31"/>
                <a:gd name="T22" fmla="*/ 13 w 24"/>
                <a:gd name="T23" fmla="*/ 25 h 31"/>
                <a:gd name="T24" fmla="*/ 20 w 24"/>
                <a:gd name="T25" fmla="*/ 31 h 31"/>
                <a:gd name="T26" fmla="*/ 24 w 24"/>
                <a:gd name="T27" fmla="*/ 30 h 31"/>
                <a:gd name="T28" fmla="*/ 23 w 24"/>
                <a:gd name="T2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1">
                  <a:moveTo>
                    <a:pt x="23" y="27"/>
                  </a:moveTo>
                  <a:lnTo>
                    <a:pt x="22" y="18"/>
                  </a:lnTo>
                  <a:lnTo>
                    <a:pt x="18" y="14"/>
                  </a:lnTo>
                  <a:lnTo>
                    <a:pt x="18" y="10"/>
                  </a:lnTo>
                  <a:lnTo>
                    <a:pt x="12" y="6"/>
                  </a:lnTo>
                  <a:lnTo>
                    <a:pt x="9" y="7"/>
                  </a:lnTo>
                  <a:lnTo>
                    <a:pt x="6" y="0"/>
                  </a:lnTo>
                  <a:lnTo>
                    <a:pt x="2" y="3"/>
                  </a:lnTo>
                  <a:lnTo>
                    <a:pt x="0" y="10"/>
                  </a:lnTo>
                  <a:lnTo>
                    <a:pt x="5" y="15"/>
                  </a:lnTo>
                  <a:lnTo>
                    <a:pt x="13" y="18"/>
                  </a:lnTo>
                  <a:lnTo>
                    <a:pt x="13" y="25"/>
                  </a:lnTo>
                  <a:lnTo>
                    <a:pt x="20" y="31"/>
                  </a:lnTo>
                  <a:lnTo>
                    <a:pt x="24" y="30"/>
                  </a:lnTo>
                  <a:lnTo>
                    <a:pt x="23" y="27"/>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44" name="Freeform 338"/>
            <p:cNvSpPr>
              <a:spLocks/>
            </p:cNvSpPr>
            <p:nvPr/>
          </p:nvSpPr>
          <p:spPr bwMode="auto">
            <a:xfrm>
              <a:off x="5968" y="3526"/>
              <a:ext cx="24" cy="31"/>
            </a:xfrm>
            <a:custGeom>
              <a:avLst/>
              <a:gdLst>
                <a:gd name="T0" fmla="*/ 23 w 24"/>
                <a:gd name="T1" fmla="*/ 27 h 31"/>
                <a:gd name="T2" fmla="*/ 22 w 24"/>
                <a:gd name="T3" fmla="*/ 18 h 31"/>
                <a:gd name="T4" fmla="*/ 18 w 24"/>
                <a:gd name="T5" fmla="*/ 14 h 31"/>
                <a:gd name="T6" fmla="*/ 18 w 24"/>
                <a:gd name="T7" fmla="*/ 10 h 31"/>
                <a:gd name="T8" fmla="*/ 12 w 24"/>
                <a:gd name="T9" fmla="*/ 6 h 31"/>
                <a:gd name="T10" fmla="*/ 9 w 24"/>
                <a:gd name="T11" fmla="*/ 7 h 31"/>
                <a:gd name="T12" fmla="*/ 6 w 24"/>
                <a:gd name="T13" fmla="*/ 0 h 31"/>
                <a:gd name="T14" fmla="*/ 2 w 24"/>
                <a:gd name="T15" fmla="*/ 3 h 31"/>
                <a:gd name="T16" fmla="*/ 0 w 24"/>
                <a:gd name="T17" fmla="*/ 10 h 31"/>
                <a:gd name="T18" fmla="*/ 5 w 24"/>
                <a:gd name="T19" fmla="*/ 15 h 31"/>
                <a:gd name="T20" fmla="*/ 13 w 24"/>
                <a:gd name="T21" fmla="*/ 18 h 31"/>
                <a:gd name="T22" fmla="*/ 13 w 24"/>
                <a:gd name="T23" fmla="*/ 25 h 31"/>
                <a:gd name="T24" fmla="*/ 20 w 24"/>
                <a:gd name="T25" fmla="*/ 31 h 31"/>
                <a:gd name="T26" fmla="*/ 24 w 24"/>
                <a:gd name="T27" fmla="*/ 30 h 31"/>
                <a:gd name="T28" fmla="*/ 23 w 24"/>
                <a:gd name="T2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1">
                  <a:moveTo>
                    <a:pt x="23" y="27"/>
                  </a:moveTo>
                  <a:lnTo>
                    <a:pt x="22" y="18"/>
                  </a:lnTo>
                  <a:lnTo>
                    <a:pt x="18" y="14"/>
                  </a:lnTo>
                  <a:lnTo>
                    <a:pt x="18" y="10"/>
                  </a:lnTo>
                  <a:lnTo>
                    <a:pt x="12" y="6"/>
                  </a:lnTo>
                  <a:lnTo>
                    <a:pt x="9" y="7"/>
                  </a:lnTo>
                  <a:lnTo>
                    <a:pt x="6" y="0"/>
                  </a:lnTo>
                  <a:lnTo>
                    <a:pt x="2" y="3"/>
                  </a:lnTo>
                  <a:lnTo>
                    <a:pt x="0" y="10"/>
                  </a:lnTo>
                  <a:lnTo>
                    <a:pt x="5" y="15"/>
                  </a:lnTo>
                  <a:lnTo>
                    <a:pt x="13" y="18"/>
                  </a:lnTo>
                  <a:lnTo>
                    <a:pt x="13" y="25"/>
                  </a:lnTo>
                  <a:lnTo>
                    <a:pt x="20" y="31"/>
                  </a:lnTo>
                  <a:lnTo>
                    <a:pt x="24" y="30"/>
                  </a:lnTo>
                  <a:lnTo>
                    <a:pt x="23" y="2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45" name="Freeform 339"/>
            <p:cNvSpPr>
              <a:spLocks/>
            </p:cNvSpPr>
            <p:nvPr/>
          </p:nvSpPr>
          <p:spPr bwMode="auto">
            <a:xfrm>
              <a:off x="5992" y="3559"/>
              <a:ext cx="17" cy="12"/>
            </a:xfrm>
            <a:custGeom>
              <a:avLst/>
              <a:gdLst>
                <a:gd name="T0" fmla="*/ 16 w 17"/>
                <a:gd name="T1" fmla="*/ 9 h 12"/>
                <a:gd name="T2" fmla="*/ 17 w 17"/>
                <a:gd name="T3" fmla="*/ 3 h 12"/>
                <a:gd name="T4" fmla="*/ 11 w 17"/>
                <a:gd name="T5" fmla="*/ 0 h 12"/>
                <a:gd name="T6" fmla="*/ 4 w 17"/>
                <a:gd name="T7" fmla="*/ 0 h 12"/>
                <a:gd name="T8" fmla="*/ 0 w 17"/>
                <a:gd name="T9" fmla="*/ 2 h 12"/>
                <a:gd name="T10" fmla="*/ 10 w 17"/>
                <a:gd name="T11" fmla="*/ 12 h 12"/>
                <a:gd name="T12" fmla="*/ 16 w 17"/>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6" y="9"/>
                  </a:moveTo>
                  <a:lnTo>
                    <a:pt x="17" y="3"/>
                  </a:lnTo>
                  <a:lnTo>
                    <a:pt x="11" y="0"/>
                  </a:lnTo>
                  <a:lnTo>
                    <a:pt x="4" y="0"/>
                  </a:lnTo>
                  <a:lnTo>
                    <a:pt x="0" y="2"/>
                  </a:lnTo>
                  <a:lnTo>
                    <a:pt x="10" y="12"/>
                  </a:lnTo>
                  <a:lnTo>
                    <a:pt x="16" y="9"/>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46" name="Freeform 340"/>
            <p:cNvSpPr>
              <a:spLocks/>
            </p:cNvSpPr>
            <p:nvPr/>
          </p:nvSpPr>
          <p:spPr bwMode="auto">
            <a:xfrm>
              <a:off x="5992" y="3559"/>
              <a:ext cx="17" cy="12"/>
            </a:xfrm>
            <a:custGeom>
              <a:avLst/>
              <a:gdLst>
                <a:gd name="T0" fmla="*/ 16 w 17"/>
                <a:gd name="T1" fmla="*/ 9 h 12"/>
                <a:gd name="T2" fmla="*/ 17 w 17"/>
                <a:gd name="T3" fmla="*/ 3 h 12"/>
                <a:gd name="T4" fmla="*/ 11 w 17"/>
                <a:gd name="T5" fmla="*/ 0 h 12"/>
                <a:gd name="T6" fmla="*/ 4 w 17"/>
                <a:gd name="T7" fmla="*/ 0 h 12"/>
                <a:gd name="T8" fmla="*/ 0 w 17"/>
                <a:gd name="T9" fmla="*/ 2 h 12"/>
                <a:gd name="T10" fmla="*/ 10 w 17"/>
                <a:gd name="T11" fmla="*/ 12 h 12"/>
                <a:gd name="T12" fmla="*/ 16 w 17"/>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6" y="9"/>
                  </a:moveTo>
                  <a:lnTo>
                    <a:pt x="17" y="3"/>
                  </a:lnTo>
                  <a:lnTo>
                    <a:pt x="11" y="0"/>
                  </a:lnTo>
                  <a:lnTo>
                    <a:pt x="4" y="0"/>
                  </a:lnTo>
                  <a:lnTo>
                    <a:pt x="0" y="2"/>
                  </a:lnTo>
                  <a:lnTo>
                    <a:pt x="10" y="12"/>
                  </a:lnTo>
                  <a:lnTo>
                    <a:pt x="16" y="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47" name="Freeform 341"/>
            <p:cNvSpPr>
              <a:spLocks/>
            </p:cNvSpPr>
            <p:nvPr/>
          </p:nvSpPr>
          <p:spPr bwMode="auto">
            <a:xfrm>
              <a:off x="6011" y="3569"/>
              <a:ext cx="12" cy="8"/>
            </a:xfrm>
            <a:custGeom>
              <a:avLst/>
              <a:gdLst>
                <a:gd name="T0" fmla="*/ 0 w 12"/>
                <a:gd name="T1" fmla="*/ 6 h 8"/>
                <a:gd name="T2" fmla="*/ 6 w 12"/>
                <a:gd name="T3" fmla="*/ 8 h 8"/>
                <a:gd name="T4" fmla="*/ 12 w 12"/>
                <a:gd name="T5" fmla="*/ 4 h 8"/>
                <a:gd name="T6" fmla="*/ 12 w 12"/>
                <a:gd name="T7" fmla="*/ 0 h 8"/>
                <a:gd name="T8" fmla="*/ 5 w 12"/>
                <a:gd name="T9" fmla="*/ 0 h 8"/>
                <a:gd name="T10" fmla="*/ 0 w 12"/>
                <a:gd name="T11" fmla="*/ 6 h 8"/>
              </a:gdLst>
              <a:ahLst/>
              <a:cxnLst>
                <a:cxn ang="0">
                  <a:pos x="T0" y="T1"/>
                </a:cxn>
                <a:cxn ang="0">
                  <a:pos x="T2" y="T3"/>
                </a:cxn>
                <a:cxn ang="0">
                  <a:pos x="T4" y="T5"/>
                </a:cxn>
                <a:cxn ang="0">
                  <a:pos x="T6" y="T7"/>
                </a:cxn>
                <a:cxn ang="0">
                  <a:pos x="T8" y="T9"/>
                </a:cxn>
                <a:cxn ang="0">
                  <a:pos x="T10" y="T11"/>
                </a:cxn>
              </a:cxnLst>
              <a:rect l="0" t="0" r="r" b="b"/>
              <a:pathLst>
                <a:path w="12" h="8">
                  <a:moveTo>
                    <a:pt x="0" y="6"/>
                  </a:moveTo>
                  <a:lnTo>
                    <a:pt x="6" y="8"/>
                  </a:lnTo>
                  <a:lnTo>
                    <a:pt x="12" y="4"/>
                  </a:lnTo>
                  <a:lnTo>
                    <a:pt x="12" y="0"/>
                  </a:lnTo>
                  <a:lnTo>
                    <a:pt x="5" y="0"/>
                  </a:lnTo>
                  <a:lnTo>
                    <a:pt x="0" y="6"/>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48" name="Freeform 342"/>
            <p:cNvSpPr>
              <a:spLocks/>
            </p:cNvSpPr>
            <p:nvPr/>
          </p:nvSpPr>
          <p:spPr bwMode="auto">
            <a:xfrm>
              <a:off x="6011" y="3569"/>
              <a:ext cx="12" cy="8"/>
            </a:xfrm>
            <a:custGeom>
              <a:avLst/>
              <a:gdLst>
                <a:gd name="T0" fmla="*/ 0 w 12"/>
                <a:gd name="T1" fmla="*/ 6 h 8"/>
                <a:gd name="T2" fmla="*/ 6 w 12"/>
                <a:gd name="T3" fmla="*/ 8 h 8"/>
                <a:gd name="T4" fmla="*/ 12 w 12"/>
                <a:gd name="T5" fmla="*/ 4 h 8"/>
                <a:gd name="T6" fmla="*/ 12 w 12"/>
                <a:gd name="T7" fmla="*/ 0 h 8"/>
                <a:gd name="T8" fmla="*/ 5 w 12"/>
                <a:gd name="T9" fmla="*/ 0 h 8"/>
                <a:gd name="T10" fmla="*/ 0 w 12"/>
                <a:gd name="T11" fmla="*/ 6 h 8"/>
              </a:gdLst>
              <a:ahLst/>
              <a:cxnLst>
                <a:cxn ang="0">
                  <a:pos x="T0" y="T1"/>
                </a:cxn>
                <a:cxn ang="0">
                  <a:pos x="T2" y="T3"/>
                </a:cxn>
                <a:cxn ang="0">
                  <a:pos x="T4" y="T5"/>
                </a:cxn>
                <a:cxn ang="0">
                  <a:pos x="T6" y="T7"/>
                </a:cxn>
                <a:cxn ang="0">
                  <a:pos x="T8" y="T9"/>
                </a:cxn>
                <a:cxn ang="0">
                  <a:pos x="T10" y="T11"/>
                </a:cxn>
              </a:cxnLst>
              <a:rect l="0" t="0" r="r" b="b"/>
              <a:pathLst>
                <a:path w="12" h="8">
                  <a:moveTo>
                    <a:pt x="0" y="6"/>
                  </a:moveTo>
                  <a:lnTo>
                    <a:pt x="6" y="8"/>
                  </a:lnTo>
                  <a:lnTo>
                    <a:pt x="12" y="4"/>
                  </a:lnTo>
                  <a:lnTo>
                    <a:pt x="12" y="0"/>
                  </a:lnTo>
                  <a:lnTo>
                    <a:pt x="5" y="0"/>
                  </a:lnTo>
                  <a:lnTo>
                    <a:pt x="0"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49" name="Freeform 343"/>
            <p:cNvSpPr>
              <a:spLocks/>
            </p:cNvSpPr>
            <p:nvPr/>
          </p:nvSpPr>
          <p:spPr bwMode="auto">
            <a:xfrm>
              <a:off x="5984" y="3569"/>
              <a:ext cx="6" cy="12"/>
            </a:xfrm>
            <a:custGeom>
              <a:avLst/>
              <a:gdLst>
                <a:gd name="T0" fmla="*/ 6 w 6"/>
                <a:gd name="T1" fmla="*/ 5 h 12"/>
                <a:gd name="T2" fmla="*/ 0 w 6"/>
                <a:gd name="T3" fmla="*/ 0 h 12"/>
                <a:gd name="T4" fmla="*/ 0 w 6"/>
                <a:gd name="T5" fmla="*/ 8 h 12"/>
                <a:gd name="T6" fmla="*/ 2 w 6"/>
                <a:gd name="T7" fmla="*/ 12 h 12"/>
                <a:gd name="T8" fmla="*/ 6 w 6"/>
                <a:gd name="T9" fmla="*/ 5 h 12"/>
              </a:gdLst>
              <a:ahLst/>
              <a:cxnLst>
                <a:cxn ang="0">
                  <a:pos x="T0" y="T1"/>
                </a:cxn>
                <a:cxn ang="0">
                  <a:pos x="T2" y="T3"/>
                </a:cxn>
                <a:cxn ang="0">
                  <a:pos x="T4" y="T5"/>
                </a:cxn>
                <a:cxn ang="0">
                  <a:pos x="T6" y="T7"/>
                </a:cxn>
                <a:cxn ang="0">
                  <a:pos x="T8" y="T9"/>
                </a:cxn>
              </a:cxnLst>
              <a:rect l="0" t="0" r="r" b="b"/>
              <a:pathLst>
                <a:path w="6" h="12">
                  <a:moveTo>
                    <a:pt x="6" y="5"/>
                  </a:moveTo>
                  <a:lnTo>
                    <a:pt x="0" y="0"/>
                  </a:lnTo>
                  <a:lnTo>
                    <a:pt x="0" y="8"/>
                  </a:lnTo>
                  <a:lnTo>
                    <a:pt x="2" y="12"/>
                  </a:lnTo>
                  <a:lnTo>
                    <a:pt x="6" y="5"/>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50" name="Freeform 344"/>
            <p:cNvSpPr>
              <a:spLocks/>
            </p:cNvSpPr>
            <p:nvPr/>
          </p:nvSpPr>
          <p:spPr bwMode="auto">
            <a:xfrm>
              <a:off x="5984" y="3569"/>
              <a:ext cx="6" cy="12"/>
            </a:xfrm>
            <a:custGeom>
              <a:avLst/>
              <a:gdLst>
                <a:gd name="T0" fmla="*/ 6 w 6"/>
                <a:gd name="T1" fmla="*/ 5 h 12"/>
                <a:gd name="T2" fmla="*/ 0 w 6"/>
                <a:gd name="T3" fmla="*/ 0 h 12"/>
                <a:gd name="T4" fmla="*/ 0 w 6"/>
                <a:gd name="T5" fmla="*/ 8 h 12"/>
                <a:gd name="T6" fmla="*/ 2 w 6"/>
                <a:gd name="T7" fmla="*/ 12 h 12"/>
                <a:gd name="T8" fmla="*/ 6 w 6"/>
                <a:gd name="T9" fmla="*/ 5 h 12"/>
              </a:gdLst>
              <a:ahLst/>
              <a:cxnLst>
                <a:cxn ang="0">
                  <a:pos x="T0" y="T1"/>
                </a:cxn>
                <a:cxn ang="0">
                  <a:pos x="T2" y="T3"/>
                </a:cxn>
                <a:cxn ang="0">
                  <a:pos x="T4" y="T5"/>
                </a:cxn>
                <a:cxn ang="0">
                  <a:pos x="T6" y="T7"/>
                </a:cxn>
                <a:cxn ang="0">
                  <a:pos x="T8" y="T9"/>
                </a:cxn>
              </a:cxnLst>
              <a:rect l="0" t="0" r="r" b="b"/>
              <a:pathLst>
                <a:path w="6" h="12">
                  <a:moveTo>
                    <a:pt x="6" y="5"/>
                  </a:moveTo>
                  <a:lnTo>
                    <a:pt x="0" y="0"/>
                  </a:lnTo>
                  <a:lnTo>
                    <a:pt x="0" y="8"/>
                  </a:lnTo>
                  <a:lnTo>
                    <a:pt x="2" y="12"/>
                  </a:lnTo>
                  <a:lnTo>
                    <a:pt x="6" y="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51" name="Freeform 345"/>
            <p:cNvSpPr>
              <a:spLocks/>
            </p:cNvSpPr>
            <p:nvPr/>
          </p:nvSpPr>
          <p:spPr bwMode="auto">
            <a:xfrm>
              <a:off x="5994" y="3591"/>
              <a:ext cx="15" cy="18"/>
            </a:xfrm>
            <a:custGeom>
              <a:avLst/>
              <a:gdLst>
                <a:gd name="T0" fmla="*/ 12 w 15"/>
                <a:gd name="T1" fmla="*/ 15 h 18"/>
                <a:gd name="T2" fmla="*/ 15 w 15"/>
                <a:gd name="T3" fmla="*/ 9 h 18"/>
                <a:gd name="T4" fmla="*/ 13 w 15"/>
                <a:gd name="T5" fmla="*/ 0 h 18"/>
                <a:gd name="T6" fmla="*/ 3 w 15"/>
                <a:gd name="T7" fmla="*/ 4 h 18"/>
                <a:gd name="T8" fmla="*/ 0 w 15"/>
                <a:gd name="T9" fmla="*/ 12 h 18"/>
                <a:gd name="T10" fmla="*/ 7 w 15"/>
                <a:gd name="T11" fmla="*/ 18 h 18"/>
                <a:gd name="T12" fmla="*/ 12 w 15"/>
                <a:gd name="T13" fmla="*/ 15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12" y="15"/>
                  </a:moveTo>
                  <a:lnTo>
                    <a:pt x="15" y="9"/>
                  </a:lnTo>
                  <a:lnTo>
                    <a:pt x="13" y="0"/>
                  </a:lnTo>
                  <a:lnTo>
                    <a:pt x="3" y="4"/>
                  </a:lnTo>
                  <a:lnTo>
                    <a:pt x="0" y="12"/>
                  </a:lnTo>
                  <a:lnTo>
                    <a:pt x="7" y="18"/>
                  </a:lnTo>
                  <a:lnTo>
                    <a:pt x="12" y="15"/>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52" name="Freeform 346"/>
            <p:cNvSpPr>
              <a:spLocks/>
            </p:cNvSpPr>
            <p:nvPr/>
          </p:nvSpPr>
          <p:spPr bwMode="auto">
            <a:xfrm>
              <a:off x="5994" y="3591"/>
              <a:ext cx="15" cy="18"/>
            </a:xfrm>
            <a:custGeom>
              <a:avLst/>
              <a:gdLst>
                <a:gd name="T0" fmla="*/ 12 w 15"/>
                <a:gd name="T1" fmla="*/ 15 h 18"/>
                <a:gd name="T2" fmla="*/ 15 w 15"/>
                <a:gd name="T3" fmla="*/ 9 h 18"/>
                <a:gd name="T4" fmla="*/ 13 w 15"/>
                <a:gd name="T5" fmla="*/ 0 h 18"/>
                <a:gd name="T6" fmla="*/ 3 w 15"/>
                <a:gd name="T7" fmla="*/ 4 h 18"/>
                <a:gd name="T8" fmla="*/ 0 w 15"/>
                <a:gd name="T9" fmla="*/ 12 h 18"/>
                <a:gd name="T10" fmla="*/ 7 w 15"/>
                <a:gd name="T11" fmla="*/ 18 h 18"/>
                <a:gd name="T12" fmla="*/ 12 w 15"/>
                <a:gd name="T13" fmla="*/ 15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12" y="15"/>
                  </a:moveTo>
                  <a:lnTo>
                    <a:pt x="15" y="9"/>
                  </a:lnTo>
                  <a:lnTo>
                    <a:pt x="13" y="0"/>
                  </a:lnTo>
                  <a:lnTo>
                    <a:pt x="3" y="4"/>
                  </a:lnTo>
                  <a:lnTo>
                    <a:pt x="0" y="12"/>
                  </a:lnTo>
                  <a:lnTo>
                    <a:pt x="7" y="18"/>
                  </a:lnTo>
                  <a:lnTo>
                    <a:pt x="12" y="1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53" name="Freeform 347"/>
            <p:cNvSpPr>
              <a:spLocks/>
            </p:cNvSpPr>
            <p:nvPr/>
          </p:nvSpPr>
          <p:spPr bwMode="auto">
            <a:xfrm>
              <a:off x="6015" y="3587"/>
              <a:ext cx="14" cy="24"/>
            </a:xfrm>
            <a:custGeom>
              <a:avLst/>
              <a:gdLst>
                <a:gd name="T0" fmla="*/ 14 w 14"/>
                <a:gd name="T1" fmla="*/ 12 h 24"/>
                <a:gd name="T2" fmla="*/ 13 w 14"/>
                <a:gd name="T3" fmla="*/ 2 h 24"/>
                <a:gd name="T4" fmla="*/ 10 w 14"/>
                <a:gd name="T5" fmla="*/ 0 h 24"/>
                <a:gd name="T6" fmla="*/ 3 w 14"/>
                <a:gd name="T7" fmla="*/ 2 h 24"/>
                <a:gd name="T8" fmla="*/ 0 w 14"/>
                <a:gd name="T9" fmla="*/ 13 h 24"/>
                <a:gd name="T10" fmla="*/ 5 w 14"/>
                <a:gd name="T11" fmla="*/ 24 h 24"/>
                <a:gd name="T12" fmla="*/ 8 w 14"/>
                <a:gd name="T13" fmla="*/ 22 h 24"/>
                <a:gd name="T14" fmla="*/ 14 w 14"/>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14" y="12"/>
                  </a:moveTo>
                  <a:lnTo>
                    <a:pt x="13" y="2"/>
                  </a:lnTo>
                  <a:lnTo>
                    <a:pt x="10" y="0"/>
                  </a:lnTo>
                  <a:lnTo>
                    <a:pt x="3" y="2"/>
                  </a:lnTo>
                  <a:lnTo>
                    <a:pt x="0" y="13"/>
                  </a:lnTo>
                  <a:lnTo>
                    <a:pt x="5" y="24"/>
                  </a:lnTo>
                  <a:lnTo>
                    <a:pt x="8" y="22"/>
                  </a:lnTo>
                  <a:lnTo>
                    <a:pt x="14" y="12"/>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54" name="Freeform 348"/>
            <p:cNvSpPr>
              <a:spLocks/>
            </p:cNvSpPr>
            <p:nvPr/>
          </p:nvSpPr>
          <p:spPr bwMode="auto">
            <a:xfrm>
              <a:off x="6015" y="3587"/>
              <a:ext cx="14" cy="24"/>
            </a:xfrm>
            <a:custGeom>
              <a:avLst/>
              <a:gdLst>
                <a:gd name="T0" fmla="*/ 14 w 14"/>
                <a:gd name="T1" fmla="*/ 12 h 24"/>
                <a:gd name="T2" fmla="*/ 13 w 14"/>
                <a:gd name="T3" fmla="*/ 2 h 24"/>
                <a:gd name="T4" fmla="*/ 10 w 14"/>
                <a:gd name="T5" fmla="*/ 0 h 24"/>
                <a:gd name="T6" fmla="*/ 3 w 14"/>
                <a:gd name="T7" fmla="*/ 2 h 24"/>
                <a:gd name="T8" fmla="*/ 0 w 14"/>
                <a:gd name="T9" fmla="*/ 13 h 24"/>
                <a:gd name="T10" fmla="*/ 5 w 14"/>
                <a:gd name="T11" fmla="*/ 24 h 24"/>
                <a:gd name="T12" fmla="*/ 8 w 14"/>
                <a:gd name="T13" fmla="*/ 22 h 24"/>
                <a:gd name="T14" fmla="*/ 14 w 14"/>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14" y="12"/>
                  </a:moveTo>
                  <a:lnTo>
                    <a:pt x="13" y="2"/>
                  </a:lnTo>
                  <a:lnTo>
                    <a:pt x="10" y="0"/>
                  </a:lnTo>
                  <a:lnTo>
                    <a:pt x="3" y="2"/>
                  </a:lnTo>
                  <a:lnTo>
                    <a:pt x="0" y="13"/>
                  </a:lnTo>
                  <a:lnTo>
                    <a:pt x="5" y="24"/>
                  </a:lnTo>
                  <a:lnTo>
                    <a:pt x="8" y="22"/>
                  </a:lnTo>
                  <a:lnTo>
                    <a:pt x="14" y="1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55" name="Freeform 349"/>
            <p:cNvSpPr>
              <a:spLocks/>
            </p:cNvSpPr>
            <p:nvPr/>
          </p:nvSpPr>
          <p:spPr bwMode="auto">
            <a:xfrm>
              <a:off x="6005" y="3617"/>
              <a:ext cx="10" cy="16"/>
            </a:xfrm>
            <a:custGeom>
              <a:avLst/>
              <a:gdLst>
                <a:gd name="T0" fmla="*/ 8 w 10"/>
                <a:gd name="T1" fmla="*/ 16 h 16"/>
                <a:gd name="T2" fmla="*/ 10 w 10"/>
                <a:gd name="T3" fmla="*/ 7 h 16"/>
                <a:gd name="T4" fmla="*/ 7 w 10"/>
                <a:gd name="T5" fmla="*/ 0 h 16"/>
                <a:gd name="T6" fmla="*/ 0 w 10"/>
                <a:gd name="T7" fmla="*/ 2 h 16"/>
                <a:gd name="T8" fmla="*/ 0 w 10"/>
                <a:gd name="T9" fmla="*/ 8 h 16"/>
                <a:gd name="T10" fmla="*/ 8 w 10"/>
                <a:gd name="T11" fmla="*/ 16 h 16"/>
              </a:gdLst>
              <a:ahLst/>
              <a:cxnLst>
                <a:cxn ang="0">
                  <a:pos x="T0" y="T1"/>
                </a:cxn>
                <a:cxn ang="0">
                  <a:pos x="T2" y="T3"/>
                </a:cxn>
                <a:cxn ang="0">
                  <a:pos x="T4" y="T5"/>
                </a:cxn>
                <a:cxn ang="0">
                  <a:pos x="T6" y="T7"/>
                </a:cxn>
                <a:cxn ang="0">
                  <a:pos x="T8" y="T9"/>
                </a:cxn>
                <a:cxn ang="0">
                  <a:pos x="T10" y="T11"/>
                </a:cxn>
              </a:cxnLst>
              <a:rect l="0" t="0" r="r" b="b"/>
              <a:pathLst>
                <a:path w="10" h="16">
                  <a:moveTo>
                    <a:pt x="8" y="16"/>
                  </a:moveTo>
                  <a:lnTo>
                    <a:pt x="10" y="7"/>
                  </a:lnTo>
                  <a:lnTo>
                    <a:pt x="7" y="0"/>
                  </a:lnTo>
                  <a:lnTo>
                    <a:pt x="0" y="2"/>
                  </a:lnTo>
                  <a:lnTo>
                    <a:pt x="0" y="8"/>
                  </a:lnTo>
                  <a:lnTo>
                    <a:pt x="8" y="16"/>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56" name="Freeform 350"/>
            <p:cNvSpPr>
              <a:spLocks/>
            </p:cNvSpPr>
            <p:nvPr/>
          </p:nvSpPr>
          <p:spPr bwMode="auto">
            <a:xfrm>
              <a:off x="6005" y="3617"/>
              <a:ext cx="10" cy="16"/>
            </a:xfrm>
            <a:custGeom>
              <a:avLst/>
              <a:gdLst>
                <a:gd name="T0" fmla="*/ 8 w 10"/>
                <a:gd name="T1" fmla="*/ 16 h 16"/>
                <a:gd name="T2" fmla="*/ 10 w 10"/>
                <a:gd name="T3" fmla="*/ 7 h 16"/>
                <a:gd name="T4" fmla="*/ 7 w 10"/>
                <a:gd name="T5" fmla="*/ 0 h 16"/>
                <a:gd name="T6" fmla="*/ 0 w 10"/>
                <a:gd name="T7" fmla="*/ 2 h 16"/>
                <a:gd name="T8" fmla="*/ 0 w 10"/>
                <a:gd name="T9" fmla="*/ 8 h 16"/>
                <a:gd name="T10" fmla="*/ 8 w 10"/>
                <a:gd name="T11" fmla="*/ 16 h 16"/>
              </a:gdLst>
              <a:ahLst/>
              <a:cxnLst>
                <a:cxn ang="0">
                  <a:pos x="T0" y="T1"/>
                </a:cxn>
                <a:cxn ang="0">
                  <a:pos x="T2" y="T3"/>
                </a:cxn>
                <a:cxn ang="0">
                  <a:pos x="T4" y="T5"/>
                </a:cxn>
                <a:cxn ang="0">
                  <a:pos x="T6" y="T7"/>
                </a:cxn>
                <a:cxn ang="0">
                  <a:pos x="T8" y="T9"/>
                </a:cxn>
                <a:cxn ang="0">
                  <a:pos x="T10" y="T11"/>
                </a:cxn>
              </a:cxnLst>
              <a:rect l="0" t="0" r="r" b="b"/>
              <a:pathLst>
                <a:path w="10" h="16">
                  <a:moveTo>
                    <a:pt x="8" y="16"/>
                  </a:moveTo>
                  <a:lnTo>
                    <a:pt x="10" y="7"/>
                  </a:lnTo>
                  <a:lnTo>
                    <a:pt x="7" y="0"/>
                  </a:lnTo>
                  <a:lnTo>
                    <a:pt x="0" y="2"/>
                  </a:lnTo>
                  <a:lnTo>
                    <a:pt x="0" y="8"/>
                  </a:lnTo>
                  <a:lnTo>
                    <a:pt x="8" y="1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57" name="Freeform 351"/>
            <p:cNvSpPr>
              <a:spLocks/>
            </p:cNvSpPr>
            <p:nvPr/>
          </p:nvSpPr>
          <p:spPr bwMode="auto">
            <a:xfrm>
              <a:off x="6037" y="3603"/>
              <a:ext cx="18" cy="22"/>
            </a:xfrm>
            <a:custGeom>
              <a:avLst/>
              <a:gdLst>
                <a:gd name="T0" fmla="*/ 11 w 18"/>
                <a:gd name="T1" fmla="*/ 9 h 22"/>
                <a:gd name="T2" fmla="*/ 1 w 18"/>
                <a:gd name="T3" fmla="*/ 14 h 22"/>
                <a:gd name="T4" fmla="*/ 0 w 18"/>
                <a:gd name="T5" fmla="*/ 22 h 22"/>
                <a:gd name="T6" fmla="*/ 9 w 18"/>
                <a:gd name="T7" fmla="*/ 19 h 22"/>
                <a:gd name="T8" fmla="*/ 14 w 18"/>
                <a:gd name="T9" fmla="*/ 12 h 22"/>
                <a:gd name="T10" fmla="*/ 15 w 18"/>
                <a:gd name="T11" fmla="*/ 3 h 22"/>
                <a:gd name="T12" fmla="*/ 18 w 18"/>
                <a:gd name="T13" fmla="*/ 0 h 22"/>
                <a:gd name="T14" fmla="*/ 11 w 18"/>
                <a:gd name="T15" fmla="*/ 1 h 22"/>
                <a:gd name="T16" fmla="*/ 11 w 18"/>
                <a:gd name="T1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2">
                  <a:moveTo>
                    <a:pt x="11" y="9"/>
                  </a:moveTo>
                  <a:lnTo>
                    <a:pt x="1" y="14"/>
                  </a:lnTo>
                  <a:lnTo>
                    <a:pt x="0" y="22"/>
                  </a:lnTo>
                  <a:lnTo>
                    <a:pt x="9" y="19"/>
                  </a:lnTo>
                  <a:lnTo>
                    <a:pt x="14" y="12"/>
                  </a:lnTo>
                  <a:lnTo>
                    <a:pt x="15" y="3"/>
                  </a:lnTo>
                  <a:lnTo>
                    <a:pt x="18" y="0"/>
                  </a:lnTo>
                  <a:lnTo>
                    <a:pt x="11" y="1"/>
                  </a:lnTo>
                  <a:lnTo>
                    <a:pt x="11" y="9"/>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58" name="Freeform 352"/>
            <p:cNvSpPr>
              <a:spLocks/>
            </p:cNvSpPr>
            <p:nvPr/>
          </p:nvSpPr>
          <p:spPr bwMode="auto">
            <a:xfrm>
              <a:off x="6037" y="3603"/>
              <a:ext cx="18" cy="22"/>
            </a:xfrm>
            <a:custGeom>
              <a:avLst/>
              <a:gdLst>
                <a:gd name="T0" fmla="*/ 11 w 18"/>
                <a:gd name="T1" fmla="*/ 9 h 22"/>
                <a:gd name="T2" fmla="*/ 1 w 18"/>
                <a:gd name="T3" fmla="*/ 14 h 22"/>
                <a:gd name="T4" fmla="*/ 0 w 18"/>
                <a:gd name="T5" fmla="*/ 22 h 22"/>
                <a:gd name="T6" fmla="*/ 9 w 18"/>
                <a:gd name="T7" fmla="*/ 19 h 22"/>
                <a:gd name="T8" fmla="*/ 14 w 18"/>
                <a:gd name="T9" fmla="*/ 12 h 22"/>
                <a:gd name="T10" fmla="*/ 15 w 18"/>
                <a:gd name="T11" fmla="*/ 3 h 22"/>
                <a:gd name="T12" fmla="*/ 18 w 18"/>
                <a:gd name="T13" fmla="*/ 0 h 22"/>
                <a:gd name="T14" fmla="*/ 11 w 18"/>
                <a:gd name="T15" fmla="*/ 1 h 22"/>
                <a:gd name="T16" fmla="*/ 11 w 18"/>
                <a:gd name="T1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2">
                  <a:moveTo>
                    <a:pt x="11" y="9"/>
                  </a:moveTo>
                  <a:lnTo>
                    <a:pt x="1" y="14"/>
                  </a:lnTo>
                  <a:lnTo>
                    <a:pt x="0" y="22"/>
                  </a:lnTo>
                  <a:lnTo>
                    <a:pt x="9" y="19"/>
                  </a:lnTo>
                  <a:lnTo>
                    <a:pt x="14" y="12"/>
                  </a:lnTo>
                  <a:lnTo>
                    <a:pt x="15" y="3"/>
                  </a:lnTo>
                  <a:lnTo>
                    <a:pt x="18" y="0"/>
                  </a:lnTo>
                  <a:lnTo>
                    <a:pt x="11" y="1"/>
                  </a:lnTo>
                  <a:lnTo>
                    <a:pt x="11" y="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59" name="Freeform 353"/>
            <p:cNvSpPr>
              <a:spLocks/>
            </p:cNvSpPr>
            <p:nvPr/>
          </p:nvSpPr>
          <p:spPr bwMode="auto">
            <a:xfrm>
              <a:off x="6011" y="3649"/>
              <a:ext cx="12" cy="14"/>
            </a:xfrm>
            <a:custGeom>
              <a:avLst/>
              <a:gdLst>
                <a:gd name="T0" fmla="*/ 12 w 12"/>
                <a:gd name="T1" fmla="*/ 9 h 14"/>
                <a:gd name="T2" fmla="*/ 5 w 12"/>
                <a:gd name="T3" fmla="*/ 0 h 14"/>
                <a:gd name="T4" fmla="*/ 0 w 12"/>
                <a:gd name="T5" fmla="*/ 2 h 14"/>
                <a:gd name="T6" fmla="*/ 0 w 12"/>
                <a:gd name="T7" fmla="*/ 5 h 14"/>
                <a:gd name="T8" fmla="*/ 4 w 12"/>
                <a:gd name="T9" fmla="*/ 4 h 14"/>
                <a:gd name="T10" fmla="*/ 6 w 12"/>
                <a:gd name="T11" fmla="*/ 7 h 14"/>
                <a:gd name="T12" fmla="*/ 5 w 12"/>
                <a:gd name="T13" fmla="*/ 14 h 14"/>
                <a:gd name="T14" fmla="*/ 12 w 12"/>
                <a:gd name="T15" fmla="*/ 9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12" y="9"/>
                  </a:moveTo>
                  <a:lnTo>
                    <a:pt x="5" y="0"/>
                  </a:lnTo>
                  <a:lnTo>
                    <a:pt x="0" y="2"/>
                  </a:lnTo>
                  <a:lnTo>
                    <a:pt x="0" y="5"/>
                  </a:lnTo>
                  <a:lnTo>
                    <a:pt x="4" y="4"/>
                  </a:lnTo>
                  <a:lnTo>
                    <a:pt x="6" y="7"/>
                  </a:lnTo>
                  <a:lnTo>
                    <a:pt x="5" y="14"/>
                  </a:lnTo>
                  <a:lnTo>
                    <a:pt x="12" y="9"/>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60" name="Freeform 354"/>
            <p:cNvSpPr>
              <a:spLocks/>
            </p:cNvSpPr>
            <p:nvPr/>
          </p:nvSpPr>
          <p:spPr bwMode="auto">
            <a:xfrm>
              <a:off x="6011" y="3649"/>
              <a:ext cx="12" cy="14"/>
            </a:xfrm>
            <a:custGeom>
              <a:avLst/>
              <a:gdLst>
                <a:gd name="T0" fmla="*/ 12 w 12"/>
                <a:gd name="T1" fmla="*/ 9 h 14"/>
                <a:gd name="T2" fmla="*/ 5 w 12"/>
                <a:gd name="T3" fmla="*/ 0 h 14"/>
                <a:gd name="T4" fmla="*/ 0 w 12"/>
                <a:gd name="T5" fmla="*/ 2 h 14"/>
                <a:gd name="T6" fmla="*/ 0 w 12"/>
                <a:gd name="T7" fmla="*/ 5 h 14"/>
                <a:gd name="T8" fmla="*/ 4 w 12"/>
                <a:gd name="T9" fmla="*/ 4 h 14"/>
                <a:gd name="T10" fmla="*/ 6 w 12"/>
                <a:gd name="T11" fmla="*/ 7 h 14"/>
                <a:gd name="T12" fmla="*/ 5 w 12"/>
                <a:gd name="T13" fmla="*/ 14 h 14"/>
                <a:gd name="T14" fmla="*/ 12 w 12"/>
                <a:gd name="T15" fmla="*/ 9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12" y="9"/>
                  </a:moveTo>
                  <a:lnTo>
                    <a:pt x="5" y="0"/>
                  </a:lnTo>
                  <a:lnTo>
                    <a:pt x="0" y="2"/>
                  </a:lnTo>
                  <a:lnTo>
                    <a:pt x="0" y="5"/>
                  </a:lnTo>
                  <a:lnTo>
                    <a:pt x="4" y="4"/>
                  </a:lnTo>
                  <a:lnTo>
                    <a:pt x="6" y="7"/>
                  </a:lnTo>
                  <a:lnTo>
                    <a:pt x="5" y="14"/>
                  </a:lnTo>
                  <a:lnTo>
                    <a:pt x="12" y="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61" name="Freeform 355"/>
            <p:cNvSpPr>
              <a:spLocks/>
            </p:cNvSpPr>
            <p:nvPr/>
          </p:nvSpPr>
          <p:spPr bwMode="auto">
            <a:xfrm>
              <a:off x="6071" y="3633"/>
              <a:ext cx="6" cy="10"/>
            </a:xfrm>
            <a:custGeom>
              <a:avLst/>
              <a:gdLst>
                <a:gd name="T0" fmla="*/ 0 w 6"/>
                <a:gd name="T1" fmla="*/ 7 h 10"/>
                <a:gd name="T2" fmla="*/ 2 w 6"/>
                <a:gd name="T3" fmla="*/ 10 h 10"/>
                <a:gd name="T4" fmla="*/ 6 w 6"/>
                <a:gd name="T5" fmla="*/ 1 h 10"/>
                <a:gd name="T6" fmla="*/ 4 w 6"/>
                <a:gd name="T7" fmla="*/ 0 h 10"/>
                <a:gd name="T8" fmla="*/ 0 w 6"/>
                <a:gd name="T9" fmla="*/ 7 h 10"/>
              </a:gdLst>
              <a:ahLst/>
              <a:cxnLst>
                <a:cxn ang="0">
                  <a:pos x="T0" y="T1"/>
                </a:cxn>
                <a:cxn ang="0">
                  <a:pos x="T2" y="T3"/>
                </a:cxn>
                <a:cxn ang="0">
                  <a:pos x="T4" y="T5"/>
                </a:cxn>
                <a:cxn ang="0">
                  <a:pos x="T6" y="T7"/>
                </a:cxn>
                <a:cxn ang="0">
                  <a:pos x="T8" y="T9"/>
                </a:cxn>
              </a:cxnLst>
              <a:rect l="0" t="0" r="r" b="b"/>
              <a:pathLst>
                <a:path w="6" h="10">
                  <a:moveTo>
                    <a:pt x="0" y="7"/>
                  </a:moveTo>
                  <a:lnTo>
                    <a:pt x="2" y="10"/>
                  </a:lnTo>
                  <a:lnTo>
                    <a:pt x="6" y="1"/>
                  </a:lnTo>
                  <a:lnTo>
                    <a:pt x="4" y="0"/>
                  </a:lnTo>
                  <a:lnTo>
                    <a:pt x="0" y="7"/>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62" name="Freeform 356"/>
            <p:cNvSpPr>
              <a:spLocks/>
            </p:cNvSpPr>
            <p:nvPr/>
          </p:nvSpPr>
          <p:spPr bwMode="auto">
            <a:xfrm>
              <a:off x="6071" y="3633"/>
              <a:ext cx="6" cy="10"/>
            </a:xfrm>
            <a:custGeom>
              <a:avLst/>
              <a:gdLst>
                <a:gd name="T0" fmla="*/ 0 w 6"/>
                <a:gd name="T1" fmla="*/ 7 h 10"/>
                <a:gd name="T2" fmla="*/ 2 w 6"/>
                <a:gd name="T3" fmla="*/ 10 h 10"/>
                <a:gd name="T4" fmla="*/ 6 w 6"/>
                <a:gd name="T5" fmla="*/ 1 h 10"/>
                <a:gd name="T6" fmla="*/ 4 w 6"/>
                <a:gd name="T7" fmla="*/ 0 h 10"/>
                <a:gd name="T8" fmla="*/ 0 w 6"/>
                <a:gd name="T9" fmla="*/ 7 h 10"/>
              </a:gdLst>
              <a:ahLst/>
              <a:cxnLst>
                <a:cxn ang="0">
                  <a:pos x="T0" y="T1"/>
                </a:cxn>
                <a:cxn ang="0">
                  <a:pos x="T2" y="T3"/>
                </a:cxn>
                <a:cxn ang="0">
                  <a:pos x="T4" y="T5"/>
                </a:cxn>
                <a:cxn ang="0">
                  <a:pos x="T6" y="T7"/>
                </a:cxn>
                <a:cxn ang="0">
                  <a:pos x="T8" y="T9"/>
                </a:cxn>
              </a:cxnLst>
              <a:rect l="0" t="0" r="r" b="b"/>
              <a:pathLst>
                <a:path w="6" h="10">
                  <a:moveTo>
                    <a:pt x="0" y="7"/>
                  </a:moveTo>
                  <a:lnTo>
                    <a:pt x="2" y="10"/>
                  </a:lnTo>
                  <a:lnTo>
                    <a:pt x="6" y="1"/>
                  </a:lnTo>
                  <a:lnTo>
                    <a:pt x="4" y="0"/>
                  </a:lnTo>
                  <a:lnTo>
                    <a:pt x="0" y="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63" name="Freeform 357"/>
            <p:cNvSpPr>
              <a:spLocks/>
            </p:cNvSpPr>
            <p:nvPr/>
          </p:nvSpPr>
          <p:spPr bwMode="auto">
            <a:xfrm>
              <a:off x="5893" y="3708"/>
              <a:ext cx="180" cy="62"/>
            </a:xfrm>
            <a:custGeom>
              <a:avLst/>
              <a:gdLst>
                <a:gd name="T0" fmla="*/ 175 w 180"/>
                <a:gd name="T1" fmla="*/ 26 h 62"/>
                <a:gd name="T2" fmla="*/ 171 w 180"/>
                <a:gd name="T3" fmla="*/ 36 h 62"/>
                <a:gd name="T4" fmla="*/ 159 w 180"/>
                <a:gd name="T5" fmla="*/ 36 h 62"/>
                <a:gd name="T6" fmla="*/ 149 w 180"/>
                <a:gd name="T7" fmla="*/ 38 h 62"/>
                <a:gd name="T8" fmla="*/ 145 w 180"/>
                <a:gd name="T9" fmla="*/ 27 h 62"/>
                <a:gd name="T10" fmla="*/ 140 w 180"/>
                <a:gd name="T11" fmla="*/ 22 h 62"/>
                <a:gd name="T12" fmla="*/ 128 w 180"/>
                <a:gd name="T13" fmla="*/ 26 h 62"/>
                <a:gd name="T14" fmla="*/ 110 w 180"/>
                <a:gd name="T15" fmla="*/ 26 h 62"/>
                <a:gd name="T16" fmla="*/ 100 w 180"/>
                <a:gd name="T17" fmla="*/ 20 h 62"/>
                <a:gd name="T18" fmla="*/ 91 w 180"/>
                <a:gd name="T19" fmla="*/ 21 h 62"/>
                <a:gd name="T20" fmla="*/ 74 w 180"/>
                <a:gd name="T21" fmla="*/ 26 h 62"/>
                <a:gd name="T22" fmla="*/ 58 w 180"/>
                <a:gd name="T23" fmla="*/ 28 h 62"/>
                <a:gd name="T24" fmla="*/ 50 w 180"/>
                <a:gd name="T25" fmla="*/ 21 h 62"/>
                <a:gd name="T26" fmla="*/ 41 w 180"/>
                <a:gd name="T27" fmla="*/ 16 h 62"/>
                <a:gd name="T28" fmla="*/ 45 w 180"/>
                <a:gd name="T29" fmla="*/ 7 h 62"/>
                <a:gd name="T30" fmla="*/ 32 w 180"/>
                <a:gd name="T31" fmla="*/ 7 h 62"/>
                <a:gd name="T32" fmla="*/ 21 w 180"/>
                <a:gd name="T33" fmla="*/ 9 h 62"/>
                <a:gd name="T34" fmla="*/ 15 w 180"/>
                <a:gd name="T35" fmla="*/ 0 h 62"/>
                <a:gd name="T36" fmla="*/ 17 w 180"/>
                <a:gd name="T37" fmla="*/ 12 h 62"/>
                <a:gd name="T38" fmla="*/ 11 w 180"/>
                <a:gd name="T39" fmla="*/ 13 h 62"/>
                <a:gd name="T40" fmla="*/ 0 w 180"/>
                <a:gd name="T41" fmla="*/ 3 h 62"/>
                <a:gd name="T42" fmla="*/ 2 w 180"/>
                <a:gd name="T43" fmla="*/ 12 h 62"/>
                <a:gd name="T44" fmla="*/ 4 w 180"/>
                <a:gd name="T45" fmla="*/ 24 h 62"/>
                <a:gd name="T46" fmla="*/ 11 w 180"/>
                <a:gd name="T47" fmla="*/ 38 h 62"/>
                <a:gd name="T48" fmla="*/ 25 w 180"/>
                <a:gd name="T49" fmla="*/ 32 h 62"/>
                <a:gd name="T50" fmla="*/ 42 w 180"/>
                <a:gd name="T51" fmla="*/ 41 h 62"/>
                <a:gd name="T52" fmla="*/ 57 w 180"/>
                <a:gd name="T53" fmla="*/ 42 h 62"/>
                <a:gd name="T54" fmla="*/ 71 w 180"/>
                <a:gd name="T55" fmla="*/ 42 h 62"/>
                <a:gd name="T56" fmla="*/ 85 w 180"/>
                <a:gd name="T57" fmla="*/ 54 h 62"/>
                <a:gd name="T58" fmla="*/ 85 w 180"/>
                <a:gd name="T59" fmla="*/ 62 h 62"/>
                <a:gd name="T60" fmla="*/ 99 w 180"/>
                <a:gd name="T61" fmla="*/ 60 h 62"/>
                <a:gd name="T62" fmla="*/ 111 w 180"/>
                <a:gd name="T63" fmla="*/ 52 h 62"/>
                <a:gd name="T64" fmla="*/ 131 w 180"/>
                <a:gd name="T65" fmla="*/ 54 h 62"/>
                <a:gd name="T66" fmla="*/ 150 w 180"/>
                <a:gd name="T67" fmla="*/ 55 h 62"/>
                <a:gd name="T68" fmla="*/ 164 w 180"/>
                <a:gd name="T69" fmla="*/ 50 h 62"/>
                <a:gd name="T70" fmla="*/ 174 w 180"/>
                <a:gd name="T71" fmla="*/ 50 h 62"/>
                <a:gd name="T72" fmla="*/ 180 w 180"/>
                <a:gd name="T73" fmla="*/ 38 h 62"/>
                <a:gd name="T74" fmla="*/ 177 w 180"/>
                <a:gd name="T75"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62">
                  <a:moveTo>
                    <a:pt x="178" y="24"/>
                  </a:moveTo>
                  <a:lnTo>
                    <a:pt x="175" y="26"/>
                  </a:lnTo>
                  <a:lnTo>
                    <a:pt x="174" y="31"/>
                  </a:lnTo>
                  <a:lnTo>
                    <a:pt x="171" y="36"/>
                  </a:lnTo>
                  <a:lnTo>
                    <a:pt x="164" y="34"/>
                  </a:lnTo>
                  <a:lnTo>
                    <a:pt x="159" y="36"/>
                  </a:lnTo>
                  <a:lnTo>
                    <a:pt x="154" y="40"/>
                  </a:lnTo>
                  <a:lnTo>
                    <a:pt x="149" y="38"/>
                  </a:lnTo>
                  <a:lnTo>
                    <a:pt x="146" y="33"/>
                  </a:lnTo>
                  <a:lnTo>
                    <a:pt x="145" y="27"/>
                  </a:lnTo>
                  <a:lnTo>
                    <a:pt x="146" y="23"/>
                  </a:lnTo>
                  <a:lnTo>
                    <a:pt x="140" y="22"/>
                  </a:lnTo>
                  <a:lnTo>
                    <a:pt x="134" y="26"/>
                  </a:lnTo>
                  <a:lnTo>
                    <a:pt x="128" y="26"/>
                  </a:lnTo>
                  <a:lnTo>
                    <a:pt x="121" y="23"/>
                  </a:lnTo>
                  <a:lnTo>
                    <a:pt x="110" y="26"/>
                  </a:lnTo>
                  <a:lnTo>
                    <a:pt x="104" y="26"/>
                  </a:lnTo>
                  <a:lnTo>
                    <a:pt x="100" y="20"/>
                  </a:lnTo>
                  <a:lnTo>
                    <a:pt x="95" y="18"/>
                  </a:lnTo>
                  <a:lnTo>
                    <a:pt x="91" y="21"/>
                  </a:lnTo>
                  <a:lnTo>
                    <a:pt x="80" y="22"/>
                  </a:lnTo>
                  <a:lnTo>
                    <a:pt x="74" y="26"/>
                  </a:lnTo>
                  <a:lnTo>
                    <a:pt x="63" y="26"/>
                  </a:lnTo>
                  <a:lnTo>
                    <a:pt x="58" y="28"/>
                  </a:lnTo>
                  <a:lnTo>
                    <a:pt x="52" y="20"/>
                  </a:lnTo>
                  <a:lnTo>
                    <a:pt x="50" y="21"/>
                  </a:lnTo>
                  <a:lnTo>
                    <a:pt x="41" y="19"/>
                  </a:lnTo>
                  <a:lnTo>
                    <a:pt x="41" y="16"/>
                  </a:lnTo>
                  <a:lnTo>
                    <a:pt x="47" y="12"/>
                  </a:lnTo>
                  <a:lnTo>
                    <a:pt x="45" y="7"/>
                  </a:lnTo>
                  <a:lnTo>
                    <a:pt x="39" y="5"/>
                  </a:lnTo>
                  <a:lnTo>
                    <a:pt x="32" y="7"/>
                  </a:lnTo>
                  <a:lnTo>
                    <a:pt x="26" y="13"/>
                  </a:lnTo>
                  <a:lnTo>
                    <a:pt x="21" y="9"/>
                  </a:lnTo>
                  <a:lnTo>
                    <a:pt x="20" y="0"/>
                  </a:lnTo>
                  <a:lnTo>
                    <a:pt x="15" y="0"/>
                  </a:lnTo>
                  <a:lnTo>
                    <a:pt x="12" y="6"/>
                  </a:lnTo>
                  <a:lnTo>
                    <a:pt x="17" y="12"/>
                  </a:lnTo>
                  <a:lnTo>
                    <a:pt x="14" y="15"/>
                  </a:lnTo>
                  <a:lnTo>
                    <a:pt x="11" y="13"/>
                  </a:lnTo>
                  <a:lnTo>
                    <a:pt x="6" y="5"/>
                  </a:lnTo>
                  <a:lnTo>
                    <a:pt x="0" y="3"/>
                  </a:lnTo>
                  <a:lnTo>
                    <a:pt x="2" y="7"/>
                  </a:lnTo>
                  <a:lnTo>
                    <a:pt x="2" y="12"/>
                  </a:lnTo>
                  <a:lnTo>
                    <a:pt x="5" y="18"/>
                  </a:lnTo>
                  <a:lnTo>
                    <a:pt x="4" y="24"/>
                  </a:lnTo>
                  <a:lnTo>
                    <a:pt x="6" y="31"/>
                  </a:lnTo>
                  <a:lnTo>
                    <a:pt x="11" y="38"/>
                  </a:lnTo>
                  <a:lnTo>
                    <a:pt x="18" y="36"/>
                  </a:lnTo>
                  <a:lnTo>
                    <a:pt x="25" y="32"/>
                  </a:lnTo>
                  <a:lnTo>
                    <a:pt x="35" y="35"/>
                  </a:lnTo>
                  <a:lnTo>
                    <a:pt x="42" y="41"/>
                  </a:lnTo>
                  <a:lnTo>
                    <a:pt x="50" y="40"/>
                  </a:lnTo>
                  <a:lnTo>
                    <a:pt x="57" y="42"/>
                  </a:lnTo>
                  <a:lnTo>
                    <a:pt x="65" y="44"/>
                  </a:lnTo>
                  <a:lnTo>
                    <a:pt x="71" y="42"/>
                  </a:lnTo>
                  <a:lnTo>
                    <a:pt x="79" y="48"/>
                  </a:lnTo>
                  <a:lnTo>
                    <a:pt x="85" y="54"/>
                  </a:lnTo>
                  <a:lnTo>
                    <a:pt x="83" y="61"/>
                  </a:lnTo>
                  <a:lnTo>
                    <a:pt x="85" y="62"/>
                  </a:lnTo>
                  <a:lnTo>
                    <a:pt x="89" y="60"/>
                  </a:lnTo>
                  <a:lnTo>
                    <a:pt x="99" y="60"/>
                  </a:lnTo>
                  <a:lnTo>
                    <a:pt x="104" y="58"/>
                  </a:lnTo>
                  <a:lnTo>
                    <a:pt x="111" y="52"/>
                  </a:lnTo>
                  <a:lnTo>
                    <a:pt x="123" y="51"/>
                  </a:lnTo>
                  <a:lnTo>
                    <a:pt x="131" y="54"/>
                  </a:lnTo>
                  <a:lnTo>
                    <a:pt x="140" y="51"/>
                  </a:lnTo>
                  <a:lnTo>
                    <a:pt x="150" y="55"/>
                  </a:lnTo>
                  <a:lnTo>
                    <a:pt x="156" y="54"/>
                  </a:lnTo>
                  <a:lnTo>
                    <a:pt x="164" y="50"/>
                  </a:lnTo>
                  <a:lnTo>
                    <a:pt x="168" y="53"/>
                  </a:lnTo>
                  <a:lnTo>
                    <a:pt x="174" y="50"/>
                  </a:lnTo>
                  <a:lnTo>
                    <a:pt x="178" y="43"/>
                  </a:lnTo>
                  <a:lnTo>
                    <a:pt x="180" y="38"/>
                  </a:lnTo>
                  <a:lnTo>
                    <a:pt x="180" y="35"/>
                  </a:lnTo>
                  <a:lnTo>
                    <a:pt x="177" y="30"/>
                  </a:lnTo>
                  <a:lnTo>
                    <a:pt x="178" y="24"/>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64" name="Freeform 358"/>
            <p:cNvSpPr>
              <a:spLocks/>
            </p:cNvSpPr>
            <p:nvPr/>
          </p:nvSpPr>
          <p:spPr bwMode="auto">
            <a:xfrm>
              <a:off x="5893" y="3708"/>
              <a:ext cx="180" cy="62"/>
            </a:xfrm>
            <a:custGeom>
              <a:avLst/>
              <a:gdLst>
                <a:gd name="T0" fmla="*/ 175 w 180"/>
                <a:gd name="T1" fmla="*/ 26 h 62"/>
                <a:gd name="T2" fmla="*/ 171 w 180"/>
                <a:gd name="T3" fmla="*/ 36 h 62"/>
                <a:gd name="T4" fmla="*/ 159 w 180"/>
                <a:gd name="T5" fmla="*/ 36 h 62"/>
                <a:gd name="T6" fmla="*/ 149 w 180"/>
                <a:gd name="T7" fmla="*/ 38 h 62"/>
                <a:gd name="T8" fmla="*/ 145 w 180"/>
                <a:gd name="T9" fmla="*/ 27 h 62"/>
                <a:gd name="T10" fmla="*/ 140 w 180"/>
                <a:gd name="T11" fmla="*/ 22 h 62"/>
                <a:gd name="T12" fmla="*/ 128 w 180"/>
                <a:gd name="T13" fmla="*/ 26 h 62"/>
                <a:gd name="T14" fmla="*/ 110 w 180"/>
                <a:gd name="T15" fmla="*/ 26 h 62"/>
                <a:gd name="T16" fmla="*/ 100 w 180"/>
                <a:gd name="T17" fmla="*/ 20 h 62"/>
                <a:gd name="T18" fmla="*/ 91 w 180"/>
                <a:gd name="T19" fmla="*/ 21 h 62"/>
                <a:gd name="T20" fmla="*/ 74 w 180"/>
                <a:gd name="T21" fmla="*/ 26 h 62"/>
                <a:gd name="T22" fmla="*/ 58 w 180"/>
                <a:gd name="T23" fmla="*/ 28 h 62"/>
                <a:gd name="T24" fmla="*/ 50 w 180"/>
                <a:gd name="T25" fmla="*/ 21 h 62"/>
                <a:gd name="T26" fmla="*/ 41 w 180"/>
                <a:gd name="T27" fmla="*/ 16 h 62"/>
                <a:gd name="T28" fmla="*/ 45 w 180"/>
                <a:gd name="T29" fmla="*/ 7 h 62"/>
                <a:gd name="T30" fmla="*/ 32 w 180"/>
                <a:gd name="T31" fmla="*/ 7 h 62"/>
                <a:gd name="T32" fmla="*/ 21 w 180"/>
                <a:gd name="T33" fmla="*/ 9 h 62"/>
                <a:gd name="T34" fmla="*/ 15 w 180"/>
                <a:gd name="T35" fmla="*/ 0 h 62"/>
                <a:gd name="T36" fmla="*/ 17 w 180"/>
                <a:gd name="T37" fmla="*/ 12 h 62"/>
                <a:gd name="T38" fmla="*/ 11 w 180"/>
                <a:gd name="T39" fmla="*/ 13 h 62"/>
                <a:gd name="T40" fmla="*/ 0 w 180"/>
                <a:gd name="T41" fmla="*/ 3 h 62"/>
                <a:gd name="T42" fmla="*/ 2 w 180"/>
                <a:gd name="T43" fmla="*/ 12 h 62"/>
                <a:gd name="T44" fmla="*/ 4 w 180"/>
                <a:gd name="T45" fmla="*/ 24 h 62"/>
                <a:gd name="T46" fmla="*/ 11 w 180"/>
                <a:gd name="T47" fmla="*/ 38 h 62"/>
                <a:gd name="T48" fmla="*/ 25 w 180"/>
                <a:gd name="T49" fmla="*/ 32 h 62"/>
                <a:gd name="T50" fmla="*/ 42 w 180"/>
                <a:gd name="T51" fmla="*/ 41 h 62"/>
                <a:gd name="T52" fmla="*/ 57 w 180"/>
                <a:gd name="T53" fmla="*/ 42 h 62"/>
                <a:gd name="T54" fmla="*/ 71 w 180"/>
                <a:gd name="T55" fmla="*/ 42 h 62"/>
                <a:gd name="T56" fmla="*/ 85 w 180"/>
                <a:gd name="T57" fmla="*/ 54 h 62"/>
                <a:gd name="T58" fmla="*/ 85 w 180"/>
                <a:gd name="T59" fmla="*/ 62 h 62"/>
                <a:gd name="T60" fmla="*/ 99 w 180"/>
                <a:gd name="T61" fmla="*/ 60 h 62"/>
                <a:gd name="T62" fmla="*/ 111 w 180"/>
                <a:gd name="T63" fmla="*/ 52 h 62"/>
                <a:gd name="T64" fmla="*/ 131 w 180"/>
                <a:gd name="T65" fmla="*/ 54 h 62"/>
                <a:gd name="T66" fmla="*/ 150 w 180"/>
                <a:gd name="T67" fmla="*/ 55 h 62"/>
                <a:gd name="T68" fmla="*/ 164 w 180"/>
                <a:gd name="T69" fmla="*/ 50 h 62"/>
                <a:gd name="T70" fmla="*/ 174 w 180"/>
                <a:gd name="T71" fmla="*/ 50 h 62"/>
                <a:gd name="T72" fmla="*/ 180 w 180"/>
                <a:gd name="T73" fmla="*/ 38 h 62"/>
                <a:gd name="T74" fmla="*/ 177 w 180"/>
                <a:gd name="T75"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62">
                  <a:moveTo>
                    <a:pt x="178" y="24"/>
                  </a:moveTo>
                  <a:lnTo>
                    <a:pt x="175" y="26"/>
                  </a:lnTo>
                  <a:lnTo>
                    <a:pt x="174" y="31"/>
                  </a:lnTo>
                  <a:lnTo>
                    <a:pt x="171" y="36"/>
                  </a:lnTo>
                  <a:lnTo>
                    <a:pt x="164" y="34"/>
                  </a:lnTo>
                  <a:lnTo>
                    <a:pt x="159" y="36"/>
                  </a:lnTo>
                  <a:lnTo>
                    <a:pt x="154" y="40"/>
                  </a:lnTo>
                  <a:lnTo>
                    <a:pt x="149" y="38"/>
                  </a:lnTo>
                  <a:lnTo>
                    <a:pt x="146" y="33"/>
                  </a:lnTo>
                  <a:lnTo>
                    <a:pt x="145" y="27"/>
                  </a:lnTo>
                  <a:lnTo>
                    <a:pt x="146" y="23"/>
                  </a:lnTo>
                  <a:lnTo>
                    <a:pt x="140" y="22"/>
                  </a:lnTo>
                  <a:lnTo>
                    <a:pt x="134" y="26"/>
                  </a:lnTo>
                  <a:lnTo>
                    <a:pt x="128" y="26"/>
                  </a:lnTo>
                  <a:lnTo>
                    <a:pt x="121" y="23"/>
                  </a:lnTo>
                  <a:lnTo>
                    <a:pt x="110" y="26"/>
                  </a:lnTo>
                  <a:lnTo>
                    <a:pt x="104" y="26"/>
                  </a:lnTo>
                  <a:lnTo>
                    <a:pt x="100" y="20"/>
                  </a:lnTo>
                  <a:lnTo>
                    <a:pt x="95" y="18"/>
                  </a:lnTo>
                  <a:lnTo>
                    <a:pt x="91" y="21"/>
                  </a:lnTo>
                  <a:lnTo>
                    <a:pt x="80" y="22"/>
                  </a:lnTo>
                  <a:lnTo>
                    <a:pt x="74" y="26"/>
                  </a:lnTo>
                  <a:lnTo>
                    <a:pt x="63" y="26"/>
                  </a:lnTo>
                  <a:lnTo>
                    <a:pt x="58" y="28"/>
                  </a:lnTo>
                  <a:lnTo>
                    <a:pt x="52" y="20"/>
                  </a:lnTo>
                  <a:lnTo>
                    <a:pt x="50" y="21"/>
                  </a:lnTo>
                  <a:lnTo>
                    <a:pt x="41" y="19"/>
                  </a:lnTo>
                  <a:lnTo>
                    <a:pt x="41" y="16"/>
                  </a:lnTo>
                  <a:lnTo>
                    <a:pt x="47" y="12"/>
                  </a:lnTo>
                  <a:lnTo>
                    <a:pt x="45" y="7"/>
                  </a:lnTo>
                  <a:lnTo>
                    <a:pt x="39" y="5"/>
                  </a:lnTo>
                  <a:lnTo>
                    <a:pt x="32" y="7"/>
                  </a:lnTo>
                  <a:lnTo>
                    <a:pt x="26" y="13"/>
                  </a:lnTo>
                  <a:lnTo>
                    <a:pt x="21" y="9"/>
                  </a:lnTo>
                  <a:lnTo>
                    <a:pt x="20" y="0"/>
                  </a:lnTo>
                  <a:lnTo>
                    <a:pt x="15" y="0"/>
                  </a:lnTo>
                  <a:lnTo>
                    <a:pt x="12" y="6"/>
                  </a:lnTo>
                  <a:lnTo>
                    <a:pt x="17" y="12"/>
                  </a:lnTo>
                  <a:lnTo>
                    <a:pt x="14" y="15"/>
                  </a:lnTo>
                  <a:lnTo>
                    <a:pt x="11" y="13"/>
                  </a:lnTo>
                  <a:lnTo>
                    <a:pt x="6" y="5"/>
                  </a:lnTo>
                  <a:lnTo>
                    <a:pt x="0" y="3"/>
                  </a:lnTo>
                  <a:lnTo>
                    <a:pt x="2" y="7"/>
                  </a:lnTo>
                  <a:lnTo>
                    <a:pt x="2" y="12"/>
                  </a:lnTo>
                  <a:lnTo>
                    <a:pt x="5" y="18"/>
                  </a:lnTo>
                  <a:lnTo>
                    <a:pt x="4" y="24"/>
                  </a:lnTo>
                  <a:lnTo>
                    <a:pt x="6" y="31"/>
                  </a:lnTo>
                  <a:lnTo>
                    <a:pt x="11" y="38"/>
                  </a:lnTo>
                  <a:lnTo>
                    <a:pt x="18" y="36"/>
                  </a:lnTo>
                  <a:lnTo>
                    <a:pt x="25" y="32"/>
                  </a:lnTo>
                  <a:lnTo>
                    <a:pt x="35" y="35"/>
                  </a:lnTo>
                  <a:lnTo>
                    <a:pt x="42" y="41"/>
                  </a:lnTo>
                  <a:lnTo>
                    <a:pt x="50" y="40"/>
                  </a:lnTo>
                  <a:lnTo>
                    <a:pt x="57" y="42"/>
                  </a:lnTo>
                  <a:lnTo>
                    <a:pt x="65" y="44"/>
                  </a:lnTo>
                  <a:lnTo>
                    <a:pt x="71" y="42"/>
                  </a:lnTo>
                  <a:lnTo>
                    <a:pt x="79" y="48"/>
                  </a:lnTo>
                  <a:lnTo>
                    <a:pt x="85" y="54"/>
                  </a:lnTo>
                  <a:lnTo>
                    <a:pt x="83" y="61"/>
                  </a:lnTo>
                  <a:lnTo>
                    <a:pt x="85" y="62"/>
                  </a:lnTo>
                  <a:lnTo>
                    <a:pt x="89" y="60"/>
                  </a:lnTo>
                  <a:lnTo>
                    <a:pt x="99" y="60"/>
                  </a:lnTo>
                  <a:lnTo>
                    <a:pt x="104" y="58"/>
                  </a:lnTo>
                  <a:lnTo>
                    <a:pt x="111" y="52"/>
                  </a:lnTo>
                  <a:lnTo>
                    <a:pt x="123" y="51"/>
                  </a:lnTo>
                  <a:lnTo>
                    <a:pt x="131" y="54"/>
                  </a:lnTo>
                  <a:lnTo>
                    <a:pt x="140" y="51"/>
                  </a:lnTo>
                  <a:lnTo>
                    <a:pt x="150" y="55"/>
                  </a:lnTo>
                  <a:lnTo>
                    <a:pt x="156" y="54"/>
                  </a:lnTo>
                  <a:lnTo>
                    <a:pt x="164" y="50"/>
                  </a:lnTo>
                  <a:lnTo>
                    <a:pt x="168" y="53"/>
                  </a:lnTo>
                  <a:lnTo>
                    <a:pt x="174" y="50"/>
                  </a:lnTo>
                  <a:lnTo>
                    <a:pt x="178" y="43"/>
                  </a:lnTo>
                  <a:lnTo>
                    <a:pt x="180" y="38"/>
                  </a:lnTo>
                  <a:lnTo>
                    <a:pt x="180" y="35"/>
                  </a:lnTo>
                  <a:lnTo>
                    <a:pt x="177" y="30"/>
                  </a:lnTo>
                  <a:lnTo>
                    <a:pt x="178" y="2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65" name="Freeform 359"/>
            <p:cNvSpPr>
              <a:spLocks/>
            </p:cNvSpPr>
            <p:nvPr/>
          </p:nvSpPr>
          <p:spPr bwMode="auto">
            <a:xfrm>
              <a:off x="6110" y="3724"/>
              <a:ext cx="8" cy="12"/>
            </a:xfrm>
            <a:custGeom>
              <a:avLst/>
              <a:gdLst>
                <a:gd name="T0" fmla="*/ 4 w 8"/>
                <a:gd name="T1" fmla="*/ 3 h 12"/>
                <a:gd name="T2" fmla="*/ 2 w 8"/>
                <a:gd name="T3" fmla="*/ 1 h 12"/>
                <a:gd name="T4" fmla="*/ 0 w 8"/>
                <a:gd name="T5" fmla="*/ 7 h 12"/>
                <a:gd name="T6" fmla="*/ 1 w 8"/>
                <a:gd name="T7" fmla="*/ 12 h 12"/>
                <a:gd name="T8" fmla="*/ 8 w 8"/>
                <a:gd name="T9" fmla="*/ 4 h 12"/>
                <a:gd name="T10" fmla="*/ 7 w 8"/>
                <a:gd name="T11" fmla="*/ 0 h 12"/>
                <a:gd name="T12" fmla="*/ 4 w 8"/>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4" y="3"/>
                  </a:moveTo>
                  <a:lnTo>
                    <a:pt x="2" y="1"/>
                  </a:lnTo>
                  <a:lnTo>
                    <a:pt x="0" y="7"/>
                  </a:lnTo>
                  <a:lnTo>
                    <a:pt x="1" y="12"/>
                  </a:lnTo>
                  <a:lnTo>
                    <a:pt x="8" y="4"/>
                  </a:lnTo>
                  <a:lnTo>
                    <a:pt x="7" y="0"/>
                  </a:lnTo>
                  <a:lnTo>
                    <a:pt x="4" y="3"/>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66" name="Freeform 360"/>
            <p:cNvSpPr>
              <a:spLocks/>
            </p:cNvSpPr>
            <p:nvPr/>
          </p:nvSpPr>
          <p:spPr bwMode="auto">
            <a:xfrm>
              <a:off x="6110" y="3724"/>
              <a:ext cx="8" cy="12"/>
            </a:xfrm>
            <a:custGeom>
              <a:avLst/>
              <a:gdLst>
                <a:gd name="T0" fmla="*/ 4 w 8"/>
                <a:gd name="T1" fmla="*/ 3 h 12"/>
                <a:gd name="T2" fmla="*/ 2 w 8"/>
                <a:gd name="T3" fmla="*/ 1 h 12"/>
                <a:gd name="T4" fmla="*/ 0 w 8"/>
                <a:gd name="T5" fmla="*/ 7 h 12"/>
                <a:gd name="T6" fmla="*/ 1 w 8"/>
                <a:gd name="T7" fmla="*/ 12 h 12"/>
                <a:gd name="T8" fmla="*/ 8 w 8"/>
                <a:gd name="T9" fmla="*/ 4 h 12"/>
                <a:gd name="T10" fmla="*/ 7 w 8"/>
                <a:gd name="T11" fmla="*/ 0 h 12"/>
                <a:gd name="T12" fmla="*/ 4 w 8"/>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4" y="3"/>
                  </a:moveTo>
                  <a:lnTo>
                    <a:pt x="2" y="1"/>
                  </a:lnTo>
                  <a:lnTo>
                    <a:pt x="0" y="7"/>
                  </a:lnTo>
                  <a:lnTo>
                    <a:pt x="1" y="12"/>
                  </a:lnTo>
                  <a:lnTo>
                    <a:pt x="8" y="4"/>
                  </a:lnTo>
                  <a:lnTo>
                    <a:pt x="7" y="0"/>
                  </a:lnTo>
                  <a:lnTo>
                    <a:pt x="4" y="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67" name="Freeform 361"/>
            <p:cNvSpPr>
              <a:spLocks/>
            </p:cNvSpPr>
            <p:nvPr/>
          </p:nvSpPr>
          <p:spPr bwMode="auto">
            <a:xfrm>
              <a:off x="6124" y="3686"/>
              <a:ext cx="12" cy="40"/>
            </a:xfrm>
            <a:custGeom>
              <a:avLst/>
              <a:gdLst>
                <a:gd name="T0" fmla="*/ 6 w 12"/>
                <a:gd name="T1" fmla="*/ 13 h 40"/>
                <a:gd name="T2" fmla="*/ 6 w 12"/>
                <a:gd name="T3" fmla="*/ 8 h 40"/>
                <a:gd name="T4" fmla="*/ 10 w 12"/>
                <a:gd name="T5" fmla="*/ 5 h 40"/>
                <a:gd name="T6" fmla="*/ 4 w 12"/>
                <a:gd name="T7" fmla="*/ 0 h 40"/>
                <a:gd name="T8" fmla="*/ 5 w 12"/>
                <a:gd name="T9" fmla="*/ 5 h 40"/>
                <a:gd name="T10" fmla="*/ 2 w 12"/>
                <a:gd name="T11" fmla="*/ 10 h 40"/>
                <a:gd name="T12" fmla="*/ 2 w 12"/>
                <a:gd name="T13" fmla="*/ 16 h 40"/>
                <a:gd name="T14" fmla="*/ 1 w 12"/>
                <a:gd name="T15" fmla="*/ 20 h 40"/>
                <a:gd name="T16" fmla="*/ 0 w 12"/>
                <a:gd name="T17" fmla="*/ 25 h 40"/>
                <a:gd name="T18" fmla="*/ 5 w 12"/>
                <a:gd name="T19" fmla="*/ 30 h 40"/>
                <a:gd name="T20" fmla="*/ 1 w 12"/>
                <a:gd name="T21" fmla="*/ 38 h 40"/>
                <a:gd name="T22" fmla="*/ 1 w 12"/>
                <a:gd name="T23" fmla="*/ 40 h 40"/>
                <a:gd name="T24" fmla="*/ 8 w 12"/>
                <a:gd name="T25" fmla="*/ 38 h 40"/>
                <a:gd name="T26" fmla="*/ 12 w 12"/>
                <a:gd name="T27" fmla="*/ 27 h 40"/>
                <a:gd name="T28" fmla="*/ 5 w 12"/>
                <a:gd name="T29" fmla="*/ 22 h 40"/>
                <a:gd name="T30" fmla="*/ 6 w 12"/>
                <a:gd name="T31"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40">
                  <a:moveTo>
                    <a:pt x="6" y="13"/>
                  </a:moveTo>
                  <a:lnTo>
                    <a:pt x="6" y="8"/>
                  </a:lnTo>
                  <a:lnTo>
                    <a:pt x="10" y="5"/>
                  </a:lnTo>
                  <a:lnTo>
                    <a:pt x="4" y="0"/>
                  </a:lnTo>
                  <a:lnTo>
                    <a:pt x="5" y="5"/>
                  </a:lnTo>
                  <a:lnTo>
                    <a:pt x="2" y="10"/>
                  </a:lnTo>
                  <a:lnTo>
                    <a:pt x="2" y="16"/>
                  </a:lnTo>
                  <a:lnTo>
                    <a:pt x="1" y="20"/>
                  </a:lnTo>
                  <a:lnTo>
                    <a:pt x="0" y="25"/>
                  </a:lnTo>
                  <a:lnTo>
                    <a:pt x="5" y="30"/>
                  </a:lnTo>
                  <a:lnTo>
                    <a:pt x="1" y="38"/>
                  </a:lnTo>
                  <a:lnTo>
                    <a:pt x="1" y="40"/>
                  </a:lnTo>
                  <a:lnTo>
                    <a:pt x="8" y="38"/>
                  </a:lnTo>
                  <a:lnTo>
                    <a:pt x="12" y="27"/>
                  </a:lnTo>
                  <a:lnTo>
                    <a:pt x="5" y="22"/>
                  </a:lnTo>
                  <a:lnTo>
                    <a:pt x="6" y="13"/>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68" name="Freeform 362"/>
            <p:cNvSpPr>
              <a:spLocks/>
            </p:cNvSpPr>
            <p:nvPr/>
          </p:nvSpPr>
          <p:spPr bwMode="auto">
            <a:xfrm>
              <a:off x="6124" y="3686"/>
              <a:ext cx="12" cy="40"/>
            </a:xfrm>
            <a:custGeom>
              <a:avLst/>
              <a:gdLst>
                <a:gd name="T0" fmla="*/ 6 w 12"/>
                <a:gd name="T1" fmla="*/ 13 h 40"/>
                <a:gd name="T2" fmla="*/ 6 w 12"/>
                <a:gd name="T3" fmla="*/ 8 h 40"/>
                <a:gd name="T4" fmla="*/ 10 w 12"/>
                <a:gd name="T5" fmla="*/ 6 h 40"/>
                <a:gd name="T6" fmla="*/ 4 w 12"/>
                <a:gd name="T7" fmla="*/ 0 h 40"/>
                <a:gd name="T8" fmla="*/ 5 w 12"/>
                <a:gd name="T9" fmla="*/ 6 h 40"/>
                <a:gd name="T10" fmla="*/ 2 w 12"/>
                <a:gd name="T11" fmla="*/ 10 h 40"/>
                <a:gd name="T12" fmla="*/ 2 w 12"/>
                <a:gd name="T13" fmla="*/ 16 h 40"/>
                <a:gd name="T14" fmla="*/ 1 w 12"/>
                <a:gd name="T15" fmla="*/ 20 h 40"/>
                <a:gd name="T16" fmla="*/ 0 w 12"/>
                <a:gd name="T17" fmla="*/ 25 h 40"/>
                <a:gd name="T18" fmla="*/ 5 w 12"/>
                <a:gd name="T19" fmla="*/ 30 h 40"/>
                <a:gd name="T20" fmla="*/ 1 w 12"/>
                <a:gd name="T21" fmla="*/ 38 h 40"/>
                <a:gd name="T22" fmla="*/ 1 w 12"/>
                <a:gd name="T23" fmla="*/ 40 h 40"/>
                <a:gd name="T24" fmla="*/ 8 w 12"/>
                <a:gd name="T25" fmla="*/ 38 h 40"/>
                <a:gd name="T26" fmla="*/ 12 w 12"/>
                <a:gd name="T27" fmla="*/ 27 h 40"/>
                <a:gd name="T28" fmla="*/ 5 w 12"/>
                <a:gd name="T29" fmla="*/ 22 h 40"/>
                <a:gd name="T30" fmla="*/ 6 w 12"/>
                <a:gd name="T31"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40">
                  <a:moveTo>
                    <a:pt x="6" y="13"/>
                  </a:moveTo>
                  <a:lnTo>
                    <a:pt x="6" y="8"/>
                  </a:lnTo>
                  <a:lnTo>
                    <a:pt x="10" y="6"/>
                  </a:lnTo>
                  <a:lnTo>
                    <a:pt x="4" y="0"/>
                  </a:lnTo>
                  <a:lnTo>
                    <a:pt x="5" y="6"/>
                  </a:lnTo>
                  <a:lnTo>
                    <a:pt x="2" y="10"/>
                  </a:lnTo>
                  <a:lnTo>
                    <a:pt x="2" y="16"/>
                  </a:lnTo>
                  <a:lnTo>
                    <a:pt x="1" y="20"/>
                  </a:lnTo>
                  <a:lnTo>
                    <a:pt x="0" y="25"/>
                  </a:lnTo>
                  <a:lnTo>
                    <a:pt x="5" y="30"/>
                  </a:lnTo>
                  <a:lnTo>
                    <a:pt x="1" y="38"/>
                  </a:lnTo>
                  <a:lnTo>
                    <a:pt x="1" y="40"/>
                  </a:lnTo>
                  <a:lnTo>
                    <a:pt x="8" y="38"/>
                  </a:lnTo>
                  <a:lnTo>
                    <a:pt x="12" y="27"/>
                  </a:lnTo>
                  <a:lnTo>
                    <a:pt x="5" y="22"/>
                  </a:lnTo>
                  <a:lnTo>
                    <a:pt x="6" y="13"/>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69" name="Freeform 363"/>
            <p:cNvSpPr>
              <a:spLocks/>
            </p:cNvSpPr>
            <p:nvPr/>
          </p:nvSpPr>
          <p:spPr bwMode="auto">
            <a:xfrm>
              <a:off x="5954" y="3301"/>
              <a:ext cx="16" cy="16"/>
            </a:xfrm>
            <a:custGeom>
              <a:avLst/>
              <a:gdLst>
                <a:gd name="T0" fmla="*/ 16 w 16"/>
                <a:gd name="T1" fmla="*/ 11 h 16"/>
                <a:gd name="T2" fmla="*/ 16 w 16"/>
                <a:gd name="T3" fmla="*/ 3 h 16"/>
                <a:gd name="T4" fmla="*/ 10 w 16"/>
                <a:gd name="T5" fmla="*/ 0 h 16"/>
                <a:gd name="T6" fmla="*/ 1 w 16"/>
                <a:gd name="T7" fmla="*/ 6 h 16"/>
                <a:gd name="T8" fmla="*/ 0 w 16"/>
                <a:gd name="T9" fmla="*/ 11 h 16"/>
                <a:gd name="T10" fmla="*/ 9 w 16"/>
                <a:gd name="T11" fmla="*/ 16 h 16"/>
                <a:gd name="T12" fmla="*/ 16 w 16"/>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6" y="11"/>
                  </a:moveTo>
                  <a:lnTo>
                    <a:pt x="16" y="3"/>
                  </a:lnTo>
                  <a:lnTo>
                    <a:pt x="10" y="0"/>
                  </a:lnTo>
                  <a:lnTo>
                    <a:pt x="1" y="6"/>
                  </a:lnTo>
                  <a:lnTo>
                    <a:pt x="0" y="11"/>
                  </a:lnTo>
                  <a:lnTo>
                    <a:pt x="9" y="16"/>
                  </a:lnTo>
                  <a:lnTo>
                    <a:pt x="16" y="11"/>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70" name="Freeform 364"/>
            <p:cNvSpPr>
              <a:spLocks/>
            </p:cNvSpPr>
            <p:nvPr/>
          </p:nvSpPr>
          <p:spPr bwMode="auto">
            <a:xfrm>
              <a:off x="5954" y="3301"/>
              <a:ext cx="16" cy="16"/>
            </a:xfrm>
            <a:custGeom>
              <a:avLst/>
              <a:gdLst>
                <a:gd name="T0" fmla="*/ 16 w 16"/>
                <a:gd name="T1" fmla="*/ 11 h 16"/>
                <a:gd name="T2" fmla="*/ 16 w 16"/>
                <a:gd name="T3" fmla="*/ 3 h 16"/>
                <a:gd name="T4" fmla="*/ 10 w 16"/>
                <a:gd name="T5" fmla="*/ 0 h 16"/>
                <a:gd name="T6" fmla="*/ 1 w 16"/>
                <a:gd name="T7" fmla="*/ 6 h 16"/>
                <a:gd name="T8" fmla="*/ 0 w 16"/>
                <a:gd name="T9" fmla="*/ 11 h 16"/>
                <a:gd name="T10" fmla="*/ 9 w 16"/>
                <a:gd name="T11" fmla="*/ 16 h 16"/>
                <a:gd name="T12" fmla="*/ 16 w 16"/>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6" y="11"/>
                  </a:moveTo>
                  <a:lnTo>
                    <a:pt x="16" y="3"/>
                  </a:lnTo>
                  <a:lnTo>
                    <a:pt x="10" y="0"/>
                  </a:lnTo>
                  <a:lnTo>
                    <a:pt x="1" y="6"/>
                  </a:lnTo>
                  <a:lnTo>
                    <a:pt x="0" y="11"/>
                  </a:lnTo>
                  <a:lnTo>
                    <a:pt x="9" y="16"/>
                  </a:lnTo>
                  <a:lnTo>
                    <a:pt x="16" y="1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71" name="Freeform 365"/>
            <p:cNvSpPr>
              <a:spLocks/>
            </p:cNvSpPr>
            <p:nvPr/>
          </p:nvSpPr>
          <p:spPr bwMode="auto">
            <a:xfrm>
              <a:off x="6013" y="3325"/>
              <a:ext cx="16" cy="8"/>
            </a:xfrm>
            <a:custGeom>
              <a:avLst/>
              <a:gdLst>
                <a:gd name="T0" fmla="*/ 16 w 16"/>
                <a:gd name="T1" fmla="*/ 2 h 8"/>
                <a:gd name="T2" fmla="*/ 7 w 16"/>
                <a:gd name="T3" fmla="*/ 0 h 8"/>
                <a:gd name="T4" fmla="*/ 1 w 16"/>
                <a:gd name="T5" fmla="*/ 3 h 8"/>
                <a:gd name="T6" fmla="*/ 0 w 16"/>
                <a:gd name="T7" fmla="*/ 6 h 8"/>
                <a:gd name="T8" fmla="*/ 7 w 16"/>
                <a:gd name="T9" fmla="*/ 7 h 8"/>
                <a:gd name="T10" fmla="*/ 15 w 16"/>
                <a:gd name="T11" fmla="*/ 8 h 8"/>
                <a:gd name="T12" fmla="*/ 16 w 16"/>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2"/>
                  </a:moveTo>
                  <a:lnTo>
                    <a:pt x="7" y="0"/>
                  </a:lnTo>
                  <a:lnTo>
                    <a:pt x="1" y="3"/>
                  </a:lnTo>
                  <a:lnTo>
                    <a:pt x="0" y="6"/>
                  </a:lnTo>
                  <a:lnTo>
                    <a:pt x="7" y="7"/>
                  </a:lnTo>
                  <a:lnTo>
                    <a:pt x="15" y="8"/>
                  </a:lnTo>
                  <a:lnTo>
                    <a:pt x="16" y="2"/>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72" name="Freeform 366"/>
            <p:cNvSpPr>
              <a:spLocks/>
            </p:cNvSpPr>
            <p:nvPr/>
          </p:nvSpPr>
          <p:spPr bwMode="auto">
            <a:xfrm>
              <a:off x="6013" y="3325"/>
              <a:ext cx="16" cy="8"/>
            </a:xfrm>
            <a:custGeom>
              <a:avLst/>
              <a:gdLst>
                <a:gd name="T0" fmla="*/ 16 w 16"/>
                <a:gd name="T1" fmla="*/ 2 h 8"/>
                <a:gd name="T2" fmla="*/ 7 w 16"/>
                <a:gd name="T3" fmla="*/ 0 h 8"/>
                <a:gd name="T4" fmla="*/ 1 w 16"/>
                <a:gd name="T5" fmla="*/ 3 h 8"/>
                <a:gd name="T6" fmla="*/ 0 w 16"/>
                <a:gd name="T7" fmla="*/ 6 h 8"/>
                <a:gd name="T8" fmla="*/ 7 w 16"/>
                <a:gd name="T9" fmla="*/ 7 h 8"/>
                <a:gd name="T10" fmla="*/ 15 w 16"/>
                <a:gd name="T11" fmla="*/ 8 h 8"/>
                <a:gd name="T12" fmla="*/ 16 w 16"/>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2"/>
                  </a:moveTo>
                  <a:lnTo>
                    <a:pt x="7" y="0"/>
                  </a:lnTo>
                  <a:lnTo>
                    <a:pt x="1" y="3"/>
                  </a:lnTo>
                  <a:lnTo>
                    <a:pt x="0" y="6"/>
                  </a:lnTo>
                  <a:lnTo>
                    <a:pt x="7" y="7"/>
                  </a:lnTo>
                  <a:lnTo>
                    <a:pt x="15" y="8"/>
                  </a:lnTo>
                  <a:lnTo>
                    <a:pt x="16" y="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73" name="Freeform 367"/>
            <p:cNvSpPr>
              <a:spLocks/>
            </p:cNvSpPr>
            <p:nvPr/>
          </p:nvSpPr>
          <p:spPr bwMode="auto">
            <a:xfrm>
              <a:off x="5986" y="3355"/>
              <a:ext cx="29" cy="30"/>
            </a:xfrm>
            <a:custGeom>
              <a:avLst/>
              <a:gdLst>
                <a:gd name="T0" fmla="*/ 19 w 29"/>
                <a:gd name="T1" fmla="*/ 14 h 30"/>
                <a:gd name="T2" fmla="*/ 12 w 29"/>
                <a:gd name="T3" fmla="*/ 11 h 30"/>
                <a:gd name="T4" fmla="*/ 0 w 29"/>
                <a:gd name="T5" fmla="*/ 11 h 30"/>
                <a:gd name="T6" fmla="*/ 3 w 29"/>
                <a:gd name="T7" fmla="*/ 21 h 30"/>
                <a:gd name="T8" fmla="*/ 9 w 29"/>
                <a:gd name="T9" fmla="*/ 30 h 30"/>
                <a:gd name="T10" fmla="*/ 13 w 29"/>
                <a:gd name="T11" fmla="*/ 21 h 30"/>
                <a:gd name="T12" fmla="*/ 17 w 29"/>
                <a:gd name="T13" fmla="*/ 21 h 30"/>
                <a:gd name="T14" fmla="*/ 15 w 29"/>
                <a:gd name="T15" fmla="*/ 25 h 30"/>
                <a:gd name="T16" fmla="*/ 23 w 29"/>
                <a:gd name="T17" fmla="*/ 29 h 30"/>
                <a:gd name="T18" fmla="*/ 21 w 29"/>
                <a:gd name="T19" fmla="*/ 17 h 30"/>
                <a:gd name="T20" fmla="*/ 29 w 29"/>
                <a:gd name="T21" fmla="*/ 5 h 30"/>
                <a:gd name="T22" fmla="*/ 22 w 29"/>
                <a:gd name="T23" fmla="*/ 0 h 30"/>
                <a:gd name="T24" fmla="*/ 19 w 29"/>
                <a:gd name="T25"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0">
                  <a:moveTo>
                    <a:pt x="19" y="14"/>
                  </a:moveTo>
                  <a:lnTo>
                    <a:pt x="12" y="11"/>
                  </a:lnTo>
                  <a:lnTo>
                    <a:pt x="0" y="11"/>
                  </a:lnTo>
                  <a:lnTo>
                    <a:pt x="3" y="21"/>
                  </a:lnTo>
                  <a:lnTo>
                    <a:pt x="9" y="30"/>
                  </a:lnTo>
                  <a:lnTo>
                    <a:pt x="13" y="21"/>
                  </a:lnTo>
                  <a:lnTo>
                    <a:pt x="17" y="21"/>
                  </a:lnTo>
                  <a:lnTo>
                    <a:pt x="15" y="25"/>
                  </a:lnTo>
                  <a:lnTo>
                    <a:pt x="23" y="29"/>
                  </a:lnTo>
                  <a:lnTo>
                    <a:pt x="21" y="17"/>
                  </a:lnTo>
                  <a:lnTo>
                    <a:pt x="29" y="5"/>
                  </a:lnTo>
                  <a:lnTo>
                    <a:pt x="22" y="0"/>
                  </a:lnTo>
                  <a:lnTo>
                    <a:pt x="19" y="14"/>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74" name="Freeform 368"/>
            <p:cNvSpPr>
              <a:spLocks/>
            </p:cNvSpPr>
            <p:nvPr/>
          </p:nvSpPr>
          <p:spPr bwMode="auto">
            <a:xfrm>
              <a:off x="5986" y="3355"/>
              <a:ext cx="29" cy="30"/>
            </a:xfrm>
            <a:custGeom>
              <a:avLst/>
              <a:gdLst>
                <a:gd name="T0" fmla="*/ 19 w 29"/>
                <a:gd name="T1" fmla="*/ 14 h 30"/>
                <a:gd name="T2" fmla="*/ 12 w 29"/>
                <a:gd name="T3" fmla="*/ 11 h 30"/>
                <a:gd name="T4" fmla="*/ 0 w 29"/>
                <a:gd name="T5" fmla="*/ 11 h 30"/>
                <a:gd name="T6" fmla="*/ 3 w 29"/>
                <a:gd name="T7" fmla="*/ 21 h 30"/>
                <a:gd name="T8" fmla="*/ 9 w 29"/>
                <a:gd name="T9" fmla="*/ 30 h 30"/>
                <a:gd name="T10" fmla="*/ 13 w 29"/>
                <a:gd name="T11" fmla="*/ 21 h 30"/>
                <a:gd name="T12" fmla="*/ 17 w 29"/>
                <a:gd name="T13" fmla="*/ 21 h 30"/>
                <a:gd name="T14" fmla="*/ 15 w 29"/>
                <a:gd name="T15" fmla="*/ 25 h 30"/>
                <a:gd name="T16" fmla="*/ 23 w 29"/>
                <a:gd name="T17" fmla="*/ 29 h 30"/>
                <a:gd name="T18" fmla="*/ 21 w 29"/>
                <a:gd name="T19" fmla="*/ 17 h 30"/>
                <a:gd name="T20" fmla="*/ 29 w 29"/>
                <a:gd name="T21" fmla="*/ 5 h 30"/>
                <a:gd name="T22" fmla="*/ 22 w 29"/>
                <a:gd name="T23" fmla="*/ 0 h 30"/>
                <a:gd name="T24" fmla="*/ 19 w 29"/>
                <a:gd name="T25"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0">
                  <a:moveTo>
                    <a:pt x="19" y="14"/>
                  </a:moveTo>
                  <a:lnTo>
                    <a:pt x="12" y="11"/>
                  </a:lnTo>
                  <a:lnTo>
                    <a:pt x="0" y="11"/>
                  </a:lnTo>
                  <a:lnTo>
                    <a:pt x="3" y="21"/>
                  </a:lnTo>
                  <a:lnTo>
                    <a:pt x="9" y="30"/>
                  </a:lnTo>
                  <a:lnTo>
                    <a:pt x="13" y="21"/>
                  </a:lnTo>
                  <a:lnTo>
                    <a:pt x="17" y="21"/>
                  </a:lnTo>
                  <a:lnTo>
                    <a:pt x="15" y="25"/>
                  </a:lnTo>
                  <a:lnTo>
                    <a:pt x="23" y="29"/>
                  </a:lnTo>
                  <a:lnTo>
                    <a:pt x="21" y="17"/>
                  </a:lnTo>
                  <a:lnTo>
                    <a:pt x="29" y="5"/>
                  </a:lnTo>
                  <a:lnTo>
                    <a:pt x="22" y="0"/>
                  </a:lnTo>
                  <a:lnTo>
                    <a:pt x="19" y="1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75" name="Freeform 369"/>
            <p:cNvSpPr>
              <a:spLocks/>
            </p:cNvSpPr>
            <p:nvPr/>
          </p:nvSpPr>
          <p:spPr bwMode="auto">
            <a:xfrm>
              <a:off x="6043" y="3415"/>
              <a:ext cx="52" cy="31"/>
            </a:xfrm>
            <a:custGeom>
              <a:avLst/>
              <a:gdLst>
                <a:gd name="T0" fmla="*/ 36 w 52"/>
                <a:gd name="T1" fmla="*/ 16 h 31"/>
                <a:gd name="T2" fmla="*/ 43 w 52"/>
                <a:gd name="T3" fmla="*/ 21 h 31"/>
                <a:gd name="T4" fmla="*/ 52 w 52"/>
                <a:gd name="T5" fmla="*/ 16 h 31"/>
                <a:gd name="T6" fmla="*/ 38 w 52"/>
                <a:gd name="T7" fmla="*/ 9 h 31"/>
                <a:gd name="T8" fmla="*/ 38 w 52"/>
                <a:gd name="T9" fmla="*/ 3 h 31"/>
                <a:gd name="T10" fmla="*/ 30 w 52"/>
                <a:gd name="T11" fmla="*/ 0 h 31"/>
                <a:gd name="T12" fmla="*/ 25 w 52"/>
                <a:gd name="T13" fmla="*/ 5 h 31"/>
                <a:gd name="T14" fmla="*/ 16 w 52"/>
                <a:gd name="T15" fmla="*/ 5 h 31"/>
                <a:gd name="T16" fmla="*/ 15 w 52"/>
                <a:gd name="T17" fmla="*/ 10 h 31"/>
                <a:gd name="T18" fmla="*/ 0 w 52"/>
                <a:gd name="T19" fmla="*/ 9 h 31"/>
                <a:gd name="T20" fmla="*/ 1 w 52"/>
                <a:gd name="T21" fmla="*/ 17 h 31"/>
                <a:gd name="T22" fmla="*/ 14 w 52"/>
                <a:gd name="T23" fmla="*/ 23 h 31"/>
                <a:gd name="T24" fmla="*/ 20 w 52"/>
                <a:gd name="T25" fmla="*/ 14 h 31"/>
                <a:gd name="T26" fmla="*/ 29 w 52"/>
                <a:gd name="T27" fmla="*/ 16 h 31"/>
                <a:gd name="T28" fmla="*/ 17 w 52"/>
                <a:gd name="T29" fmla="*/ 24 h 31"/>
                <a:gd name="T30" fmla="*/ 24 w 52"/>
                <a:gd name="T31" fmla="*/ 30 h 31"/>
                <a:gd name="T32" fmla="*/ 36 w 52"/>
                <a:gd name="T33" fmla="*/ 31 h 31"/>
                <a:gd name="T34" fmla="*/ 40 w 52"/>
                <a:gd name="T35" fmla="*/ 26 h 31"/>
                <a:gd name="T36" fmla="*/ 36 w 52"/>
                <a:gd name="T3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1">
                  <a:moveTo>
                    <a:pt x="36" y="16"/>
                  </a:moveTo>
                  <a:lnTo>
                    <a:pt x="43" y="21"/>
                  </a:lnTo>
                  <a:lnTo>
                    <a:pt x="52" y="16"/>
                  </a:lnTo>
                  <a:lnTo>
                    <a:pt x="38" y="9"/>
                  </a:lnTo>
                  <a:lnTo>
                    <a:pt x="38" y="3"/>
                  </a:lnTo>
                  <a:lnTo>
                    <a:pt x="30" y="0"/>
                  </a:lnTo>
                  <a:lnTo>
                    <a:pt x="25" y="5"/>
                  </a:lnTo>
                  <a:lnTo>
                    <a:pt x="16" y="5"/>
                  </a:lnTo>
                  <a:lnTo>
                    <a:pt x="15" y="10"/>
                  </a:lnTo>
                  <a:lnTo>
                    <a:pt x="0" y="9"/>
                  </a:lnTo>
                  <a:lnTo>
                    <a:pt x="1" y="17"/>
                  </a:lnTo>
                  <a:lnTo>
                    <a:pt x="14" y="23"/>
                  </a:lnTo>
                  <a:lnTo>
                    <a:pt x="20" y="14"/>
                  </a:lnTo>
                  <a:lnTo>
                    <a:pt x="29" y="16"/>
                  </a:lnTo>
                  <a:lnTo>
                    <a:pt x="17" y="24"/>
                  </a:lnTo>
                  <a:lnTo>
                    <a:pt x="24" y="30"/>
                  </a:lnTo>
                  <a:lnTo>
                    <a:pt x="36" y="31"/>
                  </a:lnTo>
                  <a:lnTo>
                    <a:pt x="40" y="26"/>
                  </a:lnTo>
                  <a:lnTo>
                    <a:pt x="36" y="16"/>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76" name="Freeform 370"/>
            <p:cNvSpPr>
              <a:spLocks/>
            </p:cNvSpPr>
            <p:nvPr/>
          </p:nvSpPr>
          <p:spPr bwMode="auto">
            <a:xfrm>
              <a:off x="6043" y="3415"/>
              <a:ext cx="52" cy="31"/>
            </a:xfrm>
            <a:custGeom>
              <a:avLst/>
              <a:gdLst>
                <a:gd name="T0" fmla="*/ 36 w 52"/>
                <a:gd name="T1" fmla="*/ 16 h 31"/>
                <a:gd name="T2" fmla="*/ 43 w 52"/>
                <a:gd name="T3" fmla="*/ 21 h 31"/>
                <a:gd name="T4" fmla="*/ 52 w 52"/>
                <a:gd name="T5" fmla="*/ 16 h 31"/>
                <a:gd name="T6" fmla="*/ 38 w 52"/>
                <a:gd name="T7" fmla="*/ 9 h 31"/>
                <a:gd name="T8" fmla="*/ 38 w 52"/>
                <a:gd name="T9" fmla="*/ 3 h 31"/>
                <a:gd name="T10" fmla="*/ 30 w 52"/>
                <a:gd name="T11" fmla="*/ 0 h 31"/>
                <a:gd name="T12" fmla="*/ 25 w 52"/>
                <a:gd name="T13" fmla="*/ 5 h 31"/>
                <a:gd name="T14" fmla="*/ 16 w 52"/>
                <a:gd name="T15" fmla="*/ 5 h 31"/>
                <a:gd name="T16" fmla="*/ 15 w 52"/>
                <a:gd name="T17" fmla="*/ 10 h 31"/>
                <a:gd name="T18" fmla="*/ 0 w 52"/>
                <a:gd name="T19" fmla="*/ 9 h 31"/>
                <a:gd name="T20" fmla="*/ 1 w 52"/>
                <a:gd name="T21" fmla="*/ 17 h 31"/>
                <a:gd name="T22" fmla="*/ 14 w 52"/>
                <a:gd name="T23" fmla="*/ 23 h 31"/>
                <a:gd name="T24" fmla="*/ 20 w 52"/>
                <a:gd name="T25" fmla="*/ 14 h 31"/>
                <a:gd name="T26" fmla="*/ 29 w 52"/>
                <a:gd name="T27" fmla="*/ 16 h 31"/>
                <a:gd name="T28" fmla="*/ 17 w 52"/>
                <a:gd name="T29" fmla="*/ 24 h 31"/>
                <a:gd name="T30" fmla="*/ 24 w 52"/>
                <a:gd name="T31" fmla="*/ 30 h 31"/>
                <a:gd name="T32" fmla="*/ 36 w 52"/>
                <a:gd name="T33" fmla="*/ 31 h 31"/>
                <a:gd name="T34" fmla="*/ 40 w 52"/>
                <a:gd name="T35" fmla="*/ 26 h 31"/>
                <a:gd name="T36" fmla="*/ 36 w 52"/>
                <a:gd name="T3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1">
                  <a:moveTo>
                    <a:pt x="36" y="16"/>
                  </a:moveTo>
                  <a:lnTo>
                    <a:pt x="43" y="21"/>
                  </a:lnTo>
                  <a:lnTo>
                    <a:pt x="52" y="16"/>
                  </a:lnTo>
                  <a:lnTo>
                    <a:pt x="38" y="9"/>
                  </a:lnTo>
                  <a:lnTo>
                    <a:pt x="38" y="3"/>
                  </a:lnTo>
                  <a:lnTo>
                    <a:pt x="30" y="0"/>
                  </a:lnTo>
                  <a:lnTo>
                    <a:pt x="25" y="5"/>
                  </a:lnTo>
                  <a:lnTo>
                    <a:pt x="16" y="5"/>
                  </a:lnTo>
                  <a:lnTo>
                    <a:pt x="15" y="10"/>
                  </a:lnTo>
                  <a:lnTo>
                    <a:pt x="0" y="9"/>
                  </a:lnTo>
                  <a:lnTo>
                    <a:pt x="1" y="17"/>
                  </a:lnTo>
                  <a:lnTo>
                    <a:pt x="14" y="23"/>
                  </a:lnTo>
                  <a:lnTo>
                    <a:pt x="20" y="14"/>
                  </a:lnTo>
                  <a:lnTo>
                    <a:pt x="29" y="16"/>
                  </a:lnTo>
                  <a:lnTo>
                    <a:pt x="17" y="24"/>
                  </a:lnTo>
                  <a:lnTo>
                    <a:pt x="24" y="30"/>
                  </a:lnTo>
                  <a:lnTo>
                    <a:pt x="36" y="31"/>
                  </a:lnTo>
                  <a:lnTo>
                    <a:pt x="40" y="26"/>
                  </a:lnTo>
                  <a:lnTo>
                    <a:pt x="36" y="1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77" name="Freeform 371"/>
            <p:cNvSpPr>
              <a:spLocks/>
            </p:cNvSpPr>
            <p:nvPr/>
          </p:nvSpPr>
          <p:spPr bwMode="auto">
            <a:xfrm>
              <a:off x="6043" y="3476"/>
              <a:ext cx="20" cy="32"/>
            </a:xfrm>
            <a:custGeom>
              <a:avLst/>
              <a:gdLst>
                <a:gd name="T0" fmla="*/ 16 w 20"/>
                <a:gd name="T1" fmla="*/ 1 h 32"/>
                <a:gd name="T2" fmla="*/ 7 w 20"/>
                <a:gd name="T3" fmla="*/ 0 h 32"/>
                <a:gd name="T4" fmla="*/ 1 w 20"/>
                <a:gd name="T5" fmla="*/ 1 h 32"/>
                <a:gd name="T6" fmla="*/ 0 w 20"/>
                <a:gd name="T7" fmla="*/ 9 h 32"/>
                <a:gd name="T8" fmla="*/ 9 w 20"/>
                <a:gd name="T9" fmla="*/ 15 h 32"/>
                <a:gd name="T10" fmla="*/ 4 w 20"/>
                <a:gd name="T11" fmla="*/ 25 h 32"/>
                <a:gd name="T12" fmla="*/ 12 w 20"/>
                <a:gd name="T13" fmla="*/ 32 h 32"/>
                <a:gd name="T14" fmla="*/ 15 w 20"/>
                <a:gd name="T15" fmla="*/ 23 h 32"/>
                <a:gd name="T16" fmla="*/ 20 w 20"/>
                <a:gd name="T17" fmla="*/ 19 h 32"/>
                <a:gd name="T18" fmla="*/ 19 w 20"/>
                <a:gd name="T19" fmla="*/ 13 h 32"/>
                <a:gd name="T20" fmla="*/ 16 w 20"/>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2">
                  <a:moveTo>
                    <a:pt x="16" y="1"/>
                  </a:moveTo>
                  <a:lnTo>
                    <a:pt x="7" y="0"/>
                  </a:lnTo>
                  <a:lnTo>
                    <a:pt x="1" y="1"/>
                  </a:lnTo>
                  <a:lnTo>
                    <a:pt x="0" y="9"/>
                  </a:lnTo>
                  <a:lnTo>
                    <a:pt x="9" y="15"/>
                  </a:lnTo>
                  <a:lnTo>
                    <a:pt x="4" y="25"/>
                  </a:lnTo>
                  <a:lnTo>
                    <a:pt x="12" y="32"/>
                  </a:lnTo>
                  <a:lnTo>
                    <a:pt x="15" y="23"/>
                  </a:lnTo>
                  <a:lnTo>
                    <a:pt x="20" y="19"/>
                  </a:lnTo>
                  <a:lnTo>
                    <a:pt x="19" y="13"/>
                  </a:lnTo>
                  <a:lnTo>
                    <a:pt x="16" y="1"/>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78" name="Freeform 372"/>
            <p:cNvSpPr>
              <a:spLocks/>
            </p:cNvSpPr>
            <p:nvPr/>
          </p:nvSpPr>
          <p:spPr bwMode="auto">
            <a:xfrm>
              <a:off x="6043" y="3476"/>
              <a:ext cx="20" cy="32"/>
            </a:xfrm>
            <a:custGeom>
              <a:avLst/>
              <a:gdLst>
                <a:gd name="T0" fmla="*/ 16 w 20"/>
                <a:gd name="T1" fmla="*/ 1 h 32"/>
                <a:gd name="T2" fmla="*/ 7 w 20"/>
                <a:gd name="T3" fmla="*/ 0 h 32"/>
                <a:gd name="T4" fmla="*/ 1 w 20"/>
                <a:gd name="T5" fmla="*/ 1 h 32"/>
                <a:gd name="T6" fmla="*/ 0 w 20"/>
                <a:gd name="T7" fmla="*/ 9 h 32"/>
                <a:gd name="T8" fmla="*/ 9 w 20"/>
                <a:gd name="T9" fmla="*/ 15 h 32"/>
                <a:gd name="T10" fmla="*/ 4 w 20"/>
                <a:gd name="T11" fmla="*/ 25 h 32"/>
                <a:gd name="T12" fmla="*/ 12 w 20"/>
                <a:gd name="T13" fmla="*/ 32 h 32"/>
                <a:gd name="T14" fmla="*/ 15 w 20"/>
                <a:gd name="T15" fmla="*/ 23 h 32"/>
                <a:gd name="T16" fmla="*/ 20 w 20"/>
                <a:gd name="T17" fmla="*/ 19 h 32"/>
                <a:gd name="T18" fmla="*/ 19 w 20"/>
                <a:gd name="T19" fmla="*/ 13 h 32"/>
                <a:gd name="T20" fmla="*/ 16 w 20"/>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2">
                  <a:moveTo>
                    <a:pt x="16" y="1"/>
                  </a:moveTo>
                  <a:lnTo>
                    <a:pt x="7" y="0"/>
                  </a:lnTo>
                  <a:lnTo>
                    <a:pt x="1" y="1"/>
                  </a:lnTo>
                  <a:lnTo>
                    <a:pt x="0" y="9"/>
                  </a:lnTo>
                  <a:lnTo>
                    <a:pt x="9" y="15"/>
                  </a:lnTo>
                  <a:lnTo>
                    <a:pt x="4" y="25"/>
                  </a:lnTo>
                  <a:lnTo>
                    <a:pt x="12" y="32"/>
                  </a:lnTo>
                  <a:lnTo>
                    <a:pt x="15" y="23"/>
                  </a:lnTo>
                  <a:lnTo>
                    <a:pt x="20" y="19"/>
                  </a:lnTo>
                  <a:lnTo>
                    <a:pt x="19" y="13"/>
                  </a:lnTo>
                  <a:lnTo>
                    <a:pt x="16" y="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79" name="Freeform 373"/>
            <p:cNvSpPr>
              <a:spLocks/>
            </p:cNvSpPr>
            <p:nvPr/>
          </p:nvSpPr>
          <p:spPr bwMode="auto">
            <a:xfrm>
              <a:off x="6053" y="3548"/>
              <a:ext cx="22" cy="17"/>
            </a:xfrm>
            <a:custGeom>
              <a:avLst/>
              <a:gdLst>
                <a:gd name="T0" fmla="*/ 17 w 22"/>
                <a:gd name="T1" fmla="*/ 10 h 17"/>
                <a:gd name="T2" fmla="*/ 22 w 22"/>
                <a:gd name="T3" fmla="*/ 0 h 17"/>
                <a:gd name="T4" fmla="*/ 10 w 22"/>
                <a:gd name="T5" fmla="*/ 7 h 17"/>
                <a:gd name="T6" fmla="*/ 3 w 22"/>
                <a:gd name="T7" fmla="*/ 8 h 17"/>
                <a:gd name="T8" fmla="*/ 0 w 22"/>
                <a:gd name="T9" fmla="*/ 17 h 17"/>
                <a:gd name="T10" fmla="*/ 10 w 22"/>
                <a:gd name="T11" fmla="*/ 10 h 17"/>
                <a:gd name="T12" fmla="*/ 17 w 22"/>
                <a:gd name="T13" fmla="*/ 10 h 17"/>
              </a:gdLst>
              <a:ahLst/>
              <a:cxnLst>
                <a:cxn ang="0">
                  <a:pos x="T0" y="T1"/>
                </a:cxn>
                <a:cxn ang="0">
                  <a:pos x="T2" y="T3"/>
                </a:cxn>
                <a:cxn ang="0">
                  <a:pos x="T4" y="T5"/>
                </a:cxn>
                <a:cxn ang="0">
                  <a:pos x="T6" y="T7"/>
                </a:cxn>
                <a:cxn ang="0">
                  <a:pos x="T8" y="T9"/>
                </a:cxn>
                <a:cxn ang="0">
                  <a:pos x="T10" y="T11"/>
                </a:cxn>
                <a:cxn ang="0">
                  <a:pos x="T12" y="T13"/>
                </a:cxn>
              </a:cxnLst>
              <a:rect l="0" t="0" r="r" b="b"/>
              <a:pathLst>
                <a:path w="22" h="17">
                  <a:moveTo>
                    <a:pt x="17" y="10"/>
                  </a:moveTo>
                  <a:lnTo>
                    <a:pt x="22" y="0"/>
                  </a:lnTo>
                  <a:lnTo>
                    <a:pt x="10" y="7"/>
                  </a:lnTo>
                  <a:lnTo>
                    <a:pt x="3" y="8"/>
                  </a:lnTo>
                  <a:lnTo>
                    <a:pt x="0" y="17"/>
                  </a:lnTo>
                  <a:lnTo>
                    <a:pt x="10" y="10"/>
                  </a:lnTo>
                  <a:lnTo>
                    <a:pt x="17" y="1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80" name="Freeform 374"/>
            <p:cNvSpPr>
              <a:spLocks/>
            </p:cNvSpPr>
            <p:nvPr/>
          </p:nvSpPr>
          <p:spPr bwMode="auto">
            <a:xfrm>
              <a:off x="6053" y="3548"/>
              <a:ext cx="22" cy="17"/>
            </a:xfrm>
            <a:custGeom>
              <a:avLst/>
              <a:gdLst>
                <a:gd name="T0" fmla="*/ 17 w 22"/>
                <a:gd name="T1" fmla="*/ 10 h 17"/>
                <a:gd name="T2" fmla="*/ 22 w 22"/>
                <a:gd name="T3" fmla="*/ 0 h 17"/>
                <a:gd name="T4" fmla="*/ 10 w 22"/>
                <a:gd name="T5" fmla="*/ 7 h 17"/>
                <a:gd name="T6" fmla="*/ 3 w 22"/>
                <a:gd name="T7" fmla="*/ 8 h 17"/>
                <a:gd name="T8" fmla="*/ 0 w 22"/>
                <a:gd name="T9" fmla="*/ 17 h 17"/>
                <a:gd name="T10" fmla="*/ 10 w 22"/>
                <a:gd name="T11" fmla="*/ 10 h 17"/>
                <a:gd name="T12" fmla="*/ 17 w 22"/>
                <a:gd name="T13" fmla="*/ 10 h 17"/>
              </a:gdLst>
              <a:ahLst/>
              <a:cxnLst>
                <a:cxn ang="0">
                  <a:pos x="T0" y="T1"/>
                </a:cxn>
                <a:cxn ang="0">
                  <a:pos x="T2" y="T3"/>
                </a:cxn>
                <a:cxn ang="0">
                  <a:pos x="T4" y="T5"/>
                </a:cxn>
                <a:cxn ang="0">
                  <a:pos x="T6" y="T7"/>
                </a:cxn>
                <a:cxn ang="0">
                  <a:pos x="T8" y="T9"/>
                </a:cxn>
                <a:cxn ang="0">
                  <a:pos x="T10" y="T11"/>
                </a:cxn>
                <a:cxn ang="0">
                  <a:pos x="T12" y="T13"/>
                </a:cxn>
              </a:cxnLst>
              <a:rect l="0" t="0" r="r" b="b"/>
              <a:pathLst>
                <a:path w="22" h="17">
                  <a:moveTo>
                    <a:pt x="17" y="10"/>
                  </a:moveTo>
                  <a:lnTo>
                    <a:pt x="22" y="0"/>
                  </a:lnTo>
                  <a:lnTo>
                    <a:pt x="10" y="7"/>
                  </a:lnTo>
                  <a:lnTo>
                    <a:pt x="3" y="8"/>
                  </a:lnTo>
                  <a:lnTo>
                    <a:pt x="0" y="17"/>
                  </a:lnTo>
                  <a:lnTo>
                    <a:pt x="10" y="10"/>
                  </a:lnTo>
                  <a:lnTo>
                    <a:pt x="17" y="1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81" name="Freeform 375"/>
            <p:cNvSpPr>
              <a:spLocks/>
            </p:cNvSpPr>
            <p:nvPr/>
          </p:nvSpPr>
          <p:spPr bwMode="auto">
            <a:xfrm>
              <a:off x="6089" y="3534"/>
              <a:ext cx="29" cy="16"/>
            </a:xfrm>
            <a:custGeom>
              <a:avLst/>
              <a:gdLst>
                <a:gd name="T0" fmla="*/ 29 w 29"/>
                <a:gd name="T1" fmla="*/ 8 h 16"/>
                <a:gd name="T2" fmla="*/ 28 w 29"/>
                <a:gd name="T3" fmla="*/ 3 h 16"/>
                <a:gd name="T4" fmla="*/ 22 w 29"/>
                <a:gd name="T5" fmla="*/ 3 h 16"/>
                <a:gd name="T6" fmla="*/ 19 w 29"/>
                <a:gd name="T7" fmla="*/ 0 h 16"/>
                <a:gd name="T8" fmla="*/ 15 w 29"/>
                <a:gd name="T9" fmla="*/ 0 h 16"/>
                <a:gd name="T10" fmla="*/ 4 w 29"/>
                <a:gd name="T11" fmla="*/ 4 h 16"/>
                <a:gd name="T12" fmla="*/ 0 w 29"/>
                <a:gd name="T13" fmla="*/ 12 h 16"/>
                <a:gd name="T14" fmla="*/ 9 w 29"/>
                <a:gd name="T15" fmla="*/ 12 h 16"/>
                <a:gd name="T16" fmla="*/ 13 w 29"/>
                <a:gd name="T17" fmla="*/ 16 h 16"/>
                <a:gd name="T18" fmla="*/ 19 w 29"/>
                <a:gd name="T19" fmla="*/ 13 h 16"/>
                <a:gd name="T20" fmla="*/ 18 w 29"/>
                <a:gd name="T21" fmla="*/ 8 h 16"/>
                <a:gd name="T22" fmla="*/ 29 w 2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6">
                  <a:moveTo>
                    <a:pt x="29" y="8"/>
                  </a:moveTo>
                  <a:lnTo>
                    <a:pt x="28" y="3"/>
                  </a:lnTo>
                  <a:lnTo>
                    <a:pt x="22" y="3"/>
                  </a:lnTo>
                  <a:lnTo>
                    <a:pt x="19" y="0"/>
                  </a:lnTo>
                  <a:lnTo>
                    <a:pt x="15" y="0"/>
                  </a:lnTo>
                  <a:lnTo>
                    <a:pt x="4" y="4"/>
                  </a:lnTo>
                  <a:lnTo>
                    <a:pt x="0" y="12"/>
                  </a:lnTo>
                  <a:lnTo>
                    <a:pt x="9" y="12"/>
                  </a:lnTo>
                  <a:lnTo>
                    <a:pt x="13" y="16"/>
                  </a:lnTo>
                  <a:lnTo>
                    <a:pt x="19" y="13"/>
                  </a:lnTo>
                  <a:lnTo>
                    <a:pt x="18" y="8"/>
                  </a:lnTo>
                  <a:lnTo>
                    <a:pt x="29" y="8"/>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82" name="Freeform 376"/>
            <p:cNvSpPr>
              <a:spLocks/>
            </p:cNvSpPr>
            <p:nvPr/>
          </p:nvSpPr>
          <p:spPr bwMode="auto">
            <a:xfrm>
              <a:off x="6089" y="3534"/>
              <a:ext cx="29" cy="16"/>
            </a:xfrm>
            <a:custGeom>
              <a:avLst/>
              <a:gdLst>
                <a:gd name="T0" fmla="*/ 29 w 29"/>
                <a:gd name="T1" fmla="*/ 8 h 16"/>
                <a:gd name="T2" fmla="*/ 28 w 29"/>
                <a:gd name="T3" fmla="*/ 3 h 16"/>
                <a:gd name="T4" fmla="*/ 22 w 29"/>
                <a:gd name="T5" fmla="*/ 3 h 16"/>
                <a:gd name="T6" fmla="*/ 19 w 29"/>
                <a:gd name="T7" fmla="*/ 0 h 16"/>
                <a:gd name="T8" fmla="*/ 15 w 29"/>
                <a:gd name="T9" fmla="*/ 0 h 16"/>
                <a:gd name="T10" fmla="*/ 4 w 29"/>
                <a:gd name="T11" fmla="*/ 4 h 16"/>
                <a:gd name="T12" fmla="*/ 0 w 29"/>
                <a:gd name="T13" fmla="*/ 12 h 16"/>
                <a:gd name="T14" fmla="*/ 9 w 29"/>
                <a:gd name="T15" fmla="*/ 12 h 16"/>
                <a:gd name="T16" fmla="*/ 13 w 29"/>
                <a:gd name="T17" fmla="*/ 16 h 16"/>
                <a:gd name="T18" fmla="*/ 19 w 29"/>
                <a:gd name="T19" fmla="*/ 13 h 16"/>
                <a:gd name="T20" fmla="*/ 18 w 29"/>
                <a:gd name="T21" fmla="*/ 8 h 16"/>
                <a:gd name="T22" fmla="*/ 29 w 2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6">
                  <a:moveTo>
                    <a:pt x="29" y="8"/>
                  </a:moveTo>
                  <a:lnTo>
                    <a:pt x="28" y="3"/>
                  </a:lnTo>
                  <a:lnTo>
                    <a:pt x="22" y="3"/>
                  </a:lnTo>
                  <a:lnTo>
                    <a:pt x="19" y="0"/>
                  </a:lnTo>
                  <a:lnTo>
                    <a:pt x="15" y="0"/>
                  </a:lnTo>
                  <a:lnTo>
                    <a:pt x="4" y="4"/>
                  </a:lnTo>
                  <a:lnTo>
                    <a:pt x="0" y="12"/>
                  </a:lnTo>
                  <a:lnTo>
                    <a:pt x="9" y="12"/>
                  </a:lnTo>
                  <a:lnTo>
                    <a:pt x="13" y="16"/>
                  </a:lnTo>
                  <a:lnTo>
                    <a:pt x="19" y="13"/>
                  </a:lnTo>
                  <a:lnTo>
                    <a:pt x="18" y="8"/>
                  </a:lnTo>
                  <a:lnTo>
                    <a:pt x="29" y="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83" name="Freeform 377"/>
            <p:cNvSpPr>
              <a:spLocks/>
            </p:cNvSpPr>
            <p:nvPr/>
          </p:nvSpPr>
          <p:spPr bwMode="auto">
            <a:xfrm>
              <a:off x="6116" y="3613"/>
              <a:ext cx="26" cy="20"/>
            </a:xfrm>
            <a:custGeom>
              <a:avLst/>
              <a:gdLst>
                <a:gd name="T0" fmla="*/ 17 w 26"/>
                <a:gd name="T1" fmla="*/ 0 h 20"/>
                <a:gd name="T2" fmla="*/ 7 w 26"/>
                <a:gd name="T3" fmla="*/ 1 h 20"/>
                <a:gd name="T4" fmla="*/ 1 w 26"/>
                <a:gd name="T5" fmla="*/ 8 h 20"/>
                <a:gd name="T6" fmla="*/ 0 w 26"/>
                <a:gd name="T7" fmla="*/ 16 h 20"/>
                <a:gd name="T8" fmla="*/ 5 w 26"/>
                <a:gd name="T9" fmla="*/ 20 h 20"/>
                <a:gd name="T10" fmla="*/ 3 w 26"/>
                <a:gd name="T11" fmla="*/ 10 h 20"/>
                <a:gd name="T12" fmla="*/ 12 w 26"/>
                <a:gd name="T13" fmla="*/ 6 h 20"/>
                <a:gd name="T14" fmla="*/ 19 w 26"/>
                <a:gd name="T15" fmla="*/ 8 h 20"/>
                <a:gd name="T16" fmla="*/ 22 w 26"/>
                <a:gd name="T17" fmla="*/ 4 h 20"/>
                <a:gd name="T18" fmla="*/ 26 w 26"/>
                <a:gd name="T19" fmla="*/ 2 h 20"/>
                <a:gd name="T20" fmla="*/ 21 w 26"/>
                <a:gd name="T21" fmla="*/ 0 h 20"/>
                <a:gd name="T22" fmla="*/ 17 w 26"/>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
                  <a:moveTo>
                    <a:pt x="17" y="0"/>
                  </a:moveTo>
                  <a:lnTo>
                    <a:pt x="7" y="1"/>
                  </a:lnTo>
                  <a:lnTo>
                    <a:pt x="1" y="8"/>
                  </a:lnTo>
                  <a:lnTo>
                    <a:pt x="0" y="16"/>
                  </a:lnTo>
                  <a:lnTo>
                    <a:pt x="5" y="20"/>
                  </a:lnTo>
                  <a:lnTo>
                    <a:pt x="3" y="10"/>
                  </a:lnTo>
                  <a:lnTo>
                    <a:pt x="12" y="6"/>
                  </a:lnTo>
                  <a:lnTo>
                    <a:pt x="19" y="8"/>
                  </a:lnTo>
                  <a:lnTo>
                    <a:pt x="22" y="4"/>
                  </a:lnTo>
                  <a:lnTo>
                    <a:pt x="26" y="2"/>
                  </a:lnTo>
                  <a:lnTo>
                    <a:pt x="21" y="0"/>
                  </a:lnTo>
                  <a:lnTo>
                    <a:pt x="17"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84" name="Freeform 378"/>
            <p:cNvSpPr>
              <a:spLocks/>
            </p:cNvSpPr>
            <p:nvPr/>
          </p:nvSpPr>
          <p:spPr bwMode="auto">
            <a:xfrm>
              <a:off x="6116" y="3613"/>
              <a:ext cx="26" cy="20"/>
            </a:xfrm>
            <a:custGeom>
              <a:avLst/>
              <a:gdLst>
                <a:gd name="T0" fmla="*/ 17 w 26"/>
                <a:gd name="T1" fmla="*/ 0 h 20"/>
                <a:gd name="T2" fmla="*/ 7 w 26"/>
                <a:gd name="T3" fmla="*/ 1 h 20"/>
                <a:gd name="T4" fmla="*/ 1 w 26"/>
                <a:gd name="T5" fmla="*/ 8 h 20"/>
                <a:gd name="T6" fmla="*/ 0 w 26"/>
                <a:gd name="T7" fmla="*/ 16 h 20"/>
                <a:gd name="T8" fmla="*/ 5 w 26"/>
                <a:gd name="T9" fmla="*/ 20 h 20"/>
                <a:gd name="T10" fmla="*/ 3 w 26"/>
                <a:gd name="T11" fmla="*/ 10 h 20"/>
                <a:gd name="T12" fmla="*/ 12 w 26"/>
                <a:gd name="T13" fmla="*/ 6 h 20"/>
                <a:gd name="T14" fmla="*/ 19 w 26"/>
                <a:gd name="T15" fmla="*/ 8 h 20"/>
                <a:gd name="T16" fmla="*/ 22 w 26"/>
                <a:gd name="T17" fmla="*/ 4 h 20"/>
                <a:gd name="T18" fmla="*/ 26 w 26"/>
                <a:gd name="T19" fmla="*/ 2 h 20"/>
                <a:gd name="T20" fmla="*/ 21 w 26"/>
                <a:gd name="T21" fmla="*/ 0 h 20"/>
                <a:gd name="T22" fmla="*/ 17 w 26"/>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
                  <a:moveTo>
                    <a:pt x="17" y="0"/>
                  </a:moveTo>
                  <a:lnTo>
                    <a:pt x="7" y="1"/>
                  </a:lnTo>
                  <a:lnTo>
                    <a:pt x="1" y="8"/>
                  </a:lnTo>
                  <a:lnTo>
                    <a:pt x="0" y="16"/>
                  </a:lnTo>
                  <a:lnTo>
                    <a:pt x="5" y="20"/>
                  </a:lnTo>
                  <a:lnTo>
                    <a:pt x="3" y="10"/>
                  </a:lnTo>
                  <a:lnTo>
                    <a:pt x="12" y="6"/>
                  </a:lnTo>
                  <a:lnTo>
                    <a:pt x="19" y="8"/>
                  </a:lnTo>
                  <a:lnTo>
                    <a:pt x="22" y="4"/>
                  </a:lnTo>
                  <a:lnTo>
                    <a:pt x="26" y="2"/>
                  </a:lnTo>
                  <a:lnTo>
                    <a:pt x="21" y="0"/>
                  </a:lnTo>
                  <a:lnTo>
                    <a:pt x="17"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85" name="Freeform 379"/>
            <p:cNvSpPr>
              <a:spLocks/>
            </p:cNvSpPr>
            <p:nvPr/>
          </p:nvSpPr>
          <p:spPr bwMode="auto">
            <a:xfrm>
              <a:off x="6112" y="3597"/>
              <a:ext cx="10" cy="12"/>
            </a:xfrm>
            <a:custGeom>
              <a:avLst/>
              <a:gdLst>
                <a:gd name="T0" fmla="*/ 0 w 10"/>
                <a:gd name="T1" fmla="*/ 4 h 12"/>
                <a:gd name="T2" fmla="*/ 3 w 10"/>
                <a:gd name="T3" fmla="*/ 5 h 12"/>
                <a:gd name="T4" fmla="*/ 1 w 10"/>
                <a:gd name="T5" fmla="*/ 10 h 12"/>
                <a:gd name="T6" fmla="*/ 2 w 10"/>
                <a:gd name="T7" fmla="*/ 12 h 12"/>
                <a:gd name="T8" fmla="*/ 10 w 10"/>
                <a:gd name="T9" fmla="*/ 8 h 12"/>
                <a:gd name="T10" fmla="*/ 6 w 10"/>
                <a:gd name="T11" fmla="*/ 2 h 12"/>
                <a:gd name="T12" fmla="*/ 1 w 10"/>
                <a:gd name="T13" fmla="*/ 0 h 12"/>
                <a:gd name="T14" fmla="*/ 0 w 10"/>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0" y="4"/>
                  </a:moveTo>
                  <a:lnTo>
                    <a:pt x="3" y="5"/>
                  </a:lnTo>
                  <a:lnTo>
                    <a:pt x="1" y="10"/>
                  </a:lnTo>
                  <a:lnTo>
                    <a:pt x="2" y="12"/>
                  </a:lnTo>
                  <a:lnTo>
                    <a:pt x="10" y="8"/>
                  </a:lnTo>
                  <a:lnTo>
                    <a:pt x="6" y="2"/>
                  </a:lnTo>
                  <a:lnTo>
                    <a:pt x="1" y="0"/>
                  </a:lnTo>
                  <a:lnTo>
                    <a:pt x="0" y="4"/>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86" name="Freeform 380"/>
            <p:cNvSpPr>
              <a:spLocks/>
            </p:cNvSpPr>
            <p:nvPr/>
          </p:nvSpPr>
          <p:spPr bwMode="auto">
            <a:xfrm>
              <a:off x="6112" y="3597"/>
              <a:ext cx="10" cy="12"/>
            </a:xfrm>
            <a:custGeom>
              <a:avLst/>
              <a:gdLst>
                <a:gd name="T0" fmla="*/ 0 w 10"/>
                <a:gd name="T1" fmla="*/ 4 h 12"/>
                <a:gd name="T2" fmla="*/ 3 w 10"/>
                <a:gd name="T3" fmla="*/ 5 h 12"/>
                <a:gd name="T4" fmla="*/ 1 w 10"/>
                <a:gd name="T5" fmla="*/ 10 h 12"/>
                <a:gd name="T6" fmla="*/ 2 w 10"/>
                <a:gd name="T7" fmla="*/ 12 h 12"/>
                <a:gd name="T8" fmla="*/ 10 w 10"/>
                <a:gd name="T9" fmla="*/ 8 h 12"/>
                <a:gd name="T10" fmla="*/ 6 w 10"/>
                <a:gd name="T11" fmla="*/ 2 h 12"/>
                <a:gd name="T12" fmla="*/ 1 w 10"/>
                <a:gd name="T13" fmla="*/ 0 h 12"/>
                <a:gd name="T14" fmla="*/ 0 w 10"/>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0" y="4"/>
                  </a:moveTo>
                  <a:lnTo>
                    <a:pt x="3" y="5"/>
                  </a:lnTo>
                  <a:lnTo>
                    <a:pt x="1" y="10"/>
                  </a:lnTo>
                  <a:lnTo>
                    <a:pt x="2" y="12"/>
                  </a:lnTo>
                  <a:lnTo>
                    <a:pt x="10" y="8"/>
                  </a:lnTo>
                  <a:lnTo>
                    <a:pt x="6" y="2"/>
                  </a:lnTo>
                  <a:lnTo>
                    <a:pt x="1" y="0"/>
                  </a:lnTo>
                  <a:lnTo>
                    <a:pt x="0" y="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87" name="Freeform 381"/>
            <p:cNvSpPr>
              <a:spLocks/>
            </p:cNvSpPr>
            <p:nvPr/>
          </p:nvSpPr>
          <p:spPr bwMode="auto">
            <a:xfrm>
              <a:off x="6099" y="3579"/>
              <a:ext cx="6" cy="10"/>
            </a:xfrm>
            <a:custGeom>
              <a:avLst/>
              <a:gdLst>
                <a:gd name="T0" fmla="*/ 0 w 6"/>
                <a:gd name="T1" fmla="*/ 6 h 10"/>
                <a:gd name="T2" fmla="*/ 1 w 6"/>
                <a:gd name="T3" fmla="*/ 10 h 10"/>
                <a:gd name="T4" fmla="*/ 6 w 6"/>
                <a:gd name="T5" fmla="*/ 9 h 10"/>
                <a:gd name="T6" fmla="*/ 6 w 6"/>
                <a:gd name="T7" fmla="*/ 4 h 10"/>
                <a:gd name="T8" fmla="*/ 3 w 6"/>
                <a:gd name="T9" fmla="*/ 0 h 10"/>
                <a:gd name="T10" fmla="*/ 0 w 6"/>
                <a:gd name="T11" fmla="*/ 6 h 10"/>
              </a:gdLst>
              <a:ahLst/>
              <a:cxnLst>
                <a:cxn ang="0">
                  <a:pos x="T0" y="T1"/>
                </a:cxn>
                <a:cxn ang="0">
                  <a:pos x="T2" y="T3"/>
                </a:cxn>
                <a:cxn ang="0">
                  <a:pos x="T4" y="T5"/>
                </a:cxn>
                <a:cxn ang="0">
                  <a:pos x="T6" y="T7"/>
                </a:cxn>
                <a:cxn ang="0">
                  <a:pos x="T8" y="T9"/>
                </a:cxn>
                <a:cxn ang="0">
                  <a:pos x="T10" y="T11"/>
                </a:cxn>
              </a:cxnLst>
              <a:rect l="0" t="0" r="r" b="b"/>
              <a:pathLst>
                <a:path w="6" h="10">
                  <a:moveTo>
                    <a:pt x="0" y="6"/>
                  </a:moveTo>
                  <a:lnTo>
                    <a:pt x="1" y="10"/>
                  </a:lnTo>
                  <a:lnTo>
                    <a:pt x="6" y="9"/>
                  </a:lnTo>
                  <a:lnTo>
                    <a:pt x="6" y="4"/>
                  </a:lnTo>
                  <a:lnTo>
                    <a:pt x="3" y="0"/>
                  </a:lnTo>
                  <a:lnTo>
                    <a:pt x="0" y="6"/>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88" name="Freeform 382"/>
            <p:cNvSpPr>
              <a:spLocks/>
            </p:cNvSpPr>
            <p:nvPr/>
          </p:nvSpPr>
          <p:spPr bwMode="auto">
            <a:xfrm>
              <a:off x="6099" y="3579"/>
              <a:ext cx="6" cy="10"/>
            </a:xfrm>
            <a:custGeom>
              <a:avLst/>
              <a:gdLst>
                <a:gd name="T0" fmla="*/ 0 w 6"/>
                <a:gd name="T1" fmla="*/ 6 h 10"/>
                <a:gd name="T2" fmla="*/ 1 w 6"/>
                <a:gd name="T3" fmla="*/ 10 h 10"/>
                <a:gd name="T4" fmla="*/ 6 w 6"/>
                <a:gd name="T5" fmla="*/ 9 h 10"/>
                <a:gd name="T6" fmla="*/ 6 w 6"/>
                <a:gd name="T7" fmla="*/ 4 h 10"/>
                <a:gd name="T8" fmla="*/ 3 w 6"/>
                <a:gd name="T9" fmla="*/ 0 h 10"/>
                <a:gd name="T10" fmla="*/ 0 w 6"/>
                <a:gd name="T11" fmla="*/ 6 h 10"/>
              </a:gdLst>
              <a:ahLst/>
              <a:cxnLst>
                <a:cxn ang="0">
                  <a:pos x="T0" y="T1"/>
                </a:cxn>
                <a:cxn ang="0">
                  <a:pos x="T2" y="T3"/>
                </a:cxn>
                <a:cxn ang="0">
                  <a:pos x="T4" y="T5"/>
                </a:cxn>
                <a:cxn ang="0">
                  <a:pos x="T6" y="T7"/>
                </a:cxn>
                <a:cxn ang="0">
                  <a:pos x="T8" y="T9"/>
                </a:cxn>
                <a:cxn ang="0">
                  <a:pos x="T10" y="T11"/>
                </a:cxn>
              </a:cxnLst>
              <a:rect l="0" t="0" r="r" b="b"/>
              <a:pathLst>
                <a:path w="6" h="10">
                  <a:moveTo>
                    <a:pt x="0" y="6"/>
                  </a:moveTo>
                  <a:lnTo>
                    <a:pt x="1" y="10"/>
                  </a:lnTo>
                  <a:lnTo>
                    <a:pt x="6" y="9"/>
                  </a:lnTo>
                  <a:lnTo>
                    <a:pt x="6" y="4"/>
                  </a:lnTo>
                  <a:lnTo>
                    <a:pt x="3" y="0"/>
                  </a:lnTo>
                  <a:lnTo>
                    <a:pt x="0"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89" name="Freeform 383"/>
            <p:cNvSpPr>
              <a:spLocks/>
            </p:cNvSpPr>
            <p:nvPr/>
          </p:nvSpPr>
          <p:spPr bwMode="auto">
            <a:xfrm>
              <a:off x="6079" y="3550"/>
              <a:ext cx="8" cy="5"/>
            </a:xfrm>
            <a:custGeom>
              <a:avLst/>
              <a:gdLst>
                <a:gd name="T0" fmla="*/ 0 w 8"/>
                <a:gd name="T1" fmla="*/ 5 h 5"/>
                <a:gd name="T2" fmla="*/ 8 w 8"/>
                <a:gd name="T3" fmla="*/ 4 h 5"/>
                <a:gd name="T4" fmla="*/ 2 w 8"/>
                <a:gd name="T5" fmla="*/ 0 h 5"/>
                <a:gd name="T6" fmla="*/ 0 w 8"/>
                <a:gd name="T7" fmla="*/ 5 h 5"/>
              </a:gdLst>
              <a:ahLst/>
              <a:cxnLst>
                <a:cxn ang="0">
                  <a:pos x="T0" y="T1"/>
                </a:cxn>
                <a:cxn ang="0">
                  <a:pos x="T2" y="T3"/>
                </a:cxn>
                <a:cxn ang="0">
                  <a:pos x="T4" y="T5"/>
                </a:cxn>
                <a:cxn ang="0">
                  <a:pos x="T6" y="T7"/>
                </a:cxn>
              </a:cxnLst>
              <a:rect l="0" t="0" r="r" b="b"/>
              <a:pathLst>
                <a:path w="8" h="5">
                  <a:moveTo>
                    <a:pt x="0" y="5"/>
                  </a:moveTo>
                  <a:lnTo>
                    <a:pt x="8" y="4"/>
                  </a:lnTo>
                  <a:lnTo>
                    <a:pt x="2" y="0"/>
                  </a:lnTo>
                  <a:lnTo>
                    <a:pt x="0" y="5"/>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90" name="Freeform 384"/>
            <p:cNvSpPr>
              <a:spLocks/>
            </p:cNvSpPr>
            <p:nvPr/>
          </p:nvSpPr>
          <p:spPr bwMode="auto">
            <a:xfrm>
              <a:off x="6079" y="3550"/>
              <a:ext cx="8" cy="5"/>
            </a:xfrm>
            <a:custGeom>
              <a:avLst/>
              <a:gdLst>
                <a:gd name="T0" fmla="*/ 0 w 8"/>
                <a:gd name="T1" fmla="*/ 5 h 5"/>
                <a:gd name="T2" fmla="*/ 8 w 8"/>
                <a:gd name="T3" fmla="*/ 4 h 5"/>
                <a:gd name="T4" fmla="*/ 2 w 8"/>
                <a:gd name="T5" fmla="*/ 0 h 5"/>
                <a:gd name="T6" fmla="*/ 0 w 8"/>
                <a:gd name="T7" fmla="*/ 5 h 5"/>
              </a:gdLst>
              <a:ahLst/>
              <a:cxnLst>
                <a:cxn ang="0">
                  <a:pos x="T0" y="T1"/>
                </a:cxn>
                <a:cxn ang="0">
                  <a:pos x="T2" y="T3"/>
                </a:cxn>
                <a:cxn ang="0">
                  <a:pos x="T4" y="T5"/>
                </a:cxn>
                <a:cxn ang="0">
                  <a:pos x="T6" y="T7"/>
                </a:cxn>
              </a:cxnLst>
              <a:rect l="0" t="0" r="r" b="b"/>
              <a:pathLst>
                <a:path w="8" h="5">
                  <a:moveTo>
                    <a:pt x="0" y="5"/>
                  </a:moveTo>
                  <a:lnTo>
                    <a:pt x="8" y="4"/>
                  </a:lnTo>
                  <a:lnTo>
                    <a:pt x="2" y="0"/>
                  </a:lnTo>
                  <a:lnTo>
                    <a:pt x="0" y="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91" name="Freeform 385"/>
            <p:cNvSpPr>
              <a:spLocks/>
            </p:cNvSpPr>
            <p:nvPr/>
          </p:nvSpPr>
          <p:spPr bwMode="auto">
            <a:xfrm>
              <a:off x="6164" y="3647"/>
              <a:ext cx="36" cy="43"/>
            </a:xfrm>
            <a:custGeom>
              <a:avLst/>
              <a:gdLst>
                <a:gd name="T0" fmla="*/ 36 w 36"/>
                <a:gd name="T1" fmla="*/ 0 h 43"/>
                <a:gd name="T2" fmla="*/ 24 w 36"/>
                <a:gd name="T3" fmla="*/ 5 h 43"/>
                <a:gd name="T4" fmla="*/ 14 w 36"/>
                <a:gd name="T5" fmla="*/ 9 h 43"/>
                <a:gd name="T6" fmla="*/ 6 w 36"/>
                <a:gd name="T7" fmla="*/ 20 h 43"/>
                <a:gd name="T8" fmla="*/ 3 w 36"/>
                <a:gd name="T9" fmla="*/ 28 h 43"/>
                <a:gd name="T10" fmla="*/ 0 w 36"/>
                <a:gd name="T11" fmla="*/ 32 h 43"/>
                <a:gd name="T12" fmla="*/ 7 w 36"/>
                <a:gd name="T13" fmla="*/ 32 h 43"/>
                <a:gd name="T14" fmla="*/ 6 w 36"/>
                <a:gd name="T15" fmla="*/ 43 h 43"/>
                <a:gd name="T16" fmla="*/ 19 w 36"/>
                <a:gd name="T17" fmla="*/ 38 h 43"/>
                <a:gd name="T18" fmla="*/ 26 w 36"/>
                <a:gd name="T19" fmla="*/ 23 h 43"/>
                <a:gd name="T20" fmla="*/ 28 w 36"/>
                <a:gd name="T21" fmla="*/ 13 h 43"/>
                <a:gd name="T22" fmla="*/ 36 w 36"/>
                <a:gd name="T23" fmla="*/ 7 h 43"/>
                <a:gd name="T24" fmla="*/ 36 w 3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3">
                  <a:moveTo>
                    <a:pt x="36" y="0"/>
                  </a:moveTo>
                  <a:lnTo>
                    <a:pt x="24" y="5"/>
                  </a:lnTo>
                  <a:lnTo>
                    <a:pt x="14" y="9"/>
                  </a:lnTo>
                  <a:lnTo>
                    <a:pt x="6" y="20"/>
                  </a:lnTo>
                  <a:lnTo>
                    <a:pt x="3" y="28"/>
                  </a:lnTo>
                  <a:lnTo>
                    <a:pt x="0" y="32"/>
                  </a:lnTo>
                  <a:lnTo>
                    <a:pt x="7" y="32"/>
                  </a:lnTo>
                  <a:lnTo>
                    <a:pt x="6" y="43"/>
                  </a:lnTo>
                  <a:lnTo>
                    <a:pt x="19" y="38"/>
                  </a:lnTo>
                  <a:lnTo>
                    <a:pt x="26" y="23"/>
                  </a:lnTo>
                  <a:lnTo>
                    <a:pt x="28" y="13"/>
                  </a:lnTo>
                  <a:lnTo>
                    <a:pt x="36" y="7"/>
                  </a:lnTo>
                  <a:lnTo>
                    <a:pt x="36"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92" name="Freeform 386"/>
            <p:cNvSpPr>
              <a:spLocks/>
            </p:cNvSpPr>
            <p:nvPr/>
          </p:nvSpPr>
          <p:spPr bwMode="auto">
            <a:xfrm>
              <a:off x="6164" y="3647"/>
              <a:ext cx="36" cy="43"/>
            </a:xfrm>
            <a:custGeom>
              <a:avLst/>
              <a:gdLst>
                <a:gd name="T0" fmla="*/ 36 w 36"/>
                <a:gd name="T1" fmla="*/ 0 h 43"/>
                <a:gd name="T2" fmla="*/ 24 w 36"/>
                <a:gd name="T3" fmla="*/ 5 h 43"/>
                <a:gd name="T4" fmla="*/ 14 w 36"/>
                <a:gd name="T5" fmla="*/ 9 h 43"/>
                <a:gd name="T6" fmla="*/ 6 w 36"/>
                <a:gd name="T7" fmla="*/ 20 h 43"/>
                <a:gd name="T8" fmla="*/ 3 w 36"/>
                <a:gd name="T9" fmla="*/ 28 h 43"/>
                <a:gd name="T10" fmla="*/ 0 w 36"/>
                <a:gd name="T11" fmla="*/ 32 h 43"/>
                <a:gd name="T12" fmla="*/ 7 w 36"/>
                <a:gd name="T13" fmla="*/ 32 h 43"/>
                <a:gd name="T14" fmla="*/ 6 w 36"/>
                <a:gd name="T15" fmla="*/ 43 h 43"/>
                <a:gd name="T16" fmla="*/ 19 w 36"/>
                <a:gd name="T17" fmla="*/ 38 h 43"/>
                <a:gd name="T18" fmla="*/ 26 w 36"/>
                <a:gd name="T19" fmla="*/ 23 h 43"/>
                <a:gd name="T20" fmla="*/ 28 w 36"/>
                <a:gd name="T21" fmla="*/ 13 h 43"/>
                <a:gd name="T22" fmla="*/ 36 w 36"/>
                <a:gd name="T23" fmla="*/ 7 h 43"/>
                <a:gd name="T24" fmla="*/ 36 w 3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3">
                  <a:moveTo>
                    <a:pt x="36" y="0"/>
                  </a:moveTo>
                  <a:lnTo>
                    <a:pt x="24" y="5"/>
                  </a:lnTo>
                  <a:lnTo>
                    <a:pt x="14" y="9"/>
                  </a:lnTo>
                  <a:lnTo>
                    <a:pt x="6" y="20"/>
                  </a:lnTo>
                  <a:lnTo>
                    <a:pt x="3" y="28"/>
                  </a:lnTo>
                  <a:lnTo>
                    <a:pt x="0" y="32"/>
                  </a:lnTo>
                  <a:lnTo>
                    <a:pt x="7" y="32"/>
                  </a:lnTo>
                  <a:lnTo>
                    <a:pt x="6" y="43"/>
                  </a:lnTo>
                  <a:lnTo>
                    <a:pt x="19" y="38"/>
                  </a:lnTo>
                  <a:lnTo>
                    <a:pt x="26" y="23"/>
                  </a:lnTo>
                  <a:lnTo>
                    <a:pt x="28" y="13"/>
                  </a:lnTo>
                  <a:lnTo>
                    <a:pt x="36" y="7"/>
                  </a:lnTo>
                  <a:lnTo>
                    <a:pt x="36"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93" name="Freeform 387"/>
            <p:cNvSpPr>
              <a:spLocks/>
            </p:cNvSpPr>
            <p:nvPr/>
          </p:nvSpPr>
          <p:spPr bwMode="auto">
            <a:xfrm>
              <a:off x="5669" y="3206"/>
              <a:ext cx="424" cy="344"/>
            </a:xfrm>
            <a:custGeom>
              <a:avLst/>
              <a:gdLst>
                <a:gd name="T0" fmla="*/ 231 w 424"/>
                <a:gd name="T1" fmla="*/ 318 h 344"/>
                <a:gd name="T2" fmla="*/ 249 w 424"/>
                <a:gd name="T3" fmla="*/ 337 h 344"/>
                <a:gd name="T4" fmla="*/ 254 w 424"/>
                <a:gd name="T5" fmla="*/ 324 h 344"/>
                <a:gd name="T6" fmla="*/ 252 w 424"/>
                <a:gd name="T7" fmla="*/ 299 h 344"/>
                <a:gd name="T8" fmla="*/ 215 w 424"/>
                <a:gd name="T9" fmla="*/ 279 h 344"/>
                <a:gd name="T10" fmla="*/ 187 w 424"/>
                <a:gd name="T11" fmla="*/ 263 h 344"/>
                <a:gd name="T12" fmla="*/ 165 w 424"/>
                <a:gd name="T13" fmla="*/ 243 h 344"/>
                <a:gd name="T14" fmla="*/ 198 w 424"/>
                <a:gd name="T15" fmla="*/ 232 h 344"/>
                <a:gd name="T16" fmla="*/ 185 w 424"/>
                <a:gd name="T17" fmla="*/ 216 h 344"/>
                <a:gd name="T18" fmla="*/ 201 w 424"/>
                <a:gd name="T19" fmla="*/ 229 h 344"/>
                <a:gd name="T20" fmla="*/ 197 w 424"/>
                <a:gd name="T21" fmla="*/ 197 h 344"/>
                <a:gd name="T22" fmla="*/ 165 w 424"/>
                <a:gd name="T23" fmla="*/ 145 h 344"/>
                <a:gd name="T24" fmla="*/ 178 w 424"/>
                <a:gd name="T25" fmla="*/ 109 h 344"/>
                <a:gd name="T26" fmla="*/ 185 w 424"/>
                <a:gd name="T27" fmla="*/ 118 h 344"/>
                <a:gd name="T28" fmla="*/ 200 w 424"/>
                <a:gd name="T29" fmla="*/ 138 h 344"/>
                <a:gd name="T30" fmla="*/ 219 w 424"/>
                <a:gd name="T31" fmla="*/ 164 h 344"/>
                <a:gd name="T32" fmla="*/ 218 w 424"/>
                <a:gd name="T33" fmla="*/ 147 h 344"/>
                <a:gd name="T34" fmla="*/ 234 w 424"/>
                <a:gd name="T35" fmla="*/ 150 h 344"/>
                <a:gd name="T36" fmla="*/ 237 w 424"/>
                <a:gd name="T37" fmla="*/ 138 h 344"/>
                <a:gd name="T38" fmla="*/ 260 w 424"/>
                <a:gd name="T39" fmla="*/ 130 h 344"/>
                <a:gd name="T40" fmla="*/ 264 w 424"/>
                <a:gd name="T41" fmla="*/ 125 h 344"/>
                <a:gd name="T42" fmla="*/ 244 w 424"/>
                <a:gd name="T43" fmla="*/ 113 h 344"/>
                <a:gd name="T44" fmla="*/ 247 w 424"/>
                <a:gd name="T45" fmla="*/ 88 h 344"/>
                <a:gd name="T46" fmla="*/ 279 w 424"/>
                <a:gd name="T47" fmla="*/ 85 h 344"/>
                <a:gd name="T48" fmla="*/ 309 w 424"/>
                <a:gd name="T49" fmla="*/ 82 h 344"/>
                <a:gd name="T50" fmla="*/ 328 w 424"/>
                <a:gd name="T51" fmla="*/ 67 h 344"/>
                <a:gd name="T52" fmla="*/ 345 w 424"/>
                <a:gd name="T53" fmla="*/ 79 h 344"/>
                <a:gd name="T54" fmla="*/ 386 w 424"/>
                <a:gd name="T55" fmla="*/ 92 h 344"/>
                <a:gd name="T56" fmla="*/ 391 w 424"/>
                <a:gd name="T57" fmla="*/ 5 h 344"/>
                <a:gd name="T58" fmla="*/ 344 w 424"/>
                <a:gd name="T59" fmla="*/ 40 h 344"/>
                <a:gd name="T60" fmla="*/ 210 w 424"/>
                <a:gd name="T61" fmla="*/ 32 h 344"/>
                <a:gd name="T62" fmla="*/ 111 w 424"/>
                <a:gd name="T63" fmla="*/ 78 h 344"/>
                <a:gd name="T64" fmla="*/ 64 w 424"/>
                <a:gd name="T65" fmla="*/ 103 h 344"/>
                <a:gd name="T66" fmla="*/ 31 w 424"/>
                <a:gd name="T67" fmla="*/ 167 h 344"/>
                <a:gd name="T68" fmla="*/ 8 w 424"/>
                <a:gd name="T69" fmla="*/ 183 h 344"/>
                <a:gd name="T70" fmla="*/ 19 w 424"/>
                <a:gd name="T71" fmla="*/ 205 h 344"/>
                <a:gd name="T72" fmla="*/ 41 w 424"/>
                <a:gd name="T73" fmla="*/ 231 h 344"/>
                <a:gd name="T74" fmla="*/ 51 w 424"/>
                <a:gd name="T75" fmla="*/ 229 h 344"/>
                <a:gd name="T76" fmla="*/ 70 w 424"/>
                <a:gd name="T77" fmla="*/ 247 h 344"/>
                <a:gd name="T78" fmla="*/ 45 w 424"/>
                <a:gd name="T79" fmla="*/ 249 h 344"/>
                <a:gd name="T80" fmla="*/ 66 w 424"/>
                <a:gd name="T81" fmla="*/ 268 h 344"/>
                <a:gd name="T82" fmla="*/ 78 w 424"/>
                <a:gd name="T83" fmla="*/ 293 h 344"/>
                <a:gd name="T84" fmla="*/ 102 w 424"/>
                <a:gd name="T85" fmla="*/ 296 h 344"/>
                <a:gd name="T86" fmla="*/ 107 w 424"/>
                <a:gd name="T87" fmla="*/ 290 h 344"/>
                <a:gd name="T88" fmla="*/ 112 w 424"/>
                <a:gd name="T89" fmla="*/ 289 h 344"/>
                <a:gd name="T90" fmla="*/ 146 w 424"/>
                <a:gd name="T91" fmla="*/ 294 h 344"/>
                <a:gd name="T92" fmla="*/ 168 w 424"/>
                <a:gd name="T93" fmla="*/ 301 h 344"/>
                <a:gd name="T94" fmla="*/ 192 w 424"/>
                <a:gd name="T95" fmla="*/ 307 h 344"/>
                <a:gd name="T96" fmla="*/ 203 w 424"/>
                <a:gd name="T97" fmla="*/ 316 h 344"/>
                <a:gd name="T98" fmla="*/ 198 w 424"/>
                <a:gd name="T99"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4" h="344">
                  <a:moveTo>
                    <a:pt x="215" y="325"/>
                  </a:moveTo>
                  <a:lnTo>
                    <a:pt x="211" y="320"/>
                  </a:lnTo>
                  <a:lnTo>
                    <a:pt x="221" y="316"/>
                  </a:lnTo>
                  <a:lnTo>
                    <a:pt x="231" y="318"/>
                  </a:lnTo>
                  <a:lnTo>
                    <a:pt x="228" y="325"/>
                  </a:lnTo>
                  <a:lnTo>
                    <a:pt x="234" y="328"/>
                  </a:lnTo>
                  <a:lnTo>
                    <a:pt x="242" y="338"/>
                  </a:lnTo>
                  <a:lnTo>
                    <a:pt x="249" y="337"/>
                  </a:lnTo>
                  <a:lnTo>
                    <a:pt x="255" y="344"/>
                  </a:lnTo>
                  <a:lnTo>
                    <a:pt x="266" y="342"/>
                  </a:lnTo>
                  <a:lnTo>
                    <a:pt x="261" y="333"/>
                  </a:lnTo>
                  <a:lnTo>
                    <a:pt x="254" y="324"/>
                  </a:lnTo>
                  <a:lnTo>
                    <a:pt x="257" y="320"/>
                  </a:lnTo>
                  <a:lnTo>
                    <a:pt x="254" y="317"/>
                  </a:lnTo>
                  <a:lnTo>
                    <a:pt x="258" y="305"/>
                  </a:lnTo>
                  <a:lnTo>
                    <a:pt x="252" y="299"/>
                  </a:lnTo>
                  <a:lnTo>
                    <a:pt x="236" y="292"/>
                  </a:lnTo>
                  <a:lnTo>
                    <a:pt x="231" y="283"/>
                  </a:lnTo>
                  <a:lnTo>
                    <a:pt x="220" y="283"/>
                  </a:lnTo>
                  <a:lnTo>
                    <a:pt x="215" y="279"/>
                  </a:lnTo>
                  <a:lnTo>
                    <a:pt x="211" y="268"/>
                  </a:lnTo>
                  <a:lnTo>
                    <a:pt x="196" y="259"/>
                  </a:lnTo>
                  <a:lnTo>
                    <a:pt x="196" y="264"/>
                  </a:lnTo>
                  <a:lnTo>
                    <a:pt x="187" y="263"/>
                  </a:lnTo>
                  <a:lnTo>
                    <a:pt x="187" y="256"/>
                  </a:lnTo>
                  <a:lnTo>
                    <a:pt x="176" y="252"/>
                  </a:lnTo>
                  <a:lnTo>
                    <a:pt x="164" y="251"/>
                  </a:lnTo>
                  <a:lnTo>
                    <a:pt x="165" y="243"/>
                  </a:lnTo>
                  <a:lnTo>
                    <a:pt x="175" y="246"/>
                  </a:lnTo>
                  <a:lnTo>
                    <a:pt x="184" y="248"/>
                  </a:lnTo>
                  <a:lnTo>
                    <a:pt x="191" y="244"/>
                  </a:lnTo>
                  <a:lnTo>
                    <a:pt x="198" y="232"/>
                  </a:lnTo>
                  <a:lnTo>
                    <a:pt x="189" y="230"/>
                  </a:lnTo>
                  <a:lnTo>
                    <a:pt x="186" y="226"/>
                  </a:lnTo>
                  <a:lnTo>
                    <a:pt x="189" y="222"/>
                  </a:lnTo>
                  <a:lnTo>
                    <a:pt x="185" y="216"/>
                  </a:lnTo>
                  <a:lnTo>
                    <a:pt x="192" y="208"/>
                  </a:lnTo>
                  <a:lnTo>
                    <a:pt x="203" y="220"/>
                  </a:lnTo>
                  <a:lnTo>
                    <a:pt x="209" y="227"/>
                  </a:lnTo>
                  <a:lnTo>
                    <a:pt x="201" y="229"/>
                  </a:lnTo>
                  <a:lnTo>
                    <a:pt x="201" y="233"/>
                  </a:lnTo>
                  <a:lnTo>
                    <a:pt x="214" y="236"/>
                  </a:lnTo>
                  <a:lnTo>
                    <a:pt x="216" y="216"/>
                  </a:lnTo>
                  <a:lnTo>
                    <a:pt x="197" y="197"/>
                  </a:lnTo>
                  <a:lnTo>
                    <a:pt x="188" y="194"/>
                  </a:lnTo>
                  <a:lnTo>
                    <a:pt x="185" y="176"/>
                  </a:lnTo>
                  <a:lnTo>
                    <a:pt x="170" y="161"/>
                  </a:lnTo>
                  <a:lnTo>
                    <a:pt x="165" y="145"/>
                  </a:lnTo>
                  <a:lnTo>
                    <a:pt x="169" y="135"/>
                  </a:lnTo>
                  <a:lnTo>
                    <a:pt x="165" y="123"/>
                  </a:lnTo>
                  <a:lnTo>
                    <a:pt x="171" y="114"/>
                  </a:lnTo>
                  <a:lnTo>
                    <a:pt x="178" y="109"/>
                  </a:lnTo>
                  <a:lnTo>
                    <a:pt x="179" y="102"/>
                  </a:lnTo>
                  <a:lnTo>
                    <a:pt x="190" y="105"/>
                  </a:lnTo>
                  <a:lnTo>
                    <a:pt x="188" y="112"/>
                  </a:lnTo>
                  <a:lnTo>
                    <a:pt x="185" y="118"/>
                  </a:lnTo>
                  <a:lnTo>
                    <a:pt x="187" y="125"/>
                  </a:lnTo>
                  <a:lnTo>
                    <a:pt x="189" y="130"/>
                  </a:lnTo>
                  <a:lnTo>
                    <a:pt x="197" y="129"/>
                  </a:lnTo>
                  <a:lnTo>
                    <a:pt x="200" y="138"/>
                  </a:lnTo>
                  <a:lnTo>
                    <a:pt x="213" y="141"/>
                  </a:lnTo>
                  <a:lnTo>
                    <a:pt x="216" y="149"/>
                  </a:lnTo>
                  <a:lnTo>
                    <a:pt x="213" y="159"/>
                  </a:lnTo>
                  <a:lnTo>
                    <a:pt x="219" y="164"/>
                  </a:lnTo>
                  <a:lnTo>
                    <a:pt x="221" y="161"/>
                  </a:lnTo>
                  <a:lnTo>
                    <a:pt x="231" y="168"/>
                  </a:lnTo>
                  <a:lnTo>
                    <a:pt x="239" y="163"/>
                  </a:lnTo>
                  <a:lnTo>
                    <a:pt x="218" y="147"/>
                  </a:lnTo>
                  <a:lnTo>
                    <a:pt x="220" y="140"/>
                  </a:lnTo>
                  <a:lnTo>
                    <a:pt x="227" y="137"/>
                  </a:lnTo>
                  <a:lnTo>
                    <a:pt x="234" y="141"/>
                  </a:lnTo>
                  <a:lnTo>
                    <a:pt x="234" y="150"/>
                  </a:lnTo>
                  <a:lnTo>
                    <a:pt x="244" y="158"/>
                  </a:lnTo>
                  <a:lnTo>
                    <a:pt x="254" y="157"/>
                  </a:lnTo>
                  <a:lnTo>
                    <a:pt x="254" y="149"/>
                  </a:lnTo>
                  <a:lnTo>
                    <a:pt x="237" y="138"/>
                  </a:lnTo>
                  <a:lnTo>
                    <a:pt x="236" y="129"/>
                  </a:lnTo>
                  <a:lnTo>
                    <a:pt x="250" y="124"/>
                  </a:lnTo>
                  <a:lnTo>
                    <a:pt x="255" y="130"/>
                  </a:lnTo>
                  <a:lnTo>
                    <a:pt x="260" y="130"/>
                  </a:lnTo>
                  <a:lnTo>
                    <a:pt x="272" y="143"/>
                  </a:lnTo>
                  <a:lnTo>
                    <a:pt x="280" y="136"/>
                  </a:lnTo>
                  <a:lnTo>
                    <a:pt x="274" y="130"/>
                  </a:lnTo>
                  <a:lnTo>
                    <a:pt x="264" y="125"/>
                  </a:lnTo>
                  <a:lnTo>
                    <a:pt x="256" y="114"/>
                  </a:lnTo>
                  <a:lnTo>
                    <a:pt x="255" y="119"/>
                  </a:lnTo>
                  <a:lnTo>
                    <a:pt x="247" y="118"/>
                  </a:lnTo>
                  <a:lnTo>
                    <a:pt x="244" y="113"/>
                  </a:lnTo>
                  <a:lnTo>
                    <a:pt x="249" y="108"/>
                  </a:lnTo>
                  <a:lnTo>
                    <a:pt x="240" y="105"/>
                  </a:lnTo>
                  <a:lnTo>
                    <a:pt x="240" y="97"/>
                  </a:lnTo>
                  <a:lnTo>
                    <a:pt x="247" y="88"/>
                  </a:lnTo>
                  <a:lnTo>
                    <a:pt x="259" y="95"/>
                  </a:lnTo>
                  <a:lnTo>
                    <a:pt x="262" y="95"/>
                  </a:lnTo>
                  <a:lnTo>
                    <a:pt x="272" y="92"/>
                  </a:lnTo>
                  <a:lnTo>
                    <a:pt x="279" y="85"/>
                  </a:lnTo>
                  <a:lnTo>
                    <a:pt x="279" y="80"/>
                  </a:lnTo>
                  <a:lnTo>
                    <a:pt x="298" y="79"/>
                  </a:lnTo>
                  <a:lnTo>
                    <a:pt x="301" y="83"/>
                  </a:lnTo>
                  <a:lnTo>
                    <a:pt x="309" y="82"/>
                  </a:lnTo>
                  <a:lnTo>
                    <a:pt x="316" y="80"/>
                  </a:lnTo>
                  <a:lnTo>
                    <a:pt x="319" y="75"/>
                  </a:lnTo>
                  <a:lnTo>
                    <a:pt x="318" y="68"/>
                  </a:lnTo>
                  <a:lnTo>
                    <a:pt x="328" y="67"/>
                  </a:lnTo>
                  <a:lnTo>
                    <a:pt x="323" y="74"/>
                  </a:lnTo>
                  <a:lnTo>
                    <a:pt x="327" y="81"/>
                  </a:lnTo>
                  <a:lnTo>
                    <a:pt x="333" y="78"/>
                  </a:lnTo>
                  <a:lnTo>
                    <a:pt x="345" y="79"/>
                  </a:lnTo>
                  <a:lnTo>
                    <a:pt x="361" y="86"/>
                  </a:lnTo>
                  <a:lnTo>
                    <a:pt x="369" y="92"/>
                  </a:lnTo>
                  <a:lnTo>
                    <a:pt x="379" y="92"/>
                  </a:lnTo>
                  <a:lnTo>
                    <a:pt x="386" y="92"/>
                  </a:lnTo>
                  <a:lnTo>
                    <a:pt x="417" y="54"/>
                  </a:lnTo>
                  <a:lnTo>
                    <a:pt x="424" y="15"/>
                  </a:lnTo>
                  <a:lnTo>
                    <a:pt x="411" y="0"/>
                  </a:lnTo>
                  <a:lnTo>
                    <a:pt x="391" y="5"/>
                  </a:lnTo>
                  <a:lnTo>
                    <a:pt x="396" y="14"/>
                  </a:lnTo>
                  <a:lnTo>
                    <a:pt x="396" y="25"/>
                  </a:lnTo>
                  <a:lnTo>
                    <a:pt x="386" y="33"/>
                  </a:lnTo>
                  <a:lnTo>
                    <a:pt x="344" y="40"/>
                  </a:lnTo>
                  <a:lnTo>
                    <a:pt x="303" y="23"/>
                  </a:lnTo>
                  <a:lnTo>
                    <a:pt x="275" y="17"/>
                  </a:lnTo>
                  <a:lnTo>
                    <a:pt x="243" y="35"/>
                  </a:lnTo>
                  <a:lnTo>
                    <a:pt x="210" y="32"/>
                  </a:lnTo>
                  <a:lnTo>
                    <a:pt x="188" y="49"/>
                  </a:lnTo>
                  <a:lnTo>
                    <a:pt x="163" y="60"/>
                  </a:lnTo>
                  <a:lnTo>
                    <a:pt x="129" y="60"/>
                  </a:lnTo>
                  <a:lnTo>
                    <a:pt x="111" y="78"/>
                  </a:lnTo>
                  <a:lnTo>
                    <a:pt x="89" y="78"/>
                  </a:lnTo>
                  <a:lnTo>
                    <a:pt x="76" y="71"/>
                  </a:lnTo>
                  <a:lnTo>
                    <a:pt x="61" y="82"/>
                  </a:lnTo>
                  <a:lnTo>
                    <a:pt x="64" y="103"/>
                  </a:lnTo>
                  <a:lnTo>
                    <a:pt x="61" y="117"/>
                  </a:lnTo>
                  <a:lnTo>
                    <a:pt x="49" y="129"/>
                  </a:lnTo>
                  <a:lnTo>
                    <a:pt x="34" y="153"/>
                  </a:lnTo>
                  <a:lnTo>
                    <a:pt x="31" y="167"/>
                  </a:lnTo>
                  <a:lnTo>
                    <a:pt x="15" y="175"/>
                  </a:lnTo>
                  <a:lnTo>
                    <a:pt x="0" y="177"/>
                  </a:lnTo>
                  <a:lnTo>
                    <a:pt x="3" y="183"/>
                  </a:lnTo>
                  <a:lnTo>
                    <a:pt x="8" y="183"/>
                  </a:lnTo>
                  <a:lnTo>
                    <a:pt x="7" y="187"/>
                  </a:lnTo>
                  <a:lnTo>
                    <a:pt x="12" y="193"/>
                  </a:lnTo>
                  <a:lnTo>
                    <a:pt x="12" y="204"/>
                  </a:lnTo>
                  <a:lnTo>
                    <a:pt x="19" y="205"/>
                  </a:lnTo>
                  <a:lnTo>
                    <a:pt x="16" y="209"/>
                  </a:lnTo>
                  <a:lnTo>
                    <a:pt x="25" y="222"/>
                  </a:lnTo>
                  <a:lnTo>
                    <a:pt x="36" y="222"/>
                  </a:lnTo>
                  <a:lnTo>
                    <a:pt x="41" y="231"/>
                  </a:lnTo>
                  <a:lnTo>
                    <a:pt x="42" y="238"/>
                  </a:lnTo>
                  <a:lnTo>
                    <a:pt x="45" y="242"/>
                  </a:lnTo>
                  <a:lnTo>
                    <a:pt x="47" y="236"/>
                  </a:lnTo>
                  <a:lnTo>
                    <a:pt x="51" y="229"/>
                  </a:lnTo>
                  <a:lnTo>
                    <a:pt x="55" y="235"/>
                  </a:lnTo>
                  <a:lnTo>
                    <a:pt x="65" y="234"/>
                  </a:lnTo>
                  <a:lnTo>
                    <a:pt x="69" y="238"/>
                  </a:lnTo>
                  <a:lnTo>
                    <a:pt x="70" y="247"/>
                  </a:lnTo>
                  <a:lnTo>
                    <a:pt x="65" y="245"/>
                  </a:lnTo>
                  <a:lnTo>
                    <a:pt x="59" y="240"/>
                  </a:lnTo>
                  <a:lnTo>
                    <a:pt x="49" y="242"/>
                  </a:lnTo>
                  <a:lnTo>
                    <a:pt x="45" y="249"/>
                  </a:lnTo>
                  <a:lnTo>
                    <a:pt x="48" y="256"/>
                  </a:lnTo>
                  <a:lnTo>
                    <a:pt x="58" y="258"/>
                  </a:lnTo>
                  <a:lnTo>
                    <a:pt x="60" y="270"/>
                  </a:lnTo>
                  <a:lnTo>
                    <a:pt x="66" y="268"/>
                  </a:lnTo>
                  <a:lnTo>
                    <a:pt x="65" y="275"/>
                  </a:lnTo>
                  <a:lnTo>
                    <a:pt x="71" y="283"/>
                  </a:lnTo>
                  <a:lnTo>
                    <a:pt x="73" y="290"/>
                  </a:lnTo>
                  <a:lnTo>
                    <a:pt x="78" y="293"/>
                  </a:lnTo>
                  <a:lnTo>
                    <a:pt x="79" y="288"/>
                  </a:lnTo>
                  <a:lnTo>
                    <a:pt x="84" y="283"/>
                  </a:lnTo>
                  <a:lnTo>
                    <a:pt x="91" y="293"/>
                  </a:lnTo>
                  <a:lnTo>
                    <a:pt x="102" y="296"/>
                  </a:lnTo>
                  <a:lnTo>
                    <a:pt x="102" y="296"/>
                  </a:lnTo>
                  <a:lnTo>
                    <a:pt x="103" y="294"/>
                  </a:lnTo>
                  <a:lnTo>
                    <a:pt x="105" y="292"/>
                  </a:lnTo>
                  <a:lnTo>
                    <a:pt x="107" y="290"/>
                  </a:lnTo>
                  <a:lnTo>
                    <a:pt x="108" y="289"/>
                  </a:lnTo>
                  <a:lnTo>
                    <a:pt x="109" y="289"/>
                  </a:lnTo>
                  <a:lnTo>
                    <a:pt x="109" y="289"/>
                  </a:lnTo>
                  <a:lnTo>
                    <a:pt x="112" y="289"/>
                  </a:lnTo>
                  <a:lnTo>
                    <a:pt x="116" y="290"/>
                  </a:lnTo>
                  <a:lnTo>
                    <a:pt x="122" y="291"/>
                  </a:lnTo>
                  <a:lnTo>
                    <a:pt x="139" y="288"/>
                  </a:lnTo>
                  <a:lnTo>
                    <a:pt x="146" y="294"/>
                  </a:lnTo>
                  <a:lnTo>
                    <a:pt x="155" y="289"/>
                  </a:lnTo>
                  <a:lnTo>
                    <a:pt x="163" y="294"/>
                  </a:lnTo>
                  <a:lnTo>
                    <a:pt x="165" y="292"/>
                  </a:lnTo>
                  <a:lnTo>
                    <a:pt x="168" y="301"/>
                  </a:lnTo>
                  <a:lnTo>
                    <a:pt x="177" y="301"/>
                  </a:lnTo>
                  <a:lnTo>
                    <a:pt x="176" y="292"/>
                  </a:lnTo>
                  <a:lnTo>
                    <a:pt x="186" y="304"/>
                  </a:lnTo>
                  <a:lnTo>
                    <a:pt x="192" y="307"/>
                  </a:lnTo>
                  <a:lnTo>
                    <a:pt x="197" y="305"/>
                  </a:lnTo>
                  <a:lnTo>
                    <a:pt x="206" y="309"/>
                  </a:lnTo>
                  <a:lnTo>
                    <a:pt x="209" y="315"/>
                  </a:lnTo>
                  <a:lnTo>
                    <a:pt x="203" y="316"/>
                  </a:lnTo>
                  <a:lnTo>
                    <a:pt x="195" y="314"/>
                  </a:lnTo>
                  <a:lnTo>
                    <a:pt x="186" y="318"/>
                  </a:lnTo>
                  <a:lnTo>
                    <a:pt x="193" y="321"/>
                  </a:lnTo>
                  <a:lnTo>
                    <a:pt x="198" y="326"/>
                  </a:lnTo>
                  <a:lnTo>
                    <a:pt x="215" y="325"/>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94" name="Freeform 388"/>
            <p:cNvSpPr>
              <a:spLocks/>
            </p:cNvSpPr>
            <p:nvPr/>
          </p:nvSpPr>
          <p:spPr bwMode="auto">
            <a:xfrm>
              <a:off x="5669" y="3206"/>
              <a:ext cx="424" cy="344"/>
            </a:xfrm>
            <a:custGeom>
              <a:avLst/>
              <a:gdLst>
                <a:gd name="T0" fmla="*/ 231 w 424"/>
                <a:gd name="T1" fmla="*/ 318 h 344"/>
                <a:gd name="T2" fmla="*/ 249 w 424"/>
                <a:gd name="T3" fmla="*/ 337 h 344"/>
                <a:gd name="T4" fmla="*/ 254 w 424"/>
                <a:gd name="T5" fmla="*/ 324 h 344"/>
                <a:gd name="T6" fmla="*/ 252 w 424"/>
                <a:gd name="T7" fmla="*/ 299 h 344"/>
                <a:gd name="T8" fmla="*/ 215 w 424"/>
                <a:gd name="T9" fmla="*/ 279 h 344"/>
                <a:gd name="T10" fmla="*/ 187 w 424"/>
                <a:gd name="T11" fmla="*/ 263 h 344"/>
                <a:gd name="T12" fmla="*/ 165 w 424"/>
                <a:gd name="T13" fmla="*/ 243 h 344"/>
                <a:gd name="T14" fmla="*/ 198 w 424"/>
                <a:gd name="T15" fmla="*/ 232 h 344"/>
                <a:gd name="T16" fmla="*/ 185 w 424"/>
                <a:gd name="T17" fmla="*/ 216 h 344"/>
                <a:gd name="T18" fmla="*/ 201 w 424"/>
                <a:gd name="T19" fmla="*/ 229 h 344"/>
                <a:gd name="T20" fmla="*/ 197 w 424"/>
                <a:gd name="T21" fmla="*/ 197 h 344"/>
                <a:gd name="T22" fmla="*/ 165 w 424"/>
                <a:gd name="T23" fmla="*/ 145 h 344"/>
                <a:gd name="T24" fmla="*/ 178 w 424"/>
                <a:gd name="T25" fmla="*/ 109 h 344"/>
                <a:gd name="T26" fmla="*/ 185 w 424"/>
                <a:gd name="T27" fmla="*/ 118 h 344"/>
                <a:gd name="T28" fmla="*/ 200 w 424"/>
                <a:gd name="T29" fmla="*/ 138 h 344"/>
                <a:gd name="T30" fmla="*/ 219 w 424"/>
                <a:gd name="T31" fmla="*/ 164 h 344"/>
                <a:gd name="T32" fmla="*/ 218 w 424"/>
                <a:gd name="T33" fmla="*/ 147 h 344"/>
                <a:gd name="T34" fmla="*/ 234 w 424"/>
                <a:gd name="T35" fmla="*/ 150 h 344"/>
                <a:gd name="T36" fmla="*/ 237 w 424"/>
                <a:gd name="T37" fmla="*/ 138 h 344"/>
                <a:gd name="T38" fmla="*/ 260 w 424"/>
                <a:gd name="T39" fmla="*/ 130 h 344"/>
                <a:gd name="T40" fmla="*/ 264 w 424"/>
                <a:gd name="T41" fmla="*/ 125 h 344"/>
                <a:gd name="T42" fmla="*/ 244 w 424"/>
                <a:gd name="T43" fmla="*/ 113 h 344"/>
                <a:gd name="T44" fmla="*/ 247 w 424"/>
                <a:gd name="T45" fmla="*/ 88 h 344"/>
                <a:gd name="T46" fmla="*/ 279 w 424"/>
                <a:gd name="T47" fmla="*/ 85 h 344"/>
                <a:gd name="T48" fmla="*/ 309 w 424"/>
                <a:gd name="T49" fmla="*/ 82 h 344"/>
                <a:gd name="T50" fmla="*/ 328 w 424"/>
                <a:gd name="T51" fmla="*/ 67 h 344"/>
                <a:gd name="T52" fmla="*/ 345 w 424"/>
                <a:gd name="T53" fmla="*/ 79 h 344"/>
                <a:gd name="T54" fmla="*/ 386 w 424"/>
                <a:gd name="T55" fmla="*/ 92 h 344"/>
                <a:gd name="T56" fmla="*/ 391 w 424"/>
                <a:gd name="T57" fmla="*/ 5 h 344"/>
                <a:gd name="T58" fmla="*/ 344 w 424"/>
                <a:gd name="T59" fmla="*/ 40 h 344"/>
                <a:gd name="T60" fmla="*/ 210 w 424"/>
                <a:gd name="T61" fmla="*/ 32 h 344"/>
                <a:gd name="T62" fmla="*/ 111 w 424"/>
                <a:gd name="T63" fmla="*/ 78 h 344"/>
                <a:gd name="T64" fmla="*/ 64 w 424"/>
                <a:gd name="T65" fmla="*/ 103 h 344"/>
                <a:gd name="T66" fmla="*/ 31 w 424"/>
                <a:gd name="T67" fmla="*/ 167 h 344"/>
                <a:gd name="T68" fmla="*/ 8 w 424"/>
                <a:gd name="T69" fmla="*/ 183 h 344"/>
                <a:gd name="T70" fmla="*/ 19 w 424"/>
                <a:gd name="T71" fmla="*/ 205 h 344"/>
                <a:gd name="T72" fmla="*/ 41 w 424"/>
                <a:gd name="T73" fmla="*/ 231 h 344"/>
                <a:gd name="T74" fmla="*/ 51 w 424"/>
                <a:gd name="T75" fmla="*/ 229 h 344"/>
                <a:gd name="T76" fmla="*/ 70 w 424"/>
                <a:gd name="T77" fmla="*/ 247 h 344"/>
                <a:gd name="T78" fmla="*/ 45 w 424"/>
                <a:gd name="T79" fmla="*/ 249 h 344"/>
                <a:gd name="T80" fmla="*/ 66 w 424"/>
                <a:gd name="T81" fmla="*/ 268 h 344"/>
                <a:gd name="T82" fmla="*/ 78 w 424"/>
                <a:gd name="T83" fmla="*/ 293 h 344"/>
                <a:gd name="T84" fmla="*/ 102 w 424"/>
                <a:gd name="T85" fmla="*/ 296 h 344"/>
                <a:gd name="T86" fmla="*/ 107 w 424"/>
                <a:gd name="T87" fmla="*/ 290 h 344"/>
                <a:gd name="T88" fmla="*/ 112 w 424"/>
                <a:gd name="T89" fmla="*/ 289 h 344"/>
                <a:gd name="T90" fmla="*/ 146 w 424"/>
                <a:gd name="T91" fmla="*/ 294 h 344"/>
                <a:gd name="T92" fmla="*/ 168 w 424"/>
                <a:gd name="T93" fmla="*/ 301 h 344"/>
                <a:gd name="T94" fmla="*/ 192 w 424"/>
                <a:gd name="T95" fmla="*/ 307 h 344"/>
                <a:gd name="T96" fmla="*/ 203 w 424"/>
                <a:gd name="T97" fmla="*/ 316 h 344"/>
                <a:gd name="T98" fmla="*/ 198 w 424"/>
                <a:gd name="T99"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4" h="344">
                  <a:moveTo>
                    <a:pt x="215" y="325"/>
                  </a:moveTo>
                  <a:lnTo>
                    <a:pt x="211" y="320"/>
                  </a:lnTo>
                  <a:lnTo>
                    <a:pt x="221" y="316"/>
                  </a:lnTo>
                  <a:lnTo>
                    <a:pt x="231" y="318"/>
                  </a:lnTo>
                  <a:lnTo>
                    <a:pt x="228" y="325"/>
                  </a:lnTo>
                  <a:lnTo>
                    <a:pt x="234" y="328"/>
                  </a:lnTo>
                  <a:lnTo>
                    <a:pt x="242" y="338"/>
                  </a:lnTo>
                  <a:lnTo>
                    <a:pt x="249" y="337"/>
                  </a:lnTo>
                  <a:lnTo>
                    <a:pt x="255" y="344"/>
                  </a:lnTo>
                  <a:lnTo>
                    <a:pt x="266" y="342"/>
                  </a:lnTo>
                  <a:lnTo>
                    <a:pt x="261" y="333"/>
                  </a:lnTo>
                  <a:lnTo>
                    <a:pt x="254" y="324"/>
                  </a:lnTo>
                  <a:lnTo>
                    <a:pt x="257" y="320"/>
                  </a:lnTo>
                  <a:lnTo>
                    <a:pt x="254" y="317"/>
                  </a:lnTo>
                  <a:lnTo>
                    <a:pt x="258" y="305"/>
                  </a:lnTo>
                  <a:lnTo>
                    <a:pt x="252" y="299"/>
                  </a:lnTo>
                  <a:lnTo>
                    <a:pt x="236" y="292"/>
                  </a:lnTo>
                  <a:lnTo>
                    <a:pt x="231" y="283"/>
                  </a:lnTo>
                  <a:lnTo>
                    <a:pt x="220" y="283"/>
                  </a:lnTo>
                  <a:lnTo>
                    <a:pt x="215" y="279"/>
                  </a:lnTo>
                  <a:lnTo>
                    <a:pt x="211" y="268"/>
                  </a:lnTo>
                  <a:lnTo>
                    <a:pt x="196" y="259"/>
                  </a:lnTo>
                  <a:lnTo>
                    <a:pt x="196" y="264"/>
                  </a:lnTo>
                  <a:lnTo>
                    <a:pt x="187" y="263"/>
                  </a:lnTo>
                  <a:lnTo>
                    <a:pt x="187" y="256"/>
                  </a:lnTo>
                  <a:lnTo>
                    <a:pt x="176" y="252"/>
                  </a:lnTo>
                  <a:lnTo>
                    <a:pt x="164" y="251"/>
                  </a:lnTo>
                  <a:lnTo>
                    <a:pt x="165" y="243"/>
                  </a:lnTo>
                  <a:lnTo>
                    <a:pt x="175" y="246"/>
                  </a:lnTo>
                  <a:lnTo>
                    <a:pt x="184" y="248"/>
                  </a:lnTo>
                  <a:lnTo>
                    <a:pt x="191" y="244"/>
                  </a:lnTo>
                  <a:lnTo>
                    <a:pt x="198" y="232"/>
                  </a:lnTo>
                  <a:lnTo>
                    <a:pt x="189" y="230"/>
                  </a:lnTo>
                  <a:lnTo>
                    <a:pt x="186" y="226"/>
                  </a:lnTo>
                  <a:lnTo>
                    <a:pt x="189" y="222"/>
                  </a:lnTo>
                  <a:lnTo>
                    <a:pt x="185" y="216"/>
                  </a:lnTo>
                  <a:lnTo>
                    <a:pt x="192" y="208"/>
                  </a:lnTo>
                  <a:lnTo>
                    <a:pt x="203" y="220"/>
                  </a:lnTo>
                  <a:lnTo>
                    <a:pt x="209" y="227"/>
                  </a:lnTo>
                  <a:lnTo>
                    <a:pt x="201" y="229"/>
                  </a:lnTo>
                  <a:lnTo>
                    <a:pt x="201" y="233"/>
                  </a:lnTo>
                  <a:lnTo>
                    <a:pt x="214" y="236"/>
                  </a:lnTo>
                  <a:lnTo>
                    <a:pt x="216" y="216"/>
                  </a:lnTo>
                  <a:lnTo>
                    <a:pt x="197" y="197"/>
                  </a:lnTo>
                  <a:lnTo>
                    <a:pt x="188" y="194"/>
                  </a:lnTo>
                  <a:lnTo>
                    <a:pt x="185" y="176"/>
                  </a:lnTo>
                  <a:lnTo>
                    <a:pt x="170" y="161"/>
                  </a:lnTo>
                  <a:lnTo>
                    <a:pt x="165" y="145"/>
                  </a:lnTo>
                  <a:lnTo>
                    <a:pt x="169" y="135"/>
                  </a:lnTo>
                  <a:lnTo>
                    <a:pt x="165" y="123"/>
                  </a:lnTo>
                  <a:lnTo>
                    <a:pt x="171" y="114"/>
                  </a:lnTo>
                  <a:lnTo>
                    <a:pt x="178" y="109"/>
                  </a:lnTo>
                  <a:lnTo>
                    <a:pt x="179" y="102"/>
                  </a:lnTo>
                  <a:lnTo>
                    <a:pt x="190" y="105"/>
                  </a:lnTo>
                  <a:lnTo>
                    <a:pt x="188" y="112"/>
                  </a:lnTo>
                  <a:lnTo>
                    <a:pt x="185" y="118"/>
                  </a:lnTo>
                  <a:lnTo>
                    <a:pt x="187" y="125"/>
                  </a:lnTo>
                  <a:lnTo>
                    <a:pt x="189" y="130"/>
                  </a:lnTo>
                  <a:lnTo>
                    <a:pt x="197" y="129"/>
                  </a:lnTo>
                  <a:lnTo>
                    <a:pt x="200" y="138"/>
                  </a:lnTo>
                  <a:lnTo>
                    <a:pt x="213" y="141"/>
                  </a:lnTo>
                  <a:lnTo>
                    <a:pt x="216" y="149"/>
                  </a:lnTo>
                  <a:lnTo>
                    <a:pt x="213" y="159"/>
                  </a:lnTo>
                  <a:lnTo>
                    <a:pt x="219" y="164"/>
                  </a:lnTo>
                  <a:lnTo>
                    <a:pt x="221" y="161"/>
                  </a:lnTo>
                  <a:lnTo>
                    <a:pt x="231" y="168"/>
                  </a:lnTo>
                  <a:lnTo>
                    <a:pt x="239" y="163"/>
                  </a:lnTo>
                  <a:lnTo>
                    <a:pt x="218" y="147"/>
                  </a:lnTo>
                  <a:lnTo>
                    <a:pt x="220" y="140"/>
                  </a:lnTo>
                  <a:lnTo>
                    <a:pt x="227" y="137"/>
                  </a:lnTo>
                  <a:lnTo>
                    <a:pt x="234" y="141"/>
                  </a:lnTo>
                  <a:lnTo>
                    <a:pt x="234" y="150"/>
                  </a:lnTo>
                  <a:lnTo>
                    <a:pt x="244" y="158"/>
                  </a:lnTo>
                  <a:lnTo>
                    <a:pt x="254" y="157"/>
                  </a:lnTo>
                  <a:lnTo>
                    <a:pt x="254" y="149"/>
                  </a:lnTo>
                  <a:lnTo>
                    <a:pt x="237" y="138"/>
                  </a:lnTo>
                  <a:lnTo>
                    <a:pt x="236" y="129"/>
                  </a:lnTo>
                  <a:lnTo>
                    <a:pt x="250" y="124"/>
                  </a:lnTo>
                  <a:lnTo>
                    <a:pt x="255" y="130"/>
                  </a:lnTo>
                  <a:lnTo>
                    <a:pt x="260" y="130"/>
                  </a:lnTo>
                  <a:lnTo>
                    <a:pt x="272" y="143"/>
                  </a:lnTo>
                  <a:lnTo>
                    <a:pt x="280" y="136"/>
                  </a:lnTo>
                  <a:lnTo>
                    <a:pt x="274" y="130"/>
                  </a:lnTo>
                  <a:lnTo>
                    <a:pt x="264" y="125"/>
                  </a:lnTo>
                  <a:lnTo>
                    <a:pt x="256" y="114"/>
                  </a:lnTo>
                  <a:lnTo>
                    <a:pt x="255" y="119"/>
                  </a:lnTo>
                  <a:lnTo>
                    <a:pt x="247" y="118"/>
                  </a:lnTo>
                  <a:lnTo>
                    <a:pt x="244" y="113"/>
                  </a:lnTo>
                  <a:lnTo>
                    <a:pt x="249" y="108"/>
                  </a:lnTo>
                  <a:lnTo>
                    <a:pt x="240" y="105"/>
                  </a:lnTo>
                  <a:lnTo>
                    <a:pt x="240" y="97"/>
                  </a:lnTo>
                  <a:lnTo>
                    <a:pt x="247" y="88"/>
                  </a:lnTo>
                  <a:lnTo>
                    <a:pt x="259" y="95"/>
                  </a:lnTo>
                  <a:lnTo>
                    <a:pt x="262" y="95"/>
                  </a:lnTo>
                  <a:lnTo>
                    <a:pt x="272" y="92"/>
                  </a:lnTo>
                  <a:lnTo>
                    <a:pt x="279" y="85"/>
                  </a:lnTo>
                  <a:lnTo>
                    <a:pt x="279" y="80"/>
                  </a:lnTo>
                  <a:lnTo>
                    <a:pt x="298" y="79"/>
                  </a:lnTo>
                  <a:lnTo>
                    <a:pt x="301" y="83"/>
                  </a:lnTo>
                  <a:lnTo>
                    <a:pt x="309" y="82"/>
                  </a:lnTo>
                  <a:lnTo>
                    <a:pt x="316" y="80"/>
                  </a:lnTo>
                  <a:lnTo>
                    <a:pt x="319" y="75"/>
                  </a:lnTo>
                  <a:lnTo>
                    <a:pt x="318" y="68"/>
                  </a:lnTo>
                  <a:lnTo>
                    <a:pt x="328" y="67"/>
                  </a:lnTo>
                  <a:lnTo>
                    <a:pt x="323" y="74"/>
                  </a:lnTo>
                  <a:lnTo>
                    <a:pt x="327" y="81"/>
                  </a:lnTo>
                  <a:lnTo>
                    <a:pt x="333" y="78"/>
                  </a:lnTo>
                  <a:lnTo>
                    <a:pt x="345" y="79"/>
                  </a:lnTo>
                  <a:lnTo>
                    <a:pt x="361" y="86"/>
                  </a:lnTo>
                  <a:lnTo>
                    <a:pt x="369" y="92"/>
                  </a:lnTo>
                  <a:lnTo>
                    <a:pt x="379" y="92"/>
                  </a:lnTo>
                  <a:lnTo>
                    <a:pt x="386" y="92"/>
                  </a:lnTo>
                  <a:lnTo>
                    <a:pt x="417" y="54"/>
                  </a:lnTo>
                  <a:lnTo>
                    <a:pt x="424" y="15"/>
                  </a:lnTo>
                  <a:lnTo>
                    <a:pt x="411" y="0"/>
                  </a:lnTo>
                  <a:lnTo>
                    <a:pt x="391" y="5"/>
                  </a:lnTo>
                  <a:lnTo>
                    <a:pt x="396" y="14"/>
                  </a:lnTo>
                  <a:lnTo>
                    <a:pt x="396" y="25"/>
                  </a:lnTo>
                  <a:lnTo>
                    <a:pt x="386" y="33"/>
                  </a:lnTo>
                  <a:lnTo>
                    <a:pt x="344" y="40"/>
                  </a:lnTo>
                  <a:lnTo>
                    <a:pt x="303" y="23"/>
                  </a:lnTo>
                  <a:lnTo>
                    <a:pt x="275" y="17"/>
                  </a:lnTo>
                  <a:lnTo>
                    <a:pt x="243" y="35"/>
                  </a:lnTo>
                  <a:lnTo>
                    <a:pt x="210" y="32"/>
                  </a:lnTo>
                  <a:lnTo>
                    <a:pt x="188" y="49"/>
                  </a:lnTo>
                  <a:lnTo>
                    <a:pt x="163" y="60"/>
                  </a:lnTo>
                  <a:lnTo>
                    <a:pt x="129" y="60"/>
                  </a:lnTo>
                  <a:lnTo>
                    <a:pt x="111" y="78"/>
                  </a:lnTo>
                  <a:lnTo>
                    <a:pt x="89" y="78"/>
                  </a:lnTo>
                  <a:lnTo>
                    <a:pt x="76" y="71"/>
                  </a:lnTo>
                  <a:lnTo>
                    <a:pt x="61" y="82"/>
                  </a:lnTo>
                  <a:lnTo>
                    <a:pt x="64" y="103"/>
                  </a:lnTo>
                  <a:lnTo>
                    <a:pt x="61" y="117"/>
                  </a:lnTo>
                  <a:lnTo>
                    <a:pt x="49" y="129"/>
                  </a:lnTo>
                  <a:lnTo>
                    <a:pt x="34" y="153"/>
                  </a:lnTo>
                  <a:lnTo>
                    <a:pt x="31" y="167"/>
                  </a:lnTo>
                  <a:lnTo>
                    <a:pt x="15" y="175"/>
                  </a:lnTo>
                  <a:lnTo>
                    <a:pt x="0" y="177"/>
                  </a:lnTo>
                  <a:lnTo>
                    <a:pt x="3" y="183"/>
                  </a:lnTo>
                  <a:lnTo>
                    <a:pt x="8" y="183"/>
                  </a:lnTo>
                  <a:lnTo>
                    <a:pt x="7" y="187"/>
                  </a:lnTo>
                  <a:lnTo>
                    <a:pt x="12" y="193"/>
                  </a:lnTo>
                  <a:lnTo>
                    <a:pt x="12" y="204"/>
                  </a:lnTo>
                  <a:lnTo>
                    <a:pt x="19" y="205"/>
                  </a:lnTo>
                  <a:lnTo>
                    <a:pt x="16" y="209"/>
                  </a:lnTo>
                  <a:lnTo>
                    <a:pt x="25" y="222"/>
                  </a:lnTo>
                  <a:lnTo>
                    <a:pt x="36" y="222"/>
                  </a:lnTo>
                  <a:lnTo>
                    <a:pt x="41" y="231"/>
                  </a:lnTo>
                  <a:lnTo>
                    <a:pt x="42" y="238"/>
                  </a:lnTo>
                  <a:lnTo>
                    <a:pt x="45" y="242"/>
                  </a:lnTo>
                  <a:lnTo>
                    <a:pt x="47" y="236"/>
                  </a:lnTo>
                  <a:lnTo>
                    <a:pt x="51" y="229"/>
                  </a:lnTo>
                  <a:lnTo>
                    <a:pt x="55" y="235"/>
                  </a:lnTo>
                  <a:lnTo>
                    <a:pt x="65" y="234"/>
                  </a:lnTo>
                  <a:lnTo>
                    <a:pt x="69" y="238"/>
                  </a:lnTo>
                  <a:lnTo>
                    <a:pt x="70" y="247"/>
                  </a:lnTo>
                  <a:lnTo>
                    <a:pt x="65" y="245"/>
                  </a:lnTo>
                  <a:lnTo>
                    <a:pt x="59" y="240"/>
                  </a:lnTo>
                  <a:lnTo>
                    <a:pt x="49" y="242"/>
                  </a:lnTo>
                  <a:lnTo>
                    <a:pt x="45" y="249"/>
                  </a:lnTo>
                  <a:lnTo>
                    <a:pt x="48" y="256"/>
                  </a:lnTo>
                  <a:lnTo>
                    <a:pt x="58" y="258"/>
                  </a:lnTo>
                  <a:lnTo>
                    <a:pt x="60" y="270"/>
                  </a:lnTo>
                  <a:lnTo>
                    <a:pt x="66" y="268"/>
                  </a:lnTo>
                  <a:lnTo>
                    <a:pt x="65" y="275"/>
                  </a:lnTo>
                  <a:lnTo>
                    <a:pt x="71" y="283"/>
                  </a:lnTo>
                  <a:lnTo>
                    <a:pt x="73" y="290"/>
                  </a:lnTo>
                  <a:lnTo>
                    <a:pt x="78" y="293"/>
                  </a:lnTo>
                  <a:lnTo>
                    <a:pt x="79" y="288"/>
                  </a:lnTo>
                  <a:lnTo>
                    <a:pt x="84" y="283"/>
                  </a:lnTo>
                  <a:lnTo>
                    <a:pt x="91" y="293"/>
                  </a:lnTo>
                  <a:lnTo>
                    <a:pt x="102" y="296"/>
                  </a:lnTo>
                  <a:lnTo>
                    <a:pt x="102" y="296"/>
                  </a:lnTo>
                  <a:lnTo>
                    <a:pt x="103" y="294"/>
                  </a:lnTo>
                  <a:lnTo>
                    <a:pt x="105" y="292"/>
                  </a:lnTo>
                  <a:lnTo>
                    <a:pt x="107" y="290"/>
                  </a:lnTo>
                  <a:lnTo>
                    <a:pt x="108" y="289"/>
                  </a:lnTo>
                  <a:lnTo>
                    <a:pt x="109" y="289"/>
                  </a:lnTo>
                  <a:lnTo>
                    <a:pt x="109" y="289"/>
                  </a:lnTo>
                  <a:lnTo>
                    <a:pt x="112" y="289"/>
                  </a:lnTo>
                  <a:lnTo>
                    <a:pt x="116" y="290"/>
                  </a:lnTo>
                  <a:lnTo>
                    <a:pt x="122" y="291"/>
                  </a:lnTo>
                  <a:lnTo>
                    <a:pt x="139" y="288"/>
                  </a:lnTo>
                  <a:lnTo>
                    <a:pt x="146" y="294"/>
                  </a:lnTo>
                  <a:lnTo>
                    <a:pt x="155" y="289"/>
                  </a:lnTo>
                  <a:lnTo>
                    <a:pt x="163" y="294"/>
                  </a:lnTo>
                  <a:lnTo>
                    <a:pt x="165" y="292"/>
                  </a:lnTo>
                  <a:lnTo>
                    <a:pt x="168" y="301"/>
                  </a:lnTo>
                  <a:lnTo>
                    <a:pt x="177" y="301"/>
                  </a:lnTo>
                  <a:lnTo>
                    <a:pt x="176" y="292"/>
                  </a:lnTo>
                  <a:lnTo>
                    <a:pt x="186" y="304"/>
                  </a:lnTo>
                  <a:lnTo>
                    <a:pt x="192" y="307"/>
                  </a:lnTo>
                  <a:lnTo>
                    <a:pt x="197" y="305"/>
                  </a:lnTo>
                  <a:lnTo>
                    <a:pt x="206" y="309"/>
                  </a:lnTo>
                  <a:lnTo>
                    <a:pt x="209" y="315"/>
                  </a:lnTo>
                  <a:lnTo>
                    <a:pt x="203" y="316"/>
                  </a:lnTo>
                  <a:lnTo>
                    <a:pt x="195" y="314"/>
                  </a:lnTo>
                  <a:lnTo>
                    <a:pt x="186" y="318"/>
                  </a:lnTo>
                  <a:lnTo>
                    <a:pt x="193" y="321"/>
                  </a:lnTo>
                  <a:lnTo>
                    <a:pt x="198" y="326"/>
                  </a:lnTo>
                  <a:lnTo>
                    <a:pt x="215" y="32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95" name="Freeform 389"/>
            <p:cNvSpPr>
              <a:spLocks/>
            </p:cNvSpPr>
            <p:nvPr/>
          </p:nvSpPr>
          <p:spPr bwMode="auto">
            <a:xfrm>
              <a:off x="6164" y="3635"/>
              <a:ext cx="8" cy="6"/>
            </a:xfrm>
            <a:custGeom>
              <a:avLst/>
              <a:gdLst>
                <a:gd name="T0" fmla="*/ 0 w 8"/>
                <a:gd name="T1" fmla="*/ 6 h 6"/>
                <a:gd name="T2" fmla="*/ 6 w 8"/>
                <a:gd name="T3" fmla="*/ 6 h 6"/>
                <a:gd name="T4" fmla="*/ 8 w 8"/>
                <a:gd name="T5" fmla="*/ 1 h 6"/>
                <a:gd name="T6" fmla="*/ 5 w 8"/>
                <a:gd name="T7" fmla="*/ 0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6" y="6"/>
                  </a:lnTo>
                  <a:lnTo>
                    <a:pt x="8" y="1"/>
                  </a:lnTo>
                  <a:lnTo>
                    <a:pt x="5" y="0"/>
                  </a:lnTo>
                  <a:lnTo>
                    <a:pt x="0" y="6"/>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96" name="Freeform 390"/>
            <p:cNvSpPr>
              <a:spLocks/>
            </p:cNvSpPr>
            <p:nvPr/>
          </p:nvSpPr>
          <p:spPr bwMode="auto">
            <a:xfrm>
              <a:off x="6164" y="3635"/>
              <a:ext cx="8" cy="6"/>
            </a:xfrm>
            <a:custGeom>
              <a:avLst/>
              <a:gdLst>
                <a:gd name="T0" fmla="*/ 0 w 8"/>
                <a:gd name="T1" fmla="*/ 6 h 6"/>
                <a:gd name="T2" fmla="*/ 6 w 8"/>
                <a:gd name="T3" fmla="*/ 6 h 6"/>
                <a:gd name="T4" fmla="*/ 8 w 8"/>
                <a:gd name="T5" fmla="*/ 1 h 6"/>
                <a:gd name="T6" fmla="*/ 5 w 8"/>
                <a:gd name="T7" fmla="*/ 0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6" y="6"/>
                  </a:lnTo>
                  <a:lnTo>
                    <a:pt x="8" y="1"/>
                  </a:lnTo>
                  <a:lnTo>
                    <a:pt x="5" y="0"/>
                  </a:lnTo>
                  <a:lnTo>
                    <a:pt x="0"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97" name="Freeform 391"/>
            <p:cNvSpPr>
              <a:spLocks/>
            </p:cNvSpPr>
            <p:nvPr/>
          </p:nvSpPr>
          <p:spPr bwMode="auto">
            <a:xfrm>
              <a:off x="6140" y="3317"/>
              <a:ext cx="12" cy="8"/>
            </a:xfrm>
            <a:custGeom>
              <a:avLst/>
              <a:gdLst>
                <a:gd name="T0" fmla="*/ 12 w 12"/>
                <a:gd name="T1" fmla="*/ 0 h 8"/>
                <a:gd name="T2" fmla="*/ 8 w 12"/>
                <a:gd name="T3" fmla="*/ 6 h 8"/>
                <a:gd name="T4" fmla="*/ 2 w 12"/>
                <a:gd name="T5" fmla="*/ 8 h 8"/>
                <a:gd name="T6" fmla="*/ 0 w 12"/>
                <a:gd name="T7" fmla="*/ 6 h 8"/>
                <a:gd name="T8" fmla="*/ 0 w 12"/>
                <a:gd name="T9" fmla="*/ 0 h 8"/>
                <a:gd name="T10" fmla="*/ 12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12" y="0"/>
                  </a:moveTo>
                  <a:lnTo>
                    <a:pt x="8" y="6"/>
                  </a:lnTo>
                  <a:lnTo>
                    <a:pt x="2" y="8"/>
                  </a:lnTo>
                  <a:lnTo>
                    <a:pt x="0" y="6"/>
                  </a:lnTo>
                  <a:lnTo>
                    <a:pt x="0" y="0"/>
                  </a:lnTo>
                  <a:lnTo>
                    <a:pt x="12"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98" name="Freeform 392"/>
            <p:cNvSpPr>
              <a:spLocks/>
            </p:cNvSpPr>
            <p:nvPr/>
          </p:nvSpPr>
          <p:spPr bwMode="auto">
            <a:xfrm>
              <a:off x="6140" y="3317"/>
              <a:ext cx="12" cy="8"/>
            </a:xfrm>
            <a:custGeom>
              <a:avLst/>
              <a:gdLst>
                <a:gd name="T0" fmla="*/ 12 w 12"/>
                <a:gd name="T1" fmla="*/ 0 h 8"/>
                <a:gd name="T2" fmla="*/ 8 w 12"/>
                <a:gd name="T3" fmla="*/ 6 h 8"/>
                <a:gd name="T4" fmla="*/ 2 w 12"/>
                <a:gd name="T5" fmla="*/ 8 h 8"/>
                <a:gd name="T6" fmla="*/ 0 w 12"/>
                <a:gd name="T7" fmla="*/ 6 h 8"/>
                <a:gd name="T8" fmla="*/ 0 w 12"/>
                <a:gd name="T9" fmla="*/ 0 h 8"/>
                <a:gd name="T10" fmla="*/ 12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12" y="0"/>
                  </a:moveTo>
                  <a:lnTo>
                    <a:pt x="8" y="6"/>
                  </a:lnTo>
                  <a:lnTo>
                    <a:pt x="2" y="8"/>
                  </a:lnTo>
                  <a:lnTo>
                    <a:pt x="0" y="6"/>
                  </a:lnTo>
                  <a:lnTo>
                    <a:pt x="0" y="0"/>
                  </a:lnTo>
                  <a:lnTo>
                    <a:pt x="12"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99" name="Freeform 393"/>
            <p:cNvSpPr>
              <a:spLocks/>
            </p:cNvSpPr>
            <p:nvPr/>
          </p:nvSpPr>
          <p:spPr bwMode="auto">
            <a:xfrm>
              <a:off x="6146" y="3325"/>
              <a:ext cx="2" cy="6"/>
            </a:xfrm>
            <a:custGeom>
              <a:avLst/>
              <a:gdLst>
                <a:gd name="T0" fmla="*/ 2 w 2"/>
                <a:gd name="T1" fmla="*/ 6 h 6"/>
                <a:gd name="T2" fmla="*/ 2 w 2"/>
                <a:gd name="T3" fmla="*/ 0 h 6"/>
                <a:gd name="T4" fmla="*/ 0 w 2"/>
                <a:gd name="T5" fmla="*/ 4 h 6"/>
                <a:gd name="T6" fmla="*/ 2 w 2"/>
                <a:gd name="T7" fmla="*/ 6 h 6"/>
              </a:gdLst>
              <a:ahLst/>
              <a:cxnLst>
                <a:cxn ang="0">
                  <a:pos x="T0" y="T1"/>
                </a:cxn>
                <a:cxn ang="0">
                  <a:pos x="T2" y="T3"/>
                </a:cxn>
                <a:cxn ang="0">
                  <a:pos x="T4" y="T5"/>
                </a:cxn>
                <a:cxn ang="0">
                  <a:pos x="T6" y="T7"/>
                </a:cxn>
              </a:cxnLst>
              <a:rect l="0" t="0" r="r" b="b"/>
              <a:pathLst>
                <a:path w="2" h="6">
                  <a:moveTo>
                    <a:pt x="2" y="6"/>
                  </a:moveTo>
                  <a:lnTo>
                    <a:pt x="2" y="0"/>
                  </a:lnTo>
                  <a:lnTo>
                    <a:pt x="0" y="4"/>
                  </a:lnTo>
                  <a:lnTo>
                    <a:pt x="2" y="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00" name="Freeform 394"/>
            <p:cNvSpPr>
              <a:spLocks/>
            </p:cNvSpPr>
            <p:nvPr/>
          </p:nvSpPr>
          <p:spPr bwMode="auto">
            <a:xfrm>
              <a:off x="6146" y="3325"/>
              <a:ext cx="2" cy="6"/>
            </a:xfrm>
            <a:custGeom>
              <a:avLst/>
              <a:gdLst>
                <a:gd name="T0" fmla="*/ 2 w 2"/>
                <a:gd name="T1" fmla="*/ 6 h 6"/>
                <a:gd name="T2" fmla="*/ 2 w 2"/>
                <a:gd name="T3" fmla="*/ 0 h 6"/>
                <a:gd name="T4" fmla="*/ 0 w 2"/>
                <a:gd name="T5" fmla="*/ 4 h 6"/>
                <a:gd name="T6" fmla="*/ 2 w 2"/>
                <a:gd name="T7" fmla="*/ 6 h 6"/>
              </a:gdLst>
              <a:ahLst/>
              <a:cxnLst>
                <a:cxn ang="0">
                  <a:pos x="T0" y="T1"/>
                </a:cxn>
                <a:cxn ang="0">
                  <a:pos x="T2" y="T3"/>
                </a:cxn>
                <a:cxn ang="0">
                  <a:pos x="T4" y="T5"/>
                </a:cxn>
                <a:cxn ang="0">
                  <a:pos x="T6" y="T7"/>
                </a:cxn>
              </a:cxnLst>
              <a:rect l="0" t="0" r="r" b="b"/>
              <a:pathLst>
                <a:path w="2" h="6">
                  <a:moveTo>
                    <a:pt x="2" y="6"/>
                  </a:moveTo>
                  <a:lnTo>
                    <a:pt x="2" y="0"/>
                  </a:lnTo>
                  <a:lnTo>
                    <a:pt x="0" y="4"/>
                  </a:lnTo>
                  <a:lnTo>
                    <a:pt x="2"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01" name="Freeform 395"/>
            <p:cNvSpPr>
              <a:spLocks/>
            </p:cNvSpPr>
            <p:nvPr/>
          </p:nvSpPr>
          <p:spPr bwMode="auto">
            <a:xfrm>
              <a:off x="6059" y="3188"/>
              <a:ext cx="1185" cy="491"/>
            </a:xfrm>
            <a:custGeom>
              <a:avLst/>
              <a:gdLst>
                <a:gd name="T0" fmla="*/ 1170 w 1185"/>
                <a:gd name="T1" fmla="*/ 360 h 491"/>
                <a:gd name="T2" fmla="*/ 1030 w 1185"/>
                <a:gd name="T3" fmla="*/ 391 h 491"/>
                <a:gd name="T4" fmla="*/ 804 w 1185"/>
                <a:gd name="T5" fmla="*/ 405 h 491"/>
                <a:gd name="T6" fmla="*/ 667 w 1185"/>
                <a:gd name="T7" fmla="*/ 429 h 491"/>
                <a:gd name="T8" fmla="*/ 624 w 1185"/>
                <a:gd name="T9" fmla="*/ 490 h 491"/>
                <a:gd name="T10" fmla="*/ 641 w 1185"/>
                <a:gd name="T11" fmla="*/ 424 h 491"/>
                <a:gd name="T12" fmla="*/ 566 w 1185"/>
                <a:gd name="T13" fmla="*/ 432 h 491"/>
                <a:gd name="T14" fmla="*/ 488 w 1185"/>
                <a:gd name="T15" fmla="*/ 478 h 491"/>
                <a:gd name="T16" fmla="*/ 387 w 1185"/>
                <a:gd name="T17" fmla="*/ 458 h 491"/>
                <a:gd name="T18" fmla="*/ 294 w 1185"/>
                <a:gd name="T19" fmla="*/ 435 h 491"/>
                <a:gd name="T20" fmla="*/ 263 w 1185"/>
                <a:gd name="T21" fmla="*/ 467 h 491"/>
                <a:gd name="T22" fmla="*/ 191 w 1185"/>
                <a:gd name="T23" fmla="*/ 453 h 491"/>
                <a:gd name="T24" fmla="*/ 156 w 1185"/>
                <a:gd name="T25" fmla="*/ 433 h 491"/>
                <a:gd name="T26" fmla="*/ 127 w 1185"/>
                <a:gd name="T27" fmla="*/ 461 h 491"/>
                <a:gd name="T28" fmla="*/ 126 w 1185"/>
                <a:gd name="T29" fmla="*/ 440 h 491"/>
                <a:gd name="T30" fmla="*/ 84 w 1185"/>
                <a:gd name="T31" fmla="*/ 446 h 491"/>
                <a:gd name="T32" fmla="*/ 124 w 1185"/>
                <a:gd name="T33" fmla="*/ 429 h 491"/>
                <a:gd name="T34" fmla="*/ 146 w 1185"/>
                <a:gd name="T35" fmla="*/ 411 h 491"/>
                <a:gd name="T36" fmla="*/ 97 w 1185"/>
                <a:gd name="T37" fmla="*/ 415 h 491"/>
                <a:gd name="T38" fmla="*/ 90 w 1185"/>
                <a:gd name="T39" fmla="*/ 405 h 491"/>
                <a:gd name="T40" fmla="*/ 76 w 1185"/>
                <a:gd name="T41" fmla="*/ 386 h 491"/>
                <a:gd name="T42" fmla="*/ 76 w 1185"/>
                <a:gd name="T43" fmla="*/ 357 h 491"/>
                <a:gd name="T44" fmla="*/ 35 w 1185"/>
                <a:gd name="T45" fmla="*/ 330 h 491"/>
                <a:gd name="T46" fmla="*/ 18 w 1185"/>
                <a:gd name="T47" fmla="*/ 311 h 491"/>
                <a:gd name="T48" fmla="*/ 20 w 1185"/>
                <a:gd name="T49" fmla="*/ 285 h 491"/>
                <a:gd name="T50" fmla="*/ 37 w 1185"/>
                <a:gd name="T51" fmla="*/ 301 h 491"/>
                <a:gd name="T52" fmla="*/ 70 w 1185"/>
                <a:gd name="T53" fmla="*/ 306 h 491"/>
                <a:gd name="T54" fmla="*/ 44 w 1185"/>
                <a:gd name="T55" fmla="*/ 277 h 491"/>
                <a:gd name="T56" fmla="*/ 45 w 1185"/>
                <a:gd name="T57" fmla="*/ 263 h 491"/>
                <a:gd name="T58" fmla="*/ 31 w 1185"/>
                <a:gd name="T59" fmla="*/ 234 h 491"/>
                <a:gd name="T60" fmla="*/ 56 w 1185"/>
                <a:gd name="T61" fmla="*/ 217 h 491"/>
                <a:gd name="T62" fmla="*/ 0 w 1185"/>
                <a:gd name="T63" fmla="*/ 225 h 491"/>
                <a:gd name="T64" fmla="*/ 19 w 1185"/>
                <a:gd name="T65" fmla="*/ 171 h 491"/>
                <a:gd name="T66" fmla="*/ 60 w 1185"/>
                <a:gd name="T67" fmla="*/ 143 h 491"/>
                <a:gd name="T68" fmla="*/ 106 w 1185"/>
                <a:gd name="T69" fmla="*/ 147 h 491"/>
                <a:gd name="T70" fmla="*/ 111 w 1185"/>
                <a:gd name="T71" fmla="*/ 142 h 491"/>
                <a:gd name="T72" fmla="*/ 193 w 1185"/>
                <a:gd name="T73" fmla="*/ 144 h 491"/>
                <a:gd name="T74" fmla="*/ 181 w 1185"/>
                <a:gd name="T75" fmla="*/ 124 h 491"/>
                <a:gd name="T76" fmla="*/ 238 w 1185"/>
                <a:gd name="T77" fmla="*/ 118 h 491"/>
                <a:gd name="T78" fmla="*/ 198 w 1185"/>
                <a:gd name="T79" fmla="*/ 111 h 491"/>
                <a:gd name="T80" fmla="*/ 188 w 1185"/>
                <a:gd name="T81" fmla="*/ 85 h 491"/>
                <a:gd name="T82" fmla="*/ 248 w 1185"/>
                <a:gd name="T83" fmla="*/ 85 h 491"/>
                <a:gd name="T84" fmla="*/ 368 w 1185"/>
                <a:gd name="T85" fmla="*/ 48 h 491"/>
                <a:gd name="T86" fmla="*/ 542 w 1185"/>
                <a:gd name="T87" fmla="*/ 12 h 491"/>
                <a:gd name="T88" fmla="*/ 600 w 1185"/>
                <a:gd name="T89" fmla="*/ 36 h 491"/>
                <a:gd name="T90" fmla="*/ 660 w 1185"/>
                <a:gd name="T91" fmla="*/ 65 h 491"/>
                <a:gd name="T92" fmla="*/ 712 w 1185"/>
                <a:gd name="T93" fmla="*/ 86 h 491"/>
                <a:gd name="T94" fmla="*/ 788 w 1185"/>
                <a:gd name="T95" fmla="*/ 91 h 491"/>
                <a:gd name="T96" fmla="*/ 949 w 1185"/>
                <a:gd name="T97" fmla="*/ 61 h 491"/>
                <a:gd name="T98" fmla="*/ 1041 w 1185"/>
                <a:gd name="T99" fmla="*/ 11 h 491"/>
                <a:gd name="T100" fmla="*/ 1116 w 1185"/>
                <a:gd name="T101" fmla="*/ 79 h 491"/>
                <a:gd name="T102" fmla="*/ 1171 w 1185"/>
                <a:gd name="T103" fmla="*/ 174 h 491"/>
                <a:gd name="T104" fmla="*/ 1154 w 1185"/>
                <a:gd name="T105" fmla="*/ 206 h 491"/>
                <a:gd name="T106" fmla="*/ 1160 w 1185"/>
                <a:gd name="T107" fmla="*/ 229 h 491"/>
                <a:gd name="T108" fmla="*/ 1166 w 1185"/>
                <a:gd name="T109" fmla="*/ 263 h 491"/>
                <a:gd name="T110" fmla="*/ 1164 w 1185"/>
                <a:gd name="T111" fmla="*/ 289 h 491"/>
                <a:gd name="T112" fmla="*/ 1165 w 1185"/>
                <a:gd name="T113" fmla="*/ 31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5" h="491">
                  <a:moveTo>
                    <a:pt x="1165" y="315"/>
                  </a:moveTo>
                  <a:lnTo>
                    <a:pt x="1165" y="315"/>
                  </a:lnTo>
                  <a:lnTo>
                    <a:pt x="1165" y="319"/>
                  </a:lnTo>
                  <a:lnTo>
                    <a:pt x="1166" y="325"/>
                  </a:lnTo>
                  <a:lnTo>
                    <a:pt x="1168" y="340"/>
                  </a:lnTo>
                  <a:lnTo>
                    <a:pt x="1170" y="360"/>
                  </a:lnTo>
                  <a:lnTo>
                    <a:pt x="1144" y="375"/>
                  </a:lnTo>
                  <a:lnTo>
                    <a:pt x="1128" y="362"/>
                  </a:lnTo>
                  <a:lnTo>
                    <a:pt x="1105" y="365"/>
                  </a:lnTo>
                  <a:lnTo>
                    <a:pt x="1088" y="371"/>
                  </a:lnTo>
                  <a:lnTo>
                    <a:pt x="1069" y="368"/>
                  </a:lnTo>
                  <a:lnTo>
                    <a:pt x="1030" y="391"/>
                  </a:lnTo>
                  <a:lnTo>
                    <a:pt x="1015" y="377"/>
                  </a:lnTo>
                  <a:lnTo>
                    <a:pt x="985" y="387"/>
                  </a:lnTo>
                  <a:lnTo>
                    <a:pt x="940" y="392"/>
                  </a:lnTo>
                  <a:lnTo>
                    <a:pt x="867" y="423"/>
                  </a:lnTo>
                  <a:lnTo>
                    <a:pt x="838" y="431"/>
                  </a:lnTo>
                  <a:lnTo>
                    <a:pt x="804" y="405"/>
                  </a:lnTo>
                  <a:lnTo>
                    <a:pt x="776" y="403"/>
                  </a:lnTo>
                  <a:lnTo>
                    <a:pt x="726" y="424"/>
                  </a:lnTo>
                  <a:lnTo>
                    <a:pt x="708" y="422"/>
                  </a:lnTo>
                  <a:lnTo>
                    <a:pt x="692" y="405"/>
                  </a:lnTo>
                  <a:lnTo>
                    <a:pt x="683" y="412"/>
                  </a:lnTo>
                  <a:lnTo>
                    <a:pt x="667" y="429"/>
                  </a:lnTo>
                  <a:lnTo>
                    <a:pt x="668" y="454"/>
                  </a:lnTo>
                  <a:lnTo>
                    <a:pt x="652" y="466"/>
                  </a:lnTo>
                  <a:lnTo>
                    <a:pt x="651" y="483"/>
                  </a:lnTo>
                  <a:lnTo>
                    <a:pt x="639" y="485"/>
                  </a:lnTo>
                  <a:lnTo>
                    <a:pt x="634" y="491"/>
                  </a:lnTo>
                  <a:lnTo>
                    <a:pt x="624" y="490"/>
                  </a:lnTo>
                  <a:lnTo>
                    <a:pt x="627" y="485"/>
                  </a:lnTo>
                  <a:lnTo>
                    <a:pt x="622" y="477"/>
                  </a:lnTo>
                  <a:lnTo>
                    <a:pt x="617" y="468"/>
                  </a:lnTo>
                  <a:lnTo>
                    <a:pt x="622" y="452"/>
                  </a:lnTo>
                  <a:lnTo>
                    <a:pt x="641" y="437"/>
                  </a:lnTo>
                  <a:lnTo>
                    <a:pt x="641" y="424"/>
                  </a:lnTo>
                  <a:lnTo>
                    <a:pt x="629" y="416"/>
                  </a:lnTo>
                  <a:lnTo>
                    <a:pt x="615" y="426"/>
                  </a:lnTo>
                  <a:lnTo>
                    <a:pt x="609" y="437"/>
                  </a:lnTo>
                  <a:lnTo>
                    <a:pt x="601" y="444"/>
                  </a:lnTo>
                  <a:lnTo>
                    <a:pt x="576" y="442"/>
                  </a:lnTo>
                  <a:lnTo>
                    <a:pt x="566" y="432"/>
                  </a:lnTo>
                  <a:lnTo>
                    <a:pt x="544" y="426"/>
                  </a:lnTo>
                  <a:lnTo>
                    <a:pt x="530" y="439"/>
                  </a:lnTo>
                  <a:lnTo>
                    <a:pt x="516" y="445"/>
                  </a:lnTo>
                  <a:lnTo>
                    <a:pt x="509" y="462"/>
                  </a:lnTo>
                  <a:lnTo>
                    <a:pt x="495" y="466"/>
                  </a:lnTo>
                  <a:lnTo>
                    <a:pt x="488" y="478"/>
                  </a:lnTo>
                  <a:lnTo>
                    <a:pt x="458" y="480"/>
                  </a:lnTo>
                  <a:lnTo>
                    <a:pt x="444" y="479"/>
                  </a:lnTo>
                  <a:lnTo>
                    <a:pt x="436" y="484"/>
                  </a:lnTo>
                  <a:lnTo>
                    <a:pt x="421" y="490"/>
                  </a:lnTo>
                  <a:lnTo>
                    <a:pt x="403" y="479"/>
                  </a:lnTo>
                  <a:lnTo>
                    <a:pt x="387" y="458"/>
                  </a:lnTo>
                  <a:lnTo>
                    <a:pt x="372" y="452"/>
                  </a:lnTo>
                  <a:lnTo>
                    <a:pt x="359" y="441"/>
                  </a:lnTo>
                  <a:lnTo>
                    <a:pt x="347" y="438"/>
                  </a:lnTo>
                  <a:lnTo>
                    <a:pt x="330" y="428"/>
                  </a:lnTo>
                  <a:lnTo>
                    <a:pt x="305" y="426"/>
                  </a:lnTo>
                  <a:lnTo>
                    <a:pt x="294" y="435"/>
                  </a:lnTo>
                  <a:lnTo>
                    <a:pt x="291" y="447"/>
                  </a:lnTo>
                  <a:lnTo>
                    <a:pt x="291" y="456"/>
                  </a:lnTo>
                  <a:lnTo>
                    <a:pt x="276" y="472"/>
                  </a:lnTo>
                  <a:lnTo>
                    <a:pt x="267" y="472"/>
                  </a:lnTo>
                  <a:lnTo>
                    <a:pt x="267" y="467"/>
                  </a:lnTo>
                  <a:lnTo>
                    <a:pt x="263" y="467"/>
                  </a:lnTo>
                  <a:lnTo>
                    <a:pt x="259" y="477"/>
                  </a:lnTo>
                  <a:lnTo>
                    <a:pt x="250" y="480"/>
                  </a:lnTo>
                  <a:lnTo>
                    <a:pt x="238" y="484"/>
                  </a:lnTo>
                  <a:lnTo>
                    <a:pt x="222" y="482"/>
                  </a:lnTo>
                  <a:lnTo>
                    <a:pt x="208" y="472"/>
                  </a:lnTo>
                  <a:lnTo>
                    <a:pt x="191" y="453"/>
                  </a:lnTo>
                  <a:lnTo>
                    <a:pt x="189" y="441"/>
                  </a:lnTo>
                  <a:lnTo>
                    <a:pt x="178" y="437"/>
                  </a:lnTo>
                  <a:lnTo>
                    <a:pt x="181" y="449"/>
                  </a:lnTo>
                  <a:lnTo>
                    <a:pt x="169" y="450"/>
                  </a:lnTo>
                  <a:lnTo>
                    <a:pt x="161" y="442"/>
                  </a:lnTo>
                  <a:lnTo>
                    <a:pt x="156" y="433"/>
                  </a:lnTo>
                  <a:lnTo>
                    <a:pt x="151" y="434"/>
                  </a:lnTo>
                  <a:lnTo>
                    <a:pt x="143" y="428"/>
                  </a:lnTo>
                  <a:lnTo>
                    <a:pt x="138" y="436"/>
                  </a:lnTo>
                  <a:lnTo>
                    <a:pt x="140" y="447"/>
                  </a:lnTo>
                  <a:lnTo>
                    <a:pt x="132" y="457"/>
                  </a:lnTo>
                  <a:lnTo>
                    <a:pt x="127" y="461"/>
                  </a:lnTo>
                  <a:lnTo>
                    <a:pt x="123" y="460"/>
                  </a:lnTo>
                  <a:lnTo>
                    <a:pt x="129" y="452"/>
                  </a:lnTo>
                  <a:lnTo>
                    <a:pt x="125" y="451"/>
                  </a:lnTo>
                  <a:lnTo>
                    <a:pt x="119" y="455"/>
                  </a:lnTo>
                  <a:lnTo>
                    <a:pt x="119" y="446"/>
                  </a:lnTo>
                  <a:lnTo>
                    <a:pt x="126" y="440"/>
                  </a:lnTo>
                  <a:lnTo>
                    <a:pt x="123" y="439"/>
                  </a:lnTo>
                  <a:lnTo>
                    <a:pt x="111" y="439"/>
                  </a:lnTo>
                  <a:lnTo>
                    <a:pt x="101" y="447"/>
                  </a:lnTo>
                  <a:lnTo>
                    <a:pt x="91" y="445"/>
                  </a:lnTo>
                  <a:lnTo>
                    <a:pt x="87" y="448"/>
                  </a:lnTo>
                  <a:lnTo>
                    <a:pt x="84" y="446"/>
                  </a:lnTo>
                  <a:lnTo>
                    <a:pt x="84" y="440"/>
                  </a:lnTo>
                  <a:lnTo>
                    <a:pt x="90" y="435"/>
                  </a:lnTo>
                  <a:lnTo>
                    <a:pt x="101" y="434"/>
                  </a:lnTo>
                  <a:lnTo>
                    <a:pt x="109" y="435"/>
                  </a:lnTo>
                  <a:lnTo>
                    <a:pt x="121" y="436"/>
                  </a:lnTo>
                  <a:lnTo>
                    <a:pt x="124" y="429"/>
                  </a:lnTo>
                  <a:lnTo>
                    <a:pt x="121" y="422"/>
                  </a:lnTo>
                  <a:lnTo>
                    <a:pt x="125" y="419"/>
                  </a:lnTo>
                  <a:lnTo>
                    <a:pt x="131" y="422"/>
                  </a:lnTo>
                  <a:lnTo>
                    <a:pt x="136" y="416"/>
                  </a:lnTo>
                  <a:lnTo>
                    <a:pt x="146" y="413"/>
                  </a:lnTo>
                  <a:lnTo>
                    <a:pt x="146" y="411"/>
                  </a:lnTo>
                  <a:lnTo>
                    <a:pt x="125" y="411"/>
                  </a:lnTo>
                  <a:lnTo>
                    <a:pt x="117" y="411"/>
                  </a:lnTo>
                  <a:lnTo>
                    <a:pt x="111" y="417"/>
                  </a:lnTo>
                  <a:lnTo>
                    <a:pt x="109" y="418"/>
                  </a:lnTo>
                  <a:lnTo>
                    <a:pt x="103" y="418"/>
                  </a:lnTo>
                  <a:lnTo>
                    <a:pt x="97" y="415"/>
                  </a:lnTo>
                  <a:lnTo>
                    <a:pt x="90" y="416"/>
                  </a:lnTo>
                  <a:lnTo>
                    <a:pt x="84" y="424"/>
                  </a:lnTo>
                  <a:lnTo>
                    <a:pt x="79" y="422"/>
                  </a:lnTo>
                  <a:lnTo>
                    <a:pt x="76" y="413"/>
                  </a:lnTo>
                  <a:lnTo>
                    <a:pt x="79" y="406"/>
                  </a:lnTo>
                  <a:lnTo>
                    <a:pt x="90" y="405"/>
                  </a:lnTo>
                  <a:lnTo>
                    <a:pt x="94" y="404"/>
                  </a:lnTo>
                  <a:lnTo>
                    <a:pt x="94" y="398"/>
                  </a:lnTo>
                  <a:lnTo>
                    <a:pt x="94" y="392"/>
                  </a:lnTo>
                  <a:lnTo>
                    <a:pt x="88" y="392"/>
                  </a:lnTo>
                  <a:lnTo>
                    <a:pt x="84" y="393"/>
                  </a:lnTo>
                  <a:lnTo>
                    <a:pt x="76" y="386"/>
                  </a:lnTo>
                  <a:lnTo>
                    <a:pt x="76" y="380"/>
                  </a:lnTo>
                  <a:lnTo>
                    <a:pt x="73" y="374"/>
                  </a:lnTo>
                  <a:lnTo>
                    <a:pt x="63" y="365"/>
                  </a:lnTo>
                  <a:lnTo>
                    <a:pt x="67" y="362"/>
                  </a:lnTo>
                  <a:lnTo>
                    <a:pt x="72" y="365"/>
                  </a:lnTo>
                  <a:lnTo>
                    <a:pt x="76" y="357"/>
                  </a:lnTo>
                  <a:lnTo>
                    <a:pt x="73" y="348"/>
                  </a:lnTo>
                  <a:lnTo>
                    <a:pt x="69" y="343"/>
                  </a:lnTo>
                  <a:lnTo>
                    <a:pt x="57" y="337"/>
                  </a:lnTo>
                  <a:lnTo>
                    <a:pt x="46" y="320"/>
                  </a:lnTo>
                  <a:lnTo>
                    <a:pt x="38" y="320"/>
                  </a:lnTo>
                  <a:lnTo>
                    <a:pt x="35" y="330"/>
                  </a:lnTo>
                  <a:lnTo>
                    <a:pt x="30" y="328"/>
                  </a:lnTo>
                  <a:lnTo>
                    <a:pt x="20" y="319"/>
                  </a:lnTo>
                  <a:lnTo>
                    <a:pt x="10" y="316"/>
                  </a:lnTo>
                  <a:lnTo>
                    <a:pt x="14" y="305"/>
                  </a:lnTo>
                  <a:lnTo>
                    <a:pt x="19" y="306"/>
                  </a:lnTo>
                  <a:lnTo>
                    <a:pt x="18" y="311"/>
                  </a:lnTo>
                  <a:lnTo>
                    <a:pt x="22" y="312"/>
                  </a:lnTo>
                  <a:lnTo>
                    <a:pt x="28" y="305"/>
                  </a:lnTo>
                  <a:lnTo>
                    <a:pt x="24" y="300"/>
                  </a:lnTo>
                  <a:lnTo>
                    <a:pt x="18" y="298"/>
                  </a:lnTo>
                  <a:lnTo>
                    <a:pt x="16" y="286"/>
                  </a:lnTo>
                  <a:lnTo>
                    <a:pt x="20" y="285"/>
                  </a:lnTo>
                  <a:lnTo>
                    <a:pt x="28" y="287"/>
                  </a:lnTo>
                  <a:lnTo>
                    <a:pt x="31" y="294"/>
                  </a:lnTo>
                  <a:lnTo>
                    <a:pt x="30" y="301"/>
                  </a:lnTo>
                  <a:lnTo>
                    <a:pt x="33" y="307"/>
                  </a:lnTo>
                  <a:lnTo>
                    <a:pt x="39" y="309"/>
                  </a:lnTo>
                  <a:lnTo>
                    <a:pt x="37" y="301"/>
                  </a:lnTo>
                  <a:lnTo>
                    <a:pt x="39" y="298"/>
                  </a:lnTo>
                  <a:lnTo>
                    <a:pt x="42" y="300"/>
                  </a:lnTo>
                  <a:lnTo>
                    <a:pt x="42" y="309"/>
                  </a:lnTo>
                  <a:lnTo>
                    <a:pt x="50" y="305"/>
                  </a:lnTo>
                  <a:lnTo>
                    <a:pt x="59" y="306"/>
                  </a:lnTo>
                  <a:lnTo>
                    <a:pt x="70" y="306"/>
                  </a:lnTo>
                  <a:lnTo>
                    <a:pt x="66" y="300"/>
                  </a:lnTo>
                  <a:lnTo>
                    <a:pt x="57" y="300"/>
                  </a:lnTo>
                  <a:lnTo>
                    <a:pt x="52" y="299"/>
                  </a:lnTo>
                  <a:lnTo>
                    <a:pt x="47" y="294"/>
                  </a:lnTo>
                  <a:lnTo>
                    <a:pt x="40" y="283"/>
                  </a:lnTo>
                  <a:lnTo>
                    <a:pt x="44" y="277"/>
                  </a:lnTo>
                  <a:lnTo>
                    <a:pt x="49" y="280"/>
                  </a:lnTo>
                  <a:lnTo>
                    <a:pt x="56" y="271"/>
                  </a:lnTo>
                  <a:lnTo>
                    <a:pt x="59" y="264"/>
                  </a:lnTo>
                  <a:lnTo>
                    <a:pt x="57" y="261"/>
                  </a:lnTo>
                  <a:lnTo>
                    <a:pt x="48" y="266"/>
                  </a:lnTo>
                  <a:lnTo>
                    <a:pt x="45" y="263"/>
                  </a:lnTo>
                  <a:lnTo>
                    <a:pt x="44" y="253"/>
                  </a:lnTo>
                  <a:lnTo>
                    <a:pt x="49" y="248"/>
                  </a:lnTo>
                  <a:lnTo>
                    <a:pt x="44" y="244"/>
                  </a:lnTo>
                  <a:lnTo>
                    <a:pt x="37" y="239"/>
                  </a:lnTo>
                  <a:lnTo>
                    <a:pt x="35" y="234"/>
                  </a:lnTo>
                  <a:lnTo>
                    <a:pt x="31" y="234"/>
                  </a:lnTo>
                  <a:lnTo>
                    <a:pt x="31" y="228"/>
                  </a:lnTo>
                  <a:lnTo>
                    <a:pt x="35" y="229"/>
                  </a:lnTo>
                  <a:lnTo>
                    <a:pt x="45" y="226"/>
                  </a:lnTo>
                  <a:lnTo>
                    <a:pt x="45" y="223"/>
                  </a:lnTo>
                  <a:lnTo>
                    <a:pt x="53" y="222"/>
                  </a:lnTo>
                  <a:lnTo>
                    <a:pt x="56" y="217"/>
                  </a:lnTo>
                  <a:lnTo>
                    <a:pt x="54" y="210"/>
                  </a:lnTo>
                  <a:lnTo>
                    <a:pt x="36" y="216"/>
                  </a:lnTo>
                  <a:lnTo>
                    <a:pt x="28" y="216"/>
                  </a:lnTo>
                  <a:lnTo>
                    <a:pt x="18" y="216"/>
                  </a:lnTo>
                  <a:lnTo>
                    <a:pt x="10" y="225"/>
                  </a:lnTo>
                  <a:lnTo>
                    <a:pt x="0" y="225"/>
                  </a:lnTo>
                  <a:lnTo>
                    <a:pt x="1" y="217"/>
                  </a:lnTo>
                  <a:lnTo>
                    <a:pt x="4" y="212"/>
                  </a:lnTo>
                  <a:lnTo>
                    <a:pt x="4" y="203"/>
                  </a:lnTo>
                  <a:lnTo>
                    <a:pt x="1" y="194"/>
                  </a:lnTo>
                  <a:lnTo>
                    <a:pt x="6" y="181"/>
                  </a:lnTo>
                  <a:lnTo>
                    <a:pt x="19" y="171"/>
                  </a:lnTo>
                  <a:lnTo>
                    <a:pt x="19" y="166"/>
                  </a:lnTo>
                  <a:lnTo>
                    <a:pt x="26" y="158"/>
                  </a:lnTo>
                  <a:lnTo>
                    <a:pt x="35" y="156"/>
                  </a:lnTo>
                  <a:lnTo>
                    <a:pt x="42" y="146"/>
                  </a:lnTo>
                  <a:lnTo>
                    <a:pt x="52" y="144"/>
                  </a:lnTo>
                  <a:lnTo>
                    <a:pt x="60" y="143"/>
                  </a:lnTo>
                  <a:lnTo>
                    <a:pt x="65" y="138"/>
                  </a:lnTo>
                  <a:lnTo>
                    <a:pt x="75" y="140"/>
                  </a:lnTo>
                  <a:lnTo>
                    <a:pt x="80" y="149"/>
                  </a:lnTo>
                  <a:lnTo>
                    <a:pt x="85" y="152"/>
                  </a:lnTo>
                  <a:lnTo>
                    <a:pt x="101" y="152"/>
                  </a:lnTo>
                  <a:lnTo>
                    <a:pt x="106" y="147"/>
                  </a:lnTo>
                  <a:lnTo>
                    <a:pt x="95" y="140"/>
                  </a:lnTo>
                  <a:lnTo>
                    <a:pt x="96" y="136"/>
                  </a:lnTo>
                  <a:lnTo>
                    <a:pt x="106" y="134"/>
                  </a:lnTo>
                  <a:lnTo>
                    <a:pt x="119" y="136"/>
                  </a:lnTo>
                  <a:lnTo>
                    <a:pt x="118" y="141"/>
                  </a:lnTo>
                  <a:lnTo>
                    <a:pt x="111" y="142"/>
                  </a:lnTo>
                  <a:lnTo>
                    <a:pt x="127" y="151"/>
                  </a:lnTo>
                  <a:lnTo>
                    <a:pt x="144" y="149"/>
                  </a:lnTo>
                  <a:lnTo>
                    <a:pt x="164" y="144"/>
                  </a:lnTo>
                  <a:lnTo>
                    <a:pt x="179" y="142"/>
                  </a:lnTo>
                  <a:lnTo>
                    <a:pt x="186" y="144"/>
                  </a:lnTo>
                  <a:lnTo>
                    <a:pt x="193" y="144"/>
                  </a:lnTo>
                  <a:lnTo>
                    <a:pt x="193" y="136"/>
                  </a:lnTo>
                  <a:lnTo>
                    <a:pt x="189" y="134"/>
                  </a:lnTo>
                  <a:lnTo>
                    <a:pt x="180" y="136"/>
                  </a:lnTo>
                  <a:lnTo>
                    <a:pt x="175" y="134"/>
                  </a:lnTo>
                  <a:lnTo>
                    <a:pt x="169" y="130"/>
                  </a:lnTo>
                  <a:lnTo>
                    <a:pt x="181" y="124"/>
                  </a:lnTo>
                  <a:lnTo>
                    <a:pt x="183" y="121"/>
                  </a:lnTo>
                  <a:lnTo>
                    <a:pt x="201" y="121"/>
                  </a:lnTo>
                  <a:lnTo>
                    <a:pt x="209" y="121"/>
                  </a:lnTo>
                  <a:lnTo>
                    <a:pt x="210" y="117"/>
                  </a:lnTo>
                  <a:lnTo>
                    <a:pt x="223" y="117"/>
                  </a:lnTo>
                  <a:lnTo>
                    <a:pt x="238" y="118"/>
                  </a:lnTo>
                  <a:lnTo>
                    <a:pt x="233" y="114"/>
                  </a:lnTo>
                  <a:lnTo>
                    <a:pt x="223" y="113"/>
                  </a:lnTo>
                  <a:lnTo>
                    <a:pt x="214" y="113"/>
                  </a:lnTo>
                  <a:lnTo>
                    <a:pt x="210" y="117"/>
                  </a:lnTo>
                  <a:lnTo>
                    <a:pt x="202" y="115"/>
                  </a:lnTo>
                  <a:lnTo>
                    <a:pt x="198" y="111"/>
                  </a:lnTo>
                  <a:lnTo>
                    <a:pt x="199" y="104"/>
                  </a:lnTo>
                  <a:lnTo>
                    <a:pt x="193" y="101"/>
                  </a:lnTo>
                  <a:lnTo>
                    <a:pt x="187" y="97"/>
                  </a:lnTo>
                  <a:lnTo>
                    <a:pt x="189" y="94"/>
                  </a:lnTo>
                  <a:lnTo>
                    <a:pt x="185" y="92"/>
                  </a:lnTo>
                  <a:lnTo>
                    <a:pt x="188" y="85"/>
                  </a:lnTo>
                  <a:lnTo>
                    <a:pt x="191" y="78"/>
                  </a:lnTo>
                  <a:lnTo>
                    <a:pt x="202" y="76"/>
                  </a:lnTo>
                  <a:lnTo>
                    <a:pt x="212" y="83"/>
                  </a:lnTo>
                  <a:lnTo>
                    <a:pt x="219" y="80"/>
                  </a:lnTo>
                  <a:lnTo>
                    <a:pt x="234" y="84"/>
                  </a:lnTo>
                  <a:lnTo>
                    <a:pt x="248" y="85"/>
                  </a:lnTo>
                  <a:lnTo>
                    <a:pt x="272" y="78"/>
                  </a:lnTo>
                  <a:lnTo>
                    <a:pt x="297" y="85"/>
                  </a:lnTo>
                  <a:lnTo>
                    <a:pt x="308" y="84"/>
                  </a:lnTo>
                  <a:lnTo>
                    <a:pt x="327" y="82"/>
                  </a:lnTo>
                  <a:lnTo>
                    <a:pt x="332" y="68"/>
                  </a:lnTo>
                  <a:lnTo>
                    <a:pt x="368" y="48"/>
                  </a:lnTo>
                  <a:lnTo>
                    <a:pt x="405" y="26"/>
                  </a:lnTo>
                  <a:lnTo>
                    <a:pt x="426" y="21"/>
                  </a:lnTo>
                  <a:lnTo>
                    <a:pt x="444" y="12"/>
                  </a:lnTo>
                  <a:lnTo>
                    <a:pt x="452" y="6"/>
                  </a:lnTo>
                  <a:lnTo>
                    <a:pt x="506" y="8"/>
                  </a:lnTo>
                  <a:lnTo>
                    <a:pt x="542" y="12"/>
                  </a:lnTo>
                  <a:lnTo>
                    <a:pt x="554" y="10"/>
                  </a:lnTo>
                  <a:lnTo>
                    <a:pt x="562" y="1"/>
                  </a:lnTo>
                  <a:lnTo>
                    <a:pt x="570" y="0"/>
                  </a:lnTo>
                  <a:lnTo>
                    <a:pt x="580" y="25"/>
                  </a:lnTo>
                  <a:lnTo>
                    <a:pt x="591" y="28"/>
                  </a:lnTo>
                  <a:lnTo>
                    <a:pt x="600" y="36"/>
                  </a:lnTo>
                  <a:lnTo>
                    <a:pt x="612" y="38"/>
                  </a:lnTo>
                  <a:lnTo>
                    <a:pt x="626" y="31"/>
                  </a:lnTo>
                  <a:lnTo>
                    <a:pt x="632" y="33"/>
                  </a:lnTo>
                  <a:lnTo>
                    <a:pt x="638" y="38"/>
                  </a:lnTo>
                  <a:lnTo>
                    <a:pt x="649" y="62"/>
                  </a:lnTo>
                  <a:lnTo>
                    <a:pt x="660" y="65"/>
                  </a:lnTo>
                  <a:lnTo>
                    <a:pt x="665" y="62"/>
                  </a:lnTo>
                  <a:lnTo>
                    <a:pt x="671" y="62"/>
                  </a:lnTo>
                  <a:lnTo>
                    <a:pt x="678" y="68"/>
                  </a:lnTo>
                  <a:lnTo>
                    <a:pt x="685" y="72"/>
                  </a:lnTo>
                  <a:lnTo>
                    <a:pt x="700" y="76"/>
                  </a:lnTo>
                  <a:lnTo>
                    <a:pt x="712" y="86"/>
                  </a:lnTo>
                  <a:lnTo>
                    <a:pt x="719" y="89"/>
                  </a:lnTo>
                  <a:lnTo>
                    <a:pt x="721" y="83"/>
                  </a:lnTo>
                  <a:lnTo>
                    <a:pt x="726" y="83"/>
                  </a:lnTo>
                  <a:lnTo>
                    <a:pt x="745" y="93"/>
                  </a:lnTo>
                  <a:lnTo>
                    <a:pt x="764" y="100"/>
                  </a:lnTo>
                  <a:lnTo>
                    <a:pt x="788" y="91"/>
                  </a:lnTo>
                  <a:lnTo>
                    <a:pt x="832" y="82"/>
                  </a:lnTo>
                  <a:lnTo>
                    <a:pt x="881" y="89"/>
                  </a:lnTo>
                  <a:lnTo>
                    <a:pt x="896" y="90"/>
                  </a:lnTo>
                  <a:lnTo>
                    <a:pt x="927" y="71"/>
                  </a:lnTo>
                  <a:lnTo>
                    <a:pt x="937" y="70"/>
                  </a:lnTo>
                  <a:lnTo>
                    <a:pt x="949" y="61"/>
                  </a:lnTo>
                  <a:lnTo>
                    <a:pt x="984" y="21"/>
                  </a:lnTo>
                  <a:lnTo>
                    <a:pt x="990" y="25"/>
                  </a:lnTo>
                  <a:lnTo>
                    <a:pt x="1010" y="20"/>
                  </a:lnTo>
                  <a:lnTo>
                    <a:pt x="1021" y="20"/>
                  </a:lnTo>
                  <a:lnTo>
                    <a:pt x="1029" y="9"/>
                  </a:lnTo>
                  <a:lnTo>
                    <a:pt x="1041" y="11"/>
                  </a:lnTo>
                  <a:lnTo>
                    <a:pt x="1051" y="29"/>
                  </a:lnTo>
                  <a:lnTo>
                    <a:pt x="1063" y="35"/>
                  </a:lnTo>
                  <a:lnTo>
                    <a:pt x="1068" y="44"/>
                  </a:lnTo>
                  <a:lnTo>
                    <a:pt x="1078" y="55"/>
                  </a:lnTo>
                  <a:lnTo>
                    <a:pt x="1098" y="66"/>
                  </a:lnTo>
                  <a:lnTo>
                    <a:pt x="1116" y="79"/>
                  </a:lnTo>
                  <a:lnTo>
                    <a:pt x="1118" y="107"/>
                  </a:lnTo>
                  <a:lnTo>
                    <a:pt x="1113" y="123"/>
                  </a:lnTo>
                  <a:lnTo>
                    <a:pt x="1122" y="151"/>
                  </a:lnTo>
                  <a:lnTo>
                    <a:pt x="1141" y="156"/>
                  </a:lnTo>
                  <a:lnTo>
                    <a:pt x="1159" y="150"/>
                  </a:lnTo>
                  <a:lnTo>
                    <a:pt x="1171" y="174"/>
                  </a:lnTo>
                  <a:lnTo>
                    <a:pt x="1185" y="180"/>
                  </a:lnTo>
                  <a:lnTo>
                    <a:pt x="1151" y="187"/>
                  </a:lnTo>
                  <a:lnTo>
                    <a:pt x="1151" y="187"/>
                  </a:lnTo>
                  <a:lnTo>
                    <a:pt x="1152" y="191"/>
                  </a:lnTo>
                  <a:lnTo>
                    <a:pt x="1153" y="201"/>
                  </a:lnTo>
                  <a:lnTo>
                    <a:pt x="1154" y="206"/>
                  </a:lnTo>
                  <a:lnTo>
                    <a:pt x="1155" y="212"/>
                  </a:lnTo>
                  <a:lnTo>
                    <a:pt x="1156" y="216"/>
                  </a:lnTo>
                  <a:lnTo>
                    <a:pt x="1157" y="220"/>
                  </a:lnTo>
                  <a:lnTo>
                    <a:pt x="1157" y="220"/>
                  </a:lnTo>
                  <a:lnTo>
                    <a:pt x="1158" y="224"/>
                  </a:lnTo>
                  <a:lnTo>
                    <a:pt x="1160" y="229"/>
                  </a:lnTo>
                  <a:lnTo>
                    <a:pt x="1162" y="236"/>
                  </a:lnTo>
                  <a:lnTo>
                    <a:pt x="1163" y="243"/>
                  </a:lnTo>
                  <a:lnTo>
                    <a:pt x="1165" y="250"/>
                  </a:lnTo>
                  <a:lnTo>
                    <a:pt x="1166" y="257"/>
                  </a:lnTo>
                  <a:lnTo>
                    <a:pt x="1166" y="261"/>
                  </a:lnTo>
                  <a:lnTo>
                    <a:pt x="1166" y="263"/>
                  </a:lnTo>
                  <a:lnTo>
                    <a:pt x="1166" y="265"/>
                  </a:lnTo>
                  <a:lnTo>
                    <a:pt x="1166" y="265"/>
                  </a:lnTo>
                  <a:lnTo>
                    <a:pt x="1166" y="268"/>
                  </a:lnTo>
                  <a:lnTo>
                    <a:pt x="1165" y="273"/>
                  </a:lnTo>
                  <a:lnTo>
                    <a:pt x="1165" y="281"/>
                  </a:lnTo>
                  <a:lnTo>
                    <a:pt x="1164" y="289"/>
                  </a:lnTo>
                  <a:lnTo>
                    <a:pt x="1164" y="298"/>
                  </a:lnTo>
                  <a:lnTo>
                    <a:pt x="1164" y="306"/>
                  </a:lnTo>
                  <a:lnTo>
                    <a:pt x="1164" y="312"/>
                  </a:lnTo>
                  <a:lnTo>
                    <a:pt x="1164" y="314"/>
                  </a:lnTo>
                  <a:lnTo>
                    <a:pt x="1165" y="315"/>
                  </a:lnTo>
                  <a:lnTo>
                    <a:pt x="1165" y="31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02" name="Freeform 396"/>
            <p:cNvSpPr>
              <a:spLocks/>
            </p:cNvSpPr>
            <p:nvPr/>
          </p:nvSpPr>
          <p:spPr bwMode="auto">
            <a:xfrm>
              <a:off x="6059" y="3188"/>
              <a:ext cx="1185" cy="491"/>
            </a:xfrm>
            <a:custGeom>
              <a:avLst/>
              <a:gdLst>
                <a:gd name="T0" fmla="*/ 1170 w 1185"/>
                <a:gd name="T1" fmla="*/ 360 h 491"/>
                <a:gd name="T2" fmla="*/ 1030 w 1185"/>
                <a:gd name="T3" fmla="*/ 391 h 491"/>
                <a:gd name="T4" fmla="*/ 804 w 1185"/>
                <a:gd name="T5" fmla="*/ 405 h 491"/>
                <a:gd name="T6" fmla="*/ 667 w 1185"/>
                <a:gd name="T7" fmla="*/ 429 h 491"/>
                <a:gd name="T8" fmla="*/ 624 w 1185"/>
                <a:gd name="T9" fmla="*/ 490 h 491"/>
                <a:gd name="T10" fmla="*/ 641 w 1185"/>
                <a:gd name="T11" fmla="*/ 424 h 491"/>
                <a:gd name="T12" fmla="*/ 566 w 1185"/>
                <a:gd name="T13" fmla="*/ 432 h 491"/>
                <a:gd name="T14" fmla="*/ 488 w 1185"/>
                <a:gd name="T15" fmla="*/ 478 h 491"/>
                <a:gd name="T16" fmla="*/ 387 w 1185"/>
                <a:gd name="T17" fmla="*/ 458 h 491"/>
                <a:gd name="T18" fmla="*/ 294 w 1185"/>
                <a:gd name="T19" fmla="*/ 435 h 491"/>
                <a:gd name="T20" fmla="*/ 263 w 1185"/>
                <a:gd name="T21" fmla="*/ 467 h 491"/>
                <a:gd name="T22" fmla="*/ 191 w 1185"/>
                <a:gd name="T23" fmla="*/ 453 h 491"/>
                <a:gd name="T24" fmla="*/ 156 w 1185"/>
                <a:gd name="T25" fmla="*/ 433 h 491"/>
                <a:gd name="T26" fmla="*/ 127 w 1185"/>
                <a:gd name="T27" fmla="*/ 461 h 491"/>
                <a:gd name="T28" fmla="*/ 126 w 1185"/>
                <a:gd name="T29" fmla="*/ 440 h 491"/>
                <a:gd name="T30" fmla="*/ 84 w 1185"/>
                <a:gd name="T31" fmla="*/ 446 h 491"/>
                <a:gd name="T32" fmla="*/ 124 w 1185"/>
                <a:gd name="T33" fmla="*/ 429 h 491"/>
                <a:gd name="T34" fmla="*/ 146 w 1185"/>
                <a:gd name="T35" fmla="*/ 411 h 491"/>
                <a:gd name="T36" fmla="*/ 97 w 1185"/>
                <a:gd name="T37" fmla="*/ 415 h 491"/>
                <a:gd name="T38" fmla="*/ 90 w 1185"/>
                <a:gd name="T39" fmla="*/ 405 h 491"/>
                <a:gd name="T40" fmla="*/ 76 w 1185"/>
                <a:gd name="T41" fmla="*/ 386 h 491"/>
                <a:gd name="T42" fmla="*/ 76 w 1185"/>
                <a:gd name="T43" fmla="*/ 357 h 491"/>
                <a:gd name="T44" fmla="*/ 35 w 1185"/>
                <a:gd name="T45" fmla="*/ 330 h 491"/>
                <a:gd name="T46" fmla="*/ 18 w 1185"/>
                <a:gd name="T47" fmla="*/ 311 h 491"/>
                <a:gd name="T48" fmla="*/ 20 w 1185"/>
                <a:gd name="T49" fmla="*/ 285 h 491"/>
                <a:gd name="T50" fmla="*/ 37 w 1185"/>
                <a:gd name="T51" fmla="*/ 301 h 491"/>
                <a:gd name="T52" fmla="*/ 70 w 1185"/>
                <a:gd name="T53" fmla="*/ 306 h 491"/>
                <a:gd name="T54" fmla="*/ 44 w 1185"/>
                <a:gd name="T55" fmla="*/ 277 h 491"/>
                <a:gd name="T56" fmla="*/ 45 w 1185"/>
                <a:gd name="T57" fmla="*/ 263 h 491"/>
                <a:gd name="T58" fmla="*/ 31 w 1185"/>
                <a:gd name="T59" fmla="*/ 234 h 491"/>
                <a:gd name="T60" fmla="*/ 56 w 1185"/>
                <a:gd name="T61" fmla="*/ 217 h 491"/>
                <a:gd name="T62" fmla="*/ 0 w 1185"/>
                <a:gd name="T63" fmla="*/ 225 h 491"/>
                <a:gd name="T64" fmla="*/ 19 w 1185"/>
                <a:gd name="T65" fmla="*/ 171 h 491"/>
                <a:gd name="T66" fmla="*/ 60 w 1185"/>
                <a:gd name="T67" fmla="*/ 143 h 491"/>
                <a:gd name="T68" fmla="*/ 106 w 1185"/>
                <a:gd name="T69" fmla="*/ 147 h 491"/>
                <a:gd name="T70" fmla="*/ 111 w 1185"/>
                <a:gd name="T71" fmla="*/ 142 h 491"/>
                <a:gd name="T72" fmla="*/ 193 w 1185"/>
                <a:gd name="T73" fmla="*/ 144 h 491"/>
                <a:gd name="T74" fmla="*/ 181 w 1185"/>
                <a:gd name="T75" fmla="*/ 124 h 491"/>
                <a:gd name="T76" fmla="*/ 238 w 1185"/>
                <a:gd name="T77" fmla="*/ 118 h 491"/>
                <a:gd name="T78" fmla="*/ 198 w 1185"/>
                <a:gd name="T79" fmla="*/ 111 h 491"/>
                <a:gd name="T80" fmla="*/ 188 w 1185"/>
                <a:gd name="T81" fmla="*/ 85 h 491"/>
                <a:gd name="T82" fmla="*/ 248 w 1185"/>
                <a:gd name="T83" fmla="*/ 85 h 491"/>
                <a:gd name="T84" fmla="*/ 368 w 1185"/>
                <a:gd name="T85" fmla="*/ 48 h 491"/>
                <a:gd name="T86" fmla="*/ 542 w 1185"/>
                <a:gd name="T87" fmla="*/ 12 h 491"/>
                <a:gd name="T88" fmla="*/ 600 w 1185"/>
                <a:gd name="T89" fmla="*/ 36 h 491"/>
                <a:gd name="T90" fmla="*/ 660 w 1185"/>
                <a:gd name="T91" fmla="*/ 65 h 491"/>
                <a:gd name="T92" fmla="*/ 712 w 1185"/>
                <a:gd name="T93" fmla="*/ 86 h 491"/>
                <a:gd name="T94" fmla="*/ 788 w 1185"/>
                <a:gd name="T95" fmla="*/ 91 h 491"/>
                <a:gd name="T96" fmla="*/ 949 w 1185"/>
                <a:gd name="T97" fmla="*/ 61 h 491"/>
                <a:gd name="T98" fmla="*/ 1041 w 1185"/>
                <a:gd name="T99" fmla="*/ 11 h 491"/>
                <a:gd name="T100" fmla="*/ 1116 w 1185"/>
                <a:gd name="T101" fmla="*/ 79 h 491"/>
                <a:gd name="T102" fmla="*/ 1171 w 1185"/>
                <a:gd name="T103" fmla="*/ 174 h 491"/>
                <a:gd name="T104" fmla="*/ 1154 w 1185"/>
                <a:gd name="T105" fmla="*/ 206 h 491"/>
                <a:gd name="T106" fmla="*/ 1160 w 1185"/>
                <a:gd name="T107" fmla="*/ 229 h 491"/>
                <a:gd name="T108" fmla="*/ 1166 w 1185"/>
                <a:gd name="T109" fmla="*/ 263 h 491"/>
                <a:gd name="T110" fmla="*/ 1164 w 1185"/>
                <a:gd name="T111" fmla="*/ 289 h 491"/>
                <a:gd name="T112" fmla="*/ 1165 w 1185"/>
                <a:gd name="T113" fmla="*/ 31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5" h="491">
                  <a:moveTo>
                    <a:pt x="1165" y="315"/>
                  </a:moveTo>
                  <a:lnTo>
                    <a:pt x="1165" y="315"/>
                  </a:lnTo>
                  <a:lnTo>
                    <a:pt x="1165" y="319"/>
                  </a:lnTo>
                  <a:lnTo>
                    <a:pt x="1166" y="325"/>
                  </a:lnTo>
                  <a:lnTo>
                    <a:pt x="1168" y="340"/>
                  </a:lnTo>
                  <a:lnTo>
                    <a:pt x="1170" y="360"/>
                  </a:lnTo>
                  <a:lnTo>
                    <a:pt x="1144" y="375"/>
                  </a:lnTo>
                  <a:lnTo>
                    <a:pt x="1128" y="362"/>
                  </a:lnTo>
                  <a:lnTo>
                    <a:pt x="1105" y="365"/>
                  </a:lnTo>
                  <a:lnTo>
                    <a:pt x="1088" y="371"/>
                  </a:lnTo>
                  <a:lnTo>
                    <a:pt x="1069" y="368"/>
                  </a:lnTo>
                  <a:lnTo>
                    <a:pt x="1030" y="391"/>
                  </a:lnTo>
                  <a:lnTo>
                    <a:pt x="1015" y="377"/>
                  </a:lnTo>
                  <a:lnTo>
                    <a:pt x="985" y="387"/>
                  </a:lnTo>
                  <a:lnTo>
                    <a:pt x="940" y="392"/>
                  </a:lnTo>
                  <a:lnTo>
                    <a:pt x="867" y="423"/>
                  </a:lnTo>
                  <a:lnTo>
                    <a:pt x="838" y="431"/>
                  </a:lnTo>
                  <a:lnTo>
                    <a:pt x="804" y="405"/>
                  </a:lnTo>
                  <a:lnTo>
                    <a:pt x="776" y="403"/>
                  </a:lnTo>
                  <a:lnTo>
                    <a:pt x="726" y="424"/>
                  </a:lnTo>
                  <a:lnTo>
                    <a:pt x="708" y="422"/>
                  </a:lnTo>
                  <a:lnTo>
                    <a:pt x="692" y="405"/>
                  </a:lnTo>
                  <a:lnTo>
                    <a:pt x="683" y="412"/>
                  </a:lnTo>
                  <a:lnTo>
                    <a:pt x="667" y="429"/>
                  </a:lnTo>
                  <a:lnTo>
                    <a:pt x="668" y="454"/>
                  </a:lnTo>
                  <a:lnTo>
                    <a:pt x="652" y="466"/>
                  </a:lnTo>
                  <a:lnTo>
                    <a:pt x="651" y="483"/>
                  </a:lnTo>
                  <a:lnTo>
                    <a:pt x="639" y="485"/>
                  </a:lnTo>
                  <a:lnTo>
                    <a:pt x="634" y="491"/>
                  </a:lnTo>
                  <a:lnTo>
                    <a:pt x="624" y="490"/>
                  </a:lnTo>
                  <a:lnTo>
                    <a:pt x="627" y="485"/>
                  </a:lnTo>
                  <a:lnTo>
                    <a:pt x="622" y="477"/>
                  </a:lnTo>
                  <a:lnTo>
                    <a:pt x="617" y="468"/>
                  </a:lnTo>
                  <a:lnTo>
                    <a:pt x="622" y="452"/>
                  </a:lnTo>
                  <a:lnTo>
                    <a:pt x="641" y="437"/>
                  </a:lnTo>
                  <a:lnTo>
                    <a:pt x="641" y="424"/>
                  </a:lnTo>
                  <a:lnTo>
                    <a:pt x="629" y="416"/>
                  </a:lnTo>
                  <a:lnTo>
                    <a:pt x="615" y="426"/>
                  </a:lnTo>
                  <a:lnTo>
                    <a:pt x="609" y="437"/>
                  </a:lnTo>
                  <a:lnTo>
                    <a:pt x="601" y="444"/>
                  </a:lnTo>
                  <a:lnTo>
                    <a:pt x="576" y="442"/>
                  </a:lnTo>
                  <a:lnTo>
                    <a:pt x="566" y="432"/>
                  </a:lnTo>
                  <a:lnTo>
                    <a:pt x="544" y="426"/>
                  </a:lnTo>
                  <a:lnTo>
                    <a:pt x="530" y="439"/>
                  </a:lnTo>
                  <a:lnTo>
                    <a:pt x="516" y="445"/>
                  </a:lnTo>
                  <a:lnTo>
                    <a:pt x="509" y="462"/>
                  </a:lnTo>
                  <a:lnTo>
                    <a:pt x="495" y="466"/>
                  </a:lnTo>
                  <a:lnTo>
                    <a:pt x="488" y="478"/>
                  </a:lnTo>
                  <a:lnTo>
                    <a:pt x="458" y="480"/>
                  </a:lnTo>
                  <a:lnTo>
                    <a:pt x="444" y="479"/>
                  </a:lnTo>
                  <a:lnTo>
                    <a:pt x="436" y="484"/>
                  </a:lnTo>
                  <a:lnTo>
                    <a:pt x="421" y="490"/>
                  </a:lnTo>
                  <a:lnTo>
                    <a:pt x="403" y="479"/>
                  </a:lnTo>
                  <a:lnTo>
                    <a:pt x="387" y="458"/>
                  </a:lnTo>
                  <a:lnTo>
                    <a:pt x="372" y="452"/>
                  </a:lnTo>
                  <a:lnTo>
                    <a:pt x="359" y="441"/>
                  </a:lnTo>
                  <a:lnTo>
                    <a:pt x="347" y="438"/>
                  </a:lnTo>
                  <a:lnTo>
                    <a:pt x="330" y="428"/>
                  </a:lnTo>
                  <a:lnTo>
                    <a:pt x="305" y="426"/>
                  </a:lnTo>
                  <a:lnTo>
                    <a:pt x="294" y="435"/>
                  </a:lnTo>
                  <a:lnTo>
                    <a:pt x="291" y="447"/>
                  </a:lnTo>
                  <a:lnTo>
                    <a:pt x="291" y="456"/>
                  </a:lnTo>
                  <a:lnTo>
                    <a:pt x="276" y="472"/>
                  </a:lnTo>
                  <a:lnTo>
                    <a:pt x="267" y="472"/>
                  </a:lnTo>
                  <a:lnTo>
                    <a:pt x="267" y="467"/>
                  </a:lnTo>
                  <a:lnTo>
                    <a:pt x="263" y="467"/>
                  </a:lnTo>
                  <a:lnTo>
                    <a:pt x="259" y="477"/>
                  </a:lnTo>
                  <a:lnTo>
                    <a:pt x="250" y="480"/>
                  </a:lnTo>
                  <a:lnTo>
                    <a:pt x="238" y="484"/>
                  </a:lnTo>
                  <a:lnTo>
                    <a:pt x="222" y="482"/>
                  </a:lnTo>
                  <a:lnTo>
                    <a:pt x="208" y="472"/>
                  </a:lnTo>
                  <a:lnTo>
                    <a:pt x="191" y="453"/>
                  </a:lnTo>
                  <a:lnTo>
                    <a:pt x="189" y="441"/>
                  </a:lnTo>
                  <a:lnTo>
                    <a:pt x="178" y="437"/>
                  </a:lnTo>
                  <a:lnTo>
                    <a:pt x="181" y="449"/>
                  </a:lnTo>
                  <a:lnTo>
                    <a:pt x="169" y="450"/>
                  </a:lnTo>
                  <a:lnTo>
                    <a:pt x="161" y="442"/>
                  </a:lnTo>
                  <a:lnTo>
                    <a:pt x="156" y="433"/>
                  </a:lnTo>
                  <a:lnTo>
                    <a:pt x="151" y="434"/>
                  </a:lnTo>
                  <a:lnTo>
                    <a:pt x="143" y="428"/>
                  </a:lnTo>
                  <a:lnTo>
                    <a:pt x="138" y="436"/>
                  </a:lnTo>
                  <a:lnTo>
                    <a:pt x="140" y="447"/>
                  </a:lnTo>
                  <a:lnTo>
                    <a:pt x="132" y="457"/>
                  </a:lnTo>
                  <a:lnTo>
                    <a:pt x="127" y="461"/>
                  </a:lnTo>
                  <a:lnTo>
                    <a:pt x="123" y="460"/>
                  </a:lnTo>
                  <a:lnTo>
                    <a:pt x="129" y="452"/>
                  </a:lnTo>
                  <a:lnTo>
                    <a:pt x="125" y="451"/>
                  </a:lnTo>
                  <a:lnTo>
                    <a:pt x="119" y="455"/>
                  </a:lnTo>
                  <a:lnTo>
                    <a:pt x="119" y="446"/>
                  </a:lnTo>
                  <a:lnTo>
                    <a:pt x="126" y="440"/>
                  </a:lnTo>
                  <a:lnTo>
                    <a:pt x="123" y="439"/>
                  </a:lnTo>
                  <a:lnTo>
                    <a:pt x="111" y="439"/>
                  </a:lnTo>
                  <a:lnTo>
                    <a:pt x="101" y="447"/>
                  </a:lnTo>
                  <a:lnTo>
                    <a:pt x="91" y="445"/>
                  </a:lnTo>
                  <a:lnTo>
                    <a:pt x="87" y="448"/>
                  </a:lnTo>
                  <a:lnTo>
                    <a:pt x="84" y="446"/>
                  </a:lnTo>
                  <a:lnTo>
                    <a:pt x="84" y="440"/>
                  </a:lnTo>
                  <a:lnTo>
                    <a:pt x="90" y="435"/>
                  </a:lnTo>
                  <a:lnTo>
                    <a:pt x="101" y="434"/>
                  </a:lnTo>
                  <a:lnTo>
                    <a:pt x="109" y="435"/>
                  </a:lnTo>
                  <a:lnTo>
                    <a:pt x="121" y="436"/>
                  </a:lnTo>
                  <a:lnTo>
                    <a:pt x="124" y="429"/>
                  </a:lnTo>
                  <a:lnTo>
                    <a:pt x="121" y="422"/>
                  </a:lnTo>
                  <a:lnTo>
                    <a:pt x="125" y="419"/>
                  </a:lnTo>
                  <a:lnTo>
                    <a:pt x="131" y="422"/>
                  </a:lnTo>
                  <a:lnTo>
                    <a:pt x="136" y="416"/>
                  </a:lnTo>
                  <a:lnTo>
                    <a:pt x="146" y="413"/>
                  </a:lnTo>
                  <a:lnTo>
                    <a:pt x="146" y="411"/>
                  </a:lnTo>
                  <a:lnTo>
                    <a:pt x="125" y="411"/>
                  </a:lnTo>
                  <a:lnTo>
                    <a:pt x="117" y="411"/>
                  </a:lnTo>
                  <a:lnTo>
                    <a:pt x="111" y="417"/>
                  </a:lnTo>
                  <a:lnTo>
                    <a:pt x="109" y="418"/>
                  </a:lnTo>
                  <a:lnTo>
                    <a:pt x="103" y="418"/>
                  </a:lnTo>
                  <a:lnTo>
                    <a:pt x="97" y="415"/>
                  </a:lnTo>
                  <a:lnTo>
                    <a:pt x="90" y="416"/>
                  </a:lnTo>
                  <a:lnTo>
                    <a:pt x="84" y="424"/>
                  </a:lnTo>
                  <a:lnTo>
                    <a:pt x="79" y="422"/>
                  </a:lnTo>
                  <a:lnTo>
                    <a:pt x="76" y="413"/>
                  </a:lnTo>
                  <a:lnTo>
                    <a:pt x="79" y="406"/>
                  </a:lnTo>
                  <a:lnTo>
                    <a:pt x="90" y="405"/>
                  </a:lnTo>
                  <a:lnTo>
                    <a:pt x="94" y="404"/>
                  </a:lnTo>
                  <a:lnTo>
                    <a:pt x="94" y="398"/>
                  </a:lnTo>
                  <a:lnTo>
                    <a:pt x="94" y="392"/>
                  </a:lnTo>
                  <a:lnTo>
                    <a:pt x="88" y="392"/>
                  </a:lnTo>
                  <a:lnTo>
                    <a:pt x="84" y="393"/>
                  </a:lnTo>
                  <a:lnTo>
                    <a:pt x="76" y="386"/>
                  </a:lnTo>
                  <a:lnTo>
                    <a:pt x="76" y="380"/>
                  </a:lnTo>
                  <a:lnTo>
                    <a:pt x="73" y="374"/>
                  </a:lnTo>
                  <a:lnTo>
                    <a:pt x="63" y="365"/>
                  </a:lnTo>
                  <a:lnTo>
                    <a:pt x="67" y="362"/>
                  </a:lnTo>
                  <a:lnTo>
                    <a:pt x="72" y="365"/>
                  </a:lnTo>
                  <a:lnTo>
                    <a:pt x="76" y="357"/>
                  </a:lnTo>
                  <a:lnTo>
                    <a:pt x="73" y="348"/>
                  </a:lnTo>
                  <a:lnTo>
                    <a:pt x="69" y="343"/>
                  </a:lnTo>
                  <a:lnTo>
                    <a:pt x="57" y="337"/>
                  </a:lnTo>
                  <a:lnTo>
                    <a:pt x="46" y="320"/>
                  </a:lnTo>
                  <a:lnTo>
                    <a:pt x="38" y="320"/>
                  </a:lnTo>
                  <a:lnTo>
                    <a:pt x="35" y="330"/>
                  </a:lnTo>
                  <a:lnTo>
                    <a:pt x="30" y="328"/>
                  </a:lnTo>
                  <a:lnTo>
                    <a:pt x="20" y="319"/>
                  </a:lnTo>
                  <a:lnTo>
                    <a:pt x="10" y="316"/>
                  </a:lnTo>
                  <a:lnTo>
                    <a:pt x="14" y="305"/>
                  </a:lnTo>
                  <a:lnTo>
                    <a:pt x="19" y="306"/>
                  </a:lnTo>
                  <a:lnTo>
                    <a:pt x="18" y="311"/>
                  </a:lnTo>
                  <a:lnTo>
                    <a:pt x="22" y="312"/>
                  </a:lnTo>
                  <a:lnTo>
                    <a:pt x="28" y="305"/>
                  </a:lnTo>
                  <a:lnTo>
                    <a:pt x="24" y="300"/>
                  </a:lnTo>
                  <a:lnTo>
                    <a:pt x="18" y="298"/>
                  </a:lnTo>
                  <a:lnTo>
                    <a:pt x="16" y="286"/>
                  </a:lnTo>
                  <a:lnTo>
                    <a:pt x="20" y="285"/>
                  </a:lnTo>
                  <a:lnTo>
                    <a:pt x="28" y="287"/>
                  </a:lnTo>
                  <a:lnTo>
                    <a:pt x="31" y="294"/>
                  </a:lnTo>
                  <a:lnTo>
                    <a:pt x="30" y="301"/>
                  </a:lnTo>
                  <a:lnTo>
                    <a:pt x="33" y="307"/>
                  </a:lnTo>
                  <a:lnTo>
                    <a:pt x="39" y="309"/>
                  </a:lnTo>
                  <a:lnTo>
                    <a:pt x="37" y="301"/>
                  </a:lnTo>
                  <a:lnTo>
                    <a:pt x="39" y="298"/>
                  </a:lnTo>
                  <a:lnTo>
                    <a:pt x="42" y="300"/>
                  </a:lnTo>
                  <a:lnTo>
                    <a:pt x="42" y="309"/>
                  </a:lnTo>
                  <a:lnTo>
                    <a:pt x="50" y="305"/>
                  </a:lnTo>
                  <a:lnTo>
                    <a:pt x="59" y="306"/>
                  </a:lnTo>
                  <a:lnTo>
                    <a:pt x="70" y="306"/>
                  </a:lnTo>
                  <a:lnTo>
                    <a:pt x="66" y="300"/>
                  </a:lnTo>
                  <a:lnTo>
                    <a:pt x="57" y="300"/>
                  </a:lnTo>
                  <a:lnTo>
                    <a:pt x="52" y="299"/>
                  </a:lnTo>
                  <a:lnTo>
                    <a:pt x="47" y="294"/>
                  </a:lnTo>
                  <a:lnTo>
                    <a:pt x="40" y="283"/>
                  </a:lnTo>
                  <a:lnTo>
                    <a:pt x="44" y="277"/>
                  </a:lnTo>
                  <a:lnTo>
                    <a:pt x="49" y="280"/>
                  </a:lnTo>
                  <a:lnTo>
                    <a:pt x="56" y="271"/>
                  </a:lnTo>
                  <a:lnTo>
                    <a:pt x="59" y="264"/>
                  </a:lnTo>
                  <a:lnTo>
                    <a:pt x="57" y="261"/>
                  </a:lnTo>
                  <a:lnTo>
                    <a:pt x="48" y="266"/>
                  </a:lnTo>
                  <a:lnTo>
                    <a:pt x="45" y="263"/>
                  </a:lnTo>
                  <a:lnTo>
                    <a:pt x="44" y="253"/>
                  </a:lnTo>
                  <a:lnTo>
                    <a:pt x="49" y="248"/>
                  </a:lnTo>
                  <a:lnTo>
                    <a:pt x="44" y="244"/>
                  </a:lnTo>
                  <a:lnTo>
                    <a:pt x="37" y="239"/>
                  </a:lnTo>
                  <a:lnTo>
                    <a:pt x="35" y="234"/>
                  </a:lnTo>
                  <a:lnTo>
                    <a:pt x="31" y="234"/>
                  </a:lnTo>
                  <a:lnTo>
                    <a:pt x="31" y="228"/>
                  </a:lnTo>
                  <a:lnTo>
                    <a:pt x="35" y="229"/>
                  </a:lnTo>
                  <a:lnTo>
                    <a:pt x="45" y="226"/>
                  </a:lnTo>
                  <a:lnTo>
                    <a:pt x="45" y="223"/>
                  </a:lnTo>
                  <a:lnTo>
                    <a:pt x="53" y="222"/>
                  </a:lnTo>
                  <a:lnTo>
                    <a:pt x="56" y="217"/>
                  </a:lnTo>
                  <a:lnTo>
                    <a:pt x="54" y="210"/>
                  </a:lnTo>
                  <a:lnTo>
                    <a:pt x="36" y="216"/>
                  </a:lnTo>
                  <a:lnTo>
                    <a:pt x="28" y="216"/>
                  </a:lnTo>
                  <a:lnTo>
                    <a:pt x="18" y="216"/>
                  </a:lnTo>
                  <a:lnTo>
                    <a:pt x="10" y="225"/>
                  </a:lnTo>
                  <a:lnTo>
                    <a:pt x="0" y="225"/>
                  </a:lnTo>
                  <a:lnTo>
                    <a:pt x="1" y="217"/>
                  </a:lnTo>
                  <a:lnTo>
                    <a:pt x="4" y="212"/>
                  </a:lnTo>
                  <a:lnTo>
                    <a:pt x="4" y="203"/>
                  </a:lnTo>
                  <a:lnTo>
                    <a:pt x="1" y="194"/>
                  </a:lnTo>
                  <a:lnTo>
                    <a:pt x="6" y="181"/>
                  </a:lnTo>
                  <a:lnTo>
                    <a:pt x="19" y="171"/>
                  </a:lnTo>
                  <a:lnTo>
                    <a:pt x="19" y="166"/>
                  </a:lnTo>
                  <a:lnTo>
                    <a:pt x="26" y="158"/>
                  </a:lnTo>
                  <a:lnTo>
                    <a:pt x="35" y="156"/>
                  </a:lnTo>
                  <a:lnTo>
                    <a:pt x="42" y="146"/>
                  </a:lnTo>
                  <a:lnTo>
                    <a:pt x="52" y="144"/>
                  </a:lnTo>
                  <a:lnTo>
                    <a:pt x="60" y="143"/>
                  </a:lnTo>
                  <a:lnTo>
                    <a:pt x="65" y="138"/>
                  </a:lnTo>
                  <a:lnTo>
                    <a:pt x="75" y="140"/>
                  </a:lnTo>
                  <a:lnTo>
                    <a:pt x="80" y="149"/>
                  </a:lnTo>
                  <a:lnTo>
                    <a:pt x="85" y="152"/>
                  </a:lnTo>
                  <a:lnTo>
                    <a:pt x="101" y="152"/>
                  </a:lnTo>
                  <a:lnTo>
                    <a:pt x="106" y="147"/>
                  </a:lnTo>
                  <a:lnTo>
                    <a:pt x="95" y="140"/>
                  </a:lnTo>
                  <a:lnTo>
                    <a:pt x="96" y="136"/>
                  </a:lnTo>
                  <a:lnTo>
                    <a:pt x="106" y="134"/>
                  </a:lnTo>
                  <a:lnTo>
                    <a:pt x="119" y="136"/>
                  </a:lnTo>
                  <a:lnTo>
                    <a:pt x="118" y="141"/>
                  </a:lnTo>
                  <a:lnTo>
                    <a:pt x="111" y="142"/>
                  </a:lnTo>
                  <a:lnTo>
                    <a:pt x="127" y="151"/>
                  </a:lnTo>
                  <a:lnTo>
                    <a:pt x="144" y="149"/>
                  </a:lnTo>
                  <a:lnTo>
                    <a:pt x="164" y="144"/>
                  </a:lnTo>
                  <a:lnTo>
                    <a:pt x="179" y="142"/>
                  </a:lnTo>
                  <a:lnTo>
                    <a:pt x="186" y="144"/>
                  </a:lnTo>
                  <a:lnTo>
                    <a:pt x="193" y="144"/>
                  </a:lnTo>
                  <a:lnTo>
                    <a:pt x="193" y="136"/>
                  </a:lnTo>
                  <a:lnTo>
                    <a:pt x="189" y="134"/>
                  </a:lnTo>
                  <a:lnTo>
                    <a:pt x="180" y="136"/>
                  </a:lnTo>
                  <a:lnTo>
                    <a:pt x="175" y="134"/>
                  </a:lnTo>
                  <a:lnTo>
                    <a:pt x="169" y="130"/>
                  </a:lnTo>
                  <a:lnTo>
                    <a:pt x="181" y="124"/>
                  </a:lnTo>
                  <a:lnTo>
                    <a:pt x="183" y="121"/>
                  </a:lnTo>
                  <a:lnTo>
                    <a:pt x="201" y="121"/>
                  </a:lnTo>
                  <a:lnTo>
                    <a:pt x="209" y="121"/>
                  </a:lnTo>
                  <a:lnTo>
                    <a:pt x="210" y="117"/>
                  </a:lnTo>
                  <a:lnTo>
                    <a:pt x="223" y="117"/>
                  </a:lnTo>
                  <a:lnTo>
                    <a:pt x="238" y="118"/>
                  </a:lnTo>
                  <a:lnTo>
                    <a:pt x="233" y="114"/>
                  </a:lnTo>
                  <a:lnTo>
                    <a:pt x="223" y="113"/>
                  </a:lnTo>
                  <a:lnTo>
                    <a:pt x="214" y="113"/>
                  </a:lnTo>
                  <a:lnTo>
                    <a:pt x="210" y="117"/>
                  </a:lnTo>
                  <a:lnTo>
                    <a:pt x="202" y="115"/>
                  </a:lnTo>
                  <a:lnTo>
                    <a:pt x="198" y="111"/>
                  </a:lnTo>
                  <a:lnTo>
                    <a:pt x="199" y="104"/>
                  </a:lnTo>
                  <a:lnTo>
                    <a:pt x="193" y="101"/>
                  </a:lnTo>
                  <a:lnTo>
                    <a:pt x="187" y="97"/>
                  </a:lnTo>
                  <a:lnTo>
                    <a:pt x="189" y="94"/>
                  </a:lnTo>
                  <a:lnTo>
                    <a:pt x="185" y="92"/>
                  </a:lnTo>
                  <a:lnTo>
                    <a:pt x="188" y="85"/>
                  </a:lnTo>
                  <a:lnTo>
                    <a:pt x="191" y="78"/>
                  </a:lnTo>
                  <a:lnTo>
                    <a:pt x="202" y="76"/>
                  </a:lnTo>
                  <a:lnTo>
                    <a:pt x="212" y="83"/>
                  </a:lnTo>
                  <a:lnTo>
                    <a:pt x="219" y="80"/>
                  </a:lnTo>
                  <a:lnTo>
                    <a:pt x="234" y="84"/>
                  </a:lnTo>
                  <a:lnTo>
                    <a:pt x="248" y="85"/>
                  </a:lnTo>
                  <a:lnTo>
                    <a:pt x="272" y="78"/>
                  </a:lnTo>
                  <a:lnTo>
                    <a:pt x="297" y="85"/>
                  </a:lnTo>
                  <a:lnTo>
                    <a:pt x="308" y="84"/>
                  </a:lnTo>
                  <a:lnTo>
                    <a:pt x="327" y="82"/>
                  </a:lnTo>
                  <a:lnTo>
                    <a:pt x="332" y="68"/>
                  </a:lnTo>
                  <a:lnTo>
                    <a:pt x="368" y="48"/>
                  </a:lnTo>
                  <a:lnTo>
                    <a:pt x="405" y="26"/>
                  </a:lnTo>
                  <a:lnTo>
                    <a:pt x="426" y="21"/>
                  </a:lnTo>
                  <a:lnTo>
                    <a:pt x="444" y="12"/>
                  </a:lnTo>
                  <a:lnTo>
                    <a:pt x="452" y="6"/>
                  </a:lnTo>
                  <a:lnTo>
                    <a:pt x="506" y="8"/>
                  </a:lnTo>
                  <a:lnTo>
                    <a:pt x="542" y="12"/>
                  </a:lnTo>
                  <a:lnTo>
                    <a:pt x="554" y="10"/>
                  </a:lnTo>
                  <a:lnTo>
                    <a:pt x="562" y="1"/>
                  </a:lnTo>
                  <a:lnTo>
                    <a:pt x="570" y="0"/>
                  </a:lnTo>
                  <a:lnTo>
                    <a:pt x="580" y="25"/>
                  </a:lnTo>
                  <a:lnTo>
                    <a:pt x="591" y="28"/>
                  </a:lnTo>
                  <a:lnTo>
                    <a:pt x="600" y="36"/>
                  </a:lnTo>
                  <a:lnTo>
                    <a:pt x="612" y="38"/>
                  </a:lnTo>
                  <a:lnTo>
                    <a:pt x="626" y="31"/>
                  </a:lnTo>
                  <a:lnTo>
                    <a:pt x="632" y="33"/>
                  </a:lnTo>
                  <a:lnTo>
                    <a:pt x="638" y="38"/>
                  </a:lnTo>
                  <a:lnTo>
                    <a:pt x="649" y="62"/>
                  </a:lnTo>
                  <a:lnTo>
                    <a:pt x="660" y="65"/>
                  </a:lnTo>
                  <a:lnTo>
                    <a:pt x="665" y="62"/>
                  </a:lnTo>
                  <a:lnTo>
                    <a:pt x="671" y="62"/>
                  </a:lnTo>
                  <a:lnTo>
                    <a:pt x="678" y="68"/>
                  </a:lnTo>
                  <a:lnTo>
                    <a:pt x="685" y="72"/>
                  </a:lnTo>
                  <a:lnTo>
                    <a:pt x="700" y="76"/>
                  </a:lnTo>
                  <a:lnTo>
                    <a:pt x="712" y="86"/>
                  </a:lnTo>
                  <a:lnTo>
                    <a:pt x="719" y="89"/>
                  </a:lnTo>
                  <a:lnTo>
                    <a:pt x="721" y="83"/>
                  </a:lnTo>
                  <a:lnTo>
                    <a:pt x="726" y="83"/>
                  </a:lnTo>
                  <a:lnTo>
                    <a:pt x="745" y="93"/>
                  </a:lnTo>
                  <a:lnTo>
                    <a:pt x="764" y="100"/>
                  </a:lnTo>
                  <a:lnTo>
                    <a:pt x="788" y="91"/>
                  </a:lnTo>
                  <a:lnTo>
                    <a:pt x="832" y="82"/>
                  </a:lnTo>
                  <a:lnTo>
                    <a:pt x="881" y="89"/>
                  </a:lnTo>
                  <a:lnTo>
                    <a:pt x="896" y="90"/>
                  </a:lnTo>
                  <a:lnTo>
                    <a:pt x="927" y="71"/>
                  </a:lnTo>
                  <a:lnTo>
                    <a:pt x="937" y="70"/>
                  </a:lnTo>
                  <a:lnTo>
                    <a:pt x="949" y="61"/>
                  </a:lnTo>
                  <a:lnTo>
                    <a:pt x="984" y="21"/>
                  </a:lnTo>
                  <a:lnTo>
                    <a:pt x="990" y="25"/>
                  </a:lnTo>
                  <a:lnTo>
                    <a:pt x="1010" y="20"/>
                  </a:lnTo>
                  <a:lnTo>
                    <a:pt x="1021" y="20"/>
                  </a:lnTo>
                  <a:lnTo>
                    <a:pt x="1029" y="9"/>
                  </a:lnTo>
                  <a:lnTo>
                    <a:pt x="1041" y="11"/>
                  </a:lnTo>
                  <a:lnTo>
                    <a:pt x="1051" y="29"/>
                  </a:lnTo>
                  <a:lnTo>
                    <a:pt x="1063" y="35"/>
                  </a:lnTo>
                  <a:lnTo>
                    <a:pt x="1068" y="44"/>
                  </a:lnTo>
                  <a:lnTo>
                    <a:pt x="1078" y="55"/>
                  </a:lnTo>
                  <a:lnTo>
                    <a:pt x="1098" y="66"/>
                  </a:lnTo>
                  <a:lnTo>
                    <a:pt x="1116" y="79"/>
                  </a:lnTo>
                  <a:lnTo>
                    <a:pt x="1118" y="107"/>
                  </a:lnTo>
                  <a:lnTo>
                    <a:pt x="1113" y="123"/>
                  </a:lnTo>
                  <a:lnTo>
                    <a:pt x="1122" y="151"/>
                  </a:lnTo>
                  <a:lnTo>
                    <a:pt x="1141" y="156"/>
                  </a:lnTo>
                  <a:lnTo>
                    <a:pt x="1159" y="150"/>
                  </a:lnTo>
                  <a:lnTo>
                    <a:pt x="1171" y="174"/>
                  </a:lnTo>
                  <a:lnTo>
                    <a:pt x="1185" y="180"/>
                  </a:lnTo>
                  <a:lnTo>
                    <a:pt x="1151" y="187"/>
                  </a:lnTo>
                  <a:lnTo>
                    <a:pt x="1151" y="187"/>
                  </a:lnTo>
                  <a:lnTo>
                    <a:pt x="1152" y="191"/>
                  </a:lnTo>
                  <a:lnTo>
                    <a:pt x="1153" y="201"/>
                  </a:lnTo>
                  <a:lnTo>
                    <a:pt x="1154" y="206"/>
                  </a:lnTo>
                  <a:lnTo>
                    <a:pt x="1155" y="212"/>
                  </a:lnTo>
                  <a:lnTo>
                    <a:pt x="1156" y="216"/>
                  </a:lnTo>
                  <a:lnTo>
                    <a:pt x="1157" y="220"/>
                  </a:lnTo>
                  <a:lnTo>
                    <a:pt x="1157" y="220"/>
                  </a:lnTo>
                  <a:lnTo>
                    <a:pt x="1158" y="224"/>
                  </a:lnTo>
                  <a:lnTo>
                    <a:pt x="1160" y="229"/>
                  </a:lnTo>
                  <a:lnTo>
                    <a:pt x="1162" y="236"/>
                  </a:lnTo>
                  <a:lnTo>
                    <a:pt x="1163" y="243"/>
                  </a:lnTo>
                  <a:lnTo>
                    <a:pt x="1165" y="250"/>
                  </a:lnTo>
                  <a:lnTo>
                    <a:pt x="1166" y="257"/>
                  </a:lnTo>
                  <a:lnTo>
                    <a:pt x="1166" y="261"/>
                  </a:lnTo>
                  <a:lnTo>
                    <a:pt x="1166" y="263"/>
                  </a:lnTo>
                  <a:lnTo>
                    <a:pt x="1166" y="265"/>
                  </a:lnTo>
                  <a:lnTo>
                    <a:pt x="1166" y="265"/>
                  </a:lnTo>
                  <a:lnTo>
                    <a:pt x="1166" y="268"/>
                  </a:lnTo>
                  <a:lnTo>
                    <a:pt x="1165" y="273"/>
                  </a:lnTo>
                  <a:lnTo>
                    <a:pt x="1165" y="281"/>
                  </a:lnTo>
                  <a:lnTo>
                    <a:pt x="1164" y="289"/>
                  </a:lnTo>
                  <a:lnTo>
                    <a:pt x="1164" y="298"/>
                  </a:lnTo>
                  <a:lnTo>
                    <a:pt x="1164" y="306"/>
                  </a:lnTo>
                  <a:lnTo>
                    <a:pt x="1164" y="312"/>
                  </a:lnTo>
                  <a:lnTo>
                    <a:pt x="1164" y="314"/>
                  </a:lnTo>
                  <a:lnTo>
                    <a:pt x="1165" y="315"/>
                  </a:lnTo>
                  <a:lnTo>
                    <a:pt x="1165" y="31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03" name="Freeform 397"/>
            <p:cNvSpPr>
              <a:spLocks/>
            </p:cNvSpPr>
            <p:nvPr/>
          </p:nvSpPr>
          <p:spPr bwMode="auto">
            <a:xfrm>
              <a:off x="6055" y="3184"/>
              <a:ext cx="194" cy="173"/>
            </a:xfrm>
            <a:custGeom>
              <a:avLst/>
              <a:gdLst>
                <a:gd name="T0" fmla="*/ 16 w 194"/>
                <a:gd name="T1" fmla="*/ 135 h 173"/>
                <a:gd name="T2" fmla="*/ 28 w 194"/>
                <a:gd name="T3" fmla="*/ 127 h 173"/>
                <a:gd name="T4" fmla="*/ 42 w 194"/>
                <a:gd name="T5" fmla="*/ 124 h 173"/>
                <a:gd name="T6" fmla="*/ 49 w 194"/>
                <a:gd name="T7" fmla="*/ 122 h 173"/>
                <a:gd name="T8" fmla="*/ 49 w 194"/>
                <a:gd name="T9" fmla="*/ 128 h 173"/>
                <a:gd name="T10" fmla="*/ 44 w 194"/>
                <a:gd name="T11" fmla="*/ 130 h 173"/>
                <a:gd name="T12" fmla="*/ 29 w 194"/>
                <a:gd name="T13" fmla="*/ 139 h 173"/>
                <a:gd name="T14" fmla="*/ 17 w 194"/>
                <a:gd name="T15" fmla="*/ 148 h 173"/>
                <a:gd name="T16" fmla="*/ 9 w 194"/>
                <a:gd name="T17" fmla="*/ 151 h 173"/>
                <a:gd name="T18" fmla="*/ 5 w 194"/>
                <a:gd name="T19" fmla="*/ 157 h 173"/>
                <a:gd name="T20" fmla="*/ 10 w 194"/>
                <a:gd name="T21" fmla="*/ 162 h 173"/>
                <a:gd name="T22" fmla="*/ 8 w 194"/>
                <a:gd name="T23" fmla="*/ 168 h 173"/>
                <a:gd name="T24" fmla="*/ 6 w 194"/>
                <a:gd name="T25" fmla="*/ 172 h 173"/>
                <a:gd name="T26" fmla="*/ 8 w 194"/>
                <a:gd name="T27" fmla="*/ 173 h 173"/>
                <a:gd name="T28" fmla="*/ 20 w 194"/>
                <a:gd name="T29" fmla="*/ 167 h 173"/>
                <a:gd name="T30" fmla="*/ 20 w 194"/>
                <a:gd name="T31" fmla="*/ 160 h 173"/>
                <a:gd name="T32" fmla="*/ 32 w 194"/>
                <a:gd name="T33" fmla="*/ 151 h 173"/>
                <a:gd name="T34" fmla="*/ 42 w 194"/>
                <a:gd name="T35" fmla="*/ 139 h 173"/>
                <a:gd name="T36" fmla="*/ 61 w 194"/>
                <a:gd name="T37" fmla="*/ 129 h 173"/>
                <a:gd name="T38" fmla="*/ 78 w 194"/>
                <a:gd name="T39" fmla="*/ 120 h 173"/>
                <a:gd name="T40" fmla="*/ 85 w 194"/>
                <a:gd name="T41" fmla="*/ 112 h 173"/>
                <a:gd name="T42" fmla="*/ 91 w 194"/>
                <a:gd name="T43" fmla="*/ 97 h 173"/>
                <a:gd name="T44" fmla="*/ 100 w 194"/>
                <a:gd name="T45" fmla="*/ 95 h 173"/>
                <a:gd name="T46" fmla="*/ 117 w 194"/>
                <a:gd name="T47" fmla="*/ 99 h 173"/>
                <a:gd name="T48" fmla="*/ 133 w 194"/>
                <a:gd name="T49" fmla="*/ 93 h 173"/>
                <a:gd name="T50" fmla="*/ 142 w 194"/>
                <a:gd name="T51" fmla="*/ 94 h 173"/>
                <a:gd name="T52" fmla="*/ 158 w 194"/>
                <a:gd name="T53" fmla="*/ 96 h 173"/>
                <a:gd name="T54" fmla="*/ 170 w 194"/>
                <a:gd name="T55" fmla="*/ 97 h 173"/>
                <a:gd name="T56" fmla="*/ 176 w 194"/>
                <a:gd name="T57" fmla="*/ 97 h 173"/>
                <a:gd name="T58" fmla="*/ 187 w 194"/>
                <a:gd name="T59" fmla="*/ 99 h 173"/>
                <a:gd name="T60" fmla="*/ 188 w 194"/>
                <a:gd name="T61" fmla="*/ 95 h 173"/>
                <a:gd name="T62" fmla="*/ 191 w 194"/>
                <a:gd name="T63" fmla="*/ 88 h 173"/>
                <a:gd name="T64" fmla="*/ 190 w 194"/>
                <a:gd name="T65" fmla="*/ 87 h 173"/>
                <a:gd name="T66" fmla="*/ 192 w 194"/>
                <a:gd name="T67" fmla="*/ 84 h 173"/>
                <a:gd name="T68" fmla="*/ 194 w 194"/>
                <a:gd name="T69" fmla="*/ 80 h 173"/>
                <a:gd name="T70" fmla="*/ 190 w 194"/>
                <a:gd name="T71" fmla="*/ 74 h 173"/>
                <a:gd name="T72" fmla="*/ 186 w 194"/>
                <a:gd name="T73" fmla="*/ 76 h 173"/>
                <a:gd name="T74" fmla="*/ 177 w 194"/>
                <a:gd name="T75" fmla="*/ 74 h 173"/>
                <a:gd name="T76" fmla="*/ 155 w 194"/>
                <a:gd name="T77" fmla="*/ 63 h 173"/>
                <a:gd name="T78" fmla="*/ 137 w 194"/>
                <a:gd name="T79" fmla="*/ 50 h 173"/>
                <a:gd name="T80" fmla="*/ 129 w 194"/>
                <a:gd name="T81" fmla="*/ 30 h 173"/>
                <a:gd name="T82" fmla="*/ 124 w 194"/>
                <a:gd name="T83" fmla="*/ 6 h 173"/>
                <a:gd name="T84" fmla="*/ 111 w 194"/>
                <a:gd name="T85" fmla="*/ 8 h 173"/>
                <a:gd name="T86" fmla="*/ 100 w 194"/>
                <a:gd name="T87" fmla="*/ 14 h 173"/>
                <a:gd name="T88" fmla="*/ 86 w 194"/>
                <a:gd name="T89" fmla="*/ 14 h 173"/>
                <a:gd name="T90" fmla="*/ 85 w 194"/>
                <a:gd name="T91" fmla="*/ 8 h 173"/>
                <a:gd name="T92" fmla="*/ 65 w 194"/>
                <a:gd name="T93" fmla="*/ 0 h 173"/>
                <a:gd name="T94" fmla="*/ 60 w 194"/>
                <a:gd name="T95" fmla="*/ 5 h 173"/>
                <a:gd name="T96" fmla="*/ 44 w 194"/>
                <a:gd name="T97" fmla="*/ 8 h 173"/>
                <a:gd name="T98" fmla="*/ 38 w 194"/>
                <a:gd name="T99" fmla="*/ 20 h 173"/>
                <a:gd name="T100" fmla="*/ 25 w 194"/>
                <a:gd name="T101" fmla="*/ 21 h 173"/>
                <a:gd name="T102" fmla="*/ 39 w 194"/>
                <a:gd name="T103" fmla="*/ 36 h 173"/>
                <a:gd name="T104" fmla="*/ 31 w 194"/>
                <a:gd name="T105" fmla="*/ 75 h 173"/>
                <a:gd name="T106" fmla="*/ 0 w 194"/>
                <a:gd name="T107" fmla="*/ 114 h 173"/>
                <a:gd name="T108" fmla="*/ 2 w 194"/>
                <a:gd name="T109" fmla="*/ 120 h 173"/>
                <a:gd name="T110" fmla="*/ 5 w 194"/>
                <a:gd name="T111" fmla="*/ 131 h 173"/>
                <a:gd name="T112" fmla="*/ 16 w 194"/>
                <a:gd name="T113" fmla="*/ 1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173">
                  <a:moveTo>
                    <a:pt x="16" y="135"/>
                  </a:moveTo>
                  <a:lnTo>
                    <a:pt x="28" y="127"/>
                  </a:lnTo>
                  <a:lnTo>
                    <a:pt x="42" y="124"/>
                  </a:lnTo>
                  <a:lnTo>
                    <a:pt x="49" y="122"/>
                  </a:lnTo>
                  <a:lnTo>
                    <a:pt x="49" y="128"/>
                  </a:lnTo>
                  <a:lnTo>
                    <a:pt x="44" y="130"/>
                  </a:lnTo>
                  <a:lnTo>
                    <a:pt x="29" y="139"/>
                  </a:lnTo>
                  <a:lnTo>
                    <a:pt x="17" y="148"/>
                  </a:lnTo>
                  <a:lnTo>
                    <a:pt x="9" y="151"/>
                  </a:lnTo>
                  <a:lnTo>
                    <a:pt x="5" y="157"/>
                  </a:lnTo>
                  <a:lnTo>
                    <a:pt x="10" y="162"/>
                  </a:lnTo>
                  <a:lnTo>
                    <a:pt x="8" y="168"/>
                  </a:lnTo>
                  <a:lnTo>
                    <a:pt x="6" y="172"/>
                  </a:lnTo>
                  <a:lnTo>
                    <a:pt x="8" y="173"/>
                  </a:lnTo>
                  <a:lnTo>
                    <a:pt x="20" y="167"/>
                  </a:lnTo>
                  <a:lnTo>
                    <a:pt x="20" y="160"/>
                  </a:lnTo>
                  <a:lnTo>
                    <a:pt x="32" y="151"/>
                  </a:lnTo>
                  <a:lnTo>
                    <a:pt x="42" y="139"/>
                  </a:lnTo>
                  <a:lnTo>
                    <a:pt x="61" y="129"/>
                  </a:lnTo>
                  <a:lnTo>
                    <a:pt x="78" y="120"/>
                  </a:lnTo>
                  <a:lnTo>
                    <a:pt x="85" y="112"/>
                  </a:lnTo>
                  <a:lnTo>
                    <a:pt x="91" y="97"/>
                  </a:lnTo>
                  <a:lnTo>
                    <a:pt x="100" y="95"/>
                  </a:lnTo>
                  <a:lnTo>
                    <a:pt x="117" y="99"/>
                  </a:lnTo>
                  <a:lnTo>
                    <a:pt x="133" y="93"/>
                  </a:lnTo>
                  <a:lnTo>
                    <a:pt x="142" y="94"/>
                  </a:lnTo>
                  <a:lnTo>
                    <a:pt x="158" y="96"/>
                  </a:lnTo>
                  <a:lnTo>
                    <a:pt x="170" y="97"/>
                  </a:lnTo>
                  <a:lnTo>
                    <a:pt x="176" y="97"/>
                  </a:lnTo>
                  <a:lnTo>
                    <a:pt x="187" y="99"/>
                  </a:lnTo>
                  <a:lnTo>
                    <a:pt x="188" y="95"/>
                  </a:lnTo>
                  <a:lnTo>
                    <a:pt x="191" y="88"/>
                  </a:lnTo>
                  <a:lnTo>
                    <a:pt x="190" y="87"/>
                  </a:lnTo>
                  <a:lnTo>
                    <a:pt x="192" y="84"/>
                  </a:lnTo>
                  <a:lnTo>
                    <a:pt x="194" y="80"/>
                  </a:lnTo>
                  <a:lnTo>
                    <a:pt x="190" y="74"/>
                  </a:lnTo>
                  <a:lnTo>
                    <a:pt x="186" y="76"/>
                  </a:lnTo>
                  <a:lnTo>
                    <a:pt x="177" y="74"/>
                  </a:lnTo>
                  <a:lnTo>
                    <a:pt x="155" y="63"/>
                  </a:lnTo>
                  <a:lnTo>
                    <a:pt x="137" y="50"/>
                  </a:lnTo>
                  <a:lnTo>
                    <a:pt x="129" y="30"/>
                  </a:lnTo>
                  <a:lnTo>
                    <a:pt x="124" y="6"/>
                  </a:lnTo>
                  <a:lnTo>
                    <a:pt x="111" y="8"/>
                  </a:lnTo>
                  <a:lnTo>
                    <a:pt x="100" y="14"/>
                  </a:lnTo>
                  <a:lnTo>
                    <a:pt x="86" y="14"/>
                  </a:lnTo>
                  <a:lnTo>
                    <a:pt x="85" y="8"/>
                  </a:lnTo>
                  <a:lnTo>
                    <a:pt x="65" y="0"/>
                  </a:lnTo>
                  <a:lnTo>
                    <a:pt x="60" y="5"/>
                  </a:lnTo>
                  <a:lnTo>
                    <a:pt x="44" y="8"/>
                  </a:lnTo>
                  <a:lnTo>
                    <a:pt x="38" y="20"/>
                  </a:lnTo>
                  <a:lnTo>
                    <a:pt x="25" y="21"/>
                  </a:lnTo>
                  <a:lnTo>
                    <a:pt x="39" y="36"/>
                  </a:lnTo>
                  <a:lnTo>
                    <a:pt x="31" y="75"/>
                  </a:lnTo>
                  <a:lnTo>
                    <a:pt x="0" y="114"/>
                  </a:lnTo>
                  <a:lnTo>
                    <a:pt x="2" y="120"/>
                  </a:lnTo>
                  <a:lnTo>
                    <a:pt x="5" y="131"/>
                  </a:lnTo>
                  <a:lnTo>
                    <a:pt x="16" y="13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04" name="Freeform 398"/>
            <p:cNvSpPr>
              <a:spLocks/>
            </p:cNvSpPr>
            <p:nvPr/>
          </p:nvSpPr>
          <p:spPr bwMode="auto">
            <a:xfrm>
              <a:off x="6055" y="3184"/>
              <a:ext cx="194" cy="173"/>
            </a:xfrm>
            <a:custGeom>
              <a:avLst/>
              <a:gdLst>
                <a:gd name="T0" fmla="*/ 16 w 194"/>
                <a:gd name="T1" fmla="*/ 135 h 173"/>
                <a:gd name="T2" fmla="*/ 28 w 194"/>
                <a:gd name="T3" fmla="*/ 127 h 173"/>
                <a:gd name="T4" fmla="*/ 42 w 194"/>
                <a:gd name="T5" fmla="*/ 124 h 173"/>
                <a:gd name="T6" fmla="*/ 49 w 194"/>
                <a:gd name="T7" fmla="*/ 122 h 173"/>
                <a:gd name="T8" fmla="*/ 49 w 194"/>
                <a:gd name="T9" fmla="*/ 128 h 173"/>
                <a:gd name="T10" fmla="*/ 44 w 194"/>
                <a:gd name="T11" fmla="*/ 130 h 173"/>
                <a:gd name="T12" fmla="*/ 29 w 194"/>
                <a:gd name="T13" fmla="*/ 139 h 173"/>
                <a:gd name="T14" fmla="*/ 17 w 194"/>
                <a:gd name="T15" fmla="*/ 148 h 173"/>
                <a:gd name="T16" fmla="*/ 9 w 194"/>
                <a:gd name="T17" fmla="*/ 151 h 173"/>
                <a:gd name="T18" fmla="*/ 5 w 194"/>
                <a:gd name="T19" fmla="*/ 157 h 173"/>
                <a:gd name="T20" fmla="*/ 10 w 194"/>
                <a:gd name="T21" fmla="*/ 162 h 173"/>
                <a:gd name="T22" fmla="*/ 8 w 194"/>
                <a:gd name="T23" fmla="*/ 168 h 173"/>
                <a:gd name="T24" fmla="*/ 6 w 194"/>
                <a:gd name="T25" fmla="*/ 172 h 173"/>
                <a:gd name="T26" fmla="*/ 8 w 194"/>
                <a:gd name="T27" fmla="*/ 173 h 173"/>
                <a:gd name="T28" fmla="*/ 20 w 194"/>
                <a:gd name="T29" fmla="*/ 167 h 173"/>
                <a:gd name="T30" fmla="*/ 20 w 194"/>
                <a:gd name="T31" fmla="*/ 160 h 173"/>
                <a:gd name="T32" fmla="*/ 32 w 194"/>
                <a:gd name="T33" fmla="*/ 151 h 173"/>
                <a:gd name="T34" fmla="*/ 42 w 194"/>
                <a:gd name="T35" fmla="*/ 139 h 173"/>
                <a:gd name="T36" fmla="*/ 61 w 194"/>
                <a:gd name="T37" fmla="*/ 129 h 173"/>
                <a:gd name="T38" fmla="*/ 78 w 194"/>
                <a:gd name="T39" fmla="*/ 120 h 173"/>
                <a:gd name="T40" fmla="*/ 85 w 194"/>
                <a:gd name="T41" fmla="*/ 112 h 173"/>
                <a:gd name="T42" fmla="*/ 91 w 194"/>
                <a:gd name="T43" fmla="*/ 97 h 173"/>
                <a:gd name="T44" fmla="*/ 100 w 194"/>
                <a:gd name="T45" fmla="*/ 95 h 173"/>
                <a:gd name="T46" fmla="*/ 117 w 194"/>
                <a:gd name="T47" fmla="*/ 99 h 173"/>
                <a:gd name="T48" fmla="*/ 133 w 194"/>
                <a:gd name="T49" fmla="*/ 93 h 173"/>
                <a:gd name="T50" fmla="*/ 142 w 194"/>
                <a:gd name="T51" fmla="*/ 94 h 173"/>
                <a:gd name="T52" fmla="*/ 158 w 194"/>
                <a:gd name="T53" fmla="*/ 96 h 173"/>
                <a:gd name="T54" fmla="*/ 170 w 194"/>
                <a:gd name="T55" fmla="*/ 97 h 173"/>
                <a:gd name="T56" fmla="*/ 176 w 194"/>
                <a:gd name="T57" fmla="*/ 97 h 173"/>
                <a:gd name="T58" fmla="*/ 187 w 194"/>
                <a:gd name="T59" fmla="*/ 99 h 173"/>
                <a:gd name="T60" fmla="*/ 188 w 194"/>
                <a:gd name="T61" fmla="*/ 95 h 173"/>
                <a:gd name="T62" fmla="*/ 191 w 194"/>
                <a:gd name="T63" fmla="*/ 88 h 173"/>
                <a:gd name="T64" fmla="*/ 190 w 194"/>
                <a:gd name="T65" fmla="*/ 87 h 173"/>
                <a:gd name="T66" fmla="*/ 192 w 194"/>
                <a:gd name="T67" fmla="*/ 84 h 173"/>
                <a:gd name="T68" fmla="*/ 194 w 194"/>
                <a:gd name="T69" fmla="*/ 80 h 173"/>
                <a:gd name="T70" fmla="*/ 190 w 194"/>
                <a:gd name="T71" fmla="*/ 74 h 173"/>
                <a:gd name="T72" fmla="*/ 186 w 194"/>
                <a:gd name="T73" fmla="*/ 76 h 173"/>
                <a:gd name="T74" fmla="*/ 177 w 194"/>
                <a:gd name="T75" fmla="*/ 74 h 173"/>
                <a:gd name="T76" fmla="*/ 155 w 194"/>
                <a:gd name="T77" fmla="*/ 63 h 173"/>
                <a:gd name="T78" fmla="*/ 137 w 194"/>
                <a:gd name="T79" fmla="*/ 50 h 173"/>
                <a:gd name="T80" fmla="*/ 129 w 194"/>
                <a:gd name="T81" fmla="*/ 30 h 173"/>
                <a:gd name="T82" fmla="*/ 124 w 194"/>
                <a:gd name="T83" fmla="*/ 6 h 173"/>
                <a:gd name="T84" fmla="*/ 111 w 194"/>
                <a:gd name="T85" fmla="*/ 8 h 173"/>
                <a:gd name="T86" fmla="*/ 100 w 194"/>
                <a:gd name="T87" fmla="*/ 14 h 173"/>
                <a:gd name="T88" fmla="*/ 86 w 194"/>
                <a:gd name="T89" fmla="*/ 14 h 173"/>
                <a:gd name="T90" fmla="*/ 85 w 194"/>
                <a:gd name="T91" fmla="*/ 8 h 173"/>
                <a:gd name="T92" fmla="*/ 65 w 194"/>
                <a:gd name="T93" fmla="*/ 0 h 173"/>
                <a:gd name="T94" fmla="*/ 60 w 194"/>
                <a:gd name="T95" fmla="*/ 5 h 173"/>
                <a:gd name="T96" fmla="*/ 44 w 194"/>
                <a:gd name="T97" fmla="*/ 8 h 173"/>
                <a:gd name="T98" fmla="*/ 38 w 194"/>
                <a:gd name="T99" fmla="*/ 20 h 173"/>
                <a:gd name="T100" fmla="*/ 25 w 194"/>
                <a:gd name="T101" fmla="*/ 21 h 173"/>
                <a:gd name="T102" fmla="*/ 39 w 194"/>
                <a:gd name="T103" fmla="*/ 36 h 173"/>
                <a:gd name="T104" fmla="*/ 31 w 194"/>
                <a:gd name="T105" fmla="*/ 75 h 173"/>
                <a:gd name="T106" fmla="*/ 0 w 194"/>
                <a:gd name="T107" fmla="*/ 114 h 173"/>
                <a:gd name="T108" fmla="*/ 2 w 194"/>
                <a:gd name="T109" fmla="*/ 120 h 173"/>
                <a:gd name="T110" fmla="*/ 5 w 194"/>
                <a:gd name="T111" fmla="*/ 131 h 173"/>
                <a:gd name="T112" fmla="*/ 16 w 194"/>
                <a:gd name="T113" fmla="*/ 1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173">
                  <a:moveTo>
                    <a:pt x="16" y="135"/>
                  </a:moveTo>
                  <a:lnTo>
                    <a:pt x="28" y="127"/>
                  </a:lnTo>
                  <a:lnTo>
                    <a:pt x="42" y="124"/>
                  </a:lnTo>
                  <a:lnTo>
                    <a:pt x="49" y="122"/>
                  </a:lnTo>
                  <a:lnTo>
                    <a:pt x="49" y="128"/>
                  </a:lnTo>
                  <a:lnTo>
                    <a:pt x="44" y="130"/>
                  </a:lnTo>
                  <a:lnTo>
                    <a:pt x="29" y="139"/>
                  </a:lnTo>
                  <a:lnTo>
                    <a:pt x="17" y="148"/>
                  </a:lnTo>
                  <a:lnTo>
                    <a:pt x="9" y="151"/>
                  </a:lnTo>
                  <a:lnTo>
                    <a:pt x="5" y="157"/>
                  </a:lnTo>
                  <a:lnTo>
                    <a:pt x="10" y="162"/>
                  </a:lnTo>
                  <a:lnTo>
                    <a:pt x="8" y="168"/>
                  </a:lnTo>
                  <a:lnTo>
                    <a:pt x="6" y="172"/>
                  </a:lnTo>
                  <a:lnTo>
                    <a:pt x="8" y="173"/>
                  </a:lnTo>
                  <a:lnTo>
                    <a:pt x="20" y="167"/>
                  </a:lnTo>
                  <a:lnTo>
                    <a:pt x="20" y="160"/>
                  </a:lnTo>
                  <a:lnTo>
                    <a:pt x="32" y="151"/>
                  </a:lnTo>
                  <a:lnTo>
                    <a:pt x="42" y="139"/>
                  </a:lnTo>
                  <a:lnTo>
                    <a:pt x="61" y="129"/>
                  </a:lnTo>
                  <a:lnTo>
                    <a:pt x="78" y="120"/>
                  </a:lnTo>
                  <a:lnTo>
                    <a:pt x="85" y="112"/>
                  </a:lnTo>
                  <a:lnTo>
                    <a:pt x="91" y="97"/>
                  </a:lnTo>
                  <a:lnTo>
                    <a:pt x="100" y="95"/>
                  </a:lnTo>
                  <a:lnTo>
                    <a:pt x="117" y="99"/>
                  </a:lnTo>
                  <a:lnTo>
                    <a:pt x="133" y="93"/>
                  </a:lnTo>
                  <a:lnTo>
                    <a:pt x="142" y="94"/>
                  </a:lnTo>
                  <a:lnTo>
                    <a:pt x="158" y="96"/>
                  </a:lnTo>
                  <a:lnTo>
                    <a:pt x="170" y="97"/>
                  </a:lnTo>
                  <a:lnTo>
                    <a:pt x="176" y="97"/>
                  </a:lnTo>
                  <a:lnTo>
                    <a:pt x="187" y="99"/>
                  </a:lnTo>
                  <a:lnTo>
                    <a:pt x="188" y="95"/>
                  </a:lnTo>
                  <a:lnTo>
                    <a:pt x="191" y="88"/>
                  </a:lnTo>
                  <a:lnTo>
                    <a:pt x="190" y="87"/>
                  </a:lnTo>
                  <a:lnTo>
                    <a:pt x="192" y="84"/>
                  </a:lnTo>
                  <a:lnTo>
                    <a:pt x="194" y="80"/>
                  </a:lnTo>
                  <a:lnTo>
                    <a:pt x="190" y="74"/>
                  </a:lnTo>
                  <a:lnTo>
                    <a:pt x="186" y="76"/>
                  </a:lnTo>
                  <a:lnTo>
                    <a:pt x="177" y="74"/>
                  </a:lnTo>
                  <a:lnTo>
                    <a:pt x="155" y="63"/>
                  </a:lnTo>
                  <a:lnTo>
                    <a:pt x="137" y="50"/>
                  </a:lnTo>
                  <a:lnTo>
                    <a:pt x="129" y="30"/>
                  </a:lnTo>
                  <a:lnTo>
                    <a:pt x="124" y="6"/>
                  </a:lnTo>
                  <a:lnTo>
                    <a:pt x="111" y="8"/>
                  </a:lnTo>
                  <a:lnTo>
                    <a:pt x="100" y="14"/>
                  </a:lnTo>
                  <a:lnTo>
                    <a:pt x="86" y="14"/>
                  </a:lnTo>
                  <a:lnTo>
                    <a:pt x="85" y="8"/>
                  </a:lnTo>
                  <a:lnTo>
                    <a:pt x="65" y="0"/>
                  </a:lnTo>
                  <a:lnTo>
                    <a:pt x="60" y="5"/>
                  </a:lnTo>
                  <a:lnTo>
                    <a:pt x="44" y="8"/>
                  </a:lnTo>
                  <a:lnTo>
                    <a:pt x="38" y="20"/>
                  </a:lnTo>
                  <a:lnTo>
                    <a:pt x="25" y="21"/>
                  </a:lnTo>
                  <a:lnTo>
                    <a:pt x="39" y="36"/>
                  </a:lnTo>
                  <a:lnTo>
                    <a:pt x="31" y="75"/>
                  </a:lnTo>
                  <a:lnTo>
                    <a:pt x="0" y="114"/>
                  </a:lnTo>
                  <a:lnTo>
                    <a:pt x="2" y="120"/>
                  </a:lnTo>
                  <a:lnTo>
                    <a:pt x="5" y="131"/>
                  </a:lnTo>
                  <a:lnTo>
                    <a:pt x="16" y="13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05" name="Freeform 399"/>
            <p:cNvSpPr>
              <a:spLocks/>
            </p:cNvSpPr>
            <p:nvPr/>
          </p:nvSpPr>
          <p:spPr bwMode="auto">
            <a:xfrm>
              <a:off x="6025" y="3341"/>
              <a:ext cx="22" cy="14"/>
            </a:xfrm>
            <a:custGeom>
              <a:avLst/>
              <a:gdLst>
                <a:gd name="T0" fmla="*/ 16 w 22"/>
                <a:gd name="T1" fmla="*/ 0 h 14"/>
                <a:gd name="T2" fmla="*/ 4 w 22"/>
                <a:gd name="T3" fmla="*/ 7 h 14"/>
                <a:gd name="T4" fmla="*/ 0 w 22"/>
                <a:gd name="T5" fmla="*/ 14 h 14"/>
                <a:gd name="T6" fmla="*/ 17 w 22"/>
                <a:gd name="T7" fmla="*/ 14 h 14"/>
                <a:gd name="T8" fmla="*/ 22 w 22"/>
                <a:gd name="T9" fmla="*/ 9 h 14"/>
                <a:gd name="T10" fmla="*/ 20 w 22"/>
                <a:gd name="T11" fmla="*/ 2 h 14"/>
                <a:gd name="T12" fmla="*/ 16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6" y="0"/>
                  </a:moveTo>
                  <a:lnTo>
                    <a:pt x="4" y="7"/>
                  </a:lnTo>
                  <a:lnTo>
                    <a:pt x="0" y="14"/>
                  </a:lnTo>
                  <a:lnTo>
                    <a:pt x="17" y="14"/>
                  </a:lnTo>
                  <a:lnTo>
                    <a:pt x="22" y="9"/>
                  </a:lnTo>
                  <a:lnTo>
                    <a:pt x="20" y="2"/>
                  </a:lnTo>
                  <a:lnTo>
                    <a:pt x="1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06" name="Freeform 400"/>
            <p:cNvSpPr>
              <a:spLocks/>
            </p:cNvSpPr>
            <p:nvPr/>
          </p:nvSpPr>
          <p:spPr bwMode="auto">
            <a:xfrm>
              <a:off x="6025" y="3341"/>
              <a:ext cx="22" cy="14"/>
            </a:xfrm>
            <a:custGeom>
              <a:avLst/>
              <a:gdLst>
                <a:gd name="T0" fmla="*/ 16 w 22"/>
                <a:gd name="T1" fmla="*/ 0 h 14"/>
                <a:gd name="T2" fmla="*/ 4 w 22"/>
                <a:gd name="T3" fmla="*/ 7 h 14"/>
                <a:gd name="T4" fmla="*/ 0 w 22"/>
                <a:gd name="T5" fmla="*/ 14 h 14"/>
                <a:gd name="T6" fmla="*/ 17 w 22"/>
                <a:gd name="T7" fmla="*/ 14 h 14"/>
                <a:gd name="T8" fmla="*/ 22 w 22"/>
                <a:gd name="T9" fmla="*/ 9 h 14"/>
                <a:gd name="T10" fmla="*/ 20 w 22"/>
                <a:gd name="T11" fmla="*/ 2 h 14"/>
                <a:gd name="T12" fmla="*/ 16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6" y="0"/>
                  </a:moveTo>
                  <a:lnTo>
                    <a:pt x="4" y="7"/>
                  </a:lnTo>
                  <a:lnTo>
                    <a:pt x="0" y="14"/>
                  </a:lnTo>
                  <a:lnTo>
                    <a:pt x="17" y="14"/>
                  </a:lnTo>
                  <a:lnTo>
                    <a:pt x="22" y="9"/>
                  </a:lnTo>
                  <a:lnTo>
                    <a:pt x="20" y="2"/>
                  </a:lnTo>
                  <a:lnTo>
                    <a:pt x="16"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07" name="Freeform 401"/>
            <p:cNvSpPr>
              <a:spLocks/>
            </p:cNvSpPr>
            <p:nvPr/>
          </p:nvSpPr>
          <p:spPr bwMode="auto">
            <a:xfrm>
              <a:off x="4298" y="3079"/>
              <a:ext cx="0" cy="2"/>
            </a:xfrm>
            <a:custGeom>
              <a:avLst/>
              <a:gdLst>
                <a:gd name="T0" fmla="*/ 2 h 2"/>
                <a:gd name="T1" fmla="*/ 1 h 2"/>
                <a:gd name="T2" fmla="*/ 0 h 2"/>
                <a:gd name="T3" fmla="*/ 2 h 2"/>
              </a:gdLst>
              <a:ahLst/>
              <a:cxnLst>
                <a:cxn ang="0">
                  <a:pos x="0" y="T0"/>
                </a:cxn>
                <a:cxn ang="0">
                  <a:pos x="0" y="T1"/>
                </a:cxn>
                <a:cxn ang="0">
                  <a:pos x="0" y="T2"/>
                </a:cxn>
                <a:cxn ang="0">
                  <a:pos x="0" y="T3"/>
                </a:cxn>
              </a:cxnLst>
              <a:rect l="0" t="0" r="r" b="b"/>
              <a:pathLst>
                <a:path h="2">
                  <a:moveTo>
                    <a:pt x="0" y="2"/>
                  </a:moveTo>
                  <a:lnTo>
                    <a:pt x="0" y="1"/>
                  </a:lnTo>
                  <a:lnTo>
                    <a:pt x="0" y="0"/>
                  </a:lnTo>
                  <a:lnTo>
                    <a:pt x="0" y="2"/>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08" name="Freeform 402"/>
            <p:cNvSpPr>
              <a:spLocks/>
            </p:cNvSpPr>
            <p:nvPr/>
          </p:nvSpPr>
          <p:spPr bwMode="auto">
            <a:xfrm>
              <a:off x="4494" y="3460"/>
              <a:ext cx="20" cy="14"/>
            </a:xfrm>
            <a:custGeom>
              <a:avLst/>
              <a:gdLst>
                <a:gd name="T0" fmla="*/ 8 w 20"/>
                <a:gd name="T1" fmla="*/ 6 h 14"/>
                <a:gd name="T2" fmla="*/ 4 w 20"/>
                <a:gd name="T3" fmla="*/ 0 h 14"/>
                <a:gd name="T4" fmla="*/ 0 w 20"/>
                <a:gd name="T5" fmla="*/ 7 h 14"/>
                <a:gd name="T6" fmla="*/ 3 w 20"/>
                <a:gd name="T7" fmla="*/ 12 h 14"/>
                <a:gd name="T8" fmla="*/ 8 w 20"/>
                <a:gd name="T9" fmla="*/ 10 h 14"/>
                <a:gd name="T10" fmla="*/ 17 w 20"/>
                <a:gd name="T11" fmla="*/ 10 h 14"/>
                <a:gd name="T12" fmla="*/ 20 w 20"/>
                <a:gd name="T13" fmla="*/ 14 h 14"/>
                <a:gd name="T14" fmla="*/ 19 w 20"/>
                <a:gd name="T15" fmla="*/ 6 h 14"/>
                <a:gd name="T16" fmla="*/ 8 w 20"/>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8" y="6"/>
                  </a:moveTo>
                  <a:lnTo>
                    <a:pt x="4" y="0"/>
                  </a:lnTo>
                  <a:lnTo>
                    <a:pt x="0" y="7"/>
                  </a:lnTo>
                  <a:lnTo>
                    <a:pt x="3" y="12"/>
                  </a:lnTo>
                  <a:lnTo>
                    <a:pt x="8" y="10"/>
                  </a:lnTo>
                  <a:lnTo>
                    <a:pt x="17" y="10"/>
                  </a:lnTo>
                  <a:lnTo>
                    <a:pt x="20" y="14"/>
                  </a:lnTo>
                  <a:lnTo>
                    <a:pt x="19" y="6"/>
                  </a:lnTo>
                  <a:lnTo>
                    <a:pt x="8" y="6"/>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09" name="Freeform 403"/>
            <p:cNvSpPr>
              <a:spLocks/>
            </p:cNvSpPr>
            <p:nvPr/>
          </p:nvSpPr>
          <p:spPr bwMode="auto">
            <a:xfrm>
              <a:off x="4494" y="3460"/>
              <a:ext cx="20" cy="14"/>
            </a:xfrm>
            <a:custGeom>
              <a:avLst/>
              <a:gdLst>
                <a:gd name="T0" fmla="*/ 8 w 20"/>
                <a:gd name="T1" fmla="*/ 6 h 14"/>
                <a:gd name="T2" fmla="*/ 4 w 20"/>
                <a:gd name="T3" fmla="*/ 0 h 14"/>
                <a:gd name="T4" fmla="*/ 0 w 20"/>
                <a:gd name="T5" fmla="*/ 7 h 14"/>
                <a:gd name="T6" fmla="*/ 3 w 20"/>
                <a:gd name="T7" fmla="*/ 12 h 14"/>
                <a:gd name="T8" fmla="*/ 8 w 20"/>
                <a:gd name="T9" fmla="*/ 10 h 14"/>
                <a:gd name="T10" fmla="*/ 17 w 20"/>
                <a:gd name="T11" fmla="*/ 10 h 14"/>
                <a:gd name="T12" fmla="*/ 20 w 20"/>
                <a:gd name="T13" fmla="*/ 14 h 14"/>
                <a:gd name="T14" fmla="*/ 19 w 20"/>
                <a:gd name="T15" fmla="*/ 6 h 14"/>
                <a:gd name="T16" fmla="*/ 8 w 20"/>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8" y="6"/>
                  </a:moveTo>
                  <a:lnTo>
                    <a:pt x="4" y="0"/>
                  </a:lnTo>
                  <a:lnTo>
                    <a:pt x="0" y="7"/>
                  </a:lnTo>
                  <a:lnTo>
                    <a:pt x="3" y="12"/>
                  </a:lnTo>
                  <a:lnTo>
                    <a:pt x="8" y="10"/>
                  </a:lnTo>
                  <a:lnTo>
                    <a:pt x="17" y="10"/>
                  </a:lnTo>
                  <a:lnTo>
                    <a:pt x="20" y="14"/>
                  </a:lnTo>
                  <a:lnTo>
                    <a:pt x="19" y="6"/>
                  </a:lnTo>
                  <a:lnTo>
                    <a:pt x="8"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10" name="Freeform 404"/>
            <p:cNvSpPr>
              <a:spLocks/>
            </p:cNvSpPr>
            <p:nvPr/>
          </p:nvSpPr>
          <p:spPr bwMode="auto">
            <a:xfrm>
              <a:off x="4484" y="3432"/>
              <a:ext cx="28" cy="26"/>
            </a:xfrm>
            <a:custGeom>
              <a:avLst/>
              <a:gdLst>
                <a:gd name="T0" fmla="*/ 16 w 28"/>
                <a:gd name="T1" fmla="*/ 24 h 26"/>
                <a:gd name="T2" fmla="*/ 28 w 28"/>
                <a:gd name="T3" fmla="*/ 5 h 26"/>
                <a:gd name="T4" fmla="*/ 28 w 28"/>
                <a:gd name="T5" fmla="*/ 0 h 26"/>
                <a:gd name="T6" fmla="*/ 17 w 28"/>
                <a:gd name="T7" fmla="*/ 0 h 26"/>
                <a:gd name="T8" fmla="*/ 5 w 28"/>
                <a:gd name="T9" fmla="*/ 9 h 26"/>
                <a:gd name="T10" fmla="*/ 0 w 28"/>
                <a:gd name="T11" fmla="*/ 19 h 26"/>
                <a:gd name="T12" fmla="*/ 4 w 28"/>
                <a:gd name="T13" fmla="*/ 24 h 26"/>
                <a:gd name="T14" fmla="*/ 11 w 28"/>
                <a:gd name="T15" fmla="*/ 22 h 26"/>
                <a:gd name="T16" fmla="*/ 13 w 28"/>
                <a:gd name="T17" fmla="*/ 26 h 26"/>
                <a:gd name="T18" fmla="*/ 16 w 28"/>
                <a:gd name="T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6">
                  <a:moveTo>
                    <a:pt x="16" y="24"/>
                  </a:moveTo>
                  <a:lnTo>
                    <a:pt x="28" y="5"/>
                  </a:lnTo>
                  <a:lnTo>
                    <a:pt x="28" y="0"/>
                  </a:lnTo>
                  <a:lnTo>
                    <a:pt x="17" y="0"/>
                  </a:lnTo>
                  <a:lnTo>
                    <a:pt x="5" y="9"/>
                  </a:lnTo>
                  <a:lnTo>
                    <a:pt x="0" y="19"/>
                  </a:lnTo>
                  <a:lnTo>
                    <a:pt x="4" y="24"/>
                  </a:lnTo>
                  <a:lnTo>
                    <a:pt x="11" y="22"/>
                  </a:lnTo>
                  <a:lnTo>
                    <a:pt x="13" y="26"/>
                  </a:lnTo>
                  <a:lnTo>
                    <a:pt x="16" y="2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11" name="Freeform 405"/>
            <p:cNvSpPr>
              <a:spLocks/>
            </p:cNvSpPr>
            <p:nvPr/>
          </p:nvSpPr>
          <p:spPr bwMode="auto">
            <a:xfrm>
              <a:off x="4484" y="3432"/>
              <a:ext cx="28" cy="26"/>
            </a:xfrm>
            <a:custGeom>
              <a:avLst/>
              <a:gdLst>
                <a:gd name="T0" fmla="*/ 16 w 28"/>
                <a:gd name="T1" fmla="*/ 24 h 26"/>
                <a:gd name="T2" fmla="*/ 28 w 28"/>
                <a:gd name="T3" fmla="*/ 5 h 26"/>
                <a:gd name="T4" fmla="*/ 28 w 28"/>
                <a:gd name="T5" fmla="*/ 0 h 26"/>
                <a:gd name="T6" fmla="*/ 17 w 28"/>
                <a:gd name="T7" fmla="*/ 0 h 26"/>
                <a:gd name="T8" fmla="*/ 5 w 28"/>
                <a:gd name="T9" fmla="*/ 9 h 26"/>
                <a:gd name="T10" fmla="*/ 0 w 28"/>
                <a:gd name="T11" fmla="*/ 19 h 26"/>
                <a:gd name="T12" fmla="*/ 4 w 28"/>
                <a:gd name="T13" fmla="*/ 24 h 26"/>
                <a:gd name="T14" fmla="*/ 11 w 28"/>
                <a:gd name="T15" fmla="*/ 22 h 26"/>
                <a:gd name="T16" fmla="*/ 13 w 28"/>
                <a:gd name="T17" fmla="*/ 26 h 26"/>
                <a:gd name="T18" fmla="*/ 16 w 28"/>
                <a:gd name="T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6">
                  <a:moveTo>
                    <a:pt x="16" y="24"/>
                  </a:moveTo>
                  <a:lnTo>
                    <a:pt x="28" y="5"/>
                  </a:lnTo>
                  <a:lnTo>
                    <a:pt x="28" y="0"/>
                  </a:lnTo>
                  <a:lnTo>
                    <a:pt x="17" y="0"/>
                  </a:lnTo>
                  <a:lnTo>
                    <a:pt x="5" y="9"/>
                  </a:lnTo>
                  <a:lnTo>
                    <a:pt x="0" y="19"/>
                  </a:lnTo>
                  <a:lnTo>
                    <a:pt x="4" y="24"/>
                  </a:lnTo>
                  <a:lnTo>
                    <a:pt x="11" y="22"/>
                  </a:lnTo>
                  <a:lnTo>
                    <a:pt x="13" y="26"/>
                  </a:lnTo>
                  <a:lnTo>
                    <a:pt x="16" y="2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pSp>
      <p:grpSp>
        <p:nvGrpSpPr>
          <p:cNvPr id="9" name="Group 607"/>
          <p:cNvGrpSpPr>
            <a:grpSpLocks/>
          </p:cNvGrpSpPr>
          <p:nvPr/>
        </p:nvGrpSpPr>
        <p:grpSpPr bwMode="auto">
          <a:xfrm>
            <a:off x="6061075" y="2613025"/>
            <a:ext cx="5994400" cy="3400425"/>
            <a:chOff x="3818" y="1646"/>
            <a:chExt cx="3776" cy="2142"/>
          </a:xfrm>
        </p:grpSpPr>
        <p:sp>
          <p:nvSpPr>
            <p:cNvPr id="10867" name="Freeform 407"/>
            <p:cNvSpPr>
              <a:spLocks/>
            </p:cNvSpPr>
            <p:nvPr/>
          </p:nvSpPr>
          <p:spPr bwMode="auto">
            <a:xfrm>
              <a:off x="4557" y="3359"/>
              <a:ext cx="73" cy="63"/>
            </a:xfrm>
            <a:custGeom>
              <a:avLst/>
              <a:gdLst>
                <a:gd name="T0" fmla="*/ 66 w 73"/>
                <a:gd name="T1" fmla="*/ 21 h 63"/>
                <a:gd name="T2" fmla="*/ 55 w 73"/>
                <a:gd name="T3" fmla="*/ 22 h 63"/>
                <a:gd name="T4" fmla="*/ 53 w 73"/>
                <a:gd name="T5" fmla="*/ 17 h 63"/>
                <a:gd name="T6" fmla="*/ 57 w 73"/>
                <a:gd name="T7" fmla="*/ 11 h 63"/>
                <a:gd name="T8" fmla="*/ 50 w 73"/>
                <a:gd name="T9" fmla="*/ 14 h 63"/>
                <a:gd name="T10" fmla="*/ 51 w 73"/>
                <a:gd name="T11" fmla="*/ 11 h 63"/>
                <a:gd name="T12" fmla="*/ 61 w 73"/>
                <a:gd name="T13" fmla="*/ 3 h 63"/>
                <a:gd name="T14" fmla="*/ 59 w 73"/>
                <a:gd name="T15" fmla="*/ 0 h 63"/>
                <a:gd name="T16" fmla="*/ 35 w 73"/>
                <a:gd name="T17" fmla="*/ 9 h 63"/>
                <a:gd name="T18" fmla="*/ 25 w 73"/>
                <a:gd name="T19" fmla="*/ 14 h 63"/>
                <a:gd name="T20" fmla="*/ 11 w 73"/>
                <a:gd name="T21" fmla="*/ 24 h 63"/>
                <a:gd name="T22" fmla="*/ 0 w 73"/>
                <a:gd name="T23" fmla="*/ 30 h 63"/>
                <a:gd name="T24" fmla="*/ 2 w 73"/>
                <a:gd name="T25" fmla="*/ 46 h 63"/>
                <a:gd name="T26" fmla="*/ 8 w 73"/>
                <a:gd name="T27" fmla="*/ 48 h 63"/>
                <a:gd name="T28" fmla="*/ 8 w 73"/>
                <a:gd name="T29" fmla="*/ 38 h 63"/>
                <a:gd name="T30" fmla="*/ 19 w 73"/>
                <a:gd name="T31" fmla="*/ 37 h 63"/>
                <a:gd name="T32" fmla="*/ 26 w 73"/>
                <a:gd name="T33" fmla="*/ 42 h 63"/>
                <a:gd name="T34" fmla="*/ 25 w 73"/>
                <a:gd name="T35" fmla="*/ 52 h 63"/>
                <a:gd name="T36" fmla="*/ 36 w 73"/>
                <a:gd name="T37" fmla="*/ 56 h 63"/>
                <a:gd name="T38" fmla="*/ 44 w 73"/>
                <a:gd name="T39" fmla="*/ 60 h 63"/>
                <a:gd name="T40" fmla="*/ 44 w 73"/>
                <a:gd name="T41" fmla="*/ 63 h 63"/>
                <a:gd name="T42" fmla="*/ 59 w 73"/>
                <a:gd name="T43" fmla="*/ 57 h 63"/>
                <a:gd name="T44" fmla="*/ 63 w 73"/>
                <a:gd name="T45" fmla="*/ 48 h 63"/>
                <a:gd name="T46" fmla="*/ 67 w 73"/>
                <a:gd name="T47" fmla="*/ 41 h 63"/>
                <a:gd name="T48" fmla="*/ 73 w 73"/>
                <a:gd name="T49" fmla="*/ 31 h 63"/>
                <a:gd name="T50" fmla="*/ 71 w 73"/>
                <a:gd name="T51" fmla="*/ 22 h 63"/>
                <a:gd name="T52" fmla="*/ 66 w 73"/>
                <a:gd name="T5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63">
                  <a:moveTo>
                    <a:pt x="66" y="21"/>
                  </a:moveTo>
                  <a:lnTo>
                    <a:pt x="55" y="22"/>
                  </a:lnTo>
                  <a:lnTo>
                    <a:pt x="53" y="17"/>
                  </a:lnTo>
                  <a:lnTo>
                    <a:pt x="57" y="11"/>
                  </a:lnTo>
                  <a:lnTo>
                    <a:pt x="50" y="14"/>
                  </a:lnTo>
                  <a:lnTo>
                    <a:pt x="51" y="11"/>
                  </a:lnTo>
                  <a:lnTo>
                    <a:pt x="61" y="3"/>
                  </a:lnTo>
                  <a:lnTo>
                    <a:pt x="59" y="0"/>
                  </a:lnTo>
                  <a:lnTo>
                    <a:pt x="35" y="9"/>
                  </a:lnTo>
                  <a:lnTo>
                    <a:pt x="25" y="14"/>
                  </a:lnTo>
                  <a:lnTo>
                    <a:pt x="11" y="24"/>
                  </a:lnTo>
                  <a:lnTo>
                    <a:pt x="0" y="30"/>
                  </a:lnTo>
                  <a:lnTo>
                    <a:pt x="2" y="46"/>
                  </a:lnTo>
                  <a:lnTo>
                    <a:pt x="8" y="48"/>
                  </a:lnTo>
                  <a:lnTo>
                    <a:pt x="8" y="38"/>
                  </a:lnTo>
                  <a:lnTo>
                    <a:pt x="19" y="37"/>
                  </a:lnTo>
                  <a:lnTo>
                    <a:pt x="26" y="42"/>
                  </a:lnTo>
                  <a:lnTo>
                    <a:pt x="25" y="52"/>
                  </a:lnTo>
                  <a:lnTo>
                    <a:pt x="36" y="56"/>
                  </a:lnTo>
                  <a:lnTo>
                    <a:pt x="44" y="60"/>
                  </a:lnTo>
                  <a:lnTo>
                    <a:pt x="44" y="63"/>
                  </a:lnTo>
                  <a:lnTo>
                    <a:pt x="59" y="57"/>
                  </a:lnTo>
                  <a:lnTo>
                    <a:pt x="63" y="48"/>
                  </a:lnTo>
                  <a:lnTo>
                    <a:pt x="67" y="41"/>
                  </a:lnTo>
                  <a:lnTo>
                    <a:pt x="73" y="31"/>
                  </a:lnTo>
                  <a:lnTo>
                    <a:pt x="71" y="22"/>
                  </a:lnTo>
                  <a:lnTo>
                    <a:pt x="66" y="21"/>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71" name="Freeform 408"/>
            <p:cNvSpPr>
              <a:spLocks/>
            </p:cNvSpPr>
            <p:nvPr/>
          </p:nvSpPr>
          <p:spPr bwMode="auto">
            <a:xfrm>
              <a:off x="4557" y="3359"/>
              <a:ext cx="73" cy="63"/>
            </a:xfrm>
            <a:custGeom>
              <a:avLst/>
              <a:gdLst>
                <a:gd name="T0" fmla="*/ 66 w 73"/>
                <a:gd name="T1" fmla="*/ 21 h 63"/>
                <a:gd name="T2" fmla="*/ 55 w 73"/>
                <a:gd name="T3" fmla="*/ 22 h 63"/>
                <a:gd name="T4" fmla="*/ 53 w 73"/>
                <a:gd name="T5" fmla="*/ 17 h 63"/>
                <a:gd name="T6" fmla="*/ 57 w 73"/>
                <a:gd name="T7" fmla="*/ 11 h 63"/>
                <a:gd name="T8" fmla="*/ 50 w 73"/>
                <a:gd name="T9" fmla="*/ 14 h 63"/>
                <a:gd name="T10" fmla="*/ 51 w 73"/>
                <a:gd name="T11" fmla="*/ 11 h 63"/>
                <a:gd name="T12" fmla="*/ 61 w 73"/>
                <a:gd name="T13" fmla="*/ 3 h 63"/>
                <a:gd name="T14" fmla="*/ 59 w 73"/>
                <a:gd name="T15" fmla="*/ 0 h 63"/>
                <a:gd name="T16" fmla="*/ 35 w 73"/>
                <a:gd name="T17" fmla="*/ 9 h 63"/>
                <a:gd name="T18" fmla="*/ 25 w 73"/>
                <a:gd name="T19" fmla="*/ 14 h 63"/>
                <a:gd name="T20" fmla="*/ 11 w 73"/>
                <a:gd name="T21" fmla="*/ 24 h 63"/>
                <a:gd name="T22" fmla="*/ 0 w 73"/>
                <a:gd name="T23" fmla="*/ 30 h 63"/>
                <a:gd name="T24" fmla="*/ 2 w 73"/>
                <a:gd name="T25" fmla="*/ 46 h 63"/>
                <a:gd name="T26" fmla="*/ 8 w 73"/>
                <a:gd name="T27" fmla="*/ 48 h 63"/>
                <a:gd name="T28" fmla="*/ 8 w 73"/>
                <a:gd name="T29" fmla="*/ 38 h 63"/>
                <a:gd name="T30" fmla="*/ 19 w 73"/>
                <a:gd name="T31" fmla="*/ 37 h 63"/>
                <a:gd name="T32" fmla="*/ 26 w 73"/>
                <a:gd name="T33" fmla="*/ 42 h 63"/>
                <a:gd name="T34" fmla="*/ 25 w 73"/>
                <a:gd name="T35" fmla="*/ 52 h 63"/>
                <a:gd name="T36" fmla="*/ 36 w 73"/>
                <a:gd name="T37" fmla="*/ 56 h 63"/>
                <a:gd name="T38" fmla="*/ 44 w 73"/>
                <a:gd name="T39" fmla="*/ 60 h 63"/>
                <a:gd name="T40" fmla="*/ 44 w 73"/>
                <a:gd name="T41" fmla="*/ 63 h 63"/>
                <a:gd name="T42" fmla="*/ 59 w 73"/>
                <a:gd name="T43" fmla="*/ 57 h 63"/>
                <a:gd name="T44" fmla="*/ 63 w 73"/>
                <a:gd name="T45" fmla="*/ 48 h 63"/>
                <a:gd name="T46" fmla="*/ 67 w 73"/>
                <a:gd name="T47" fmla="*/ 41 h 63"/>
                <a:gd name="T48" fmla="*/ 73 w 73"/>
                <a:gd name="T49" fmla="*/ 31 h 63"/>
                <a:gd name="T50" fmla="*/ 71 w 73"/>
                <a:gd name="T51" fmla="*/ 22 h 63"/>
                <a:gd name="T52" fmla="*/ 66 w 73"/>
                <a:gd name="T5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63">
                  <a:moveTo>
                    <a:pt x="66" y="21"/>
                  </a:moveTo>
                  <a:lnTo>
                    <a:pt x="55" y="22"/>
                  </a:lnTo>
                  <a:lnTo>
                    <a:pt x="53" y="17"/>
                  </a:lnTo>
                  <a:lnTo>
                    <a:pt x="57" y="11"/>
                  </a:lnTo>
                  <a:lnTo>
                    <a:pt x="50" y="14"/>
                  </a:lnTo>
                  <a:lnTo>
                    <a:pt x="51" y="11"/>
                  </a:lnTo>
                  <a:lnTo>
                    <a:pt x="61" y="3"/>
                  </a:lnTo>
                  <a:lnTo>
                    <a:pt x="59" y="0"/>
                  </a:lnTo>
                  <a:lnTo>
                    <a:pt x="35" y="9"/>
                  </a:lnTo>
                  <a:lnTo>
                    <a:pt x="25" y="14"/>
                  </a:lnTo>
                  <a:lnTo>
                    <a:pt x="11" y="24"/>
                  </a:lnTo>
                  <a:lnTo>
                    <a:pt x="0" y="30"/>
                  </a:lnTo>
                  <a:lnTo>
                    <a:pt x="2" y="46"/>
                  </a:lnTo>
                  <a:lnTo>
                    <a:pt x="8" y="48"/>
                  </a:lnTo>
                  <a:lnTo>
                    <a:pt x="8" y="38"/>
                  </a:lnTo>
                  <a:lnTo>
                    <a:pt x="19" y="37"/>
                  </a:lnTo>
                  <a:lnTo>
                    <a:pt x="26" y="42"/>
                  </a:lnTo>
                  <a:lnTo>
                    <a:pt x="25" y="52"/>
                  </a:lnTo>
                  <a:lnTo>
                    <a:pt x="36" y="56"/>
                  </a:lnTo>
                  <a:lnTo>
                    <a:pt x="44" y="60"/>
                  </a:lnTo>
                  <a:lnTo>
                    <a:pt x="44" y="63"/>
                  </a:lnTo>
                  <a:lnTo>
                    <a:pt x="59" y="57"/>
                  </a:lnTo>
                  <a:lnTo>
                    <a:pt x="63" y="48"/>
                  </a:lnTo>
                  <a:lnTo>
                    <a:pt x="67" y="41"/>
                  </a:lnTo>
                  <a:lnTo>
                    <a:pt x="73" y="31"/>
                  </a:lnTo>
                  <a:lnTo>
                    <a:pt x="71" y="22"/>
                  </a:lnTo>
                  <a:lnTo>
                    <a:pt x="66" y="2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72" name="Freeform 409"/>
            <p:cNvSpPr>
              <a:spLocks/>
            </p:cNvSpPr>
            <p:nvPr/>
          </p:nvSpPr>
          <p:spPr bwMode="auto">
            <a:xfrm>
              <a:off x="4646" y="3355"/>
              <a:ext cx="38" cy="22"/>
            </a:xfrm>
            <a:custGeom>
              <a:avLst/>
              <a:gdLst>
                <a:gd name="T0" fmla="*/ 37 w 38"/>
                <a:gd name="T1" fmla="*/ 10 h 22"/>
                <a:gd name="T2" fmla="*/ 24 w 38"/>
                <a:gd name="T3" fmla="*/ 0 h 22"/>
                <a:gd name="T4" fmla="*/ 0 w 38"/>
                <a:gd name="T5" fmla="*/ 4 h 22"/>
                <a:gd name="T6" fmla="*/ 1 w 38"/>
                <a:gd name="T7" fmla="*/ 10 h 22"/>
                <a:gd name="T8" fmla="*/ 5 w 38"/>
                <a:gd name="T9" fmla="*/ 10 h 22"/>
                <a:gd name="T10" fmla="*/ 6 w 38"/>
                <a:gd name="T11" fmla="*/ 17 h 22"/>
                <a:gd name="T12" fmla="*/ 23 w 38"/>
                <a:gd name="T13" fmla="*/ 16 h 22"/>
                <a:gd name="T14" fmla="*/ 30 w 38"/>
                <a:gd name="T15" fmla="*/ 22 h 22"/>
                <a:gd name="T16" fmla="*/ 38 w 38"/>
                <a:gd name="T17" fmla="*/ 17 h 22"/>
                <a:gd name="T18" fmla="*/ 37 w 38"/>
                <a:gd name="T19"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2">
                  <a:moveTo>
                    <a:pt x="37" y="10"/>
                  </a:moveTo>
                  <a:lnTo>
                    <a:pt x="24" y="0"/>
                  </a:lnTo>
                  <a:lnTo>
                    <a:pt x="0" y="4"/>
                  </a:lnTo>
                  <a:lnTo>
                    <a:pt x="1" y="10"/>
                  </a:lnTo>
                  <a:lnTo>
                    <a:pt x="5" y="10"/>
                  </a:lnTo>
                  <a:lnTo>
                    <a:pt x="6" y="17"/>
                  </a:lnTo>
                  <a:lnTo>
                    <a:pt x="23" y="16"/>
                  </a:lnTo>
                  <a:lnTo>
                    <a:pt x="30" y="22"/>
                  </a:lnTo>
                  <a:lnTo>
                    <a:pt x="38" y="17"/>
                  </a:lnTo>
                  <a:lnTo>
                    <a:pt x="37" y="1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73" name="Freeform 410"/>
            <p:cNvSpPr>
              <a:spLocks/>
            </p:cNvSpPr>
            <p:nvPr/>
          </p:nvSpPr>
          <p:spPr bwMode="auto">
            <a:xfrm>
              <a:off x="4646" y="3355"/>
              <a:ext cx="38" cy="22"/>
            </a:xfrm>
            <a:custGeom>
              <a:avLst/>
              <a:gdLst>
                <a:gd name="T0" fmla="*/ 37 w 38"/>
                <a:gd name="T1" fmla="*/ 10 h 22"/>
                <a:gd name="T2" fmla="*/ 24 w 38"/>
                <a:gd name="T3" fmla="*/ 0 h 22"/>
                <a:gd name="T4" fmla="*/ 0 w 38"/>
                <a:gd name="T5" fmla="*/ 4 h 22"/>
                <a:gd name="T6" fmla="*/ 1 w 38"/>
                <a:gd name="T7" fmla="*/ 10 h 22"/>
                <a:gd name="T8" fmla="*/ 5 w 38"/>
                <a:gd name="T9" fmla="*/ 10 h 22"/>
                <a:gd name="T10" fmla="*/ 6 w 38"/>
                <a:gd name="T11" fmla="*/ 17 h 22"/>
                <a:gd name="T12" fmla="*/ 23 w 38"/>
                <a:gd name="T13" fmla="*/ 16 h 22"/>
                <a:gd name="T14" fmla="*/ 30 w 38"/>
                <a:gd name="T15" fmla="*/ 22 h 22"/>
                <a:gd name="T16" fmla="*/ 38 w 38"/>
                <a:gd name="T17" fmla="*/ 17 h 22"/>
                <a:gd name="T18" fmla="*/ 37 w 38"/>
                <a:gd name="T19"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2">
                  <a:moveTo>
                    <a:pt x="37" y="10"/>
                  </a:moveTo>
                  <a:lnTo>
                    <a:pt x="24" y="0"/>
                  </a:lnTo>
                  <a:lnTo>
                    <a:pt x="0" y="4"/>
                  </a:lnTo>
                  <a:lnTo>
                    <a:pt x="1" y="10"/>
                  </a:lnTo>
                  <a:lnTo>
                    <a:pt x="5" y="10"/>
                  </a:lnTo>
                  <a:lnTo>
                    <a:pt x="6" y="17"/>
                  </a:lnTo>
                  <a:lnTo>
                    <a:pt x="23" y="16"/>
                  </a:lnTo>
                  <a:lnTo>
                    <a:pt x="30" y="22"/>
                  </a:lnTo>
                  <a:lnTo>
                    <a:pt x="38" y="17"/>
                  </a:lnTo>
                  <a:lnTo>
                    <a:pt x="37" y="1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79" name="Freeform 411"/>
            <p:cNvSpPr>
              <a:spLocks/>
            </p:cNvSpPr>
            <p:nvPr/>
          </p:nvSpPr>
          <p:spPr bwMode="auto">
            <a:xfrm>
              <a:off x="3818" y="3051"/>
              <a:ext cx="795" cy="630"/>
            </a:xfrm>
            <a:custGeom>
              <a:avLst/>
              <a:gdLst>
                <a:gd name="T0" fmla="*/ 789 w 795"/>
                <a:gd name="T1" fmla="*/ 143 h 630"/>
                <a:gd name="T2" fmla="*/ 787 w 795"/>
                <a:gd name="T3" fmla="*/ 123 h 630"/>
                <a:gd name="T4" fmla="*/ 785 w 795"/>
                <a:gd name="T5" fmla="*/ 114 h 630"/>
                <a:gd name="T6" fmla="*/ 777 w 795"/>
                <a:gd name="T7" fmla="*/ 104 h 630"/>
                <a:gd name="T8" fmla="*/ 730 w 795"/>
                <a:gd name="T9" fmla="*/ 113 h 630"/>
                <a:gd name="T10" fmla="*/ 696 w 795"/>
                <a:gd name="T11" fmla="*/ 107 h 630"/>
                <a:gd name="T12" fmla="*/ 658 w 795"/>
                <a:gd name="T13" fmla="*/ 77 h 630"/>
                <a:gd name="T14" fmla="*/ 617 w 795"/>
                <a:gd name="T15" fmla="*/ 86 h 630"/>
                <a:gd name="T16" fmla="*/ 536 w 795"/>
                <a:gd name="T17" fmla="*/ 67 h 630"/>
                <a:gd name="T18" fmla="*/ 497 w 795"/>
                <a:gd name="T19" fmla="*/ 43 h 630"/>
                <a:gd name="T20" fmla="*/ 483 w 795"/>
                <a:gd name="T21" fmla="*/ 29 h 630"/>
                <a:gd name="T22" fmla="*/ 479 w 795"/>
                <a:gd name="T23" fmla="*/ 30 h 630"/>
                <a:gd name="T24" fmla="*/ 473 w 795"/>
                <a:gd name="T25" fmla="*/ 33 h 630"/>
                <a:gd name="T26" fmla="*/ 466 w 795"/>
                <a:gd name="T27" fmla="*/ 32 h 630"/>
                <a:gd name="T28" fmla="*/ 434 w 795"/>
                <a:gd name="T29" fmla="*/ 37 h 630"/>
                <a:gd name="T30" fmla="*/ 399 w 795"/>
                <a:gd name="T31" fmla="*/ 30 h 630"/>
                <a:gd name="T32" fmla="*/ 368 w 795"/>
                <a:gd name="T33" fmla="*/ 29 h 630"/>
                <a:gd name="T34" fmla="*/ 347 w 795"/>
                <a:gd name="T35" fmla="*/ 26 h 630"/>
                <a:gd name="T36" fmla="*/ 288 w 795"/>
                <a:gd name="T37" fmla="*/ 27 h 630"/>
                <a:gd name="T38" fmla="*/ 226 w 795"/>
                <a:gd name="T39" fmla="*/ 13 h 630"/>
                <a:gd name="T40" fmla="*/ 207 w 795"/>
                <a:gd name="T41" fmla="*/ 16 h 630"/>
                <a:gd name="T42" fmla="*/ 111 w 795"/>
                <a:gd name="T43" fmla="*/ 0 h 630"/>
                <a:gd name="T44" fmla="*/ 95 w 795"/>
                <a:gd name="T45" fmla="*/ 1 h 630"/>
                <a:gd name="T46" fmla="*/ 63 w 795"/>
                <a:gd name="T47" fmla="*/ 20 h 630"/>
                <a:gd name="T48" fmla="*/ 68 w 795"/>
                <a:gd name="T49" fmla="*/ 29 h 630"/>
                <a:gd name="T50" fmla="*/ 62 w 795"/>
                <a:gd name="T51" fmla="*/ 31 h 630"/>
                <a:gd name="T52" fmla="*/ 29 w 795"/>
                <a:gd name="T53" fmla="*/ 36 h 630"/>
                <a:gd name="T54" fmla="*/ 12 w 795"/>
                <a:gd name="T55" fmla="*/ 49 h 630"/>
                <a:gd name="T56" fmla="*/ 5 w 795"/>
                <a:gd name="T57" fmla="*/ 72 h 630"/>
                <a:gd name="T58" fmla="*/ 20 w 795"/>
                <a:gd name="T59" fmla="*/ 83 h 630"/>
                <a:gd name="T60" fmla="*/ 25 w 795"/>
                <a:gd name="T61" fmla="*/ 109 h 630"/>
                <a:gd name="T62" fmla="*/ 31 w 795"/>
                <a:gd name="T63" fmla="*/ 127 h 630"/>
                <a:gd name="T64" fmla="*/ 48 w 795"/>
                <a:gd name="T65" fmla="*/ 147 h 630"/>
                <a:gd name="T66" fmla="*/ 78 w 795"/>
                <a:gd name="T67" fmla="*/ 149 h 630"/>
                <a:gd name="T68" fmla="*/ 98 w 795"/>
                <a:gd name="T69" fmla="*/ 156 h 630"/>
                <a:gd name="T70" fmla="*/ 142 w 795"/>
                <a:gd name="T71" fmla="*/ 153 h 630"/>
                <a:gd name="T72" fmla="*/ 195 w 795"/>
                <a:gd name="T73" fmla="*/ 180 h 630"/>
                <a:gd name="T74" fmla="*/ 155 w 795"/>
                <a:gd name="T75" fmla="*/ 231 h 630"/>
                <a:gd name="T76" fmla="*/ 153 w 795"/>
                <a:gd name="T77" fmla="*/ 296 h 630"/>
                <a:gd name="T78" fmla="*/ 132 w 795"/>
                <a:gd name="T79" fmla="*/ 377 h 630"/>
                <a:gd name="T80" fmla="*/ 149 w 795"/>
                <a:gd name="T81" fmla="*/ 461 h 630"/>
                <a:gd name="T82" fmla="*/ 119 w 795"/>
                <a:gd name="T83" fmla="*/ 514 h 630"/>
                <a:gd name="T84" fmla="*/ 136 w 795"/>
                <a:gd name="T85" fmla="*/ 539 h 630"/>
                <a:gd name="T86" fmla="*/ 165 w 795"/>
                <a:gd name="T87" fmla="*/ 540 h 630"/>
                <a:gd name="T88" fmla="*/ 194 w 795"/>
                <a:gd name="T89" fmla="*/ 586 h 630"/>
                <a:gd name="T90" fmla="*/ 213 w 795"/>
                <a:gd name="T91" fmla="*/ 618 h 630"/>
                <a:gd name="T92" fmla="*/ 237 w 795"/>
                <a:gd name="T93" fmla="*/ 626 h 630"/>
                <a:gd name="T94" fmla="*/ 269 w 795"/>
                <a:gd name="T95" fmla="*/ 593 h 630"/>
                <a:gd name="T96" fmla="*/ 317 w 795"/>
                <a:gd name="T97" fmla="*/ 574 h 630"/>
                <a:gd name="T98" fmla="*/ 403 w 795"/>
                <a:gd name="T99" fmla="*/ 574 h 630"/>
                <a:gd name="T100" fmla="*/ 458 w 795"/>
                <a:gd name="T101" fmla="*/ 574 h 630"/>
                <a:gd name="T102" fmla="*/ 478 w 795"/>
                <a:gd name="T103" fmla="*/ 542 h 630"/>
                <a:gd name="T104" fmla="*/ 498 w 795"/>
                <a:gd name="T105" fmla="*/ 508 h 630"/>
                <a:gd name="T106" fmla="*/ 541 w 795"/>
                <a:gd name="T107" fmla="*/ 507 h 630"/>
                <a:gd name="T108" fmla="*/ 549 w 795"/>
                <a:gd name="T109" fmla="*/ 472 h 630"/>
                <a:gd name="T110" fmla="*/ 565 w 795"/>
                <a:gd name="T111" fmla="*/ 438 h 630"/>
                <a:gd name="T112" fmla="*/ 602 w 795"/>
                <a:gd name="T113" fmla="*/ 413 h 630"/>
                <a:gd name="T114" fmla="*/ 583 w 795"/>
                <a:gd name="T115" fmla="*/ 399 h 630"/>
                <a:gd name="T116" fmla="*/ 570 w 795"/>
                <a:gd name="T117" fmla="*/ 361 h 630"/>
                <a:gd name="T118" fmla="*/ 636 w 795"/>
                <a:gd name="T119" fmla="*/ 254 h 630"/>
                <a:gd name="T120" fmla="*/ 642 w 795"/>
                <a:gd name="T121" fmla="*/ 253 h 630"/>
                <a:gd name="T122" fmla="*/ 688 w 795"/>
                <a:gd name="T123" fmla="*/ 215 h 630"/>
                <a:gd name="T124" fmla="*/ 756 w 795"/>
                <a:gd name="T125" fmla="*/ 17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 h="630">
                  <a:moveTo>
                    <a:pt x="782" y="160"/>
                  </a:moveTo>
                  <a:lnTo>
                    <a:pt x="786" y="150"/>
                  </a:lnTo>
                  <a:lnTo>
                    <a:pt x="789" y="143"/>
                  </a:lnTo>
                  <a:lnTo>
                    <a:pt x="780" y="134"/>
                  </a:lnTo>
                  <a:lnTo>
                    <a:pt x="782" y="126"/>
                  </a:lnTo>
                  <a:lnTo>
                    <a:pt x="787" y="123"/>
                  </a:lnTo>
                  <a:lnTo>
                    <a:pt x="792" y="124"/>
                  </a:lnTo>
                  <a:lnTo>
                    <a:pt x="795" y="118"/>
                  </a:lnTo>
                  <a:lnTo>
                    <a:pt x="785" y="114"/>
                  </a:lnTo>
                  <a:lnTo>
                    <a:pt x="787" y="104"/>
                  </a:lnTo>
                  <a:lnTo>
                    <a:pt x="781" y="100"/>
                  </a:lnTo>
                  <a:lnTo>
                    <a:pt x="777" y="104"/>
                  </a:lnTo>
                  <a:lnTo>
                    <a:pt x="760" y="105"/>
                  </a:lnTo>
                  <a:lnTo>
                    <a:pt x="743" y="114"/>
                  </a:lnTo>
                  <a:lnTo>
                    <a:pt x="730" y="113"/>
                  </a:lnTo>
                  <a:lnTo>
                    <a:pt x="716" y="106"/>
                  </a:lnTo>
                  <a:lnTo>
                    <a:pt x="702" y="105"/>
                  </a:lnTo>
                  <a:lnTo>
                    <a:pt x="696" y="107"/>
                  </a:lnTo>
                  <a:lnTo>
                    <a:pt x="683" y="105"/>
                  </a:lnTo>
                  <a:lnTo>
                    <a:pt x="678" y="92"/>
                  </a:lnTo>
                  <a:lnTo>
                    <a:pt x="658" y="77"/>
                  </a:lnTo>
                  <a:lnTo>
                    <a:pt x="638" y="76"/>
                  </a:lnTo>
                  <a:lnTo>
                    <a:pt x="629" y="86"/>
                  </a:lnTo>
                  <a:lnTo>
                    <a:pt x="617" y="86"/>
                  </a:lnTo>
                  <a:lnTo>
                    <a:pt x="592" y="84"/>
                  </a:lnTo>
                  <a:lnTo>
                    <a:pt x="566" y="72"/>
                  </a:lnTo>
                  <a:lnTo>
                    <a:pt x="536" y="67"/>
                  </a:lnTo>
                  <a:lnTo>
                    <a:pt x="523" y="56"/>
                  </a:lnTo>
                  <a:lnTo>
                    <a:pt x="497" y="51"/>
                  </a:lnTo>
                  <a:lnTo>
                    <a:pt x="497" y="43"/>
                  </a:lnTo>
                  <a:lnTo>
                    <a:pt x="490" y="34"/>
                  </a:lnTo>
                  <a:lnTo>
                    <a:pt x="483" y="34"/>
                  </a:lnTo>
                  <a:lnTo>
                    <a:pt x="483" y="29"/>
                  </a:lnTo>
                  <a:lnTo>
                    <a:pt x="481" y="29"/>
                  </a:lnTo>
                  <a:lnTo>
                    <a:pt x="480" y="31"/>
                  </a:lnTo>
                  <a:lnTo>
                    <a:pt x="479" y="30"/>
                  </a:lnTo>
                  <a:lnTo>
                    <a:pt x="478" y="29"/>
                  </a:lnTo>
                  <a:lnTo>
                    <a:pt x="474" y="33"/>
                  </a:lnTo>
                  <a:lnTo>
                    <a:pt x="473" y="33"/>
                  </a:lnTo>
                  <a:lnTo>
                    <a:pt x="469" y="32"/>
                  </a:lnTo>
                  <a:lnTo>
                    <a:pt x="470" y="30"/>
                  </a:lnTo>
                  <a:lnTo>
                    <a:pt x="466" y="32"/>
                  </a:lnTo>
                  <a:lnTo>
                    <a:pt x="459" y="39"/>
                  </a:lnTo>
                  <a:lnTo>
                    <a:pt x="441" y="40"/>
                  </a:lnTo>
                  <a:lnTo>
                    <a:pt x="434" y="37"/>
                  </a:lnTo>
                  <a:lnTo>
                    <a:pt x="423" y="32"/>
                  </a:lnTo>
                  <a:lnTo>
                    <a:pt x="412" y="29"/>
                  </a:lnTo>
                  <a:lnTo>
                    <a:pt x="399" y="30"/>
                  </a:lnTo>
                  <a:lnTo>
                    <a:pt x="386" y="32"/>
                  </a:lnTo>
                  <a:lnTo>
                    <a:pt x="376" y="29"/>
                  </a:lnTo>
                  <a:lnTo>
                    <a:pt x="368" y="29"/>
                  </a:lnTo>
                  <a:lnTo>
                    <a:pt x="362" y="20"/>
                  </a:lnTo>
                  <a:lnTo>
                    <a:pt x="358" y="20"/>
                  </a:lnTo>
                  <a:lnTo>
                    <a:pt x="347" y="26"/>
                  </a:lnTo>
                  <a:lnTo>
                    <a:pt x="338" y="24"/>
                  </a:lnTo>
                  <a:lnTo>
                    <a:pt x="318" y="28"/>
                  </a:lnTo>
                  <a:lnTo>
                    <a:pt x="288" y="27"/>
                  </a:lnTo>
                  <a:lnTo>
                    <a:pt x="255" y="20"/>
                  </a:lnTo>
                  <a:lnTo>
                    <a:pt x="237" y="18"/>
                  </a:lnTo>
                  <a:lnTo>
                    <a:pt x="226" y="13"/>
                  </a:lnTo>
                  <a:lnTo>
                    <a:pt x="224" y="10"/>
                  </a:lnTo>
                  <a:lnTo>
                    <a:pt x="217" y="9"/>
                  </a:lnTo>
                  <a:lnTo>
                    <a:pt x="207" y="16"/>
                  </a:lnTo>
                  <a:lnTo>
                    <a:pt x="137" y="18"/>
                  </a:lnTo>
                  <a:lnTo>
                    <a:pt x="117" y="8"/>
                  </a:lnTo>
                  <a:lnTo>
                    <a:pt x="111" y="0"/>
                  </a:lnTo>
                  <a:lnTo>
                    <a:pt x="102" y="0"/>
                  </a:lnTo>
                  <a:lnTo>
                    <a:pt x="100" y="4"/>
                  </a:lnTo>
                  <a:lnTo>
                    <a:pt x="95" y="1"/>
                  </a:lnTo>
                  <a:lnTo>
                    <a:pt x="85" y="3"/>
                  </a:lnTo>
                  <a:lnTo>
                    <a:pt x="71" y="13"/>
                  </a:lnTo>
                  <a:lnTo>
                    <a:pt x="63" y="20"/>
                  </a:lnTo>
                  <a:lnTo>
                    <a:pt x="65" y="27"/>
                  </a:lnTo>
                  <a:lnTo>
                    <a:pt x="72" y="25"/>
                  </a:lnTo>
                  <a:lnTo>
                    <a:pt x="68" y="29"/>
                  </a:lnTo>
                  <a:lnTo>
                    <a:pt x="72" y="35"/>
                  </a:lnTo>
                  <a:lnTo>
                    <a:pt x="63" y="36"/>
                  </a:lnTo>
                  <a:lnTo>
                    <a:pt x="62" y="31"/>
                  </a:lnTo>
                  <a:lnTo>
                    <a:pt x="53" y="33"/>
                  </a:lnTo>
                  <a:lnTo>
                    <a:pt x="40" y="40"/>
                  </a:lnTo>
                  <a:lnTo>
                    <a:pt x="29" y="36"/>
                  </a:lnTo>
                  <a:lnTo>
                    <a:pt x="22" y="45"/>
                  </a:lnTo>
                  <a:lnTo>
                    <a:pt x="20" y="49"/>
                  </a:lnTo>
                  <a:lnTo>
                    <a:pt x="12" y="49"/>
                  </a:lnTo>
                  <a:lnTo>
                    <a:pt x="1" y="65"/>
                  </a:lnTo>
                  <a:lnTo>
                    <a:pt x="0" y="75"/>
                  </a:lnTo>
                  <a:lnTo>
                    <a:pt x="5" y="72"/>
                  </a:lnTo>
                  <a:lnTo>
                    <a:pt x="9" y="76"/>
                  </a:lnTo>
                  <a:lnTo>
                    <a:pt x="9" y="84"/>
                  </a:lnTo>
                  <a:lnTo>
                    <a:pt x="20" y="83"/>
                  </a:lnTo>
                  <a:lnTo>
                    <a:pt x="16" y="97"/>
                  </a:lnTo>
                  <a:lnTo>
                    <a:pt x="29" y="97"/>
                  </a:lnTo>
                  <a:lnTo>
                    <a:pt x="25" y="109"/>
                  </a:lnTo>
                  <a:lnTo>
                    <a:pt x="32" y="113"/>
                  </a:lnTo>
                  <a:lnTo>
                    <a:pt x="39" y="123"/>
                  </a:lnTo>
                  <a:lnTo>
                    <a:pt x="31" y="127"/>
                  </a:lnTo>
                  <a:lnTo>
                    <a:pt x="29" y="150"/>
                  </a:lnTo>
                  <a:lnTo>
                    <a:pt x="30" y="163"/>
                  </a:lnTo>
                  <a:lnTo>
                    <a:pt x="48" y="147"/>
                  </a:lnTo>
                  <a:lnTo>
                    <a:pt x="61" y="139"/>
                  </a:lnTo>
                  <a:lnTo>
                    <a:pt x="71" y="139"/>
                  </a:lnTo>
                  <a:lnTo>
                    <a:pt x="78" y="149"/>
                  </a:lnTo>
                  <a:lnTo>
                    <a:pt x="76" y="159"/>
                  </a:lnTo>
                  <a:lnTo>
                    <a:pt x="83" y="163"/>
                  </a:lnTo>
                  <a:lnTo>
                    <a:pt x="98" y="156"/>
                  </a:lnTo>
                  <a:lnTo>
                    <a:pt x="120" y="157"/>
                  </a:lnTo>
                  <a:lnTo>
                    <a:pt x="127" y="165"/>
                  </a:lnTo>
                  <a:lnTo>
                    <a:pt x="142" y="153"/>
                  </a:lnTo>
                  <a:lnTo>
                    <a:pt x="176" y="157"/>
                  </a:lnTo>
                  <a:lnTo>
                    <a:pt x="179" y="171"/>
                  </a:lnTo>
                  <a:lnTo>
                    <a:pt x="195" y="180"/>
                  </a:lnTo>
                  <a:lnTo>
                    <a:pt x="185" y="197"/>
                  </a:lnTo>
                  <a:lnTo>
                    <a:pt x="168" y="212"/>
                  </a:lnTo>
                  <a:lnTo>
                    <a:pt x="155" y="231"/>
                  </a:lnTo>
                  <a:lnTo>
                    <a:pt x="153" y="247"/>
                  </a:lnTo>
                  <a:lnTo>
                    <a:pt x="161" y="269"/>
                  </a:lnTo>
                  <a:lnTo>
                    <a:pt x="153" y="296"/>
                  </a:lnTo>
                  <a:lnTo>
                    <a:pt x="157" y="323"/>
                  </a:lnTo>
                  <a:lnTo>
                    <a:pt x="125" y="353"/>
                  </a:lnTo>
                  <a:lnTo>
                    <a:pt x="132" y="377"/>
                  </a:lnTo>
                  <a:lnTo>
                    <a:pt x="146" y="399"/>
                  </a:lnTo>
                  <a:lnTo>
                    <a:pt x="135" y="443"/>
                  </a:lnTo>
                  <a:lnTo>
                    <a:pt x="149" y="461"/>
                  </a:lnTo>
                  <a:lnTo>
                    <a:pt x="148" y="466"/>
                  </a:lnTo>
                  <a:lnTo>
                    <a:pt x="129" y="488"/>
                  </a:lnTo>
                  <a:lnTo>
                    <a:pt x="119" y="514"/>
                  </a:lnTo>
                  <a:lnTo>
                    <a:pt x="122" y="538"/>
                  </a:lnTo>
                  <a:lnTo>
                    <a:pt x="134" y="535"/>
                  </a:lnTo>
                  <a:lnTo>
                    <a:pt x="136" y="539"/>
                  </a:lnTo>
                  <a:lnTo>
                    <a:pt x="141" y="533"/>
                  </a:lnTo>
                  <a:lnTo>
                    <a:pt x="147" y="539"/>
                  </a:lnTo>
                  <a:lnTo>
                    <a:pt x="165" y="540"/>
                  </a:lnTo>
                  <a:lnTo>
                    <a:pt x="192" y="565"/>
                  </a:lnTo>
                  <a:lnTo>
                    <a:pt x="189" y="582"/>
                  </a:lnTo>
                  <a:lnTo>
                    <a:pt x="194" y="586"/>
                  </a:lnTo>
                  <a:lnTo>
                    <a:pt x="193" y="594"/>
                  </a:lnTo>
                  <a:lnTo>
                    <a:pt x="207" y="617"/>
                  </a:lnTo>
                  <a:lnTo>
                    <a:pt x="213" y="618"/>
                  </a:lnTo>
                  <a:lnTo>
                    <a:pt x="222" y="620"/>
                  </a:lnTo>
                  <a:lnTo>
                    <a:pt x="226" y="624"/>
                  </a:lnTo>
                  <a:lnTo>
                    <a:pt x="237" y="626"/>
                  </a:lnTo>
                  <a:lnTo>
                    <a:pt x="244" y="630"/>
                  </a:lnTo>
                  <a:lnTo>
                    <a:pt x="249" y="619"/>
                  </a:lnTo>
                  <a:lnTo>
                    <a:pt x="269" y="593"/>
                  </a:lnTo>
                  <a:lnTo>
                    <a:pt x="295" y="592"/>
                  </a:lnTo>
                  <a:lnTo>
                    <a:pt x="308" y="583"/>
                  </a:lnTo>
                  <a:lnTo>
                    <a:pt x="317" y="574"/>
                  </a:lnTo>
                  <a:lnTo>
                    <a:pt x="354" y="576"/>
                  </a:lnTo>
                  <a:lnTo>
                    <a:pt x="376" y="579"/>
                  </a:lnTo>
                  <a:lnTo>
                    <a:pt x="403" y="574"/>
                  </a:lnTo>
                  <a:lnTo>
                    <a:pt x="418" y="581"/>
                  </a:lnTo>
                  <a:lnTo>
                    <a:pt x="444" y="568"/>
                  </a:lnTo>
                  <a:lnTo>
                    <a:pt x="458" y="574"/>
                  </a:lnTo>
                  <a:lnTo>
                    <a:pt x="465" y="569"/>
                  </a:lnTo>
                  <a:lnTo>
                    <a:pt x="471" y="553"/>
                  </a:lnTo>
                  <a:lnTo>
                    <a:pt x="478" y="542"/>
                  </a:lnTo>
                  <a:lnTo>
                    <a:pt x="479" y="525"/>
                  </a:lnTo>
                  <a:lnTo>
                    <a:pt x="494" y="520"/>
                  </a:lnTo>
                  <a:lnTo>
                    <a:pt x="498" y="508"/>
                  </a:lnTo>
                  <a:lnTo>
                    <a:pt x="512" y="509"/>
                  </a:lnTo>
                  <a:lnTo>
                    <a:pt x="530" y="505"/>
                  </a:lnTo>
                  <a:lnTo>
                    <a:pt x="541" y="507"/>
                  </a:lnTo>
                  <a:lnTo>
                    <a:pt x="544" y="503"/>
                  </a:lnTo>
                  <a:lnTo>
                    <a:pt x="538" y="493"/>
                  </a:lnTo>
                  <a:lnTo>
                    <a:pt x="549" y="472"/>
                  </a:lnTo>
                  <a:lnTo>
                    <a:pt x="552" y="460"/>
                  </a:lnTo>
                  <a:lnTo>
                    <a:pt x="561" y="447"/>
                  </a:lnTo>
                  <a:lnTo>
                    <a:pt x="565" y="438"/>
                  </a:lnTo>
                  <a:lnTo>
                    <a:pt x="579" y="434"/>
                  </a:lnTo>
                  <a:lnTo>
                    <a:pt x="592" y="418"/>
                  </a:lnTo>
                  <a:lnTo>
                    <a:pt x="602" y="413"/>
                  </a:lnTo>
                  <a:lnTo>
                    <a:pt x="597" y="408"/>
                  </a:lnTo>
                  <a:lnTo>
                    <a:pt x="593" y="400"/>
                  </a:lnTo>
                  <a:lnTo>
                    <a:pt x="583" y="399"/>
                  </a:lnTo>
                  <a:lnTo>
                    <a:pt x="571" y="371"/>
                  </a:lnTo>
                  <a:lnTo>
                    <a:pt x="563" y="366"/>
                  </a:lnTo>
                  <a:lnTo>
                    <a:pt x="570" y="361"/>
                  </a:lnTo>
                  <a:lnTo>
                    <a:pt x="569" y="341"/>
                  </a:lnTo>
                  <a:lnTo>
                    <a:pt x="624" y="263"/>
                  </a:lnTo>
                  <a:lnTo>
                    <a:pt x="636" y="254"/>
                  </a:lnTo>
                  <a:lnTo>
                    <a:pt x="634" y="258"/>
                  </a:lnTo>
                  <a:lnTo>
                    <a:pt x="637" y="262"/>
                  </a:lnTo>
                  <a:lnTo>
                    <a:pt x="642" y="253"/>
                  </a:lnTo>
                  <a:lnTo>
                    <a:pt x="632" y="244"/>
                  </a:lnTo>
                  <a:lnTo>
                    <a:pt x="643" y="230"/>
                  </a:lnTo>
                  <a:lnTo>
                    <a:pt x="688" y="215"/>
                  </a:lnTo>
                  <a:lnTo>
                    <a:pt x="718" y="205"/>
                  </a:lnTo>
                  <a:lnTo>
                    <a:pt x="736" y="182"/>
                  </a:lnTo>
                  <a:lnTo>
                    <a:pt x="756" y="172"/>
                  </a:lnTo>
                  <a:lnTo>
                    <a:pt x="782" y="16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80" name="Freeform 412"/>
            <p:cNvSpPr>
              <a:spLocks/>
            </p:cNvSpPr>
            <p:nvPr/>
          </p:nvSpPr>
          <p:spPr bwMode="auto">
            <a:xfrm>
              <a:off x="3818" y="3051"/>
              <a:ext cx="795" cy="630"/>
            </a:xfrm>
            <a:custGeom>
              <a:avLst/>
              <a:gdLst>
                <a:gd name="T0" fmla="*/ 789 w 795"/>
                <a:gd name="T1" fmla="*/ 143 h 630"/>
                <a:gd name="T2" fmla="*/ 787 w 795"/>
                <a:gd name="T3" fmla="*/ 123 h 630"/>
                <a:gd name="T4" fmla="*/ 785 w 795"/>
                <a:gd name="T5" fmla="*/ 114 h 630"/>
                <a:gd name="T6" fmla="*/ 777 w 795"/>
                <a:gd name="T7" fmla="*/ 104 h 630"/>
                <a:gd name="T8" fmla="*/ 730 w 795"/>
                <a:gd name="T9" fmla="*/ 113 h 630"/>
                <a:gd name="T10" fmla="*/ 696 w 795"/>
                <a:gd name="T11" fmla="*/ 107 h 630"/>
                <a:gd name="T12" fmla="*/ 658 w 795"/>
                <a:gd name="T13" fmla="*/ 77 h 630"/>
                <a:gd name="T14" fmla="*/ 617 w 795"/>
                <a:gd name="T15" fmla="*/ 86 h 630"/>
                <a:gd name="T16" fmla="*/ 536 w 795"/>
                <a:gd name="T17" fmla="*/ 67 h 630"/>
                <a:gd name="T18" fmla="*/ 497 w 795"/>
                <a:gd name="T19" fmla="*/ 43 h 630"/>
                <a:gd name="T20" fmla="*/ 483 w 795"/>
                <a:gd name="T21" fmla="*/ 29 h 630"/>
                <a:gd name="T22" fmla="*/ 479 w 795"/>
                <a:gd name="T23" fmla="*/ 30 h 630"/>
                <a:gd name="T24" fmla="*/ 473 w 795"/>
                <a:gd name="T25" fmla="*/ 33 h 630"/>
                <a:gd name="T26" fmla="*/ 466 w 795"/>
                <a:gd name="T27" fmla="*/ 32 h 630"/>
                <a:gd name="T28" fmla="*/ 434 w 795"/>
                <a:gd name="T29" fmla="*/ 37 h 630"/>
                <a:gd name="T30" fmla="*/ 399 w 795"/>
                <a:gd name="T31" fmla="*/ 30 h 630"/>
                <a:gd name="T32" fmla="*/ 368 w 795"/>
                <a:gd name="T33" fmla="*/ 29 h 630"/>
                <a:gd name="T34" fmla="*/ 347 w 795"/>
                <a:gd name="T35" fmla="*/ 26 h 630"/>
                <a:gd name="T36" fmla="*/ 288 w 795"/>
                <a:gd name="T37" fmla="*/ 27 h 630"/>
                <a:gd name="T38" fmla="*/ 226 w 795"/>
                <a:gd name="T39" fmla="*/ 13 h 630"/>
                <a:gd name="T40" fmla="*/ 207 w 795"/>
                <a:gd name="T41" fmla="*/ 16 h 630"/>
                <a:gd name="T42" fmla="*/ 111 w 795"/>
                <a:gd name="T43" fmla="*/ 0 h 630"/>
                <a:gd name="T44" fmla="*/ 95 w 795"/>
                <a:gd name="T45" fmla="*/ 1 h 630"/>
                <a:gd name="T46" fmla="*/ 63 w 795"/>
                <a:gd name="T47" fmla="*/ 20 h 630"/>
                <a:gd name="T48" fmla="*/ 68 w 795"/>
                <a:gd name="T49" fmla="*/ 29 h 630"/>
                <a:gd name="T50" fmla="*/ 62 w 795"/>
                <a:gd name="T51" fmla="*/ 31 h 630"/>
                <a:gd name="T52" fmla="*/ 29 w 795"/>
                <a:gd name="T53" fmla="*/ 36 h 630"/>
                <a:gd name="T54" fmla="*/ 12 w 795"/>
                <a:gd name="T55" fmla="*/ 49 h 630"/>
                <a:gd name="T56" fmla="*/ 5 w 795"/>
                <a:gd name="T57" fmla="*/ 72 h 630"/>
                <a:gd name="T58" fmla="*/ 20 w 795"/>
                <a:gd name="T59" fmla="*/ 83 h 630"/>
                <a:gd name="T60" fmla="*/ 25 w 795"/>
                <a:gd name="T61" fmla="*/ 109 h 630"/>
                <a:gd name="T62" fmla="*/ 31 w 795"/>
                <a:gd name="T63" fmla="*/ 127 h 630"/>
                <a:gd name="T64" fmla="*/ 48 w 795"/>
                <a:gd name="T65" fmla="*/ 147 h 630"/>
                <a:gd name="T66" fmla="*/ 78 w 795"/>
                <a:gd name="T67" fmla="*/ 149 h 630"/>
                <a:gd name="T68" fmla="*/ 98 w 795"/>
                <a:gd name="T69" fmla="*/ 156 h 630"/>
                <a:gd name="T70" fmla="*/ 142 w 795"/>
                <a:gd name="T71" fmla="*/ 153 h 630"/>
                <a:gd name="T72" fmla="*/ 195 w 795"/>
                <a:gd name="T73" fmla="*/ 180 h 630"/>
                <a:gd name="T74" fmla="*/ 155 w 795"/>
                <a:gd name="T75" fmla="*/ 231 h 630"/>
                <a:gd name="T76" fmla="*/ 153 w 795"/>
                <a:gd name="T77" fmla="*/ 296 h 630"/>
                <a:gd name="T78" fmla="*/ 132 w 795"/>
                <a:gd name="T79" fmla="*/ 377 h 630"/>
                <a:gd name="T80" fmla="*/ 149 w 795"/>
                <a:gd name="T81" fmla="*/ 461 h 630"/>
                <a:gd name="T82" fmla="*/ 119 w 795"/>
                <a:gd name="T83" fmla="*/ 514 h 630"/>
                <a:gd name="T84" fmla="*/ 136 w 795"/>
                <a:gd name="T85" fmla="*/ 539 h 630"/>
                <a:gd name="T86" fmla="*/ 165 w 795"/>
                <a:gd name="T87" fmla="*/ 540 h 630"/>
                <a:gd name="T88" fmla="*/ 194 w 795"/>
                <a:gd name="T89" fmla="*/ 586 h 630"/>
                <a:gd name="T90" fmla="*/ 213 w 795"/>
                <a:gd name="T91" fmla="*/ 618 h 630"/>
                <a:gd name="T92" fmla="*/ 237 w 795"/>
                <a:gd name="T93" fmla="*/ 626 h 630"/>
                <a:gd name="T94" fmla="*/ 269 w 795"/>
                <a:gd name="T95" fmla="*/ 593 h 630"/>
                <a:gd name="T96" fmla="*/ 317 w 795"/>
                <a:gd name="T97" fmla="*/ 574 h 630"/>
                <a:gd name="T98" fmla="*/ 403 w 795"/>
                <a:gd name="T99" fmla="*/ 574 h 630"/>
                <a:gd name="T100" fmla="*/ 458 w 795"/>
                <a:gd name="T101" fmla="*/ 574 h 630"/>
                <a:gd name="T102" fmla="*/ 478 w 795"/>
                <a:gd name="T103" fmla="*/ 542 h 630"/>
                <a:gd name="T104" fmla="*/ 498 w 795"/>
                <a:gd name="T105" fmla="*/ 508 h 630"/>
                <a:gd name="T106" fmla="*/ 541 w 795"/>
                <a:gd name="T107" fmla="*/ 507 h 630"/>
                <a:gd name="T108" fmla="*/ 549 w 795"/>
                <a:gd name="T109" fmla="*/ 472 h 630"/>
                <a:gd name="T110" fmla="*/ 565 w 795"/>
                <a:gd name="T111" fmla="*/ 438 h 630"/>
                <a:gd name="T112" fmla="*/ 602 w 795"/>
                <a:gd name="T113" fmla="*/ 413 h 630"/>
                <a:gd name="T114" fmla="*/ 583 w 795"/>
                <a:gd name="T115" fmla="*/ 399 h 630"/>
                <a:gd name="T116" fmla="*/ 570 w 795"/>
                <a:gd name="T117" fmla="*/ 361 h 630"/>
                <a:gd name="T118" fmla="*/ 636 w 795"/>
                <a:gd name="T119" fmla="*/ 254 h 630"/>
                <a:gd name="T120" fmla="*/ 642 w 795"/>
                <a:gd name="T121" fmla="*/ 253 h 630"/>
                <a:gd name="T122" fmla="*/ 688 w 795"/>
                <a:gd name="T123" fmla="*/ 215 h 630"/>
                <a:gd name="T124" fmla="*/ 756 w 795"/>
                <a:gd name="T125" fmla="*/ 17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 h="630">
                  <a:moveTo>
                    <a:pt x="782" y="160"/>
                  </a:moveTo>
                  <a:lnTo>
                    <a:pt x="786" y="150"/>
                  </a:lnTo>
                  <a:lnTo>
                    <a:pt x="789" y="143"/>
                  </a:lnTo>
                  <a:lnTo>
                    <a:pt x="780" y="134"/>
                  </a:lnTo>
                  <a:lnTo>
                    <a:pt x="782" y="126"/>
                  </a:lnTo>
                  <a:lnTo>
                    <a:pt x="787" y="123"/>
                  </a:lnTo>
                  <a:lnTo>
                    <a:pt x="792" y="124"/>
                  </a:lnTo>
                  <a:lnTo>
                    <a:pt x="795" y="118"/>
                  </a:lnTo>
                  <a:lnTo>
                    <a:pt x="785" y="114"/>
                  </a:lnTo>
                  <a:lnTo>
                    <a:pt x="787" y="104"/>
                  </a:lnTo>
                  <a:lnTo>
                    <a:pt x="781" y="100"/>
                  </a:lnTo>
                  <a:lnTo>
                    <a:pt x="777" y="104"/>
                  </a:lnTo>
                  <a:lnTo>
                    <a:pt x="760" y="105"/>
                  </a:lnTo>
                  <a:lnTo>
                    <a:pt x="743" y="114"/>
                  </a:lnTo>
                  <a:lnTo>
                    <a:pt x="730" y="113"/>
                  </a:lnTo>
                  <a:lnTo>
                    <a:pt x="716" y="106"/>
                  </a:lnTo>
                  <a:lnTo>
                    <a:pt x="702" y="105"/>
                  </a:lnTo>
                  <a:lnTo>
                    <a:pt x="696" y="107"/>
                  </a:lnTo>
                  <a:lnTo>
                    <a:pt x="683" y="105"/>
                  </a:lnTo>
                  <a:lnTo>
                    <a:pt x="678" y="92"/>
                  </a:lnTo>
                  <a:lnTo>
                    <a:pt x="658" y="77"/>
                  </a:lnTo>
                  <a:lnTo>
                    <a:pt x="638" y="76"/>
                  </a:lnTo>
                  <a:lnTo>
                    <a:pt x="629" y="86"/>
                  </a:lnTo>
                  <a:lnTo>
                    <a:pt x="617" y="86"/>
                  </a:lnTo>
                  <a:lnTo>
                    <a:pt x="592" y="84"/>
                  </a:lnTo>
                  <a:lnTo>
                    <a:pt x="566" y="72"/>
                  </a:lnTo>
                  <a:lnTo>
                    <a:pt x="536" y="67"/>
                  </a:lnTo>
                  <a:lnTo>
                    <a:pt x="523" y="56"/>
                  </a:lnTo>
                  <a:lnTo>
                    <a:pt x="497" y="51"/>
                  </a:lnTo>
                  <a:lnTo>
                    <a:pt x="497" y="43"/>
                  </a:lnTo>
                  <a:lnTo>
                    <a:pt x="490" y="34"/>
                  </a:lnTo>
                  <a:lnTo>
                    <a:pt x="483" y="34"/>
                  </a:lnTo>
                  <a:lnTo>
                    <a:pt x="483" y="29"/>
                  </a:lnTo>
                  <a:lnTo>
                    <a:pt x="481" y="29"/>
                  </a:lnTo>
                  <a:lnTo>
                    <a:pt x="480" y="31"/>
                  </a:lnTo>
                  <a:lnTo>
                    <a:pt x="479" y="30"/>
                  </a:lnTo>
                  <a:lnTo>
                    <a:pt x="478" y="29"/>
                  </a:lnTo>
                  <a:lnTo>
                    <a:pt x="474" y="33"/>
                  </a:lnTo>
                  <a:lnTo>
                    <a:pt x="473" y="33"/>
                  </a:lnTo>
                  <a:lnTo>
                    <a:pt x="469" y="32"/>
                  </a:lnTo>
                  <a:lnTo>
                    <a:pt x="470" y="30"/>
                  </a:lnTo>
                  <a:lnTo>
                    <a:pt x="466" y="32"/>
                  </a:lnTo>
                  <a:lnTo>
                    <a:pt x="459" y="39"/>
                  </a:lnTo>
                  <a:lnTo>
                    <a:pt x="441" y="40"/>
                  </a:lnTo>
                  <a:lnTo>
                    <a:pt x="434" y="37"/>
                  </a:lnTo>
                  <a:lnTo>
                    <a:pt x="423" y="32"/>
                  </a:lnTo>
                  <a:lnTo>
                    <a:pt x="412" y="29"/>
                  </a:lnTo>
                  <a:lnTo>
                    <a:pt x="399" y="30"/>
                  </a:lnTo>
                  <a:lnTo>
                    <a:pt x="386" y="32"/>
                  </a:lnTo>
                  <a:lnTo>
                    <a:pt x="376" y="29"/>
                  </a:lnTo>
                  <a:lnTo>
                    <a:pt x="368" y="29"/>
                  </a:lnTo>
                  <a:lnTo>
                    <a:pt x="362" y="20"/>
                  </a:lnTo>
                  <a:lnTo>
                    <a:pt x="358" y="20"/>
                  </a:lnTo>
                  <a:lnTo>
                    <a:pt x="347" y="26"/>
                  </a:lnTo>
                  <a:lnTo>
                    <a:pt x="338" y="24"/>
                  </a:lnTo>
                  <a:lnTo>
                    <a:pt x="318" y="28"/>
                  </a:lnTo>
                  <a:lnTo>
                    <a:pt x="288" y="27"/>
                  </a:lnTo>
                  <a:lnTo>
                    <a:pt x="255" y="20"/>
                  </a:lnTo>
                  <a:lnTo>
                    <a:pt x="237" y="18"/>
                  </a:lnTo>
                  <a:lnTo>
                    <a:pt x="226" y="13"/>
                  </a:lnTo>
                  <a:lnTo>
                    <a:pt x="224" y="10"/>
                  </a:lnTo>
                  <a:lnTo>
                    <a:pt x="217" y="9"/>
                  </a:lnTo>
                  <a:lnTo>
                    <a:pt x="207" y="16"/>
                  </a:lnTo>
                  <a:lnTo>
                    <a:pt x="137" y="18"/>
                  </a:lnTo>
                  <a:lnTo>
                    <a:pt x="117" y="8"/>
                  </a:lnTo>
                  <a:lnTo>
                    <a:pt x="111" y="0"/>
                  </a:lnTo>
                  <a:lnTo>
                    <a:pt x="102" y="0"/>
                  </a:lnTo>
                  <a:lnTo>
                    <a:pt x="100" y="4"/>
                  </a:lnTo>
                  <a:lnTo>
                    <a:pt x="95" y="1"/>
                  </a:lnTo>
                  <a:lnTo>
                    <a:pt x="85" y="3"/>
                  </a:lnTo>
                  <a:lnTo>
                    <a:pt x="71" y="13"/>
                  </a:lnTo>
                  <a:lnTo>
                    <a:pt x="63" y="20"/>
                  </a:lnTo>
                  <a:lnTo>
                    <a:pt x="65" y="27"/>
                  </a:lnTo>
                  <a:lnTo>
                    <a:pt x="72" y="25"/>
                  </a:lnTo>
                  <a:lnTo>
                    <a:pt x="68" y="29"/>
                  </a:lnTo>
                  <a:lnTo>
                    <a:pt x="72" y="35"/>
                  </a:lnTo>
                  <a:lnTo>
                    <a:pt x="63" y="36"/>
                  </a:lnTo>
                  <a:lnTo>
                    <a:pt x="62" y="31"/>
                  </a:lnTo>
                  <a:lnTo>
                    <a:pt x="53" y="33"/>
                  </a:lnTo>
                  <a:lnTo>
                    <a:pt x="40" y="40"/>
                  </a:lnTo>
                  <a:lnTo>
                    <a:pt x="29" y="36"/>
                  </a:lnTo>
                  <a:lnTo>
                    <a:pt x="22" y="45"/>
                  </a:lnTo>
                  <a:lnTo>
                    <a:pt x="20" y="49"/>
                  </a:lnTo>
                  <a:lnTo>
                    <a:pt x="12" y="49"/>
                  </a:lnTo>
                  <a:lnTo>
                    <a:pt x="1" y="65"/>
                  </a:lnTo>
                  <a:lnTo>
                    <a:pt x="0" y="75"/>
                  </a:lnTo>
                  <a:lnTo>
                    <a:pt x="5" y="72"/>
                  </a:lnTo>
                  <a:lnTo>
                    <a:pt x="9" y="76"/>
                  </a:lnTo>
                  <a:lnTo>
                    <a:pt x="9" y="84"/>
                  </a:lnTo>
                  <a:lnTo>
                    <a:pt x="20" y="83"/>
                  </a:lnTo>
                  <a:lnTo>
                    <a:pt x="16" y="97"/>
                  </a:lnTo>
                  <a:lnTo>
                    <a:pt x="29" y="97"/>
                  </a:lnTo>
                  <a:lnTo>
                    <a:pt x="25" y="109"/>
                  </a:lnTo>
                  <a:lnTo>
                    <a:pt x="32" y="113"/>
                  </a:lnTo>
                  <a:lnTo>
                    <a:pt x="39" y="123"/>
                  </a:lnTo>
                  <a:lnTo>
                    <a:pt x="31" y="127"/>
                  </a:lnTo>
                  <a:lnTo>
                    <a:pt x="29" y="150"/>
                  </a:lnTo>
                  <a:lnTo>
                    <a:pt x="30" y="163"/>
                  </a:lnTo>
                  <a:lnTo>
                    <a:pt x="48" y="147"/>
                  </a:lnTo>
                  <a:lnTo>
                    <a:pt x="61" y="139"/>
                  </a:lnTo>
                  <a:lnTo>
                    <a:pt x="71" y="139"/>
                  </a:lnTo>
                  <a:lnTo>
                    <a:pt x="78" y="149"/>
                  </a:lnTo>
                  <a:lnTo>
                    <a:pt x="76" y="159"/>
                  </a:lnTo>
                  <a:lnTo>
                    <a:pt x="83" y="163"/>
                  </a:lnTo>
                  <a:lnTo>
                    <a:pt x="98" y="156"/>
                  </a:lnTo>
                  <a:lnTo>
                    <a:pt x="120" y="157"/>
                  </a:lnTo>
                  <a:lnTo>
                    <a:pt x="127" y="165"/>
                  </a:lnTo>
                  <a:lnTo>
                    <a:pt x="142" y="153"/>
                  </a:lnTo>
                  <a:lnTo>
                    <a:pt x="176" y="157"/>
                  </a:lnTo>
                  <a:lnTo>
                    <a:pt x="179" y="171"/>
                  </a:lnTo>
                  <a:lnTo>
                    <a:pt x="195" y="180"/>
                  </a:lnTo>
                  <a:lnTo>
                    <a:pt x="185" y="197"/>
                  </a:lnTo>
                  <a:lnTo>
                    <a:pt x="168" y="212"/>
                  </a:lnTo>
                  <a:lnTo>
                    <a:pt x="155" y="231"/>
                  </a:lnTo>
                  <a:lnTo>
                    <a:pt x="153" y="247"/>
                  </a:lnTo>
                  <a:lnTo>
                    <a:pt x="161" y="269"/>
                  </a:lnTo>
                  <a:lnTo>
                    <a:pt x="153" y="296"/>
                  </a:lnTo>
                  <a:lnTo>
                    <a:pt x="157" y="323"/>
                  </a:lnTo>
                  <a:lnTo>
                    <a:pt x="125" y="353"/>
                  </a:lnTo>
                  <a:lnTo>
                    <a:pt x="132" y="377"/>
                  </a:lnTo>
                  <a:lnTo>
                    <a:pt x="146" y="399"/>
                  </a:lnTo>
                  <a:lnTo>
                    <a:pt x="135" y="443"/>
                  </a:lnTo>
                  <a:lnTo>
                    <a:pt x="149" y="461"/>
                  </a:lnTo>
                  <a:lnTo>
                    <a:pt x="148" y="466"/>
                  </a:lnTo>
                  <a:lnTo>
                    <a:pt x="129" y="488"/>
                  </a:lnTo>
                  <a:lnTo>
                    <a:pt x="119" y="514"/>
                  </a:lnTo>
                  <a:lnTo>
                    <a:pt x="122" y="538"/>
                  </a:lnTo>
                  <a:lnTo>
                    <a:pt x="134" y="535"/>
                  </a:lnTo>
                  <a:lnTo>
                    <a:pt x="136" y="539"/>
                  </a:lnTo>
                  <a:lnTo>
                    <a:pt x="141" y="533"/>
                  </a:lnTo>
                  <a:lnTo>
                    <a:pt x="147" y="539"/>
                  </a:lnTo>
                  <a:lnTo>
                    <a:pt x="165" y="540"/>
                  </a:lnTo>
                  <a:lnTo>
                    <a:pt x="192" y="565"/>
                  </a:lnTo>
                  <a:lnTo>
                    <a:pt x="189" y="582"/>
                  </a:lnTo>
                  <a:lnTo>
                    <a:pt x="194" y="586"/>
                  </a:lnTo>
                  <a:lnTo>
                    <a:pt x="193" y="594"/>
                  </a:lnTo>
                  <a:lnTo>
                    <a:pt x="207" y="617"/>
                  </a:lnTo>
                  <a:lnTo>
                    <a:pt x="213" y="618"/>
                  </a:lnTo>
                  <a:lnTo>
                    <a:pt x="222" y="620"/>
                  </a:lnTo>
                  <a:lnTo>
                    <a:pt x="226" y="624"/>
                  </a:lnTo>
                  <a:lnTo>
                    <a:pt x="237" y="626"/>
                  </a:lnTo>
                  <a:lnTo>
                    <a:pt x="244" y="630"/>
                  </a:lnTo>
                  <a:lnTo>
                    <a:pt x="249" y="619"/>
                  </a:lnTo>
                  <a:lnTo>
                    <a:pt x="269" y="593"/>
                  </a:lnTo>
                  <a:lnTo>
                    <a:pt x="295" y="592"/>
                  </a:lnTo>
                  <a:lnTo>
                    <a:pt x="308" y="583"/>
                  </a:lnTo>
                  <a:lnTo>
                    <a:pt x="317" y="574"/>
                  </a:lnTo>
                  <a:lnTo>
                    <a:pt x="354" y="576"/>
                  </a:lnTo>
                  <a:lnTo>
                    <a:pt x="376" y="579"/>
                  </a:lnTo>
                  <a:lnTo>
                    <a:pt x="403" y="574"/>
                  </a:lnTo>
                  <a:lnTo>
                    <a:pt x="418" y="581"/>
                  </a:lnTo>
                  <a:lnTo>
                    <a:pt x="444" y="568"/>
                  </a:lnTo>
                  <a:lnTo>
                    <a:pt x="458" y="574"/>
                  </a:lnTo>
                  <a:lnTo>
                    <a:pt x="465" y="569"/>
                  </a:lnTo>
                  <a:lnTo>
                    <a:pt x="471" y="553"/>
                  </a:lnTo>
                  <a:lnTo>
                    <a:pt x="478" y="542"/>
                  </a:lnTo>
                  <a:lnTo>
                    <a:pt x="479" y="525"/>
                  </a:lnTo>
                  <a:lnTo>
                    <a:pt x="494" y="520"/>
                  </a:lnTo>
                  <a:lnTo>
                    <a:pt x="498" y="508"/>
                  </a:lnTo>
                  <a:lnTo>
                    <a:pt x="512" y="509"/>
                  </a:lnTo>
                  <a:lnTo>
                    <a:pt x="530" y="505"/>
                  </a:lnTo>
                  <a:lnTo>
                    <a:pt x="541" y="507"/>
                  </a:lnTo>
                  <a:lnTo>
                    <a:pt x="544" y="503"/>
                  </a:lnTo>
                  <a:lnTo>
                    <a:pt x="538" y="493"/>
                  </a:lnTo>
                  <a:lnTo>
                    <a:pt x="549" y="472"/>
                  </a:lnTo>
                  <a:lnTo>
                    <a:pt x="552" y="460"/>
                  </a:lnTo>
                  <a:lnTo>
                    <a:pt x="561" y="447"/>
                  </a:lnTo>
                  <a:lnTo>
                    <a:pt x="565" y="438"/>
                  </a:lnTo>
                  <a:lnTo>
                    <a:pt x="579" y="434"/>
                  </a:lnTo>
                  <a:lnTo>
                    <a:pt x="592" y="418"/>
                  </a:lnTo>
                  <a:lnTo>
                    <a:pt x="602" y="413"/>
                  </a:lnTo>
                  <a:lnTo>
                    <a:pt x="597" y="408"/>
                  </a:lnTo>
                  <a:lnTo>
                    <a:pt x="593" y="400"/>
                  </a:lnTo>
                  <a:lnTo>
                    <a:pt x="583" y="399"/>
                  </a:lnTo>
                  <a:lnTo>
                    <a:pt x="571" y="371"/>
                  </a:lnTo>
                  <a:lnTo>
                    <a:pt x="563" y="366"/>
                  </a:lnTo>
                  <a:lnTo>
                    <a:pt x="570" y="361"/>
                  </a:lnTo>
                  <a:lnTo>
                    <a:pt x="569" y="341"/>
                  </a:lnTo>
                  <a:lnTo>
                    <a:pt x="624" y="263"/>
                  </a:lnTo>
                  <a:lnTo>
                    <a:pt x="636" y="254"/>
                  </a:lnTo>
                  <a:lnTo>
                    <a:pt x="634" y="258"/>
                  </a:lnTo>
                  <a:lnTo>
                    <a:pt x="637" y="262"/>
                  </a:lnTo>
                  <a:lnTo>
                    <a:pt x="642" y="253"/>
                  </a:lnTo>
                  <a:lnTo>
                    <a:pt x="632" y="244"/>
                  </a:lnTo>
                  <a:lnTo>
                    <a:pt x="643" y="230"/>
                  </a:lnTo>
                  <a:lnTo>
                    <a:pt x="688" y="215"/>
                  </a:lnTo>
                  <a:lnTo>
                    <a:pt x="718" y="205"/>
                  </a:lnTo>
                  <a:lnTo>
                    <a:pt x="736" y="182"/>
                  </a:lnTo>
                  <a:lnTo>
                    <a:pt x="756" y="172"/>
                  </a:lnTo>
                  <a:lnTo>
                    <a:pt x="782" y="16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81" name="Freeform 413"/>
            <p:cNvSpPr>
              <a:spLocks/>
            </p:cNvSpPr>
            <p:nvPr/>
          </p:nvSpPr>
          <p:spPr bwMode="auto">
            <a:xfrm>
              <a:off x="4498" y="3137"/>
              <a:ext cx="23" cy="21"/>
            </a:xfrm>
            <a:custGeom>
              <a:avLst/>
              <a:gdLst>
                <a:gd name="T0" fmla="*/ 23 w 23"/>
                <a:gd name="T1" fmla="*/ 18 h 21"/>
                <a:gd name="T2" fmla="*/ 17 w 23"/>
                <a:gd name="T3" fmla="*/ 21 h 21"/>
                <a:gd name="T4" fmla="*/ 5 w 23"/>
                <a:gd name="T5" fmla="*/ 18 h 21"/>
                <a:gd name="T6" fmla="*/ 0 w 23"/>
                <a:gd name="T7" fmla="*/ 4 h 21"/>
                <a:gd name="T8" fmla="*/ 13 w 23"/>
                <a:gd name="T9" fmla="*/ 0 h 21"/>
                <a:gd name="T10" fmla="*/ 23 w 23"/>
                <a:gd name="T11" fmla="*/ 8 h 21"/>
                <a:gd name="T12" fmla="*/ 23 w 23"/>
                <a:gd name="T13" fmla="*/ 18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23" y="18"/>
                  </a:moveTo>
                  <a:lnTo>
                    <a:pt x="17" y="21"/>
                  </a:lnTo>
                  <a:lnTo>
                    <a:pt x="5" y="18"/>
                  </a:lnTo>
                  <a:lnTo>
                    <a:pt x="0" y="4"/>
                  </a:lnTo>
                  <a:lnTo>
                    <a:pt x="13" y="0"/>
                  </a:lnTo>
                  <a:lnTo>
                    <a:pt x="23" y="8"/>
                  </a:lnTo>
                  <a:lnTo>
                    <a:pt x="23" y="18"/>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82" name="Freeform 414"/>
            <p:cNvSpPr>
              <a:spLocks/>
            </p:cNvSpPr>
            <p:nvPr/>
          </p:nvSpPr>
          <p:spPr bwMode="auto">
            <a:xfrm>
              <a:off x="4498" y="3137"/>
              <a:ext cx="23" cy="21"/>
            </a:xfrm>
            <a:custGeom>
              <a:avLst/>
              <a:gdLst>
                <a:gd name="T0" fmla="*/ 23 w 23"/>
                <a:gd name="T1" fmla="*/ 18 h 21"/>
                <a:gd name="T2" fmla="*/ 17 w 23"/>
                <a:gd name="T3" fmla="*/ 21 h 21"/>
                <a:gd name="T4" fmla="*/ 5 w 23"/>
                <a:gd name="T5" fmla="*/ 18 h 21"/>
                <a:gd name="T6" fmla="*/ 0 w 23"/>
                <a:gd name="T7" fmla="*/ 4 h 21"/>
                <a:gd name="T8" fmla="*/ 13 w 23"/>
                <a:gd name="T9" fmla="*/ 0 h 21"/>
                <a:gd name="T10" fmla="*/ 23 w 23"/>
                <a:gd name="T11" fmla="*/ 8 h 21"/>
                <a:gd name="T12" fmla="*/ 23 w 23"/>
                <a:gd name="T13" fmla="*/ 18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23" y="18"/>
                  </a:moveTo>
                  <a:lnTo>
                    <a:pt x="17" y="21"/>
                  </a:lnTo>
                  <a:lnTo>
                    <a:pt x="5" y="18"/>
                  </a:lnTo>
                  <a:lnTo>
                    <a:pt x="0" y="4"/>
                  </a:lnTo>
                  <a:lnTo>
                    <a:pt x="13" y="0"/>
                  </a:lnTo>
                  <a:lnTo>
                    <a:pt x="23" y="8"/>
                  </a:lnTo>
                  <a:lnTo>
                    <a:pt x="23" y="18"/>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83" name="Freeform 415"/>
            <p:cNvSpPr>
              <a:spLocks/>
            </p:cNvSpPr>
            <p:nvPr/>
          </p:nvSpPr>
          <p:spPr bwMode="auto">
            <a:xfrm>
              <a:off x="5165" y="3168"/>
              <a:ext cx="10" cy="8"/>
            </a:xfrm>
            <a:custGeom>
              <a:avLst/>
              <a:gdLst>
                <a:gd name="T0" fmla="*/ 8 w 10"/>
                <a:gd name="T1" fmla="*/ 7 h 8"/>
                <a:gd name="T2" fmla="*/ 3 w 10"/>
                <a:gd name="T3" fmla="*/ 8 h 8"/>
                <a:gd name="T4" fmla="*/ 0 w 10"/>
                <a:gd name="T5" fmla="*/ 4 h 8"/>
                <a:gd name="T6" fmla="*/ 1 w 10"/>
                <a:gd name="T7" fmla="*/ 0 h 8"/>
                <a:gd name="T8" fmla="*/ 8 w 10"/>
                <a:gd name="T9" fmla="*/ 0 h 8"/>
                <a:gd name="T10" fmla="*/ 10 w 10"/>
                <a:gd name="T11" fmla="*/ 2 h 8"/>
                <a:gd name="T12" fmla="*/ 8 w 10"/>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8" y="7"/>
                  </a:moveTo>
                  <a:lnTo>
                    <a:pt x="3" y="8"/>
                  </a:lnTo>
                  <a:lnTo>
                    <a:pt x="0" y="4"/>
                  </a:lnTo>
                  <a:lnTo>
                    <a:pt x="1" y="0"/>
                  </a:lnTo>
                  <a:lnTo>
                    <a:pt x="8" y="0"/>
                  </a:lnTo>
                  <a:lnTo>
                    <a:pt x="10" y="2"/>
                  </a:lnTo>
                  <a:lnTo>
                    <a:pt x="8" y="7"/>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84" name="Freeform 416"/>
            <p:cNvSpPr>
              <a:spLocks/>
            </p:cNvSpPr>
            <p:nvPr/>
          </p:nvSpPr>
          <p:spPr bwMode="auto">
            <a:xfrm>
              <a:off x="5165" y="3168"/>
              <a:ext cx="10" cy="8"/>
            </a:xfrm>
            <a:custGeom>
              <a:avLst/>
              <a:gdLst>
                <a:gd name="T0" fmla="*/ 8 w 10"/>
                <a:gd name="T1" fmla="*/ 7 h 8"/>
                <a:gd name="T2" fmla="*/ 3 w 10"/>
                <a:gd name="T3" fmla="*/ 8 h 8"/>
                <a:gd name="T4" fmla="*/ 0 w 10"/>
                <a:gd name="T5" fmla="*/ 4 h 8"/>
                <a:gd name="T6" fmla="*/ 1 w 10"/>
                <a:gd name="T7" fmla="*/ 0 h 8"/>
                <a:gd name="T8" fmla="*/ 8 w 10"/>
                <a:gd name="T9" fmla="*/ 0 h 8"/>
                <a:gd name="T10" fmla="*/ 10 w 10"/>
                <a:gd name="T11" fmla="*/ 2 h 8"/>
                <a:gd name="T12" fmla="*/ 8 w 10"/>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8" y="7"/>
                  </a:moveTo>
                  <a:lnTo>
                    <a:pt x="3" y="8"/>
                  </a:lnTo>
                  <a:lnTo>
                    <a:pt x="0" y="4"/>
                  </a:lnTo>
                  <a:lnTo>
                    <a:pt x="1" y="0"/>
                  </a:lnTo>
                  <a:lnTo>
                    <a:pt x="8" y="0"/>
                  </a:lnTo>
                  <a:lnTo>
                    <a:pt x="10" y="2"/>
                  </a:lnTo>
                  <a:lnTo>
                    <a:pt x="8" y="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85" name="Freeform 417"/>
            <p:cNvSpPr>
              <a:spLocks/>
            </p:cNvSpPr>
            <p:nvPr/>
          </p:nvSpPr>
          <p:spPr bwMode="auto">
            <a:xfrm>
              <a:off x="5197" y="3029"/>
              <a:ext cx="10" cy="10"/>
            </a:xfrm>
            <a:custGeom>
              <a:avLst/>
              <a:gdLst>
                <a:gd name="T0" fmla="*/ 8 w 10"/>
                <a:gd name="T1" fmla="*/ 8 h 10"/>
                <a:gd name="T2" fmla="*/ 4 w 10"/>
                <a:gd name="T3" fmla="*/ 10 h 10"/>
                <a:gd name="T4" fmla="*/ 0 w 10"/>
                <a:gd name="T5" fmla="*/ 8 h 10"/>
                <a:gd name="T6" fmla="*/ 1 w 10"/>
                <a:gd name="T7" fmla="*/ 3 h 10"/>
                <a:gd name="T8" fmla="*/ 7 w 10"/>
                <a:gd name="T9" fmla="*/ 0 h 10"/>
                <a:gd name="T10" fmla="*/ 10 w 10"/>
                <a:gd name="T11" fmla="*/ 1 h 10"/>
                <a:gd name="T12" fmla="*/ 8 w 1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8" y="8"/>
                  </a:moveTo>
                  <a:lnTo>
                    <a:pt x="4" y="10"/>
                  </a:lnTo>
                  <a:lnTo>
                    <a:pt x="0" y="8"/>
                  </a:lnTo>
                  <a:lnTo>
                    <a:pt x="1" y="3"/>
                  </a:lnTo>
                  <a:lnTo>
                    <a:pt x="7" y="0"/>
                  </a:lnTo>
                  <a:lnTo>
                    <a:pt x="10" y="1"/>
                  </a:lnTo>
                  <a:lnTo>
                    <a:pt x="8" y="8"/>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86" name="Freeform 418"/>
            <p:cNvSpPr>
              <a:spLocks/>
            </p:cNvSpPr>
            <p:nvPr/>
          </p:nvSpPr>
          <p:spPr bwMode="auto">
            <a:xfrm>
              <a:off x="5197" y="3029"/>
              <a:ext cx="10" cy="10"/>
            </a:xfrm>
            <a:custGeom>
              <a:avLst/>
              <a:gdLst>
                <a:gd name="T0" fmla="*/ 8 w 10"/>
                <a:gd name="T1" fmla="*/ 8 h 10"/>
                <a:gd name="T2" fmla="*/ 4 w 10"/>
                <a:gd name="T3" fmla="*/ 10 h 10"/>
                <a:gd name="T4" fmla="*/ 0 w 10"/>
                <a:gd name="T5" fmla="*/ 8 h 10"/>
                <a:gd name="T6" fmla="*/ 1 w 10"/>
                <a:gd name="T7" fmla="*/ 3 h 10"/>
                <a:gd name="T8" fmla="*/ 7 w 10"/>
                <a:gd name="T9" fmla="*/ 0 h 10"/>
                <a:gd name="T10" fmla="*/ 10 w 10"/>
                <a:gd name="T11" fmla="*/ 1 h 10"/>
                <a:gd name="T12" fmla="*/ 8 w 1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8" y="8"/>
                  </a:moveTo>
                  <a:lnTo>
                    <a:pt x="4" y="10"/>
                  </a:lnTo>
                  <a:lnTo>
                    <a:pt x="0" y="8"/>
                  </a:lnTo>
                  <a:lnTo>
                    <a:pt x="1" y="3"/>
                  </a:lnTo>
                  <a:lnTo>
                    <a:pt x="7" y="0"/>
                  </a:lnTo>
                  <a:lnTo>
                    <a:pt x="10" y="1"/>
                  </a:lnTo>
                  <a:lnTo>
                    <a:pt x="8" y="8"/>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87" name="Freeform 419"/>
            <p:cNvSpPr>
              <a:spLocks/>
            </p:cNvSpPr>
            <p:nvPr/>
          </p:nvSpPr>
          <p:spPr bwMode="auto">
            <a:xfrm>
              <a:off x="4886" y="3041"/>
              <a:ext cx="12" cy="6"/>
            </a:xfrm>
            <a:custGeom>
              <a:avLst/>
              <a:gdLst>
                <a:gd name="T0" fmla="*/ 3 w 12"/>
                <a:gd name="T1" fmla="*/ 2 h 6"/>
                <a:gd name="T2" fmla="*/ 0 w 12"/>
                <a:gd name="T3" fmla="*/ 6 h 6"/>
                <a:gd name="T4" fmla="*/ 12 w 12"/>
                <a:gd name="T5" fmla="*/ 3 h 6"/>
                <a:gd name="T6" fmla="*/ 9 w 12"/>
                <a:gd name="T7" fmla="*/ 0 h 6"/>
                <a:gd name="T8" fmla="*/ 3 w 12"/>
                <a:gd name="T9" fmla="*/ 2 h 6"/>
              </a:gdLst>
              <a:ahLst/>
              <a:cxnLst>
                <a:cxn ang="0">
                  <a:pos x="T0" y="T1"/>
                </a:cxn>
                <a:cxn ang="0">
                  <a:pos x="T2" y="T3"/>
                </a:cxn>
                <a:cxn ang="0">
                  <a:pos x="T4" y="T5"/>
                </a:cxn>
                <a:cxn ang="0">
                  <a:pos x="T6" y="T7"/>
                </a:cxn>
                <a:cxn ang="0">
                  <a:pos x="T8" y="T9"/>
                </a:cxn>
              </a:cxnLst>
              <a:rect l="0" t="0" r="r" b="b"/>
              <a:pathLst>
                <a:path w="12" h="6">
                  <a:moveTo>
                    <a:pt x="3" y="2"/>
                  </a:moveTo>
                  <a:lnTo>
                    <a:pt x="0" y="6"/>
                  </a:lnTo>
                  <a:lnTo>
                    <a:pt x="12" y="3"/>
                  </a:lnTo>
                  <a:lnTo>
                    <a:pt x="9" y="0"/>
                  </a:lnTo>
                  <a:lnTo>
                    <a:pt x="3" y="2"/>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88" name="Freeform 420"/>
            <p:cNvSpPr>
              <a:spLocks/>
            </p:cNvSpPr>
            <p:nvPr/>
          </p:nvSpPr>
          <p:spPr bwMode="auto">
            <a:xfrm>
              <a:off x="4886" y="3041"/>
              <a:ext cx="12" cy="6"/>
            </a:xfrm>
            <a:custGeom>
              <a:avLst/>
              <a:gdLst>
                <a:gd name="T0" fmla="*/ 3 w 12"/>
                <a:gd name="T1" fmla="*/ 2 h 6"/>
                <a:gd name="T2" fmla="*/ 0 w 12"/>
                <a:gd name="T3" fmla="*/ 6 h 6"/>
                <a:gd name="T4" fmla="*/ 12 w 12"/>
                <a:gd name="T5" fmla="*/ 3 h 6"/>
                <a:gd name="T6" fmla="*/ 9 w 12"/>
                <a:gd name="T7" fmla="*/ 0 h 6"/>
                <a:gd name="T8" fmla="*/ 3 w 12"/>
                <a:gd name="T9" fmla="*/ 2 h 6"/>
              </a:gdLst>
              <a:ahLst/>
              <a:cxnLst>
                <a:cxn ang="0">
                  <a:pos x="T0" y="T1"/>
                </a:cxn>
                <a:cxn ang="0">
                  <a:pos x="T2" y="T3"/>
                </a:cxn>
                <a:cxn ang="0">
                  <a:pos x="T4" y="T5"/>
                </a:cxn>
                <a:cxn ang="0">
                  <a:pos x="T6" y="T7"/>
                </a:cxn>
                <a:cxn ang="0">
                  <a:pos x="T8" y="T9"/>
                </a:cxn>
              </a:cxnLst>
              <a:rect l="0" t="0" r="r" b="b"/>
              <a:pathLst>
                <a:path w="12" h="6">
                  <a:moveTo>
                    <a:pt x="3" y="2"/>
                  </a:moveTo>
                  <a:lnTo>
                    <a:pt x="0" y="6"/>
                  </a:lnTo>
                  <a:lnTo>
                    <a:pt x="12" y="3"/>
                  </a:lnTo>
                  <a:lnTo>
                    <a:pt x="9" y="0"/>
                  </a:lnTo>
                  <a:lnTo>
                    <a:pt x="3" y="2"/>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89" name="Freeform 421"/>
            <p:cNvSpPr>
              <a:spLocks/>
            </p:cNvSpPr>
            <p:nvPr/>
          </p:nvSpPr>
          <p:spPr bwMode="auto">
            <a:xfrm>
              <a:off x="4916" y="3270"/>
              <a:ext cx="107" cy="190"/>
            </a:xfrm>
            <a:custGeom>
              <a:avLst/>
              <a:gdLst>
                <a:gd name="T0" fmla="*/ 97 w 107"/>
                <a:gd name="T1" fmla="*/ 23 h 190"/>
                <a:gd name="T2" fmla="*/ 92 w 107"/>
                <a:gd name="T3" fmla="*/ 6 h 190"/>
                <a:gd name="T4" fmla="*/ 84 w 107"/>
                <a:gd name="T5" fmla="*/ 6 h 190"/>
                <a:gd name="T6" fmla="*/ 71 w 107"/>
                <a:gd name="T7" fmla="*/ 0 h 190"/>
                <a:gd name="T8" fmla="*/ 67 w 107"/>
                <a:gd name="T9" fmla="*/ 0 h 190"/>
                <a:gd name="T10" fmla="*/ 65 w 107"/>
                <a:gd name="T11" fmla="*/ 8 h 190"/>
                <a:gd name="T12" fmla="*/ 56 w 107"/>
                <a:gd name="T13" fmla="*/ 14 h 190"/>
                <a:gd name="T14" fmla="*/ 42 w 107"/>
                <a:gd name="T15" fmla="*/ 22 h 190"/>
                <a:gd name="T16" fmla="*/ 37 w 107"/>
                <a:gd name="T17" fmla="*/ 33 h 190"/>
                <a:gd name="T18" fmla="*/ 24 w 107"/>
                <a:gd name="T19" fmla="*/ 32 h 190"/>
                <a:gd name="T20" fmla="*/ 12 w 107"/>
                <a:gd name="T21" fmla="*/ 26 h 190"/>
                <a:gd name="T22" fmla="*/ 7 w 107"/>
                <a:gd name="T23" fmla="*/ 19 h 190"/>
                <a:gd name="T24" fmla="*/ 13 w 107"/>
                <a:gd name="T25" fmla="*/ 9 h 190"/>
                <a:gd name="T26" fmla="*/ 9 w 107"/>
                <a:gd name="T27" fmla="*/ 5 h 190"/>
                <a:gd name="T28" fmla="*/ 6 w 107"/>
                <a:gd name="T29" fmla="*/ 15 h 190"/>
                <a:gd name="T30" fmla="*/ 1 w 107"/>
                <a:gd name="T31" fmla="*/ 19 h 190"/>
                <a:gd name="T32" fmla="*/ 5 w 107"/>
                <a:gd name="T33" fmla="*/ 35 h 190"/>
                <a:gd name="T34" fmla="*/ 0 w 107"/>
                <a:gd name="T35" fmla="*/ 44 h 190"/>
                <a:gd name="T36" fmla="*/ 3 w 107"/>
                <a:gd name="T37" fmla="*/ 58 h 190"/>
                <a:gd name="T38" fmla="*/ 6 w 107"/>
                <a:gd name="T39" fmla="*/ 51 h 190"/>
                <a:gd name="T40" fmla="*/ 17 w 107"/>
                <a:gd name="T41" fmla="*/ 58 h 190"/>
                <a:gd name="T42" fmla="*/ 23 w 107"/>
                <a:gd name="T43" fmla="*/ 70 h 190"/>
                <a:gd name="T44" fmla="*/ 19 w 107"/>
                <a:gd name="T45" fmla="*/ 79 h 190"/>
                <a:gd name="T46" fmla="*/ 23 w 107"/>
                <a:gd name="T47" fmla="*/ 85 h 190"/>
                <a:gd name="T48" fmla="*/ 18 w 107"/>
                <a:gd name="T49" fmla="*/ 99 h 190"/>
                <a:gd name="T50" fmla="*/ 27 w 107"/>
                <a:gd name="T51" fmla="*/ 107 h 190"/>
                <a:gd name="T52" fmla="*/ 24 w 107"/>
                <a:gd name="T53" fmla="*/ 116 h 190"/>
                <a:gd name="T54" fmla="*/ 13 w 107"/>
                <a:gd name="T55" fmla="*/ 148 h 190"/>
                <a:gd name="T56" fmla="*/ 22 w 107"/>
                <a:gd name="T57" fmla="*/ 160 h 190"/>
                <a:gd name="T58" fmla="*/ 22 w 107"/>
                <a:gd name="T59" fmla="*/ 176 h 190"/>
                <a:gd name="T60" fmla="*/ 27 w 107"/>
                <a:gd name="T61" fmla="*/ 180 h 190"/>
                <a:gd name="T62" fmla="*/ 21 w 107"/>
                <a:gd name="T63" fmla="*/ 180 h 190"/>
                <a:gd name="T64" fmla="*/ 24 w 107"/>
                <a:gd name="T65" fmla="*/ 187 h 190"/>
                <a:gd name="T66" fmla="*/ 29 w 107"/>
                <a:gd name="T67" fmla="*/ 185 h 190"/>
                <a:gd name="T68" fmla="*/ 37 w 107"/>
                <a:gd name="T69" fmla="*/ 190 h 190"/>
                <a:gd name="T70" fmla="*/ 47 w 107"/>
                <a:gd name="T71" fmla="*/ 188 h 190"/>
                <a:gd name="T72" fmla="*/ 55 w 107"/>
                <a:gd name="T73" fmla="*/ 187 h 190"/>
                <a:gd name="T74" fmla="*/ 61 w 107"/>
                <a:gd name="T75" fmla="*/ 182 h 190"/>
                <a:gd name="T76" fmla="*/ 61 w 107"/>
                <a:gd name="T77" fmla="*/ 168 h 190"/>
                <a:gd name="T78" fmla="*/ 73 w 107"/>
                <a:gd name="T79" fmla="*/ 160 h 190"/>
                <a:gd name="T80" fmla="*/ 80 w 107"/>
                <a:gd name="T81" fmla="*/ 167 h 190"/>
                <a:gd name="T82" fmla="*/ 87 w 107"/>
                <a:gd name="T83" fmla="*/ 174 h 190"/>
                <a:gd name="T84" fmla="*/ 96 w 107"/>
                <a:gd name="T85" fmla="*/ 160 h 190"/>
                <a:gd name="T86" fmla="*/ 96 w 107"/>
                <a:gd name="T87" fmla="*/ 137 h 190"/>
                <a:gd name="T88" fmla="*/ 101 w 107"/>
                <a:gd name="T89" fmla="*/ 114 h 190"/>
                <a:gd name="T90" fmla="*/ 106 w 107"/>
                <a:gd name="T91" fmla="*/ 94 h 190"/>
                <a:gd name="T92" fmla="*/ 97 w 107"/>
                <a:gd name="T93" fmla="*/ 86 h 190"/>
                <a:gd name="T94" fmla="*/ 100 w 107"/>
                <a:gd name="T95" fmla="*/ 76 h 190"/>
                <a:gd name="T96" fmla="*/ 107 w 107"/>
                <a:gd name="T97" fmla="*/ 70 h 190"/>
                <a:gd name="T98" fmla="*/ 107 w 107"/>
                <a:gd name="T99" fmla="*/ 51 h 190"/>
                <a:gd name="T100" fmla="*/ 97 w 107"/>
                <a:gd name="T101" fmla="*/ 34 h 190"/>
                <a:gd name="T102" fmla="*/ 97 w 107"/>
                <a:gd name="T103" fmla="*/ 2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90">
                  <a:moveTo>
                    <a:pt x="97" y="23"/>
                  </a:moveTo>
                  <a:lnTo>
                    <a:pt x="92" y="6"/>
                  </a:lnTo>
                  <a:lnTo>
                    <a:pt x="84" y="6"/>
                  </a:lnTo>
                  <a:lnTo>
                    <a:pt x="71" y="0"/>
                  </a:lnTo>
                  <a:lnTo>
                    <a:pt x="67" y="0"/>
                  </a:lnTo>
                  <a:lnTo>
                    <a:pt x="65" y="8"/>
                  </a:lnTo>
                  <a:lnTo>
                    <a:pt x="56" y="14"/>
                  </a:lnTo>
                  <a:lnTo>
                    <a:pt x="42" y="22"/>
                  </a:lnTo>
                  <a:lnTo>
                    <a:pt x="37" y="33"/>
                  </a:lnTo>
                  <a:lnTo>
                    <a:pt x="24" y="32"/>
                  </a:lnTo>
                  <a:lnTo>
                    <a:pt x="12" y="26"/>
                  </a:lnTo>
                  <a:lnTo>
                    <a:pt x="7" y="19"/>
                  </a:lnTo>
                  <a:lnTo>
                    <a:pt x="13" y="9"/>
                  </a:lnTo>
                  <a:lnTo>
                    <a:pt x="9" y="5"/>
                  </a:lnTo>
                  <a:lnTo>
                    <a:pt x="6" y="15"/>
                  </a:lnTo>
                  <a:lnTo>
                    <a:pt x="1" y="19"/>
                  </a:lnTo>
                  <a:lnTo>
                    <a:pt x="5" y="35"/>
                  </a:lnTo>
                  <a:lnTo>
                    <a:pt x="0" y="44"/>
                  </a:lnTo>
                  <a:lnTo>
                    <a:pt x="3" y="58"/>
                  </a:lnTo>
                  <a:lnTo>
                    <a:pt x="6" y="51"/>
                  </a:lnTo>
                  <a:lnTo>
                    <a:pt x="17" y="58"/>
                  </a:lnTo>
                  <a:lnTo>
                    <a:pt x="23" y="70"/>
                  </a:lnTo>
                  <a:lnTo>
                    <a:pt x="19" y="79"/>
                  </a:lnTo>
                  <a:lnTo>
                    <a:pt x="23" y="85"/>
                  </a:lnTo>
                  <a:lnTo>
                    <a:pt x="18" y="99"/>
                  </a:lnTo>
                  <a:lnTo>
                    <a:pt x="27" y="107"/>
                  </a:lnTo>
                  <a:lnTo>
                    <a:pt x="24" y="116"/>
                  </a:lnTo>
                  <a:lnTo>
                    <a:pt x="13" y="148"/>
                  </a:lnTo>
                  <a:lnTo>
                    <a:pt x="22" y="160"/>
                  </a:lnTo>
                  <a:lnTo>
                    <a:pt x="22" y="176"/>
                  </a:lnTo>
                  <a:lnTo>
                    <a:pt x="27" y="180"/>
                  </a:lnTo>
                  <a:lnTo>
                    <a:pt x="21" y="180"/>
                  </a:lnTo>
                  <a:lnTo>
                    <a:pt x="24" y="187"/>
                  </a:lnTo>
                  <a:lnTo>
                    <a:pt x="29" y="185"/>
                  </a:lnTo>
                  <a:lnTo>
                    <a:pt x="37" y="190"/>
                  </a:lnTo>
                  <a:lnTo>
                    <a:pt x="47" y="188"/>
                  </a:lnTo>
                  <a:lnTo>
                    <a:pt x="55" y="187"/>
                  </a:lnTo>
                  <a:lnTo>
                    <a:pt x="61" y="182"/>
                  </a:lnTo>
                  <a:lnTo>
                    <a:pt x="61" y="168"/>
                  </a:lnTo>
                  <a:lnTo>
                    <a:pt x="73" y="160"/>
                  </a:lnTo>
                  <a:lnTo>
                    <a:pt x="80" y="167"/>
                  </a:lnTo>
                  <a:lnTo>
                    <a:pt x="87" y="174"/>
                  </a:lnTo>
                  <a:lnTo>
                    <a:pt x="96" y="160"/>
                  </a:lnTo>
                  <a:lnTo>
                    <a:pt x="96" y="137"/>
                  </a:lnTo>
                  <a:lnTo>
                    <a:pt x="101" y="114"/>
                  </a:lnTo>
                  <a:lnTo>
                    <a:pt x="106" y="94"/>
                  </a:lnTo>
                  <a:lnTo>
                    <a:pt x="97" y="86"/>
                  </a:lnTo>
                  <a:lnTo>
                    <a:pt x="100" y="76"/>
                  </a:lnTo>
                  <a:lnTo>
                    <a:pt x="107" y="70"/>
                  </a:lnTo>
                  <a:lnTo>
                    <a:pt x="107" y="51"/>
                  </a:lnTo>
                  <a:lnTo>
                    <a:pt x="97" y="34"/>
                  </a:lnTo>
                  <a:lnTo>
                    <a:pt x="97" y="2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90" name="Freeform 422"/>
            <p:cNvSpPr>
              <a:spLocks/>
            </p:cNvSpPr>
            <p:nvPr/>
          </p:nvSpPr>
          <p:spPr bwMode="auto">
            <a:xfrm>
              <a:off x="4916" y="3270"/>
              <a:ext cx="107" cy="190"/>
            </a:xfrm>
            <a:custGeom>
              <a:avLst/>
              <a:gdLst>
                <a:gd name="T0" fmla="*/ 97 w 107"/>
                <a:gd name="T1" fmla="*/ 23 h 190"/>
                <a:gd name="T2" fmla="*/ 92 w 107"/>
                <a:gd name="T3" fmla="*/ 6 h 190"/>
                <a:gd name="T4" fmla="*/ 84 w 107"/>
                <a:gd name="T5" fmla="*/ 6 h 190"/>
                <a:gd name="T6" fmla="*/ 71 w 107"/>
                <a:gd name="T7" fmla="*/ 0 h 190"/>
                <a:gd name="T8" fmla="*/ 67 w 107"/>
                <a:gd name="T9" fmla="*/ 0 h 190"/>
                <a:gd name="T10" fmla="*/ 65 w 107"/>
                <a:gd name="T11" fmla="*/ 8 h 190"/>
                <a:gd name="T12" fmla="*/ 56 w 107"/>
                <a:gd name="T13" fmla="*/ 14 h 190"/>
                <a:gd name="T14" fmla="*/ 42 w 107"/>
                <a:gd name="T15" fmla="*/ 22 h 190"/>
                <a:gd name="T16" fmla="*/ 37 w 107"/>
                <a:gd name="T17" fmla="*/ 33 h 190"/>
                <a:gd name="T18" fmla="*/ 24 w 107"/>
                <a:gd name="T19" fmla="*/ 32 h 190"/>
                <a:gd name="T20" fmla="*/ 12 w 107"/>
                <a:gd name="T21" fmla="*/ 26 h 190"/>
                <a:gd name="T22" fmla="*/ 7 w 107"/>
                <a:gd name="T23" fmla="*/ 19 h 190"/>
                <a:gd name="T24" fmla="*/ 13 w 107"/>
                <a:gd name="T25" fmla="*/ 9 h 190"/>
                <a:gd name="T26" fmla="*/ 9 w 107"/>
                <a:gd name="T27" fmla="*/ 5 h 190"/>
                <a:gd name="T28" fmla="*/ 6 w 107"/>
                <a:gd name="T29" fmla="*/ 15 h 190"/>
                <a:gd name="T30" fmla="*/ 1 w 107"/>
                <a:gd name="T31" fmla="*/ 19 h 190"/>
                <a:gd name="T32" fmla="*/ 5 w 107"/>
                <a:gd name="T33" fmla="*/ 35 h 190"/>
                <a:gd name="T34" fmla="*/ 0 w 107"/>
                <a:gd name="T35" fmla="*/ 44 h 190"/>
                <a:gd name="T36" fmla="*/ 3 w 107"/>
                <a:gd name="T37" fmla="*/ 58 h 190"/>
                <a:gd name="T38" fmla="*/ 6 w 107"/>
                <a:gd name="T39" fmla="*/ 51 h 190"/>
                <a:gd name="T40" fmla="*/ 17 w 107"/>
                <a:gd name="T41" fmla="*/ 58 h 190"/>
                <a:gd name="T42" fmla="*/ 23 w 107"/>
                <a:gd name="T43" fmla="*/ 70 h 190"/>
                <a:gd name="T44" fmla="*/ 19 w 107"/>
                <a:gd name="T45" fmla="*/ 79 h 190"/>
                <a:gd name="T46" fmla="*/ 23 w 107"/>
                <a:gd name="T47" fmla="*/ 85 h 190"/>
                <a:gd name="T48" fmla="*/ 18 w 107"/>
                <a:gd name="T49" fmla="*/ 99 h 190"/>
                <a:gd name="T50" fmla="*/ 27 w 107"/>
                <a:gd name="T51" fmla="*/ 107 h 190"/>
                <a:gd name="T52" fmla="*/ 24 w 107"/>
                <a:gd name="T53" fmla="*/ 116 h 190"/>
                <a:gd name="T54" fmla="*/ 13 w 107"/>
                <a:gd name="T55" fmla="*/ 148 h 190"/>
                <a:gd name="T56" fmla="*/ 22 w 107"/>
                <a:gd name="T57" fmla="*/ 160 h 190"/>
                <a:gd name="T58" fmla="*/ 22 w 107"/>
                <a:gd name="T59" fmla="*/ 176 h 190"/>
                <a:gd name="T60" fmla="*/ 27 w 107"/>
                <a:gd name="T61" fmla="*/ 180 h 190"/>
                <a:gd name="T62" fmla="*/ 21 w 107"/>
                <a:gd name="T63" fmla="*/ 180 h 190"/>
                <a:gd name="T64" fmla="*/ 24 w 107"/>
                <a:gd name="T65" fmla="*/ 187 h 190"/>
                <a:gd name="T66" fmla="*/ 29 w 107"/>
                <a:gd name="T67" fmla="*/ 185 h 190"/>
                <a:gd name="T68" fmla="*/ 37 w 107"/>
                <a:gd name="T69" fmla="*/ 190 h 190"/>
                <a:gd name="T70" fmla="*/ 47 w 107"/>
                <a:gd name="T71" fmla="*/ 188 h 190"/>
                <a:gd name="T72" fmla="*/ 55 w 107"/>
                <a:gd name="T73" fmla="*/ 187 h 190"/>
                <a:gd name="T74" fmla="*/ 61 w 107"/>
                <a:gd name="T75" fmla="*/ 182 h 190"/>
                <a:gd name="T76" fmla="*/ 61 w 107"/>
                <a:gd name="T77" fmla="*/ 168 h 190"/>
                <a:gd name="T78" fmla="*/ 73 w 107"/>
                <a:gd name="T79" fmla="*/ 160 h 190"/>
                <a:gd name="T80" fmla="*/ 80 w 107"/>
                <a:gd name="T81" fmla="*/ 167 h 190"/>
                <a:gd name="T82" fmla="*/ 87 w 107"/>
                <a:gd name="T83" fmla="*/ 174 h 190"/>
                <a:gd name="T84" fmla="*/ 96 w 107"/>
                <a:gd name="T85" fmla="*/ 160 h 190"/>
                <a:gd name="T86" fmla="*/ 96 w 107"/>
                <a:gd name="T87" fmla="*/ 137 h 190"/>
                <a:gd name="T88" fmla="*/ 101 w 107"/>
                <a:gd name="T89" fmla="*/ 114 h 190"/>
                <a:gd name="T90" fmla="*/ 106 w 107"/>
                <a:gd name="T91" fmla="*/ 94 h 190"/>
                <a:gd name="T92" fmla="*/ 97 w 107"/>
                <a:gd name="T93" fmla="*/ 86 h 190"/>
                <a:gd name="T94" fmla="*/ 100 w 107"/>
                <a:gd name="T95" fmla="*/ 76 h 190"/>
                <a:gd name="T96" fmla="*/ 107 w 107"/>
                <a:gd name="T97" fmla="*/ 70 h 190"/>
                <a:gd name="T98" fmla="*/ 107 w 107"/>
                <a:gd name="T99" fmla="*/ 51 h 190"/>
                <a:gd name="T100" fmla="*/ 97 w 107"/>
                <a:gd name="T101" fmla="*/ 34 h 190"/>
                <a:gd name="T102" fmla="*/ 97 w 107"/>
                <a:gd name="T103" fmla="*/ 2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90">
                  <a:moveTo>
                    <a:pt x="97" y="23"/>
                  </a:moveTo>
                  <a:lnTo>
                    <a:pt x="92" y="6"/>
                  </a:lnTo>
                  <a:lnTo>
                    <a:pt x="84" y="6"/>
                  </a:lnTo>
                  <a:lnTo>
                    <a:pt x="71" y="0"/>
                  </a:lnTo>
                  <a:lnTo>
                    <a:pt x="67" y="0"/>
                  </a:lnTo>
                  <a:lnTo>
                    <a:pt x="65" y="8"/>
                  </a:lnTo>
                  <a:lnTo>
                    <a:pt x="56" y="14"/>
                  </a:lnTo>
                  <a:lnTo>
                    <a:pt x="42" y="22"/>
                  </a:lnTo>
                  <a:lnTo>
                    <a:pt x="37" y="33"/>
                  </a:lnTo>
                  <a:lnTo>
                    <a:pt x="24" y="32"/>
                  </a:lnTo>
                  <a:lnTo>
                    <a:pt x="12" y="26"/>
                  </a:lnTo>
                  <a:lnTo>
                    <a:pt x="7" y="19"/>
                  </a:lnTo>
                  <a:lnTo>
                    <a:pt x="13" y="9"/>
                  </a:lnTo>
                  <a:lnTo>
                    <a:pt x="9" y="5"/>
                  </a:lnTo>
                  <a:lnTo>
                    <a:pt x="6" y="15"/>
                  </a:lnTo>
                  <a:lnTo>
                    <a:pt x="1" y="19"/>
                  </a:lnTo>
                  <a:lnTo>
                    <a:pt x="5" y="35"/>
                  </a:lnTo>
                  <a:lnTo>
                    <a:pt x="0" y="44"/>
                  </a:lnTo>
                  <a:lnTo>
                    <a:pt x="3" y="58"/>
                  </a:lnTo>
                  <a:lnTo>
                    <a:pt x="6" y="51"/>
                  </a:lnTo>
                  <a:lnTo>
                    <a:pt x="17" y="58"/>
                  </a:lnTo>
                  <a:lnTo>
                    <a:pt x="23" y="70"/>
                  </a:lnTo>
                  <a:lnTo>
                    <a:pt x="19" y="79"/>
                  </a:lnTo>
                  <a:lnTo>
                    <a:pt x="23" y="85"/>
                  </a:lnTo>
                  <a:lnTo>
                    <a:pt x="18" y="99"/>
                  </a:lnTo>
                  <a:lnTo>
                    <a:pt x="27" y="107"/>
                  </a:lnTo>
                  <a:lnTo>
                    <a:pt x="24" y="116"/>
                  </a:lnTo>
                  <a:lnTo>
                    <a:pt x="13" y="148"/>
                  </a:lnTo>
                  <a:lnTo>
                    <a:pt x="22" y="160"/>
                  </a:lnTo>
                  <a:lnTo>
                    <a:pt x="22" y="176"/>
                  </a:lnTo>
                  <a:lnTo>
                    <a:pt x="27" y="180"/>
                  </a:lnTo>
                  <a:lnTo>
                    <a:pt x="21" y="180"/>
                  </a:lnTo>
                  <a:lnTo>
                    <a:pt x="24" y="187"/>
                  </a:lnTo>
                  <a:lnTo>
                    <a:pt x="29" y="185"/>
                  </a:lnTo>
                  <a:lnTo>
                    <a:pt x="37" y="190"/>
                  </a:lnTo>
                  <a:lnTo>
                    <a:pt x="47" y="188"/>
                  </a:lnTo>
                  <a:lnTo>
                    <a:pt x="55" y="187"/>
                  </a:lnTo>
                  <a:lnTo>
                    <a:pt x="61" y="182"/>
                  </a:lnTo>
                  <a:lnTo>
                    <a:pt x="61" y="168"/>
                  </a:lnTo>
                  <a:lnTo>
                    <a:pt x="73" y="160"/>
                  </a:lnTo>
                  <a:lnTo>
                    <a:pt x="80" y="167"/>
                  </a:lnTo>
                  <a:lnTo>
                    <a:pt x="87" y="174"/>
                  </a:lnTo>
                  <a:lnTo>
                    <a:pt x="96" y="160"/>
                  </a:lnTo>
                  <a:lnTo>
                    <a:pt x="96" y="137"/>
                  </a:lnTo>
                  <a:lnTo>
                    <a:pt x="101" y="114"/>
                  </a:lnTo>
                  <a:lnTo>
                    <a:pt x="106" y="94"/>
                  </a:lnTo>
                  <a:lnTo>
                    <a:pt x="97" y="86"/>
                  </a:lnTo>
                  <a:lnTo>
                    <a:pt x="100" y="76"/>
                  </a:lnTo>
                  <a:lnTo>
                    <a:pt x="107" y="70"/>
                  </a:lnTo>
                  <a:lnTo>
                    <a:pt x="107" y="51"/>
                  </a:lnTo>
                  <a:lnTo>
                    <a:pt x="97" y="34"/>
                  </a:lnTo>
                  <a:lnTo>
                    <a:pt x="97" y="23"/>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91" name="Freeform 423"/>
            <p:cNvSpPr>
              <a:spLocks/>
            </p:cNvSpPr>
            <p:nvPr/>
          </p:nvSpPr>
          <p:spPr bwMode="auto">
            <a:xfrm>
              <a:off x="4842" y="2746"/>
              <a:ext cx="739" cy="790"/>
            </a:xfrm>
            <a:custGeom>
              <a:avLst/>
              <a:gdLst>
                <a:gd name="T0" fmla="*/ 682 w 739"/>
                <a:gd name="T1" fmla="*/ 552 h 790"/>
                <a:gd name="T2" fmla="*/ 579 w 739"/>
                <a:gd name="T3" fmla="*/ 498 h 790"/>
                <a:gd name="T4" fmla="*/ 586 w 739"/>
                <a:gd name="T5" fmla="*/ 460 h 790"/>
                <a:gd name="T6" fmla="*/ 559 w 739"/>
                <a:gd name="T7" fmla="*/ 456 h 790"/>
                <a:gd name="T8" fmla="*/ 516 w 739"/>
                <a:gd name="T9" fmla="*/ 446 h 790"/>
                <a:gd name="T10" fmla="*/ 430 w 739"/>
                <a:gd name="T11" fmla="*/ 317 h 790"/>
                <a:gd name="T12" fmla="*/ 345 w 739"/>
                <a:gd name="T13" fmla="*/ 229 h 790"/>
                <a:gd name="T14" fmla="*/ 342 w 739"/>
                <a:gd name="T15" fmla="*/ 173 h 790"/>
                <a:gd name="T16" fmla="*/ 375 w 739"/>
                <a:gd name="T17" fmla="*/ 140 h 790"/>
                <a:gd name="T18" fmla="*/ 430 w 739"/>
                <a:gd name="T19" fmla="*/ 130 h 790"/>
                <a:gd name="T20" fmla="*/ 418 w 739"/>
                <a:gd name="T21" fmla="*/ 108 h 790"/>
                <a:gd name="T22" fmla="*/ 426 w 739"/>
                <a:gd name="T23" fmla="*/ 51 h 790"/>
                <a:gd name="T24" fmla="*/ 329 w 739"/>
                <a:gd name="T25" fmla="*/ 0 h 790"/>
                <a:gd name="T26" fmla="*/ 225 w 739"/>
                <a:gd name="T27" fmla="*/ 19 h 790"/>
                <a:gd name="T28" fmla="*/ 205 w 739"/>
                <a:gd name="T29" fmla="*/ 78 h 790"/>
                <a:gd name="T30" fmla="*/ 163 w 739"/>
                <a:gd name="T31" fmla="*/ 73 h 790"/>
                <a:gd name="T32" fmla="*/ 133 w 739"/>
                <a:gd name="T33" fmla="*/ 106 h 790"/>
                <a:gd name="T34" fmla="*/ 129 w 739"/>
                <a:gd name="T35" fmla="*/ 104 h 790"/>
                <a:gd name="T36" fmla="*/ 127 w 739"/>
                <a:gd name="T37" fmla="*/ 101 h 790"/>
                <a:gd name="T38" fmla="*/ 125 w 739"/>
                <a:gd name="T39" fmla="*/ 88 h 790"/>
                <a:gd name="T40" fmla="*/ 106 w 739"/>
                <a:gd name="T41" fmla="*/ 111 h 790"/>
                <a:gd name="T42" fmla="*/ 113 w 739"/>
                <a:gd name="T43" fmla="*/ 92 h 790"/>
                <a:gd name="T44" fmla="*/ 94 w 739"/>
                <a:gd name="T45" fmla="*/ 66 h 790"/>
                <a:gd name="T46" fmla="*/ 40 w 739"/>
                <a:gd name="T47" fmla="*/ 93 h 790"/>
                <a:gd name="T48" fmla="*/ 22 w 739"/>
                <a:gd name="T49" fmla="*/ 158 h 790"/>
                <a:gd name="T50" fmla="*/ 16 w 739"/>
                <a:gd name="T51" fmla="*/ 213 h 790"/>
                <a:gd name="T52" fmla="*/ 48 w 739"/>
                <a:gd name="T53" fmla="*/ 261 h 790"/>
                <a:gd name="T54" fmla="*/ 55 w 739"/>
                <a:gd name="T55" fmla="*/ 288 h 790"/>
                <a:gd name="T56" fmla="*/ 97 w 739"/>
                <a:gd name="T57" fmla="*/ 260 h 790"/>
                <a:gd name="T58" fmla="*/ 153 w 739"/>
                <a:gd name="T59" fmla="*/ 253 h 790"/>
                <a:gd name="T60" fmla="*/ 214 w 739"/>
                <a:gd name="T61" fmla="*/ 301 h 790"/>
                <a:gd name="T62" fmla="*/ 228 w 739"/>
                <a:gd name="T63" fmla="*/ 380 h 790"/>
                <a:gd name="T64" fmla="*/ 248 w 739"/>
                <a:gd name="T65" fmla="*/ 398 h 790"/>
                <a:gd name="T66" fmla="*/ 266 w 739"/>
                <a:gd name="T67" fmla="*/ 426 h 790"/>
                <a:gd name="T68" fmla="*/ 314 w 739"/>
                <a:gd name="T69" fmla="*/ 452 h 790"/>
                <a:gd name="T70" fmla="*/ 401 w 739"/>
                <a:gd name="T71" fmla="*/ 516 h 790"/>
                <a:gd name="T72" fmla="*/ 468 w 739"/>
                <a:gd name="T73" fmla="*/ 554 h 790"/>
                <a:gd name="T74" fmla="*/ 497 w 739"/>
                <a:gd name="T75" fmla="*/ 566 h 790"/>
                <a:gd name="T76" fmla="*/ 532 w 739"/>
                <a:gd name="T77" fmla="*/ 617 h 790"/>
                <a:gd name="T78" fmla="*/ 582 w 739"/>
                <a:gd name="T79" fmla="*/ 682 h 790"/>
                <a:gd name="T80" fmla="*/ 580 w 739"/>
                <a:gd name="T81" fmla="*/ 720 h 790"/>
                <a:gd name="T82" fmla="*/ 568 w 739"/>
                <a:gd name="T83" fmla="*/ 751 h 790"/>
                <a:gd name="T84" fmla="*/ 570 w 739"/>
                <a:gd name="T85" fmla="*/ 790 h 790"/>
                <a:gd name="T86" fmla="*/ 592 w 739"/>
                <a:gd name="T87" fmla="*/ 770 h 790"/>
                <a:gd name="T88" fmla="*/ 639 w 739"/>
                <a:gd name="T89" fmla="*/ 694 h 790"/>
                <a:gd name="T90" fmla="*/ 643 w 739"/>
                <a:gd name="T91" fmla="*/ 651 h 790"/>
                <a:gd name="T92" fmla="*/ 619 w 739"/>
                <a:gd name="T93" fmla="*/ 593 h 790"/>
                <a:gd name="T94" fmla="*/ 663 w 739"/>
                <a:gd name="T95" fmla="*/ 577 h 790"/>
                <a:gd name="T96" fmla="*/ 730 w 739"/>
                <a:gd name="T97" fmla="*/ 62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90">
                  <a:moveTo>
                    <a:pt x="730" y="585"/>
                  </a:moveTo>
                  <a:lnTo>
                    <a:pt x="713" y="571"/>
                  </a:lnTo>
                  <a:lnTo>
                    <a:pt x="704" y="561"/>
                  </a:lnTo>
                  <a:lnTo>
                    <a:pt x="682" y="552"/>
                  </a:lnTo>
                  <a:lnTo>
                    <a:pt x="659" y="529"/>
                  </a:lnTo>
                  <a:lnTo>
                    <a:pt x="625" y="515"/>
                  </a:lnTo>
                  <a:lnTo>
                    <a:pt x="592" y="502"/>
                  </a:lnTo>
                  <a:lnTo>
                    <a:pt x="579" y="498"/>
                  </a:lnTo>
                  <a:lnTo>
                    <a:pt x="572" y="484"/>
                  </a:lnTo>
                  <a:lnTo>
                    <a:pt x="573" y="476"/>
                  </a:lnTo>
                  <a:lnTo>
                    <a:pt x="580" y="467"/>
                  </a:lnTo>
                  <a:lnTo>
                    <a:pt x="586" y="460"/>
                  </a:lnTo>
                  <a:lnTo>
                    <a:pt x="578" y="445"/>
                  </a:lnTo>
                  <a:lnTo>
                    <a:pt x="570" y="446"/>
                  </a:lnTo>
                  <a:lnTo>
                    <a:pt x="562" y="448"/>
                  </a:lnTo>
                  <a:lnTo>
                    <a:pt x="559" y="456"/>
                  </a:lnTo>
                  <a:lnTo>
                    <a:pt x="554" y="454"/>
                  </a:lnTo>
                  <a:lnTo>
                    <a:pt x="553" y="449"/>
                  </a:lnTo>
                  <a:lnTo>
                    <a:pt x="535" y="461"/>
                  </a:lnTo>
                  <a:lnTo>
                    <a:pt x="516" y="446"/>
                  </a:lnTo>
                  <a:lnTo>
                    <a:pt x="491" y="431"/>
                  </a:lnTo>
                  <a:lnTo>
                    <a:pt x="469" y="408"/>
                  </a:lnTo>
                  <a:lnTo>
                    <a:pt x="447" y="368"/>
                  </a:lnTo>
                  <a:lnTo>
                    <a:pt x="430" y="317"/>
                  </a:lnTo>
                  <a:lnTo>
                    <a:pt x="408" y="305"/>
                  </a:lnTo>
                  <a:lnTo>
                    <a:pt x="373" y="276"/>
                  </a:lnTo>
                  <a:lnTo>
                    <a:pt x="350" y="250"/>
                  </a:lnTo>
                  <a:lnTo>
                    <a:pt x="345" y="229"/>
                  </a:lnTo>
                  <a:lnTo>
                    <a:pt x="345" y="209"/>
                  </a:lnTo>
                  <a:lnTo>
                    <a:pt x="354" y="198"/>
                  </a:lnTo>
                  <a:lnTo>
                    <a:pt x="354" y="188"/>
                  </a:lnTo>
                  <a:lnTo>
                    <a:pt x="342" y="173"/>
                  </a:lnTo>
                  <a:lnTo>
                    <a:pt x="341" y="162"/>
                  </a:lnTo>
                  <a:lnTo>
                    <a:pt x="347" y="148"/>
                  </a:lnTo>
                  <a:lnTo>
                    <a:pt x="354" y="147"/>
                  </a:lnTo>
                  <a:lnTo>
                    <a:pt x="375" y="140"/>
                  </a:lnTo>
                  <a:lnTo>
                    <a:pt x="397" y="128"/>
                  </a:lnTo>
                  <a:lnTo>
                    <a:pt x="407" y="131"/>
                  </a:lnTo>
                  <a:lnTo>
                    <a:pt x="418" y="126"/>
                  </a:lnTo>
                  <a:lnTo>
                    <a:pt x="430" y="130"/>
                  </a:lnTo>
                  <a:lnTo>
                    <a:pt x="436" y="131"/>
                  </a:lnTo>
                  <a:lnTo>
                    <a:pt x="438" y="123"/>
                  </a:lnTo>
                  <a:lnTo>
                    <a:pt x="435" y="116"/>
                  </a:lnTo>
                  <a:lnTo>
                    <a:pt x="418" y="108"/>
                  </a:lnTo>
                  <a:lnTo>
                    <a:pt x="425" y="97"/>
                  </a:lnTo>
                  <a:lnTo>
                    <a:pt x="424" y="90"/>
                  </a:lnTo>
                  <a:lnTo>
                    <a:pt x="412" y="77"/>
                  </a:lnTo>
                  <a:lnTo>
                    <a:pt x="426" y="51"/>
                  </a:lnTo>
                  <a:lnTo>
                    <a:pt x="402" y="39"/>
                  </a:lnTo>
                  <a:lnTo>
                    <a:pt x="355" y="38"/>
                  </a:lnTo>
                  <a:lnTo>
                    <a:pt x="343" y="20"/>
                  </a:lnTo>
                  <a:lnTo>
                    <a:pt x="329" y="0"/>
                  </a:lnTo>
                  <a:lnTo>
                    <a:pt x="280" y="11"/>
                  </a:lnTo>
                  <a:lnTo>
                    <a:pt x="265" y="26"/>
                  </a:lnTo>
                  <a:lnTo>
                    <a:pt x="241" y="19"/>
                  </a:lnTo>
                  <a:lnTo>
                    <a:pt x="225" y="19"/>
                  </a:lnTo>
                  <a:lnTo>
                    <a:pt x="233" y="35"/>
                  </a:lnTo>
                  <a:lnTo>
                    <a:pt x="231" y="45"/>
                  </a:lnTo>
                  <a:lnTo>
                    <a:pt x="209" y="64"/>
                  </a:lnTo>
                  <a:lnTo>
                    <a:pt x="205" y="78"/>
                  </a:lnTo>
                  <a:lnTo>
                    <a:pt x="200" y="77"/>
                  </a:lnTo>
                  <a:lnTo>
                    <a:pt x="188" y="69"/>
                  </a:lnTo>
                  <a:lnTo>
                    <a:pt x="176" y="66"/>
                  </a:lnTo>
                  <a:lnTo>
                    <a:pt x="163" y="73"/>
                  </a:lnTo>
                  <a:lnTo>
                    <a:pt x="142" y="69"/>
                  </a:lnTo>
                  <a:lnTo>
                    <a:pt x="137" y="77"/>
                  </a:lnTo>
                  <a:lnTo>
                    <a:pt x="140" y="104"/>
                  </a:lnTo>
                  <a:lnTo>
                    <a:pt x="133" y="106"/>
                  </a:lnTo>
                  <a:lnTo>
                    <a:pt x="133" y="106"/>
                  </a:lnTo>
                  <a:lnTo>
                    <a:pt x="132" y="105"/>
                  </a:lnTo>
                  <a:lnTo>
                    <a:pt x="130" y="105"/>
                  </a:lnTo>
                  <a:lnTo>
                    <a:pt x="129" y="104"/>
                  </a:lnTo>
                  <a:lnTo>
                    <a:pt x="127" y="103"/>
                  </a:lnTo>
                  <a:lnTo>
                    <a:pt x="127" y="102"/>
                  </a:lnTo>
                  <a:lnTo>
                    <a:pt x="127" y="102"/>
                  </a:lnTo>
                  <a:lnTo>
                    <a:pt x="127" y="101"/>
                  </a:lnTo>
                  <a:lnTo>
                    <a:pt x="127" y="101"/>
                  </a:lnTo>
                  <a:lnTo>
                    <a:pt x="126" y="88"/>
                  </a:lnTo>
                  <a:lnTo>
                    <a:pt x="126" y="87"/>
                  </a:lnTo>
                  <a:lnTo>
                    <a:pt x="125" y="88"/>
                  </a:lnTo>
                  <a:lnTo>
                    <a:pt x="120" y="92"/>
                  </a:lnTo>
                  <a:lnTo>
                    <a:pt x="115" y="105"/>
                  </a:lnTo>
                  <a:lnTo>
                    <a:pt x="106" y="118"/>
                  </a:lnTo>
                  <a:lnTo>
                    <a:pt x="106" y="111"/>
                  </a:lnTo>
                  <a:lnTo>
                    <a:pt x="98" y="105"/>
                  </a:lnTo>
                  <a:lnTo>
                    <a:pt x="102" y="103"/>
                  </a:lnTo>
                  <a:lnTo>
                    <a:pt x="110" y="103"/>
                  </a:lnTo>
                  <a:lnTo>
                    <a:pt x="113" y="92"/>
                  </a:lnTo>
                  <a:lnTo>
                    <a:pt x="125" y="87"/>
                  </a:lnTo>
                  <a:lnTo>
                    <a:pt x="110" y="74"/>
                  </a:lnTo>
                  <a:lnTo>
                    <a:pt x="99" y="60"/>
                  </a:lnTo>
                  <a:lnTo>
                    <a:pt x="94" y="66"/>
                  </a:lnTo>
                  <a:lnTo>
                    <a:pt x="87" y="68"/>
                  </a:lnTo>
                  <a:lnTo>
                    <a:pt x="74" y="91"/>
                  </a:lnTo>
                  <a:lnTo>
                    <a:pt x="59" y="95"/>
                  </a:lnTo>
                  <a:lnTo>
                    <a:pt x="40" y="93"/>
                  </a:lnTo>
                  <a:lnTo>
                    <a:pt x="16" y="106"/>
                  </a:lnTo>
                  <a:lnTo>
                    <a:pt x="10" y="121"/>
                  </a:lnTo>
                  <a:lnTo>
                    <a:pt x="16" y="134"/>
                  </a:lnTo>
                  <a:lnTo>
                    <a:pt x="22" y="158"/>
                  </a:lnTo>
                  <a:lnTo>
                    <a:pt x="7" y="177"/>
                  </a:lnTo>
                  <a:lnTo>
                    <a:pt x="0" y="192"/>
                  </a:lnTo>
                  <a:lnTo>
                    <a:pt x="13" y="207"/>
                  </a:lnTo>
                  <a:lnTo>
                    <a:pt x="16" y="213"/>
                  </a:lnTo>
                  <a:lnTo>
                    <a:pt x="15" y="228"/>
                  </a:lnTo>
                  <a:lnTo>
                    <a:pt x="11" y="249"/>
                  </a:lnTo>
                  <a:lnTo>
                    <a:pt x="33" y="258"/>
                  </a:lnTo>
                  <a:lnTo>
                    <a:pt x="48" y="261"/>
                  </a:lnTo>
                  <a:lnTo>
                    <a:pt x="53" y="274"/>
                  </a:lnTo>
                  <a:lnTo>
                    <a:pt x="60" y="277"/>
                  </a:lnTo>
                  <a:lnTo>
                    <a:pt x="61" y="282"/>
                  </a:lnTo>
                  <a:lnTo>
                    <a:pt x="55" y="288"/>
                  </a:lnTo>
                  <a:lnTo>
                    <a:pt x="60" y="297"/>
                  </a:lnTo>
                  <a:lnTo>
                    <a:pt x="72" y="294"/>
                  </a:lnTo>
                  <a:lnTo>
                    <a:pt x="82" y="284"/>
                  </a:lnTo>
                  <a:lnTo>
                    <a:pt x="97" y="260"/>
                  </a:lnTo>
                  <a:lnTo>
                    <a:pt x="106" y="250"/>
                  </a:lnTo>
                  <a:lnTo>
                    <a:pt x="128" y="247"/>
                  </a:lnTo>
                  <a:lnTo>
                    <a:pt x="139" y="251"/>
                  </a:lnTo>
                  <a:lnTo>
                    <a:pt x="153" y="253"/>
                  </a:lnTo>
                  <a:lnTo>
                    <a:pt x="175" y="272"/>
                  </a:lnTo>
                  <a:lnTo>
                    <a:pt x="197" y="277"/>
                  </a:lnTo>
                  <a:lnTo>
                    <a:pt x="212" y="283"/>
                  </a:lnTo>
                  <a:lnTo>
                    <a:pt x="214" y="301"/>
                  </a:lnTo>
                  <a:lnTo>
                    <a:pt x="218" y="320"/>
                  </a:lnTo>
                  <a:lnTo>
                    <a:pt x="229" y="355"/>
                  </a:lnTo>
                  <a:lnTo>
                    <a:pt x="233" y="370"/>
                  </a:lnTo>
                  <a:lnTo>
                    <a:pt x="228" y="380"/>
                  </a:lnTo>
                  <a:lnTo>
                    <a:pt x="230" y="383"/>
                  </a:lnTo>
                  <a:lnTo>
                    <a:pt x="238" y="382"/>
                  </a:lnTo>
                  <a:lnTo>
                    <a:pt x="251" y="389"/>
                  </a:lnTo>
                  <a:lnTo>
                    <a:pt x="248" y="398"/>
                  </a:lnTo>
                  <a:lnTo>
                    <a:pt x="259" y="401"/>
                  </a:lnTo>
                  <a:lnTo>
                    <a:pt x="270" y="411"/>
                  </a:lnTo>
                  <a:lnTo>
                    <a:pt x="262" y="417"/>
                  </a:lnTo>
                  <a:lnTo>
                    <a:pt x="266" y="426"/>
                  </a:lnTo>
                  <a:lnTo>
                    <a:pt x="272" y="420"/>
                  </a:lnTo>
                  <a:lnTo>
                    <a:pt x="289" y="417"/>
                  </a:lnTo>
                  <a:lnTo>
                    <a:pt x="305" y="435"/>
                  </a:lnTo>
                  <a:lnTo>
                    <a:pt x="314" y="452"/>
                  </a:lnTo>
                  <a:lnTo>
                    <a:pt x="327" y="464"/>
                  </a:lnTo>
                  <a:lnTo>
                    <a:pt x="353" y="492"/>
                  </a:lnTo>
                  <a:lnTo>
                    <a:pt x="387" y="518"/>
                  </a:lnTo>
                  <a:lnTo>
                    <a:pt x="401" y="516"/>
                  </a:lnTo>
                  <a:lnTo>
                    <a:pt x="414" y="524"/>
                  </a:lnTo>
                  <a:lnTo>
                    <a:pt x="434" y="519"/>
                  </a:lnTo>
                  <a:lnTo>
                    <a:pt x="451" y="541"/>
                  </a:lnTo>
                  <a:lnTo>
                    <a:pt x="468" y="554"/>
                  </a:lnTo>
                  <a:lnTo>
                    <a:pt x="480" y="557"/>
                  </a:lnTo>
                  <a:lnTo>
                    <a:pt x="474" y="568"/>
                  </a:lnTo>
                  <a:lnTo>
                    <a:pt x="480" y="572"/>
                  </a:lnTo>
                  <a:lnTo>
                    <a:pt x="497" y="566"/>
                  </a:lnTo>
                  <a:lnTo>
                    <a:pt x="510" y="586"/>
                  </a:lnTo>
                  <a:lnTo>
                    <a:pt x="509" y="594"/>
                  </a:lnTo>
                  <a:lnTo>
                    <a:pt x="516" y="610"/>
                  </a:lnTo>
                  <a:lnTo>
                    <a:pt x="532" y="617"/>
                  </a:lnTo>
                  <a:lnTo>
                    <a:pt x="550" y="614"/>
                  </a:lnTo>
                  <a:lnTo>
                    <a:pt x="562" y="628"/>
                  </a:lnTo>
                  <a:lnTo>
                    <a:pt x="569" y="654"/>
                  </a:lnTo>
                  <a:lnTo>
                    <a:pt x="582" y="682"/>
                  </a:lnTo>
                  <a:lnTo>
                    <a:pt x="590" y="695"/>
                  </a:lnTo>
                  <a:lnTo>
                    <a:pt x="591" y="704"/>
                  </a:lnTo>
                  <a:lnTo>
                    <a:pt x="589" y="716"/>
                  </a:lnTo>
                  <a:lnTo>
                    <a:pt x="580" y="720"/>
                  </a:lnTo>
                  <a:lnTo>
                    <a:pt x="569" y="725"/>
                  </a:lnTo>
                  <a:lnTo>
                    <a:pt x="566" y="731"/>
                  </a:lnTo>
                  <a:lnTo>
                    <a:pt x="572" y="741"/>
                  </a:lnTo>
                  <a:lnTo>
                    <a:pt x="568" y="751"/>
                  </a:lnTo>
                  <a:lnTo>
                    <a:pt x="554" y="756"/>
                  </a:lnTo>
                  <a:lnTo>
                    <a:pt x="554" y="762"/>
                  </a:lnTo>
                  <a:lnTo>
                    <a:pt x="561" y="782"/>
                  </a:lnTo>
                  <a:lnTo>
                    <a:pt x="570" y="790"/>
                  </a:lnTo>
                  <a:lnTo>
                    <a:pt x="581" y="786"/>
                  </a:lnTo>
                  <a:lnTo>
                    <a:pt x="581" y="786"/>
                  </a:lnTo>
                  <a:lnTo>
                    <a:pt x="592" y="770"/>
                  </a:lnTo>
                  <a:lnTo>
                    <a:pt x="592" y="770"/>
                  </a:lnTo>
                  <a:lnTo>
                    <a:pt x="619" y="741"/>
                  </a:lnTo>
                  <a:lnTo>
                    <a:pt x="619" y="721"/>
                  </a:lnTo>
                  <a:lnTo>
                    <a:pt x="619" y="705"/>
                  </a:lnTo>
                  <a:lnTo>
                    <a:pt x="639" y="694"/>
                  </a:lnTo>
                  <a:lnTo>
                    <a:pt x="653" y="692"/>
                  </a:lnTo>
                  <a:lnTo>
                    <a:pt x="653" y="681"/>
                  </a:lnTo>
                  <a:lnTo>
                    <a:pt x="649" y="664"/>
                  </a:lnTo>
                  <a:lnTo>
                    <a:pt x="643" y="651"/>
                  </a:lnTo>
                  <a:lnTo>
                    <a:pt x="623" y="638"/>
                  </a:lnTo>
                  <a:lnTo>
                    <a:pt x="610" y="627"/>
                  </a:lnTo>
                  <a:lnTo>
                    <a:pt x="624" y="604"/>
                  </a:lnTo>
                  <a:lnTo>
                    <a:pt x="619" y="593"/>
                  </a:lnTo>
                  <a:lnTo>
                    <a:pt x="634" y="575"/>
                  </a:lnTo>
                  <a:lnTo>
                    <a:pt x="661" y="571"/>
                  </a:lnTo>
                  <a:lnTo>
                    <a:pt x="668" y="574"/>
                  </a:lnTo>
                  <a:lnTo>
                    <a:pt x="663" y="577"/>
                  </a:lnTo>
                  <a:lnTo>
                    <a:pt x="663" y="585"/>
                  </a:lnTo>
                  <a:lnTo>
                    <a:pt x="699" y="591"/>
                  </a:lnTo>
                  <a:lnTo>
                    <a:pt x="708" y="612"/>
                  </a:lnTo>
                  <a:lnTo>
                    <a:pt x="730" y="622"/>
                  </a:lnTo>
                  <a:lnTo>
                    <a:pt x="733" y="610"/>
                  </a:lnTo>
                  <a:lnTo>
                    <a:pt x="739" y="597"/>
                  </a:lnTo>
                  <a:lnTo>
                    <a:pt x="730" y="58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92" name="Freeform 424"/>
            <p:cNvSpPr>
              <a:spLocks/>
            </p:cNvSpPr>
            <p:nvPr/>
          </p:nvSpPr>
          <p:spPr bwMode="auto">
            <a:xfrm>
              <a:off x="4842" y="2746"/>
              <a:ext cx="739" cy="790"/>
            </a:xfrm>
            <a:custGeom>
              <a:avLst/>
              <a:gdLst>
                <a:gd name="T0" fmla="*/ 682 w 739"/>
                <a:gd name="T1" fmla="*/ 552 h 790"/>
                <a:gd name="T2" fmla="*/ 579 w 739"/>
                <a:gd name="T3" fmla="*/ 498 h 790"/>
                <a:gd name="T4" fmla="*/ 586 w 739"/>
                <a:gd name="T5" fmla="*/ 460 h 790"/>
                <a:gd name="T6" fmla="*/ 559 w 739"/>
                <a:gd name="T7" fmla="*/ 456 h 790"/>
                <a:gd name="T8" fmla="*/ 516 w 739"/>
                <a:gd name="T9" fmla="*/ 446 h 790"/>
                <a:gd name="T10" fmla="*/ 430 w 739"/>
                <a:gd name="T11" fmla="*/ 317 h 790"/>
                <a:gd name="T12" fmla="*/ 345 w 739"/>
                <a:gd name="T13" fmla="*/ 229 h 790"/>
                <a:gd name="T14" fmla="*/ 342 w 739"/>
                <a:gd name="T15" fmla="*/ 173 h 790"/>
                <a:gd name="T16" fmla="*/ 375 w 739"/>
                <a:gd name="T17" fmla="*/ 140 h 790"/>
                <a:gd name="T18" fmla="*/ 430 w 739"/>
                <a:gd name="T19" fmla="*/ 130 h 790"/>
                <a:gd name="T20" fmla="*/ 418 w 739"/>
                <a:gd name="T21" fmla="*/ 108 h 790"/>
                <a:gd name="T22" fmla="*/ 426 w 739"/>
                <a:gd name="T23" fmla="*/ 51 h 790"/>
                <a:gd name="T24" fmla="*/ 329 w 739"/>
                <a:gd name="T25" fmla="*/ 0 h 790"/>
                <a:gd name="T26" fmla="*/ 225 w 739"/>
                <a:gd name="T27" fmla="*/ 19 h 790"/>
                <a:gd name="T28" fmla="*/ 205 w 739"/>
                <a:gd name="T29" fmla="*/ 78 h 790"/>
                <a:gd name="T30" fmla="*/ 163 w 739"/>
                <a:gd name="T31" fmla="*/ 73 h 790"/>
                <a:gd name="T32" fmla="*/ 133 w 739"/>
                <a:gd name="T33" fmla="*/ 106 h 790"/>
                <a:gd name="T34" fmla="*/ 129 w 739"/>
                <a:gd name="T35" fmla="*/ 104 h 790"/>
                <a:gd name="T36" fmla="*/ 127 w 739"/>
                <a:gd name="T37" fmla="*/ 101 h 790"/>
                <a:gd name="T38" fmla="*/ 125 w 739"/>
                <a:gd name="T39" fmla="*/ 88 h 790"/>
                <a:gd name="T40" fmla="*/ 106 w 739"/>
                <a:gd name="T41" fmla="*/ 111 h 790"/>
                <a:gd name="T42" fmla="*/ 113 w 739"/>
                <a:gd name="T43" fmla="*/ 92 h 790"/>
                <a:gd name="T44" fmla="*/ 94 w 739"/>
                <a:gd name="T45" fmla="*/ 66 h 790"/>
                <a:gd name="T46" fmla="*/ 40 w 739"/>
                <a:gd name="T47" fmla="*/ 93 h 790"/>
                <a:gd name="T48" fmla="*/ 22 w 739"/>
                <a:gd name="T49" fmla="*/ 158 h 790"/>
                <a:gd name="T50" fmla="*/ 16 w 739"/>
                <a:gd name="T51" fmla="*/ 213 h 790"/>
                <a:gd name="T52" fmla="*/ 48 w 739"/>
                <a:gd name="T53" fmla="*/ 261 h 790"/>
                <a:gd name="T54" fmla="*/ 55 w 739"/>
                <a:gd name="T55" fmla="*/ 288 h 790"/>
                <a:gd name="T56" fmla="*/ 97 w 739"/>
                <a:gd name="T57" fmla="*/ 260 h 790"/>
                <a:gd name="T58" fmla="*/ 153 w 739"/>
                <a:gd name="T59" fmla="*/ 253 h 790"/>
                <a:gd name="T60" fmla="*/ 214 w 739"/>
                <a:gd name="T61" fmla="*/ 301 h 790"/>
                <a:gd name="T62" fmla="*/ 228 w 739"/>
                <a:gd name="T63" fmla="*/ 380 h 790"/>
                <a:gd name="T64" fmla="*/ 248 w 739"/>
                <a:gd name="T65" fmla="*/ 398 h 790"/>
                <a:gd name="T66" fmla="*/ 266 w 739"/>
                <a:gd name="T67" fmla="*/ 426 h 790"/>
                <a:gd name="T68" fmla="*/ 314 w 739"/>
                <a:gd name="T69" fmla="*/ 452 h 790"/>
                <a:gd name="T70" fmla="*/ 401 w 739"/>
                <a:gd name="T71" fmla="*/ 516 h 790"/>
                <a:gd name="T72" fmla="*/ 468 w 739"/>
                <a:gd name="T73" fmla="*/ 554 h 790"/>
                <a:gd name="T74" fmla="*/ 497 w 739"/>
                <a:gd name="T75" fmla="*/ 566 h 790"/>
                <a:gd name="T76" fmla="*/ 532 w 739"/>
                <a:gd name="T77" fmla="*/ 617 h 790"/>
                <a:gd name="T78" fmla="*/ 582 w 739"/>
                <a:gd name="T79" fmla="*/ 682 h 790"/>
                <a:gd name="T80" fmla="*/ 580 w 739"/>
                <a:gd name="T81" fmla="*/ 720 h 790"/>
                <a:gd name="T82" fmla="*/ 568 w 739"/>
                <a:gd name="T83" fmla="*/ 751 h 790"/>
                <a:gd name="T84" fmla="*/ 570 w 739"/>
                <a:gd name="T85" fmla="*/ 790 h 790"/>
                <a:gd name="T86" fmla="*/ 592 w 739"/>
                <a:gd name="T87" fmla="*/ 770 h 790"/>
                <a:gd name="T88" fmla="*/ 639 w 739"/>
                <a:gd name="T89" fmla="*/ 694 h 790"/>
                <a:gd name="T90" fmla="*/ 643 w 739"/>
                <a:gd name="T91" fmla="*/ 651 h 790"/>
                <a:gd name="T92" fmla="*/ 619 w 739"/>
                <a:gd name="T93" fmla="*/ 593 h 790"/>
                <a:gd name="T94" fmla="*/ 663 w 739"/>
                <a:gd name="T95" fmla="*/ 577 h 790"/>
                <a:gd name="T96" fmla="*/ 730 w 739"/>
                <a:gd name="T97" fmla="*/ 62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90">
                  <a:moveTo>
                    <a:pt x="730" y="585"/>
                  </a:moveTo>
                  <a:lnTo>
                    <a:pt x="713" y="571"/>
                  </a:lnTo>
                  <a:lnTo>
                    <a:pt x="704" y="561"/>
                  </a:lnTo>
                  <a:lnTo>
                    <a:pt x="682" y="552"/>
                  </a:lnTo>
                  <a:lnTo>
                    <a:pt x="659" y="529"/>
                  </a:lnTo>
                  <a:lnTo>
                    <a:pt x="625" y="515"/>
                  </a:lnTo>
                  <a:lnTo>
                    <a:pt x="592" y="502"/>
                  </a:lnTo>
                  <a:lnTo>
                    <a:pt x="579" y="498"/>
                  </a:lnTo>
                  <a:lnTo>
                    <a:pt x="572" y="484"/>
                  </a:lnTo>
                  <a:lnTo>
                    <a:pt x="573" y="476"/>
                  </a:lnTo>
                  <a:lnTo>
                    <a:pt x="580" y="467"/>
                  </a:lnTo>
                  <a:lnTo>
                    <a:pt x="586" y="460"/>
                  </a:lnTo>
                  <a:lnTo>
                    <a:pt x="578" y="445"/>
                  </a:lnTo>
                  <a:lnTo>
                    <a:pt x="570" y="446"/>
                  </a:lnTo>
                  <a:lnTo>
                    <a:pt x="562" y="448"/>
                  </a:lnTo>
                  <a:lnTo>
                    <a:pt x="559" y="456"/>
                  </a:lnTo>
                  <a:lnTo>
                    <a:pt x="554" y="454"/>
                  </a:lnTo>
                  <a:lnTo>
                    <a:pt x="553" y="449"/>
                  </a:lnTo>
                  <a:lnTo>
                    <a:pt x="535" y="461"/>
                  </a:lnTo>
                  <a:lnTo>
                    <a:pt x="516" y="446"/>
                  </a:lnTo>
                  <a:lnTo>
                    <a:pt x="491" y="431"/>
                  </a:lnTo>
                  <a:lnTo>
                    <a:pt x="469" y="408"/>
                  </a:lnTo>
                  <a:lnTo>
                    <a:pt x="447" y="368"/>
                  </a:lnTo>
                  <a:lnTo>
                    <a:pt x="430" y="317"/>
                  </a:lnTo>
                  <a:lnTo>
                    <a:pt x="408" y="305"/>
                  </a:lnTo>
                  <a:lnTo>
                    <a:pt x="373" y="276"/>
                  </a:lnTo>
                  <a:lnTo>
                    <a:pt x="350" y="250"/>
                  </a:lnTo>
                  <a:lnTo>
                    <a:pt x="345" y="229"/>
                  </a:lnTo>
                  <a:lnTo>
                    <a:pt x="345" y="209"/>
                  </a:lnTo>
                  <a:lnTo>
                    <a:pt x="354" y="198"/>
                  </a:lnTo>
                  <a:lnTo>
                    <a:pt x="354" y="188"/>
                  </a:lnTo>
                  <a:lnTo>
                    <a:pt x="342" y="173"/>
                  </a:lnTo>
                  <a:lnTo>
                    <a:pt x="341" y="162"/>
                  </a:lnTo>
                  <a:lnTo>
                    <a:pt x="347" y="148"/>
                  </a:lnTo>
                  <a:lnTo>
                    <a:pt x="354" y="147"/>
                  </a:lnTo>
                  <a:lnTo>
                    <a:pt x="375" y="140"/>
                  </a:lnTo>
                  <a:lnTo>
                    <a:pt x="397" y="128"/>
                  </a:lnTo>
                  <a:lnTo>
                    <a:pt x="407" y="131"/>
                  </a:lnTo>
                  <a:lnTo>
                    <a:pt x="418" y="126"/>
                  </a:lnTo>
                  <a:lnTo>
                    <a:pt x="430" y="130"/>
                  </a:lnTo>
                  <a:lnTo>
                    <a:pt x="436" y="131"/>
                  </a:lnTo>
                  <a:lnTo>
                    <a:pt x="438" y="123"/>
                  </a:lnTo>
                  <a:lnTo>
                    <a:pt x="435" y="116"/>
                  </a:lnTo>
                  <a:lnTo>
                    <a:pt x="418" y="108"/>
                  </a:lnTo>
                  <a:lnTo>
                    <a:pt x="425" y="97"/>
                  </a:lnTo>
                  <a:lnTo>
                    <a:pt x="424" y="90"/>
                  </a:lnTo>
                  <a:lnTo>
                    <a:pt x="412" y="77"/>
                  </a:lnTo>
                  <a:lnTo>
                    <a:pt x="426" y="51"/>
                  </a:lnTo>
                  <a:lnTo>
                    <a:pt x="402" y="39"/>
                  </a:lnTo>
                  <a:lnTo>
                    <a:pt x="355" y="38"/>
                  </a:lnTo>
                  <a:lnTo>
                    <a:pt x="343" y="20"/>
                  </a:lnTo>
                  <a:lnTo>
                    <a:pt x="329" y="0"/>
                  </a:lnTo>
                  <a:lnTo>
                    <a:pt x="280" y="11"/>
                  </a:lnTo>
                  <a:lnTo>
                    <a:pt x="265" y="26"/>
                  </a:lnTo>
                  <a:lnTo>
                    <a:pt x="241" y="19"/>
                  </a:lnTo>
                  <a:lnTo>
                    <a:pt x="225" y="19"/>
                  </a:lnTo>
                  <a:lnTo>
                    <a:pt x="233" y="35"/>
                  </a:lnTo>
                  <a:lnTo>
                    <a:pt x="231" y="45"/>
                  </a:lnTo>
                  <a:lnTo>
                    <a:pt x="209" y="64"/>
                  </a:lnTo>
                  <a:lnTo>
                    <a:pt x="205" y="78"/>
                  </a:lnTo>
                  <a:lnTo>
                    <a:pt x="200" y="77"/>
                  </a:lnTo>
                  <a:lnTo>
                    <a:pt x="188" y="69"/>
                  </a:lnTo>
                  <a:lnTo>
                    <a:pt x="176" y="66"/>
                  </a:lnTo>
                  <a:lnTo>
                    <a:pt x="163" y="73"/>
                  </a:lnTo>
                  <a:lnTo>
                    <a:pt x="142" y="69"/>
                  </a:lnTo>
                  <a:lnTo>
                    <a:pt x="137" y="77"/>
                  </a:lnTo>
                  <a:lnTo>
                    <a:pt x="140" y="104"/>
                  </a:lnTo>
                  <a:lnTo>
                    <a:pt x="133" y="106"/>
                  </a:lnTo>
                  <a:lnTo>
                    <a:pt x="133" y="106"/>
                  </a:lnTo>
                  <a:lnTo>
                    <a:pt x="132" y="105"/>
                  </a:lnTo>
                  <a:lnTo>
                    <a:pt x="130" y="105"/>
                  </a:lnTo>
                  <a:lnTo>
                    <a:pt x="129" y="104"/>
                  </a:lnTo>
                  <a:lnTo>
                    <a:pt x="127" y="103"/>
                  </a:lnTo>
                  <a:lnTo>
                    <a:pt x="127" y="102"/>
                  </a:lnTo>
                  <a:lnTo>
                    <a:pt x="127" y="102"/>
                  </a:lnTo>
                  <a:lnTo>
                    <a:pt x="127" y="101"/>
                  </a:lnTo>
                  <a:lnTo>
                    <a:pt x="127" y="101"/>
                  </a:lnTo>
                  <a:lnTo>
                    <a:pt x="126" y="88"/>
                  </a:lnTo>
                  <a:lnTo>
                    <a:pt x="126" y="87"/>
                  </a:lnTo>
                  <a:lnTo>
                    <a:pt x="125" y="88"/>
                  </a:lnTo>
                  <a:lnTo>
                    <a:pt x="120" y="92"/>
                  </a:lnTo>
                  <a:lnTo>
                    <a:pt x="115" y="105"/>
                  </a:lnTo>
                  <a:lnTo>
                    <a:pt x="106" y="118"/>
                  </a:lnTo>
                  <a:lnTo>
                    <a:pt x="106" y="111"/>
                  </a:lnTo>
                  <a:lnTo>
                    <a:pt x="98" y="105"/>
                  </a:lnTo>
                  <a:lnTo>
                    <a:pt x="102" y="103"/>
                  </a:lnTo>
                  <a:lnTo>
                    <a:pt x="110" y="103"/>
                  </a:lnTo>
                  <a:lnTo>
                    <a:pt x="113" y="92"/>
                  </a:lnTo>
                  <a:lnTo>
                    <a:pt x="125" y="87"/>
                  </a:lnTo>
                  <a:lnTo>
                    <a:pt x="110" y="74"/>
                  </a:lnTo>
                  <a:lnTo>
                    <a:pt x="99" y="60"/>
                  </a:lnTo>
                  <a:lnTo>
                    <a:pt x="94" y="66"/>
                  </a:lnTo>
                  <a:lnTo>
                    <a:pt x="87" y="68"/>
                  </a:lnTo>
                  <a:lnTo>
                    <a:pt x="74" y="91"/>
                  </a:lnTo>
                  <a:lnTo>
                    <a:pt x="59" y="95"/>
                  </a:lnTo>
                  <a:lnTo>
                    <a:pt x="40" y="93"/>
                  </a:lnTo>
                  <a:lnTo>
                    <a:pt x="16" y="106"/>
                  </a:lnTo>
                  <a:lnTo>
                    <a:pt x="10" y="121"/>
                  </a:lnTo>
                  <a:lnTo>
                    <a:pt x="16" y="134"/>
                  </a:lnTo>
                  <a:lnTo>
                    <a:pt x="22" y="158"/>
                  </a:lnTo>
                  <a:lnTo>
                    <a:pt x="7" y="177"/>
                  </a:lnTo>
                  <a:lnTo>
                    <a:pt x="0" y="192"/>
                  </a:lnTo>
                  <a:lnTo>
                    <a:pt x="13" y="207"/>
                  </a:lnTo>
                  <a:lnTo>
                    <a:pt x="16" y="213"/>
                  </a:lnTo>
                  <a:lnTo>
                    <a:pt x="15" y="228"/>
                  </a:lnTo>
                  <a:lnTo>
                    <a:pt x="11" y="249"/>
                  </a:lnTo>
                  <a:lnTo>
                    <a:pt x="33" y="258"/>
                  </a:lnTo>
                  <a:lnTo>
                    <a:pt x="48" y="261"/>
                  </a:lnTo>
                  <a:lnTo>
                    <a:pt x="53" y="274"/>
                  </a:lnTo>
                  <a:lnTo>
                    <a:pt x="60" y="277"/>
                  </a:lnTo>
                  <a:lnTo>
                    <a:pt x="61" y="282"/>
                  </a:lnTo>
                  <a:lnTo>
                    <a:pt x="55" y="288"/>
                  </a:lnTo>
                  <a:lnTo>
                    <a:pt x="60" y="297"/>
                  </a:lnTo>
                  <a:lnTo>
                    <a:pt x="72" y="294"/>
                  </a:lnTo>
                  <a:lnTo>
                    <a:pt x="82" y="284"/>
                  </a:lnTo>
                  <a:lnTo>
                    <a:pt x="97" y="260"/>
                  </a:lnTo>
                  <a:lnTo>
                    <a:pt x="106" y="250"/>
                  </a:lnTo>
                  <a:lnTo>
                    <a:pt x="128" y="247"/>
                  </a:lnTo>
                  <a:lnTo>
                    <a:pt x="139" y="251"/>
                  </a:lnTo>
                  <a:lnTo>
                    <a:pt x="153" y="253"/>
                  </a:lnTo>
                  <a:lnTo>
                    <a:pt x="175" y="272"/>
                  </a:lnTo>
                  <a:lnTo>
                    <a:pt x="197" y="277"/>
                  </a:lnTo>
                  <a:lnTo>
                    <a:pt x="212" y="283"/>
                  </a:lnTo>
                  <a:lnTo>
                    <a:pt x="214" y="301"/>
                  </a:lnTo>
                  <a:lnTo>
                    <a:pt x="218" y="320"/>
                  </a:lnTo>
                  <a:lnTo>
                    <a:pt x="229" y="355"/>
                  </a:lnTo>
                  <a:lnTo>
                    <a:pt x="233" y="370"/>
                  </a:lnTo>
                  <a:lnTo>
                    <a:pt x="228" y="380"/>
                  </a:lnTo>
                  <a:lnTo>
                    <a:pt x="230" y="383"/>
                  </a:lnTo>
                  <a:lnTo>
                    <a:pt x="238" y="382"/>
                  </a:lnTo>
                  <a:lnTo>
                    <a:pt x="251" y="389"/>
                  </a:lnTo>
                  <a:lnTo>
                    <a:pt x="248" y="398"/>
                  </a:lnTo>
                  <a:lnTo>
                    <a:pt x="259" y="401"/>
                  </a:lnTo>
                  <a:lnTo>
                    <a:pt x="270" y="411"/>
                  </a:lnTo>
                  <a:lnTo>
                    <a:pt x="262" y="417"/>
                  </a:lnTo>
                  <a:lnTo>
                    <a:pt x="266" y="426"/>
                  </a:lnTo>
                  <a:lnTo>
                    <a:pt x="272" y="420"/>
                  </a:lnTo>
                  <a:lnTo>
                    <a:pt x="289" y="417"/>
                  </a:lnTo>
                  <a:lnTo>
                    <a:pt x="305" y="435"/>
                  </a:lnTo>
                  <a:lnTo>
                    <a:pt x="314" y="452"/>
                  </a:lnTo>
                  <a:lnTo>
                    <a:pt x="327" y="464"/>
                  </a:lnTo>
                  <a:lnTo>
                    <a:pt x="353" y="492"/>
                  </a:lnTo>
                  <a:lnTo>
                    <a:pt x="387" y="518"/>
                  </a:lnTo>
                  <a:lnTo>
                    <a:pt x="401" y="516"/>
                  </a:lnTo>
                  <a:lnTo>
                    <a:pt x="414" y="524"/>
                  </a:lnTo>
                  <a:lnTo>
                    <a:pt x="434" y="519"/>
                  </a:lnTo>
                  <a:lnTo>
                    <a:pt x="451" y="541"/>
                  </a:lnTo>
                  <a:lnTo>
                    <a:pt x="468" y="554"/>
                  </a:lnTo>
                  <a:lnTo>
                    <a:pt x="480" y="557"/>
                  </a:lnTo>
                  <a:lnTo>
                    <a:pt x="474" y="568"/>
                  </a:lnTo>
                  <a:lnTo>
                    <a:pt x="480" y="572"/>
                  </a:lnTo>
                  <a:lnTo>
                    <a:pt x="497" y="566"/>
                  </a:lnTo>
                  <a:lnTo>
                    <a:pt x="510" y="586"/>
                  </a:lnTo>
                  <a:lnTo>
                    <a:pt x="509" y="594"/>
                  </a:lnTo>
                  <a:lnTo>
                    <a:pt x="516" y="610"/>
                  </a:lnTo>
                  <a:lnTo>
                    <a:pt x="532" y="617"/>
                  </a:lnTo>
                  <a:lnTo>
                    <a:pt x="550" y="614"/>
                  </a:lnTo>
                  <a:lnTo>
                    <a:pt x="562" y="628"/>
                  </a:lnTo>
                  <a:lnTo>
                    <a:pt x="569" y="654"/>
                  </a:lnTo>
                  <a:lnTo>
                    <a:pt x="582" y="682"/>
                  </a:lnTo>
                  <a:lnTo>
                    <a:pt x="590" y="695"/>
                  </a:lnTo>
                  <a:lnTo>
                    <a:pt x="591" y="704"/>
                  </a:lnTo>
                  <a:lnTo>
                    <a:pt x="589" y="716"/>
                  </a:lnTo>
                  <a:lnTo>
                    <a:pt x="580" y="720"/>
                  </a:lnTo>
                  <a:lnTo>
                    <a:pt x="569" y="725"/>
                  </a:lnTo>
                  <a:lnTo>
                    <a:pt x="566" y="731"/>
                  </a:lnTo>
                  <a:lnTo>
                    <a:pt x="572" y="741"/>
                  </a:lnTo>
                  <a:lnTo>
                    <a:pt x="568" y="751"/>
                  </a:lnTo>
                  <a:lnTo>
                    <a:pt x="554" y="756"/>
                  </a:lnTo>
                  <a:lnTo>
                    <a:pt x="554" y="762"/>
                  </a:lnTo>
                  <a:lnTo>
                    <a:pt x="561" y="782"/>
                  </a:lnTo>
                  <a:lnTo>
                    <a:pt x="570" y="790"/>
                  </a:lnTo>
                  <a:lnTo>
                    <a:pt x="581" y="786"/>
                  </a:lnTo>
                  <a:lnTo>
                    <a:pt x="581" y="786"/>
                  </a:lnTo>
                  <a:lnTo>
                    <a:pt x="592" y="770"/>
                  </a:lnTo>
                  <a:lnTo>
                    <a:pt x="592" y="770"/>
                  </a:lnTo>
                  <a:lnTo>
                    <a:pt x="619" y="741"/>
                  </a:lnTo>
                  <a:lnTo>
                    <a:pt x="619" y="721"/>
                  </a:lnTo>
                  <a:lnTo>
                    <a:pt x="619" y="705"/>
                  </a:lnTo>
                  <a:lnTo>
                    <a:pt x="639" y="694"/>
                  </a:lnTo>
                  <a:lnTo>
                    <a:pt x="653" y="692"/>
                  </a:lnTo>
                  <a:lnTo>
                    <a:pt x="653" y="681"/>
                  </a:lnTo>
                  <a:lnTo>
                    <a:pt x="649" y="664"/>
                  </a:lnTo>
                  <a:lnTo>
                    <a:pt x="643" y="651"/>
                  </a:lnTo>
                  <a:lnTo>
                    <a:pt x="623" y="638"/>
                  </a:lnTo>
                  <a:lnTo>
                    <a:pt x="610" y="627"/>
                  </a:lnTo>
                  <a:lnTo>
                    <a:pt x="624" y="604"/>
                  </a:lnTo>
                  <a:lnTo>
                    <a:pt x="619" y="593"/>
                  </a:lnTo>
                  <a:lnTo>
                    <a:pt x="634" y="575"/>
                  </a:lnTo>
                  <a:lnTo>
                    <a:pt x="661" y="571"/>
                  </a:lnTo>
                  <a:lnTo>
                    <a:pt x="668" y="574"/>
                  </a:lnTo>
                  <a:lnTo>
                    <a:pt x="663" y="577"/>
                  </a:lnTo>
                  <a:lnTo>
                    <a:pt x="663" y="585"/>
                  </a:lnTo>
                  <a:lnTo>
                    <a:pt x="699" y="591"/>
                  </a:lnTo>
                  <a:lnTo>
                    <a:pt x="708" y="612"/>
                  </a:lnTo>
                  <a:lnTo>
                    <a:pt x="730" y="622"/>
                  </a:lnTo>
                  <a:lnTo>
                    <a:pt x="733" y="610"/>
                  </a:lnTo>
                  <a:lnTo>
                    <a:pt x="739" y="597"/>
                  </a:lnTo>
                  <a:lnTo>
                    <a:pt x="730" y="585"/>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93" name="Freeform 425"/>
            <p:cNvSpPr>
              <a:spLocks/>
            </p:cNvSpPr>
            <p:nvPr/>
          </p:nvSpPr>
          <p:spPr bwMode="auto">
            <a:xfrm>
              <a:off x="5046" y="3129"/>
              <a:ext cx="24" cy="20"/>
            </a:xfrm>
            <a:custGeom>
              <a:avLst/>
              <a:gdLst>
                <a:gd name="T0" fmla="*/ 14 w 24"/>
                <a:gd name="T1" fmla="*/ 7 h 20"/>
                <a:gd name="T2" fmla="*/ 0 w 24"/>
                <a:gd name="T3" fmla="*/ 8 h 20"/>
                <a:gd name="T4" fmla="*/ 4 w 24"/>
                <a:gd name="T5" fmla="*/ 15 h 20"/>
                <a:gd name="T6" fmla="*/ 14 w 24"/>
                <a:gd name="T7" fmla="*/ 14 h 20"/>
                <a:gd name="T8" fmla="*/ 17 w 24"/>
                <a:gd name="T9" fmla="*/ 20 h 20"/>
                <a:gd name="T10" fmla="*/ 22 w 24"/>
                <a:gd name="T11" fmla="*/ 19 h 20"/>
                <a:gd name="T12" fmla="*/ 19 w 24"/>
                <a:gd name="T13" fmla="*/ 13 h 20"/>
                <a:gd name="T14" fmla="*/ 23 w 24"/>
                <a:gd name="T15" fmla="*/ 11 h 20"/>
                <a:gd name="T16" fmla="*/ 24 w 24"/>
                <a:gd name="T17" fmla="*/ 7 h 20"/>
                <a:gd name="T18" fmla="*/ 22 w 24"/>
                <a:gd name="T19" fmla="*/ 0 h 20"/>
                <a:gd name="T20" fmla="*/ 14 w 24"/>
                <a:gd name="T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14" y="7"/>
                  </a:moveTo>
                  <a:lnTo>
                    <a:pt x="0" y="8"/>
                  </a:lnTo>
                  <a:lnTo>
                    <a:pt x="4" y="15"/>
                  </a:lnTo>
                  <a:lnTo>
                    <a:pt x="14" y="14"/>
                  </a:lnTo>
                  <a:lnTo>
                    <a:pt x="17" y="20"/>
                  </a:lnTo>
                  <a:lnTo>
                    <a:pt x="22" y="19"/>
                  </a:lnTo>
                  <a:lnTo>
                    <a:pt x="19" y="13"/>
                  </a:lnTo>
                  <a:lnTo>
                    <a:pt x="23" y="11"/>
                  </a:lnTo>
                  <a:lnTo>
                    <a:pt x="24" y="7"/>
                  </a:lnTo>
                  <a:lnTo>
                    <a:pt x="22" y="0"/>
                  </a:lnTo>
                  <a:lnTo>
                    <a:pt x="14"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94" name="Freeform 426"/>
            <p:cNvSpPr>
              <a:spLocks/>
            </p:cNvSpPr>
            <p:nvPr/>
          </p:nvSpPr>
          <p:spPr bwMode="auto">
            <a:xfrm>
              <a:off x="5046" y="3129"/>
              <a:ext cx="24" cy="20"/>
            </a:xfrm>
            <a:custGeom>
              <a:avLst/>
              <a:gdLst>
                <a:gd name="T0" fmla="*/ 14 w 24"/>
                <a:gd name="T1" fmla="*/ 7 h 20"/>
                <a:gd name="T2" fmla="*/ 0 w 24"/>
                <a:gd name="T3" fmla="*/ 8 h 20"/>
                <a:gd name="T4" fmla="*/ 4 w 24"/>
                <a:gd name="T5" fmla="*/ 15 h 20"/>
                <a:gd name="T6" fmla="*/ 14 w 24"/>
                <a:gd name="T7" fmla="*/ 14 h 20"/>
                <a:gd name="T8" fmla="*/ 17 w 24"/>
                <a:gd name="T9" fmla="*/ 20 h 20"/>
                <a:gd name="T10" fmla="*/ 22 w 24"/>
                <a:gd name="T11" fmla="*/ 19 h 20"/>
                <a:gd name="T12" fmla="*/ 19 w 24"/>
                <a:gd name="T13" fmla="*/ 13 h 20"/>
                <a:gd name="T14" fmla="*/ 23 w 24"/>
                <a:gd name="T15" fmla="*/ 11 h 20"/>
                <a:gd name="T16" fmla="*/ 24 w 24"/>
                <a:gd name="T17" fmla="*/ 7 h 20"/>
                <a:gd name="T18" fmla="*/ 22 w 24"/>
                <a:gd name="T19" fmla="*/ 0 h 20"/>
                <a:gd name="T20" fmla="*/ 14 w 24"/>
                <a:gd name="T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14" y="7"/>
                  </a:moveTo>
                  <a:lnTo>
                    <a:pt x="0" y="8"/>
                  </a:lnTo>
                  <a:lnTo>
                    <a:pt x="4" y="15"/>
                  </a:lnTo>
                  <a:lnTo>
                    <a:pt x="14" y="14"/>
                  </a:lnTo>
                  <a:lnTo>
                    <a:pt x="17" y="20"/>
                  </a:lnTo>
                  <a:lnTo>
                    <a:pt x="22" y="19"/>
                  </a:lnTo>
                  <a:lnTo>
                    <a:pt x="19" y="13"/>
                  </a:lnTo>
                  <a:lnTo>
                    <a:pt x="23" y="11"/>
                  </a:lnTo>
                  <a:lnTo>
                    <a:pt x="24" y="7"/>
                  </a:lnTo>
                  <a:lnTo>
                    <a:pt x="22" y="0"/>
                  </a:lnTo>
                  <a:lnTo>
                    <a:pt x="14" y="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95" name="Freeform 427"/>
            <p:cNvSpPr>
              <a:spLocks/>
            </p:cNvSpPr>
            <p:nvPr/>
          </p:nvSpPr>
          <p:spPr bwMode="auto">
            <a:xfrm>
              <a:off x="5346" y="3482"/>
              <a:ext cx="10" cy="12"/>
            </a:xfrm>
            <a:custGeom>
              <a:avLst/>
              <a:gdLst>
                <a:gd name="T0" fmla="*/ 3 w 10"/>
                <a:gd name="T1" fmla="*/ 0 h 12"/>
                <a:gd name="T2" fmla="*/ 0 w 10"/>
                <a:gd name="T3" fmla="*/ 3 h 12"/>
                <a:gd name="T4" fmla="*/ 6 w 10"/>
                <a:gd name="T5" fmla="*/ 12 h 12"/>
                <a:gd name="T6" fmla="*/ 10 w 10"/>
                <a:gd name="T7" fmla="*/ 3 h 12"/>
                <a:gd name="T8" fmla="*/ 3 w 10"/>
                <a:gd name="T9" fmla="*/ 0 h 12"/>
              </a:gdLst>
              <a:ahLst/>
              <a:cxnLst>
                <a:cxn ang="0">
                  <a:pos x="T0" y="T1"/>
                </a:cxn>
                <a:cxn ang="0">
                  <a:pos x="T2" y="T3"/>
                </a:cxn>
                <a:cxn ang="0">
                  <a:pos x="T4" y="T5"/>
                </a:cxn>
                <a:cxn ang="0">
                  <a:pos x="T6" y="T7"/>
                </a:cxn>
                <a:cxn ang="0">
                  <a:pos x="T8" y="T9"/>
                </a:cxn>
              </a:cxnLst>
              <a:rect l="0" t="0" r="r" b="b"/>
              <a:pathLst>
                <a:path w="10" h="12">
                  <a:moveTo>
                    <a:pt x="3" y="0"/>
                  </a:moveTo>
                  <a:lnTo>
                    <a:pt x="0" y="3"/>
                  </a:lnTo>
                  <a:lnTo>
                    <a:pt x="6" y="12"/>
                  </a:lnTo>
                  <a:lnTo>
                    <a:pt x="10" y="3"/>
                  </a:lnTo>
                  <a:lnTo>
                    <a:pt x="3"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96" name="Freeform 428"/>
            <p:cNvSpPr>
              <a:spLocks/>
            </p:cNvSpPr>
            <p:nvPr/>
          </p:nvSpPr>
          <p:spPr bwMode="auto">
            <a:xfrm>
              <a:off x="5346" y="3482"/>
              <a:ext cx="10" cy="12"/>
            </a:xfrm>
            <a:custGeom>
              <a:avLst/>
              <a:gdLst>
                <a:gd name="T0" fmla="*/ 3 w 10"/>
                <a:gd name="T1" fmla="*/ 0 h 12"/>
                <a:gd name="T2" fmla="*/ 0 w 10"/>
                <a:gd name="T3" fmla="*/ 3 h 12"/>
                <a:gd name="T4" fmla="*/ 6 w 10"/>
                <a:gd name="T5" fmla="*/ 12 h 12"/>
                <a:gd name="T6" fmla="*/ 10 w 10"/>
                <a:gd name="T7" fmla="*/ 3 h 12"/>
                <a:gd name="T8" fmla="*/ 3 w 10"/>
                <a:gd name="T9" fmla="*/ 0 h 12"/>
              </a:gdLst>
              <a:ahLst/>
              <a:cxnLst>
                <a:cxn ang="0">
                  <a:pos x="T0" y="T1"/>
                </a:cxn>
                <a:cxn ang="0">
                  <a:pos x="T2" y="T3"/>
                </a:cxn>
                <a:cxn ang="0">
                  <a:pos x="T4" y="T5"/>
                </a:cxn>
                <a:cxn ang="0">
                  <a:pos x="T6" y="T7"/>
                </a:cxn>
                <a:cxn ang="0">
                  <a:pos x="T8" y="T9"/>
                </a:cxn>
              </a:cxnLst>
              <a:rect l="0" t="0" r="r" b="b"/>
              <a:pathLst>
                <a:path w="10" h="12">
                  <a:moveTo>
                    <a:pt x="3" y="0"/>
                  </a:moveTo>
                  <a:lnTo>
                    <a:pt x="0" y="3"/>
                  </a:lnTo>
                  <a:lnTo>
                    <a:pt x="6" y="12"/>
                  </a:lnTo>
                  <a:lnTo>
                    <a:pt x="10" y="3"/>
                  </a:lnTo>
                  <a:lnTo>
                    <a:pt x="3"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97" name="Freeform 429"/>
            <p:cNvSpPr>
              <a:spLocks/>
            </p:cNvSpPr>
            <p:nvPr/>
          </p:nvSpPr>
          <p:spPr bwMode="auto">
            <a:xfrm>
              <a:off x="5140" y="3613"/>
              <a:ext cx="13" cy="12"/>
            </a:xfrm>
            <a:custGeom>
              <a:avLst/>
              <a:gdLst>
                <a:gd name="T0" fmla="*/ 0 w 13"/>
                <a:gd name="T1" fmla="*/ 3 h 12"/>
                <a:gd name="T2" fmla="*/ 6 w 13"/>
                <a:gd name="T3" fmla="*/ 12 h 12"/>
                <a:gd name="T4" fmla="*/ 13 w 13"/>
                <a:gd name="T5" fmla="*/ 8 h 12"/>
                <a:gd name="T6" fmla="*/ 3 w 13"/>
                <a:gd name="T7" fmla="*/ 0 h 12"/>
                <a:gd name="T8" fmla="*/ 0 w 13"/>
                <a:gd name="T9" fmla="*/ 3 h 12"/>
              </a:gdLst>
              <a:ahLst/>
              <a:cxnLst>
                <a:cxn ang="0">
                  <a:pos x="T0" y="T1"/>
                </a:cxn>
                <a:cxn ang="0">
                  <a:pos x="T2" y="T3"/>
                </a:cxn>
                <a:cxn ang="0">
                  <a:pos x="T4" y="T5"/>
                </a:cxn>
                <a:cxn ang="0">
                  <a:pos x="T6" y="T7"/>
                </a:cxn>
                <a:cxn ang="0">
                  <a:pos x="T8" y="T9"/>
                </a:cxn>
              </a:cxnLst>
              <a:rect l="0" t="0" r="r" b="b"/>
              <a:pathLst>
                <a:path w="13" h="12">
                  <a:moveTo>
                    <a:pt x="0" y="3"/>
                  </a:moveTo>
                  <a:lnTo>
                    <a:pt x="6" y="12"/>
                  </a:lnTo>
                  <a:lnTo>
                    <a:pt x="13" y="8"/>
                  </a:lnTo>
                  <a:lnTo>
                    <a:pt x="3" y="0"/>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98" name="Freeform 430"/>
            <p:cNvSpPr>
              <a:spLocks/>
            </p:cNvSpPr>
            <p:nvPr/>
          </p:nvSpPr>
          <p:spPr bwMode="auto">
            <a:xfrm>
              <a:off x="5140" y="3613"/>
              <a:ext cx="13" cy="12"/>
            </a:xfrm>
            <a:custGeom>
              <a:avLst/>
              <a:gdLst>
                <a:gd name="T0" fmla="*/ 0 w 13"/>
                <a:gd name="T1" fmla="*/ 3 h 12"/>
                <a:gd name="T2" fmla="*/ 6 w 13"/>
                <a:gd name="T3" fmla="*/ 12 h 12"/>
                <a:gd name="T4" fmla="*/ 13 w 13"/>
                <a:gd name="T5" fmla="*/ 8 h 12"/>
                <a:gd name="T6" fmla="*/ 3 w 13"/>
                <a:gd name="T7" fmla="*/ 0 h 12"/>
                <a:gd name="T8" fmla="*/ 0 w 13"/>
                <a:gd name="T9" fmla="*/ 3 h 12"/>
              </a:gdLst>
              <a:ahLst/>
              <a:cxnLst>
                <a:cxn ang="0">
                  <a:pos x="T0" y="T1"/>
                </a:cxn>
                <a:cxn ang="0">
                  <a:pos x="T2" y="T3"/>
                </a:cxn>
                <a:cxn ang="0">
                  <a:pos x="T4" y="T5"/>
                </a:cxn>
                <a:cxn ang="0">
                  <a:pos x="T6" y="T7"/>
                </a:cxn>
                <a:cxn ang="0">
                  <a:pos x="T8" y="T9"/>
                </a:cxn>
              </a:cxnLst>
              <a:rect l="0" t="0" r="r" b="b"/>
              <a:pathLst>
                <a:path w="13" h="12">
                  <a:moveTo>
                    <a:pt x="0" y="3"/>
                  </a:moveTo>
                  <a:lnTo>
                    <a:pt x="6" y="12"/>
                  </a:lnTo>
                  <a:lnTo>
                    <a:pt x="13" y="8"/>
                  </a:lnTo>
                  <a:lnTo>
                    <a:pt x="3" y="0"/>
                  </a:lnTo>
                  <a:lnTo>
                    <a:pt x="0" y="3"/>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99" name="Freeform 431"/>
            <p:cNvSpPr>
              <a:spLocks/>
            </p:cNvSpPr>
            <p:nvPr/>
          </p:nvSpPr>
          <p:spPr bwMode="auto">
            <a:xfrm>
              <a:off x="5193" y="3506"/>
              <a:ext cx="198" cy="127"/>
            </a:xfrm>
            <a:custGeom>
              <a:avLst/>
              <a:gdLst>
                <a:gd name="T0" fmla="*/ 193 w 198"/>
                <a:gd name="T1" fmla="*/ 0 h 127"/>
                <a:gd name="T2" fmla="*/ 187 w 198"/>
                <a:gd name="T3" fmla="*/ 5 h 127"/>
                <a:gd name="T4" fmla="*/ 175 w 198"/>
                <a:gd name="T5" fmla="*/ 6 h 127"/>
                <a:gd name="T6" fmla="*/ 168 w 198"/>
                <a:gd name="T7" fmla="*/ 11 h 127"/>
                <a:gd name="T8" fmla="*/ 151 w 198"/>
                <a:gd name="T9" fmla="*/ 9 h 127"/>
                <a:gd name="T10" fmla="*/ 136 w 198"/>
                <a:gd name="T11" fmla="*/ 17 h 127"/>
                <a:gd name="T12" fmla="*/ 118 w 198"/>
                <a:gd name="T13" fmla="*/ 21 h 127"/>
                <a:gd name="T14" fmla="*/ 103 w 198"/>
                <a:gd name="T15" fmla="*/ 17 h 127"/>
                <a:gd name="T16" fmla="*/ 86 w 198"/>
                <a:gd name="T17" fmla="*/ 23 h 127"/>
                <a:gd name="T18" fmla="*/ 72 w 198"/>
                <a:gd name="T19" fmla="*/ 24 h 127"/>
                <a:gd name="T20" fmla="*/ 65 w 198"/>
                <a:gd name="T21" fmla="*/ 15 h 127"/>
                <a:gd name="T22" fmla="*/ 57 w 198"/>
                <a:gd name="T23" fmla="*/ 14 h 127"/>
                <a:gd name="T24" fmla="*/ 48 w 198"/>
                <a:gd name="T25" fmla="*/ 9 h 127"/>
                <a:gd name="T26" fmla="*/ 38 w 198"/>
                <a:gd name="T27" fmla="*/ 19 h 127"/>
                <a:gd name="T28" fmla="*/ 31 w 198"/>
                <a:gd name="T29" fmla="*/ 21 h 127"/>
                <a:gd name="T30" fmla="*/ 25 w 198"/>
                <a:gd name="T31" fmla="*/ 14 h 127"/>
                <a:gd name="T32" fmla="*/ 23 w 198"/>
                <a:gd name="T33" fmla="*/ 9 h 127"/>
                <a:gd name="T34" fmla="*/ 16 w 198"/>
                <a:gd name="T35" fmla="*/ 8 h 127"/>
                <a:gd name="T36" fmla="*/ 17 w 198"/>
                <a:gd name="T37" fmla="*/ 15 h 127"/>
                <a:gd name="T38" fmla="*/ 9 w 198"/>
                <a:gd name="T39" fmla="*/ 18 h 127"/>
                <a:gd name="T40" fmla="*/ 0 w 198"/>
                <a:gd name="T41" fmla="*/ 32 h 127"/>
                <a:gd name="T42" fmla="*/ 6 w 198"/>
                <a:gd name="T43" fmla="*/ 51 h 127"/>
                <a:gd name="T44" fmla="*/ 30 w 198"/>
                <a:gd name="T45" fmla="*/ 55 h 127"/>
                <a:gd name="T46" fmla="*/ 35 w 198"/>
                <a:gd name="T47" fmla="*/ 60 h 127"/>
                <a:gd name="T48" fmla="*/ 58 w 198"/>
                <a:gd name="T49" fmla="*/ 70 h 127"/>
                <a:gd name="T50" fmla="*/ 86 w 198"/>
                <a:gd name="T51" fmla="*/ 91 h 127"/>
                <a:gd name="T52" fmla="*/ 111 w 198"/>
                <a:gd name="T53" fmla="*/ 92 h 127"/>
                <a:gd name="T54" fmla="*/ 130 w 198"/>
                <a:gd name="T55" fmla="*/ 111 h 127"/>
                <a:gd name="T56" fmla="*/ 146 w 198"/>
                <a:gd name="T57" fmla="*/ 117 h 127"/>
                <a:gd name="T58" fmla="*/ 161 w 198"/>
                <a:gd name="T59" fmla="*/ 122 h 127"/>
                <a:gd name="T60" fmla="*/ 170 w 198"/>
                <a:gd name="T61" fmla="*/ 127 h 127"/>
                <a:gd name="T62" fmla="*/ 176 w 198"/>
                <a:gd name="T63" fmla="*/ 124 h 127"/>
                <a:gd name="T64" fmla="*/ 171 w 198"/>
                <a:gd name="T65" fmla="*/ 113 h 127"/>
                <a:gd name="T66" fmla="*/ 182 w 198"/>
                <a:gd name="T67" fmla="*/ 100 h 127"/>
                <a:gd name="T68" fmla="*/ 184 w 198"/>
                <a:gd name="T69" fmla="*/ 84 h 127"/>
                <a:gd name="T70" fmla="*/ 175 w 198"/>
                <a:gd name="T71" fmla="*/ 73 h 127"/>
                <a:gd name="T72" fmla="*/ 175 w 198"/>
                <a:gd name="T73" fmla="*/ 73 h 127"/>
                <a:gd name="T74" fmla="*/ 174 w 198"/>
                <a:gd name="T75" fmla="*/ 57 h 127"/>
                <a:gd name="T76" fmla="*/ 174 w 198"/>
                <a:gd name="T77" fmla="*/ 57 h 127"/>
                <a:gd name="T78" fmla="*/ 175 w 198"/>
                <a:gd name="T79" fmla="*/ 55 h 127"/>
                <a:gd name="T80" fmla="*/ 176 w 198"/>
                <a:gd name="T81" fmla="*/ 52 h 127"/>
                <a:gd name="T82" fmla="*/ 180 w 198"/>
                <a:gd name="T83" fmla="*/ 43 h 127"/>
                <a:gd name="T84" fmla="*/ 186 w 198"/>
                <a:gd name="T85" fmla="*/ 31 h 127"/>
                <a:gd name="T86" fmla="*/ 197 w 198"/>
                <a:gd name="T87" fmla="*/ 12 h 127"/>
                <a:gd name="T88" fmla="*/ 195 w 198"/>
                <a:gd name="T89" fmla="*/ 4 h 127"/>
                <a:gd name="T90" fmla="*/ 198 w 198"/>
                <a:gd name="T91" fmla="*/ 0 h 127"/>
                <a:gd name="T92" fmla="*/ 193 w 198"/>
                <a:gd name="T9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27">
                  <a:moveTo>
                    <a:pt x="193" y="0"/>
                  </a:moveTo>
                  <a:lnTo>
                    <a:pt x="187" y="5"/>
                  </a:lnTo>
                  <a:lnTo>
                    <a:pt x="175" y="6"/>
                  </a:lnTo>
                  <a:lnTo>
                    <a:pt x="168" y="11"/>
                  </a:lnTo>
                  <a:lnTo>
                    <a:pt x="151" y="9"/>
                  </a:lnTo>
                  <a:lnTo>
                    <a:pt x="136" y="17"/>
                  </a:lnTo>
                  <a:lnTo>
                    <a:pt x="118" y="21"/>
                  </a:lnTo>
                  <a:lnTo>
                    <a:pt x="103" y="17"/>
                  </a:lnTo>
                  <a:lnTo>
                    <a:pt x="86" y="23"/>
                  </a:lnTo>
                  <a:lnTo>
                    <a:pt x="72" y="24"/>
                  </a:lnTo>
                  <a:lnTo>
                    <a:pt x="65" y="15"/>
                  </a:lnTo>
                  <a:lnTo>
                    <a:pt x="57" y="14"/>
                  </a:lnTo>
                  <a:lnTo>
                    <a:pt x="48" y="9"/>
                  </a:lnTo>
                  <a:lnTo>
                    <a:pt x="38" y="19"/>
                  </a:lnTo>
                  <a:lnTo>
                    <a:pt x="31" y="21"/>
                  </a:lnTo>
                  <a:lnTo>
                    <a:pt x="25" y="14"/>
                  </a:lnTo>
                  <a:lnTo>
                    <a:pt x="23" y="9"/>
                  </a:lnTo>
                  <a:lnTo>
                    <a:pt x="16" y="8"/>
                  </a:lnTo>
                  <a:lnTo>
                    <a:pt x="17" y="15"/>
                  </a:lnTo>
                  <a:lnTo>
                    <a:pt x="9" y="18"/>
                  </a:lnTo>
                  <a:lnTo>
                    <a:pt x="0" y="32"/>
                  </a:lnTo>
                  <a:lnTo>
                    <a:pt x="6" y="51"/>
                  </a:lnTo>
                  <a:lnTo>
                    <a:pt x="30" y="55"/>
                  </a:lnTo>
                  <a:lnTo>
                    <a:pt x="35" y="60"/>
                  </a:lnTo>
                  <a:lnTo>
                    <a:pt x="58" y="70"/>
                  </a:lnTo>
                  <a:lnTo>
                    <a:pt x="86" y="91"/>
                  </a:lnTo>
                  <a:lnTo>
                    <a:pt x="111" y="92"/>
                  </a:lnTo>
                  <a:lnTo>
                    <a:pt x="130" y="111"/>
                  </a:lnTo>
                  <a:lnTo>
                    <a:pt x="146" y="117"/>
                  </a:lnTo>
                  <a:lnTo>
                    <a:pt x="161" y="122"/>
                  </a:lnTo>
                  <a:lnTo>
                    <a:pt x="170" y="127"/>
                  </a:lnTo>
                  <a:lnTo>
                    <a:pt x="176" y="124"/>
                  </a:lnTo>
                  <a:lnTo>
                    <a:pt x="171" y="113"/>
                  </a:lnTo>
                  <a:lnTo>
                    <a:pt x="182" y="100"/>
                  </a:lnTo>
                  <a:lnTo>
                    <a:pt x="184" y="84"/>
                  </a:lnTo>
                  <a:lnTo>
                    <a:pt x="175" y="73"/>
                  </a:lnTo>
                  <a:lnTo>
                    <a:pt x="175" y="73"/>
                  </a:lnTo>
                  <a:lnTo>
                    <a:pt x="174" y="57"/>
                  </a:lnTo>
                  <a:lnTo>
                    <a:pt x="174" y="57"/>
                  </a:lnTo>
                  <a:lnTo>
                    <a:pt x="175" y="55"/>
                  </a:lnTo>
                  <a:lnTo>
                    <a:pt x="176" y="52"/>
                  </a:lnTo>
                  <a:lnTo>
                    <a:pt x="180" y="43"/>
                  </a:lnTo>
                  <a:lnTo>
                    <a:pt x="186" y="31"/>
                  </a:lnTo>
                  <a:lnTo>
                    <a:pt x="197" y="12"/>
                  </a:lnTo>
                  <a:lnTo>
                    <a:pt x="195" y="4"/>
                  </a:lnTo>
                  <a:lnTo>
                    <a:pt x="198" y="0"/>
                  </a:lnTo>
                  <a:lnTo>
                    <a:pt x="193"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00" name="Freeform 432"/>
            <p:cNvSpPr>
              <a:spLocks/>
            </p:cNvSpPr>
            <p:nvPr/>
          </p:nvSpPr>
          <p:spPr bwMode="auto">
            <a:xfrm>
              <a:off x="5193" y="3506"/>
              <a:ext cx="198" cy="127"/>
            </a:xfrm>
            <a:custGeom>
              <a:avLst/>
              <a:gdLst>
                <a:gd name="T0" fmla="*/ 193 w 198"/>
                <a:gd name="T1" fmla="*/ 0 h 127"/>
                <a:gd name="T2" fmla="*/ 187 w 198"/>
                <a:gd name="T3" fmla="*/ 5 h 127"/>
                <a:gd name="T4" fmla="*/ 175 w 198"/>
                <a:gd name="T5" fmla="*/ 6 h 127"/>
                <a:gd name="T6" fmla="*/ 168 w 198"/>
                <a:gd name="T7" fmla="*/ 11 h 127"/>
                <a:gd name="T8" fmla="*/ 151 w 198"/>
                <a:gd name="T9" fmla="*/ 9 h 127"/>
                <a:gd name="T10" fmla="*/ 136 w 198"/>
                <a:gd name="T11" fmla="*/ 17 h 127"/>
                <a:gd name="T12" fmla="*/ 118 w 198"/>
                <a:gd name="T13" fmla="*/ 21 h 127"/>
                <a:gd name="T14" fmla="*/ 103 w 198"/>
                <a:gd name="T15" fmla="*/ 17 h 127"/>
                <a:gd name="T16" fmla="*/ 86 w 198"/>
                <a:gd name="T17" fmla="*/ 23 h 127"/>
                <a:gd name="T18" fmla="*/ 72 w 198"/>
                <a:gd name="T19" fmla="*/ 24 h 127"/>
                <a:gd name="T20" fmla="*/ 65 w 198"/>
                <a:gd name="T21" fmla="*/ 15 h 127"/>
                <a:gd name="T22" fmla="*/ 57 w 198"/>
                <a:gd name="T23" fmla="*/ 14 h 127"/>
                <a:gd name="T24" fmla="*/ 48 w 198"/>
                <a:gd name="T25" fmla="*/ 9 h 127"/>
                <a:gd name="T26" fmla="*/ 38 w 198"/>
                <a:gd name="T27" fmla="*/ 19 h 127"/>
                <a:gd name="T28" fmla="*/ 31 w 198"/>
                <a:gd name="T29" fmla="*/ 21 h 127"/>
                <a:gd name="T30" fmla="*/ 25 w 198"/>
                <a:gd name="T31" fmla="*/ 14 h 127"/>
                <a:gd name="T32" fmla="*/ 23 w 198"/>
                <a:gd name="T33" fmla="*/ 9 h 127"/>
                <a:gd name="T34" fmla="*/ 16 w 198"/>
                <a:gd name="T35" fmla="*/ 8 h 127"/>
                <a:gd name="T36" fmla="*/ 17 w 198"/>
                <a:gd name="T37" fmla="*/ 15 h 127"/>
                <a:gd name="T38" fmla="*/ 9 w 198"/>
                <a:gd name="T39" fmla="*/ 18 h 127"/>
                <a:gd name="T40" fmla="*/ 0 w 198"/>
                <a:gd name="T41" fmla="*/ 32 h 127"/>
                <a:gd name="T42" fmla="*/ 6 w 198"/>
                <a:gd name="T43" fmla="*/ 51 h 127"/>
                <a:gd name="T44" fmla="*/ 30 w 198"/>
                <a:gd name="T45" fmla="*/ 55 h 127"/>
                <a:gd name="T46" fmla="*/ 35 w 198"/>
                <a:gd name="T47" fmla="*/ 60 h 127"/>
                <a:gd name="T48" fmla="*/ 58 w 198"/>
                <a:gd name="T49" fmla="*/ 70 h 127"/>
                <a:gd name="T50" fmla="*/ 86 w 198"/>
                <a:gd name="T51" fmla="*/ 91 h 127"/>
                <a:gd name="T52" fmla="*/ 111 w 198"/>
                <a:gd name="T53" fmla="*/ 92 h 127"/>
                <a:gd name="T54" fmla="*/ 130 w 198"/>
                <a:gd name="T55" fmla="*/ 111 h 127"/>
                <a:gd name="T56" fmla="*/ 146 w 198"/>
                <a:gd name="T57" fmla="*/ 117 h 127"/>
                <a:gd name="T58" fmla="*/ 161 w 198"/>
                <a:gd name="T59" fmla="*/ 122 h 127"/>
                <a:gd name="T60" fmla="*/ 170 w 198"/>
                <a:gd name="T61" fmla="*/ 127 h 127"/>
                <a:gd name="T62" fmla="*/ 176 w 198"/>
                <a:gd name="T63" fmla="*/ 124 h 127"/>
                <a:gd name="T64" fmla="*/ 171 w 198"/>
                <a:gd name="T65" fmla="*/ 113 h 127"/>
                <a:gd name="T66" fmla="*/ 182 w 198"/>
                <a:gd name="T67" fmla="*/ 100 h 127"/>
                <a:gd name="T68" fmla="*/ 184 w 198"/>
                <a:gd name="T69" fmla="*/ 84 h 127"/>
                <a:gd name="T70" fmla="*/ 175 w 198"/>
                <a:gd name="T71" fmla="*/ 73 h 127"/>
                <a:gd name="T72" fmla="*/ 175 w 198"/>
                <a:gd name="T73" fmla="*/ 73 h 127"/>
                <a:gd name="T74" fmla="*/ 174 w 198"/>
                <a:gd name="T75" fmla="*/ 57 h 127"/>
                <a:gd name="T76" fmla="*/ 174 w 198"/>
                <a:gd name="T77" fmla="*/ 57 h 127"/>
                <a:gd name="T78" fmla="*/ 175 w 198"/>
                <a:gd name="T79" fmla="*/ 55 h 127"/>
                <a:gd name="T80" fmla="*/ 176 w 198"/>
                <a:gd name="T81" fmla="*/ 52 h 127"/>
                <a:gd name="T82" fmla="*/ 180 w 198"/>
                <a:gd name="T83" fmla="*/ 43 h 127"/>
                <a:gd name="T84" fmla="*/ 186 w 198"/>
                <a:gd name="T85" fmla="*/ 31 h 127"/>
                <a:gd name="T86" fmla="*/ 197 w 198"/>
                <a:gd name="T87" fmla="*/ 12 h 127"/>
                <a:gd name="T88" fmla="*/ 195 w 198"/>
                <a:gd name="T89" fmla="*/ 4 h 127"/>
                <a:gd name="T90" fmla="*/ 198 w 198"/>
                <a:gd name="T91" fmla="*/ 0 h 127"/>
                <a:gd name="T92" fmla="*/ 193 w 198"/>
                <a:gd name="T9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27">
                  <a:moveTo>
                    <a:pt x="193" y="0"/>
                  </a:moveTo>
                  <a:lnTo>
                    <a:pt x="187" y="5"/>
                  </a:lnTo>
                  <a:lnTo>
                    <a:pt x="175" y="6"/>
                  </a:lnTo>
                  <a:lnTo>
                    <a:pt x="168" y="11"/>
                  </a:lnTo>
                  <a:lnTo>
                    <a:pt x="151" y="9"/>
                  </a:lnTo>
                  <a:lnTo>
                    <a:pt x="136" y="17"/>
                  </a:lnTo>
                  <a:lnTo>
                    <a:pt x="118" y="21"/>
                  </a:lnTo>
                  <a:lnTo>
                    <a:pt x="103" y="17"/>
                  </a:lnTo>
                  <a:lnTo>
                    <a:pt x="86" y="23"/>
                  </a:lnTo>
                  <a:lnTo>
                    <a:pt x="72" y="24"/>
                  </a:lnTo>
                  <a:lnTo>
                    <a:pt x="65" y="15"/>
                  </a:lnTo>
                  <a:lnTo>
                    <a:pt x="57" y="14"/>
                  </a:lnTo>
                  <a:lnTo>
                    <a:pt x="48" y="9"/>
                  </a:lnTo>
                  <a:lnTo>
                    <a:pt x="38" y="19"/>
                  </a:lnTo>
                  <a:lnTo>
                    <a:pt x="31" y="21"/>
                  </a:lnTo>
                  <a:lnTo>
                    <a:pt x="25" y="14"/>
                  </a:lnTo>
                  <a:lnTo>
                    <a:pt x="23" y="9"/>
                  </a:lnTo>
                  <a:lnTo>
                    <a:pt x="16" y="8"/>
                  </a:lnTo>
                  <a:lnTo>
                    <a:pt x="17" y="15"/>
                  </a:lnTo>
                  <a:lnTo>
                    <a:pt x="9" y="18"/>
                  </a:lnTo>
                  <a:lnTo>
                    <a:pt x="0" y="32"/>
                  </a:lnTo>
                  <a:lnTo>
                    <a:pt x="6" y="51"/>
                  </a:lnTo>
                  <a:lnTo>
                    <a:pt x="30" y="55"/>
                  </a:lnTo>
                  <a:lnTo>
                    <a:pt x="35" y="60"/>
                  </a:lnTo>
                  <a:lnTo>
                    <a:pt x="58" y="70"/>
                  </a:lnTo>
                  <a:lnTo>
                    <a:pt x="86" y="91"/>
                  </a:lnTo>
                  <a:lnTo>
                    <a:pt x="111" y="92"/>
                  </a:lnTo>
                  <a:lnTo>
                    <a:pt x="130" y="111"/>
                  </a:lnTo>
                  <a:lnTo>
                    <a:pt x="146" y="117"/>
                  </a:lnTo>
                  <a:lnTo>
                    <a:pt x="161" y="122"/>
                  </a:lnTo>
                  <a:lnTo>
                    <a:pt x="170" y="127"/>
                  </a:lnTo>
                  <a:lnTo>
                    <a:pt x="176" y="124"/>
                  </a:lnTo>
                  <a:lnTo>
                    <a:pt x="171" y="113"/>
                  </a:lnTo>
                  <a:lnTo>
                    <a:pt x="182" y="100"/>
                  </a:lnTo>
                  <a:lnTo>
                    <a:pt x="184" y="84"/>
                  </a:lnTo>
                  <a:lnTo>
                    <a:pt x="175" y="73"/>
                  </a:lnTo>
                  <a:lnTo>
                    <a:pt x="175" y="73"/>
                  </a:lnTo>
                  <a:lnTo>
                    <a:pt x="174" y="57"/>
                  </a:lnTo>
                  <a:lnTo>
                    <a:pt x="174" y="57"/>
                  </a:lnTo>
                  <a:lnTo>
                    <a:pt x="175" y="55"/>
                  </a:lnTo>
                  <a:lnTo>
                    <a:pt x="176" y="52"/>
                  </a:lnTo>
                  <a:lnTo>
                    <a:pt x="180" y="43"/>
                  </a:lnTo>
                  <a:lnTo>
                    <a:pt x="186" y="31"/>
                  </a:lnTo>
                  <a:lnTo>
                    <a:pt x="197" y="12"/>
                  </a:lnTo>
                  <a:lnTo>
                    <a:pt x="195" y="4"/>
                  </a:lnTo>
                  <a:lnTo>
                    <a:pt x="198" y="0"/>
                  </a:lnTo>
                  <a:lnTo>
                    <a:pt x="193"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01" name="Freeform 433"/>
            <p:cNvSpPr>
              <a:spLocks/>
            </p:cNvSpPr>
            <p:nvPr/>
          </p:nvSpPr>
          <p:spPr bwMode="auto">
            <a:xfrm>
              <a:off x="5165" y="3168"/>
              <a:ext cx="10" cy="8"/>
            </a:xfrm>
            <a:custGeom>
              <a:avLst/>
              <a:gdLst>
                <a:gd name="T0" fmla="*/ 10 w 10"/>
                <a:gd name="T1" fmla="*/ 2 h 8"/>
                <a:gd name="T2" fmla="*/ 8 w 10"/>
                <a:gd name="T3" fmla="*/ 7 h 8"/>
                <a:gd name="T4" fmla="*/ 3 w 10"/>
                <a:gd name="T5" fmla="*/ 8 h 8"/>
                <a:gd name="T6" fmla="*/ 0 w 10"/>
                <a:gd name="T7" fmla="*/ 4 h 8"/>
                <a:gd name="T8" fmla="*/ 1 w 10"/>
                <a:gd name="T9" fmla="*/ 0 h 8"/>
                <a:gd name="T10" fmla="*/ 8 w 10"/>
                <a:gd name="T11" fmla="*/ 0 h 8"/>
                <a:gd name="T12" fmla="*/ 10 w 1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10" y="2"/>
                  </a:moveTo>
                  <a:lnTo>
                    <a:pt x="8" y="7"/>
                  </a:lnTo>
                  <a:lnTo>
                    <a:pt x="3" y="8"/>
                  </a:lnTo>
                  <a:lnTo>
                    <a:pt x="0" y="4"/>
                  </a:lnTo>
                  <a:lnTo>
                    <a:pt x="1" y="0"/>
                  </a:lnTo>
                  <a:lnTo>
                    <a:pt x="8" y="0"/>
                  </a:lnTo>
                  <a:lnTo>
                    <a:pt x="10" y="2"/>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02" name="Freeform 434"/>
            <p:cNvSpPr>
              <a:spLocks/>
            </p:cNvSpPr>
            <p:nvPr/>
          </p:nvSpPr>
          <p:spPr bwMode="auto">
            <a:xfrm>
              <a:off x="5165" y="3168"/>
              <a:ext cx="10" cy="8"/>
            </a:xfrm>
            <a:custGeom>
              <a:avLst/>
              <a:gdLst>
                <a:gd name="T0" fmla="*/ 10 w 10"/>
                <a:gd name="T1" fmla="*/ 2 h 8"/>
                <a:gd name="T2" fmla="*/ 8 w 10"/>
                <a:gd name="T3" fmla="*/ 7 h 8"/>
                <a:gd name="T4" fmla="*/ 3 w 10"/>
                <a:gd name="T5" fmla="*/ 8 h 8"/>
                <a:gd name="T6" fmla="*/ 0 w 10"/>
                <a:gd name="T7" fmla="*/ 4 h 8"/>
                <a:gd name="T8" fmla="*/ 1 w 10"/>
                <a:gd name="T9" fmla="*/ 0 h 8"/>
                <a:gd name="T10" fmla="*/ 8 w 10"/>
                <a:gd name="T11" fmla="*/ 0 h 8"/>
                <a:gd name="T12" fmla="*/ 10 w 1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10" y="2"/>
                  </a:moveTo>
                  <a:lnTo>
                    <a:pt x="8" y="7"/>
                  </a:lnTo>
                  <a:lnTo>
                    <a:pt x="3" y="8"/>
                  </a:lnTo>
                  <a:lnTo>
                    <a:pt x="0" y="4"/>
                  </a:lnTo>
                  <a:lnTo>
                    <a:pt x="1" y="0"/>
                  </a:lnTo>
                  <a:lnTo>
                    <a:pt x="8" y="0"/>
                  </a:lnTo>
                  <a:lnTo>
                    <a:pt x="10" y="2"/>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03" name="Freeform 435"/>
            <p:cNvSpPr>
              <a:spLocks/>
            </p:cNvSpPr>
            <p:nvPr/>
          </p:nvSpPr>
          <p:spPr bwMode="auto">
            <a:xfrm>
              <a:off x="5197" y="3029"/>
              <a:ext cx="10" cy="10"/>
            </a:xfrm>
            <a:custGeom>
              <a:avLst/>
              <a:gdLst>
                <a:gd name="T0" fmla="*/ 10 w 10"/>
                <a:gd name="T1" fmla="*/ 1 h 10"/>
                <a:gd name="T2" fmla="*/ 8 w 10"/>
                <a:gd name="T3" fmla="*/ 8 h 10"/>
                <a:gd name="T4" fmla="*/ 4 w 10"/>
                <a:gd name="T5" fmla="*/ 10 h 10"/>
                <a:gd name="T6" fmla="*/ 0 w 10"/>
                <a:gd name="T7" fmla="*/ 8 h 10"/>
                <a:gd name="T8" fmla="*/ 1 w 10"/>
                <a:gd name="T9" fmla="*/ 3 h 10"/>
                <a:gd name="T10" fmla="*/ 7 w 10"/>
                <a:gd name="T11" fmla="*/ 0 h 10"/>
                <a:gd name="T12" fmla="*/ 10 w 1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1"/>
                  </a:moveTo>
                  <a:lnTo>
                    <a:pt x="8" y="8"/>
                  </a:lnTo>
                  <a:lnTo>
                    <a:pt x="4" y="10"/>
                  </a:lnTo>
                  <a:lnTo>
                    <a:pt x="0" y="8"/>
                  </a:lnTo>
                  <a:lnTo>
                    <a:pt x="1" y="3"/>
                  </a:lnTo>
                  <a:lnTo>
                    <a:pt x="7" y="0"/>
                  </a:lnTo>
                  <a:lnTo>
                    <a:pt x="10" y="1"/>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04" name="Freeform 436"/>
            <p:cNvSpPr>
              <a:spLocks/>
            </p:cNvSpPr>
            <p:nvPr/>
          </p:nvSpPr>
          <p:spPr bwMode="auto">
            <a:xfrm>
              <a:off x="5197" y="3029"/>
              <a:ext cx="10" cy="10"/>
            </a:xfrm>
            <a:custGeom>
              <a:avLst/>
              <a:gdLst>
                <a:gd name="T0" fmla="*/ 10 w 10"/>
                <a:gd name="T1" fmla="*/ 1 h 10"/>
                <a:gd name="T2" fmla="*/ 8 w 10"/>
                <a:gd name="T3" fmla="*/ 8 h 10"/>
                <a:gd name="T4" fmla="*/ 4 w 10"/>
                <a:gd name="T5" fmla="*/ 10 h 10"/>
                <a:gd name="T6" fmla="*/ 0 w 10"/>
                <a:gd name="T7" fmla="*/ 8 h 10"/>
                <a:gd name="T8" fmla="*/ 1 w 10"/>
                <a:gd name="T9" fmla="*/ 3 h 10"/>
                <a:gd name="T10" fmla="*/ 7 w 10"/>
                <a:gd name="T11" fmla="*/ 0 h 10"/>
                <a:gd name="T12" fmla="*/ 10 w 1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1"/>
                  </a:moveTo>
                  <a:lnTo>
                    <a:pt x="8" y="8"/>
                  </a:lnTo>
                  <a:lnTo>
                    <a:pt x="4" y="10"/>
                  </a:lnTo>
                  <a:lnTo>
                    <a:pt x="0" y="8"/>
                  </a:lnTo>
                  <a:lnTo>
                    <a:pt x="1" y="3"/>
                  </a:lnTo>
                  <a:lnTo>
                    <a:pt x="7" y="0"/>
                  </a:lnTo>
                  <a:lnTo>
                    <a:pt x="10" y="1"/>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05" name="Freeform 437"/>
            <p:cNvSpPr>
              <a:spLocks/>
            </p:cNvSpPr>
            <p:nvPr/>
          </p:nvSpPr>
          <p:spPr bwMode="auto">
            <a:xfrm>
              <a:off x="5302" y="3675"/>
              <a:ext cx="12" cy="8"/>
            </a:xfrm>
            <a:custGeom>
              <a:avLst/>
              <a:gdLst>
                <a:gd name="T0" fmla="*/ 12 w 12"/>
                <a:gd name="T1" fmla="*/ 5 h 8"/>
                <a:gd name="T2" fmla="*/ 6 w 12"/>
                <a:gd name="T3" fmla="*/ 8 h 8"/>
                <a:gd name="T4" fmla="*/ 0 w 12"/>
                <a:gd name="T5" fmla="*/ 1 h 8"/>
                <a:gd name="T6" fmla="*/ 10 w 12"/>
                <a:gd name="T7" fmla="*/ 0 h 8"/>
                <a:gd name="T8" fmla="*/ 12 w 12"/>
                <a:gd name="T9" fmla="*/ 5 h 8"/>
              </a:gdLst>
              <a:ahLst/>
              <a:cxnLst>
                <a:cxn ang="0">
                  <a:pos x="T0" y="T1"/>
                </a:cxn>
                <a:cxn ang="0">
                  <a:pos x="T2" y="T3"/>
                </a:cxn>
                <a:cxn ang="0">
                  <a:pos x="T4" y="T5"/>
                </a:cxn>
                <a:cxn ang="0">
                  <a:pos x="T6" y="T7"/>
                </a:cxn>
                <a:cxn ang="0">
                  <a:pos x="T8" y="T9"/>
                </a:cxn>
              </a:cxnLst>
              <a:rect l="0" t="0" r="r" b="b"/>
              <a:pathLst>
                <a:path w="12" h="8">
                  <a:moveTo>
                    <a:pt x="12" y="5"/>
                  </a:moveTo>
                  <a:lnTo>
                    <a:pt x="6" y="8"/>
                  </a:lnTo>
                  <a:lnTo>
                    <a:pt x="0" y="1"/>
                  </a:lnTo>
                  <a:lnTo>
                    <a:pt x="10" y="0"/>
                  </a:lnTo>
                  <a:lnTo>
                    <a:pt x="12" y="5"/>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06" name="Freeform 438"/>
            <p:cNvSpPr>
              <a:spLocks/>
            </p:cNvSpPr>
            <p:nvPr/>
          </p:nvSpPr>
          <p:spPr bwMode="auto">
            <a:xfrm>
              <a:off x="5302" y="3675"/>
              <a:ext cx="12" cy="8"/>
            </a:xfrm>
            <a:custGeom>
              <a:avLst/>
              <a:gdLst>
                <a:gd name="T0" fmla="*/ 12 w 12"/>
                <a:gd name="T1" fmla="*/ 5 h 8"/>
                <a:gd name="T2" fmla="*/ 6 w 12"/>
                <a:gd name="T3" fmla="*/ 8 h 8"/>
                <a:gd name="T4" fmla="*/ 0 w 12"/>
                <a:gd name="T5" fmla="*/ 1 h 8"/>
                <a:gd name="T6" fmla="*/ 10 w 12"/>
                <a:gd name="T7" fmla="*/ 0 h 8"/>
                <a:gd name="T8" fmla="*/ 12 w 12"/>
                <a:gd name="T9" fmla="*/ 5 h 8"/>
              </a:gdLst>
              <a:ahLst/>
              <a:cxnLst>
                <a:cxn ang="0">
                  <a:pos x="T0" y="T1"/>
                </a:cxn>
                <a:cxn ang="0">
                  <a:pos x="T2" y="T3"/>
                </a:cxn>
                <a:cxn ang="0">
                  <a:pos x="T4" y="T5"/>
                </a:cxn>
                <a:cxn ang="0">
                  <a:pos x="T6" y="T7"/>
                </a:cxn>
                <a:cxn ang="0">
                  <a:pos x="T8" y="T9"/>
                </a:cxn>
              </a:cxnLst>
              <a:rect l="0" t="0" r="r" b="b"/>
              <a:pathLst>
                <a:path w="12" h="8">
                  <a:moveTo>
                    <a:pt x="12" y="5"/>
                  </a:moveTo>
                  <a:lnTo>
                    <a:pt x="6" y="8"/>
                  </a:lnTo>
                  <a:lnTo>
                    <a:pt x="0" y="1"/>
                  </a:lnTo>
                  <a:lnTo>
                    <a:pt x="10" y="0"/>
                  </a:lnTo>
                  <a:lnTo>
                    <a:pt x="12" y="5"/>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07" name="Freeform 439"/>
            <p:cNvSpPr>
              <a:spLocks/>
            </p:cNvSpPr>
            <p:nvPr/>
          </p:nvSpPr>
          <p:spPr bwMode="auto">
            <a:xfrm>
              <a:off x="5312" y="3681"/>
              <a:ext cx="20" cy="11"/>
            </a:xfrm>
            <a:custGeom>
              <a:avLst/>
              <a:gdLst>
                <a:gd name="T0" fmla="*/ 14 w 20"/>
                <a:gd name="T1" fmla="*/ 0 h 11"/>
                <a:gd name="T2" fmla="*/ 7 w 20"/>
                <a:gd name="T3" fmla="*/ 0 h 11"/>
                <a:gd name="T4" fmla="*/ 0 w 20"/>
                <a:gd name="T5" fmla="*/ 3 h 11"/>
                <a:gd name="T6" fmla="*/ 6 w 20"/>
                <a:gd name="T7" fmla="*/ 10 h 11"/>
                <a:gd name="T8" fmla="*/ 9 w 20"/>
                <a:gd name="T9" fmla="*/ 11 h 11"/>
                <a:gd name="T10" fmla="*/ 17 w 20"/>
                <a:gd name="T11" fmla="*/ 10 h 11"/>
                <a:gd name="T12" fmla="*/ 20 w 20"/>
                <a:gd name="T13" fmla="*/ 5 h 11"/>
                <a:gd name="T14" fmla="*/ 14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4" y="0"/>
                  </a:moveTo>
                  <a:lnTo>
                    <a:pt x="7" y="0"/>
                  </a:lnTo>
                  <a:lnTo>
                    <a:pt x="0" y="3"/>
                  </a:lnTo>
                  <a:lnTo>
                    <a:pt x="6" y="10"/>
                  </a:lnTo>
                  <a:lnTo>
                    <a:pt x="9" y="11"/>
                  </a:lnTo>
                  <a:lnTo>
                    <a:pt x="17" y="10"/>
                  </a:lnTo>
                  <a:lnTo>
                    <a:pt x="20" y="5"/>
                  </a:lnTo>
                  <a:lnTo>
                    <a:pt x="14" y="0"/>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08" name="Freeform 440"/>
            <p:cNvSpPr>
              <a:spLocks/>
            </p:cNvSpPr>
            <p:nvPr/>
          </p:nvSpPr>
          <p:spPr bwMode="auto">
            <a:xfrm>
              <a:off x="5312" y="3681"/>
              <a:ext cx="20" cy="11"/>
            </a:xfrm>
            <a:custGeom>
              <a:avLst/>
              <a:gdLst>
                <a:gd name="T0" fmla="*/ 14 w 20"/>
                <a:gd name="T1" fmla="*/ 0 h 11"/>
                <a:gd name="T2" fmla="*/ 7 w 20"/>
                <a:gd name="T3" fmla="*/ 0 h 11"/>
                <a:gd name="T4" fmla="*/ 0 w 20"/>
                <a:gd name="T5" fmla="*/ 3 h 11"/>
                <a:gd name="T6" fmla="*/ 6 w 20"/>
                <a:gd name="T7" fmla="*/ 10 h 11"/>
                <a:gd name="T8" fmla="*/ 9 w 20"/>
                <a:gd name="T9" fmla="*/ 11 h 11"/>
                <a:gd name="T10" fmla="*/ 17 w 20"/>
                <a:gd name="T11" fmla="*/ 10 h 11"/>
                <a:gd name="T12" fmla="*/ 20 w 20"/>
                <a:gd name="T13" fmla="*/ 5 h 11"/>
                <a:gd name="T14" fmla="*/ 14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4" y="0"/>
                  </a:moveTo>
                  <a:lnTo>
                    <a:pt x="7" y="0"/>
                  </a:lnTo>
                  <a:lnTo>
                    <a:pt x="0" y="3"/>
                  </a:lnTo>
                  <a:lnTo>
                    <a:pt x="6" y="10"/>
                  </a:lnTo>
                  <a:lnTo>
                    <a:pt x="9" y="11"/>
                  </a:lnTo>
                  <a:lnTo>
                    <a:pt x="17" y="10"/>
                  </a:lnTo>
                  <a:lnTo>
                    <a:pt x="20" y="5"/>
                  </a:lnTo>
                  <a:lnTo>
                    <a:pt x="14"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09" name="Freeform 441"/>
            <p:cNvSpPr>
              <a:spLocks/>
            </p:cNvSpPr>
            <p:nvPr/>
          </p:nvSpPr>
          <p:spPr bwMode="auto">
            <a:xfrm>
              <a:off x="4321" y="2833"/>
              <a:ext cx="8" cy="10"/>
            </a:xfrm>
            <a:custGeom>
              <a:avLst/>
              <a:gdLst>
                <a:gd name="T0" fmla="*/ 5 w 8"/>
                <a:gd name="T1" fmla="*/ 5 h 10"/>
                <a:gd name="T2" fmla="*/ 8 w 8"/>
                <a:gd name="T3" fmla="*/ 10 h 10"/>
                <a:gd name="T4" fmla="*/ 0 w 8"/>
                <a:gd name="T5" fmla="*/ 5 h 10"/>
                <a:gd name="T6" fmla="*/ 0 w 8"/>
                <a:gd name="T7" fmla="*/ 0 h 10"/>
                <a:gd name="T8" fmla="*/ 5 w 8"/>
                <a:gd name="T9" fmla="*/ 5 h 10"/>
              </a:gdLst>
              <a:ahLst/>
              <a:cxnLst>
                <a:cxn ang="0">
                  <a:pos x="T0" y="T1"/>
                </a:cxn>
                <a:cxn ang="0">
                  <a:pos x="T2" y="T3"/>
                </a:cxn>
                <a:cxn ang="0">
                  <a:pos x="T4" y="T5"/>
                </a:cxn>
                <a:cxn ang="0">
                  <a:pos x="T6" y="T7"/>
                </a:cxn>
                <a:cxn ang="0">
                  <a:pos x="T8" y="T9"/>
                </a:cxn>
              </a:cxnLst>
              <a:rect l="0" t="0" r="r" b="b"/>
              <a:pathLst>
                <a:path w="8" h="10">
                  <a:moveTo>
                    <a:pt x="5" y="5"/>
                  </a:moveTo>
                  <a:lnTo>
                    <a:pt x="8" y="10"/>
                  </a:lnTo>
                  <a:lnTo>
                    <a:pt x="0" y="5"/>
                  </a:lnTo>
                  <a:lnTo>
                    <a:pt x="0" y="0"/>
                  </a:lnTo>
                  <a:lnTo>
                    <a:pt x="5" y="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10" name="Freeform 442"/>
            <p:cNvSpPr>
              <a:spLocks/>
            </p:cNvSpPr>
            <p:nvPr/>
          </p:nvSpPr>
          <p:spPr bwMode="auto">
            <a:xfrm>
              <a:off x="4321" y="2833"/>
              <a:ext cx="8" cy="10"/>
            </a:xfrm>
            <a:custGeom>
              <a:avLst/>
              <a:gdLst>
                <a:gd name="T0" fmla="*/ 5 w 8"/>
                <a:gd name="T1" fmla="*/ 5 h 10"/>
                <a:gd name="T2" fmla="*/ 8 w 8"/>
                <a:gd name="T3" fmla="*/ 10 h 10"/>
                <a:gd name="T4" fmla="*/ 0 w 8"/>
                <a:gd name="T5" fmla="*/ 5 h 10"/>
                <a:gd name="T6" fmla="*/ 0 w 8"/>
                <a:gd name="T7" fmla="*/ 0 h 10"/>
                <a:gd name="T8" fmla="*/ 5 w 8"/>
                <a:gd name="T9" fmla="*/ 5 h 10"/>
              </a:gdLst>
              <a:ahLst/>
              <a:cxnLst>
                <a:cxn ang="0">
                  <a:pos x="T0" y="T1"/>
                </a:cxn>
                <a:cxn ang="0">
                  <a:pos x="T2" y="T3"/>
                </a:cxn>
                <a:cxn ang="0">
                  <a:pos x="T4" y="T5"/>
                </a:cxn>
                <a:cxn ang="0">
                  <a:pos x="T6" y="T7"/>
                </a:cxn>
                <a:cxn ang="0">
                  <a:pos x="T8" y="T9"/>
                </a:cxn>
              </a:cxnLst>
              <a:rect l="0" t="0" r="r" b="b"/>
              <a:pathLst>
                <a:path w="8" h="10">
                  <a:moveTo>
                    <a:pt x="5" y="5"/>
                  </a:moveTo>
                  <a:lnTo>
                    <a:pt x="8" y="10"/>
                  </a:lnTo>
                  <a:lnTo>
                    <a:pt x="0" y="5"/>
                  </a:lnTo>
                  <a:lnTo>
                    <a:pt x="0" y="0"/>
                  </a:lnTo>
                  <a:lnTo>
                    <a:pt x="5" y="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11" name="Freeform 443"/>
            <p:cNvSpPr>
              <a:spLocks/>
            </p:cNvSpPr>
            <p:nvPr/>
          </p:nvSpPr>
          <p:spPr bwMode="auto">
            <a:xfrm>
              <a:off x="4101" y="2372"/>
              <a:ext cx="825" cy="794"/>
            </a:xfrm>
            <a:custGeom>
              <a:avLst/>
              <a:gdLst>
                <a:gd name="T0" fmla="*/ 794 w 825"/>
                <a:gd name="T1" fmla="*/ 181 h 794"/>
                <a:gd name="T2" fmla="*/ 691 w 825"/>
                <a:gd name="T3" fmla="*/ 156 h 794"/>
                <a:gd name="T4" fmla="*/ 619 w 825"/>
                <a:gd name="T5" fmla="*/ 114 h 794"/>
                <a:gd name="T6" fmla="*/ 562 w 825"/>
                <a:gd name="T7" fmla="*/ 80 h 794"/>
                <a:gd name="T8" fmla="*/ 498 w 825"/>
                <a:gd name="T9" fmla="*/ 29 h 794"/>
                <a:gd name="T10" fmla="*/ 458 w 825"/>
                <a:gd name="T11" fmla="*/ 2 h 794"/>
                <a:gd name="T12" fmla="*/ 403 w 825"/>
                <a:gd name="T13" fmla="*/ 30 h 794"/>
                <a:gd name="T14" fmla="*/ 404 w 825"/>
                <a:gd name="T15" fmla="*/ 81 h 794"/>
                <a:gd name="T16" fmla="*/ 317 w 825"/>
                <a:gd name="T17" fmla="*/ 132 h 794"/>
                <a:gd name="T18" fmla="*/ 319 w 825"/>
                <a:gd name="T19" fmla="*/ 155 h 794"/>
                <a:gd name="T20" fmla="*/ 251 w 825"/>
                <a:gd name="T21" fmla="*/ 163 h 794"/>
                <a:gd name="T22" fmla="*/ 222 w 825"/>
                <a:gd name="T23" fmla="*/ 136 h 794"/>
                <a:gd name="T24" fmla="*/ 178 w 825"/>
                <a:gd name="T25" fmla="*/ 130 h 794"/>
                <a:gd name="T26" fmla="*/ 200 w 825"/>
                <a:gd name="T27" fmla="*/ 180 h 794"/>
                <a:gd name="T28" fmla="*/ 207 w 825"/>
                <a:gd name="T29" fmla="*/ 243 h 794"/>
                <a:gd name="T30" fmla="*/ 157 w 825"/>
                <a:gd name="T31" fmla="*/ 235 h 794"/>
                <a:gd name="T32" fmla="*/ 91 w 825"/>
                <a:gd name="T33" fmla="*/ 223 h 794"/>
                <a:gd name="T34" fmla="*/ 59 w 825"/>
                <a:gd name="T35" fmla="*/ 233 h 794"/>
                <a:gd name="T36" fmla="*/ 10 w 825"/>
                <a:gd name="T37" fmla="*/ 248 h 794"/>
                <a:gd name="T38" fmla="*/ 12 w 825"/>
                <a:gd name="T39" fmla="*/ 261 h 794"/>
                <a:gd name="T40" fmla="*/ 18 w 825"/>
                <a:gd name="T41" fmla="*/ 270 h 794"/>
                <a:gd name="T42" fmla="*/ 22 w 825"/>
                <a:gd name="T43" fmla="*/ 280 h 794"/>
                <a:gd name="T44" fmla="*/ 7 w 825"/>
                <a:gd name="T45" fmla="*/ 300 h 794"/>
                <a:gd name="T46" fmla="*/ 51 w 825"/>
                <a:gd name="T47" fmla="*/ 307 h 794"/>
                <a:gd name="T48" fmla="*/ 96 w 825"/>
                <a:gd name="T49" fmla="*/ 324 h 794"/>
                <a:gd name="T50" fmla="*/ 130 w 825"/>
                <a:gd name="T51" fmla="*/ 342 h 794"/>
                <a:gd name="T52" fmla="*/ 149 w 825"/>
                <a:gd name="T53" fmla="*/ 365 h 794"/>
                <a:gd name="T54" fmla="*/ 187 w 825"/>
                <a:gd name="T55" fmla="*/ 374 h 794"/>
                <a:gd name="T56" fmla="*/ 181 w 825"/>
                <a:gd name="T57" fmla="*/ 409 h 794"/>
                <a:gd name="T58" fmla="*/ 230 w 825"/>
                <a:gd name="T59" fmla="*/ 463 h 794"/>
                <a:gd name="T60" fmla="*/ 232 w 825"/>
                <a:gd name="T61" fmla="*/ 498 h 794"/>
                <a:gd name="T62" fmla="*/ 263 w 825"/>
                <a:gd name="T63" fmla="*/ 552 h 794"/>
                <a:gd name="T64" fmla="*/ 244 w 825"/>
                <a:gd name="T65" fmla="*/ 536 h 794"/>
                <a:gd name="T66" fmla="*/ 232 w 825"/>
                <a:gd name="T67" fmla="*/ 597 h 794"/>
                <a:gd name="T68" fmla="*/ 226 w 825"/>
                <a:gd name="T69" fmla="*/ 632 h 794"/>
                <a:gd name="T70" fmla="*/ 208 w 825"/>
                <a:gd name="T71" fmla="*/ 714 h 794"/>
                <a:gd name="T72" fmla="*/ 285 w 825"/>
                <a:gd name="T73" fmla="*/ 751 h 794"/>
                <a:gd name="T74" fmla="*/ 377 w 825"/>
                <a:gd name="T75" fmla="*/ 757 h 794"/>
                <a:gd name="T76" fmla="*/ 435 w 825"/>
                <a:gd name="T77" fmla="*/ 786 h 794"/>
                <a:gd name="T78" fmla="*/ 500 w 825"/>
                <a:gd name="T79" fmla="*/ 780 h 794"/>
                <a:gd name="T80" fmla="*/ 491 w 825"/>
                <a:gd name="T81" fmla="*/ 755 h 794"/>
                <a:gd name="T82" fmla="*/ 550 w 825"/>
                <a:gd name="T83" fmla="*/ 697 h 794"/>
                <a:gd name="T84" fmla="*/ 618 w 825"/>
                <a:gd name="T85" fmla="*/ 704 h 794"/>
                <a:gd name="T86" fmla="*/ 726 w 825"/>
                <a:gd name="T87" fmla="*/ 725 h 794"/>
                <a:gd name="T88" fmla="*/ 772 w 825"/>
                <a:gd name="T89" fmla="*/ 682 h 794"/>
                <a:gd name="T90" fmla="*/ 772 w 825"/>
                <a:gd name="T91" fmla="*/ 680 h 794"/>
                <a:gd name="T92" fmla="*/ 774 w 825"/>
                <a:gd name="T93" fmla="*/ 679 h 794"/>
                <a:gd name="T94" fmla="*/ 778 w 825"/>
                <a:gd name="T95" fmla="*/ 679 h 794"/>
                <a:gd name="T96" fmla="*/ 798 w 825"/>
                <a:gd name="T97" fmla="*/ 673 h 794"/>
                <a:gd name="T98" fmla="*/ 795 w 825"/>
                <a:gd name="T99" fmla="*/ 650 h 794"/>
                <a:gd name="T100" fmla="*/ 758 w 825"/>
                <a:gd name="T101" fmla="*/ 589 h 794"/>
                <a:gd name="T102" fmla="*/ 757 w 825"/>
                <a:gd name="T103" fmla="*/ 509 h 794"/>
                <a:gd name="T104" fmla="*/ 739 w 825"/>
                <a:gd name="T105" fmla="*/ 447 h 794"/>
                <a:gd name="T106" fmla="*/ 690 w 825"/>
                <a:gd name="T107" fmla="*/ 464 h 794"/>
                <a:gd name="T108" fmla="*/ 718 w 825"/>
                <a:gd name="T109" fmla="*/ 389 h 794"/>
                <a:gd name="T110" fmla="*/ 752 w 825"/>
                <a:gd name="T111" fmla="*/ 337 h 794"/>
                <a:gd name="T112" fmla="*/ 790 w 825"/>
                <a:gd name="T113" fmla="*/ 266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794">
                  <a:moveTo>
                    <a:pt x="796" y="230"/>
                  </a:moveTo>
                  <a:lnTo>
                    <a:pt x="812" y="207"/>
                  </a:lnTo>
                  <a:lnTo>
                    <a:pt x="825" y="195"/>
                  </a:lnTo>
                  <a:lnTo>
                    <a:pt x="822" y="190"/>
                  </a:lnTo>
                  <a:lnTo>
                    <a:pt x="794" y="181"/>
                  </a:lnTo>
                  <a:lnTo>
                    <a:pt x="781" y="183"/>
                  </a:lnTo>
                  <a:lnTo>
                    <a:pt x="763" y="175"/>
                  </a:lnTo>
                  <a:lnTo>
                    <a:pt x="734" y="173"/>
                  </a:lnTo>
                  <a:lnTo>
                    <a:pt x="709" y="149"/>
                  </a:lnTo>
                  <a:lnTo>
                    <a:pt x="691" y="156"/>
                  </a:lnTo>
                  <a:lnTo>
                    <a:pt x="681" y="154"/>
                  </a:lnTo>
                  <a:lnTo>
                    <a:pt x="674" y="145"/>
                  </a:lnTo>
                  <a:lnTo>
                    <a:pt x="653" y="148"/>
                  </a:lnTo>
                  <a:lnTo>
                    <a:pt x="630" y="135"/>
                  </a:lnTo>
                  <a:lnTo>
                    <a:pt x="619" y="114"/>
                  </a:lnTo>
                  <a:lnTo>
                    <a:pt x="616" y="94"/>
                  </a:lnTo>
                  <a:lnTo>
                    <a:pt x="609" y="89"/>
                  </a:lnTo>
                  <a:lnTo>
                    <a:pt x="596" y="107"/>
                  </a:lnTo>
                  <a:lnTo>
                    <a:pt x="574" y="102"/>
                  </a:lnTo>
                  <a:lnTo>
                    <a:pt x="562" y="80"/>
                  </a:lnTo>
                  <a:lnTo>
                    <a:pt x="551" y="56"/>
                  </a:lnTo>
                  <a:lnTo>
                    <a:pt x="525" y="57"/>
                  </a:lnTo>
                  <a:lnTo>
                    <a:pt x="515" y="51"/>
                  </a:lnTo>
                  <a:lnTo>
                    <a:pt x="509" y="33"/>
                  </a:lnTo>
                  <a:lnTo>
                    <a:pt x="498" y="29"/>
                  </a:lnTo>
                  <a:lnTo>
                    <a:pt x="478" y="35"/>
                  </a:lnTo>
                  <a:lnTo>
                    <a:pt x="475" y="23"/>
                  </a:lnTo>
                  <a:lnTo>
                    <a:pt x="470" y="13"/>
                  </a:lnTo>
                  <a:lnTo>
                    <a:pt x="471" y="0"/>
                  </a:lnTo>
                  <a:lnTo>
                    <a:pt x="458" y="2"/>
                  </a:lnTo>
                  <a:lnTo>
                    <a:pt x="435" y="6"/>
                  </a:lnTo>
                  <a:lnTo>
                    <a:pt x="423" y="9"/>
                  </a:lnTo>
                  <a:lnTo>
                    <a:pt x="413" y="14"/>
                  </a:lnTo>
                  <a:lnTo>
                    <a:pt x="401" y="27"/>
                  </a:lnTo>
                  <a:lnTo>
                    <a:pt x="403" y="30"/>
                  </a:lnTo>
                  <a:lnTo>
                    <a:pt x="405" y="58"/>
                  </a:lnTo>
                  <a:lnTo>
                    <a:pt x="402" y="64"/>
                  </a:lnTo>
                  <a:lnTo>
                    <a:pt x="403" y="73"/>
                  </a:lnTo>
                  <a:lnTo>
                    <a:pt x="410" y="78"/>
                  </a:lnTo>
                  <a:lnTo>
                    <a:pt x="404" y="81"/>
                  </a:lnTo>
                  <a:lnTo>
                    <a:pt x="392" y="96"/>
                  </a:lnTo>
                  <a:lnTo>
                    <a:pt x="372" y="110"/>
                  </a:lnTo>
                  <a:lnTo>
                    <a:pt x="357" y="115"/>
                  </a:lnTo>
                  <a:lnTo>
                    <a:pt x="339" y="119"/>
                  </a:lnTo>
                  <a:lnTo>
                    <a:pt x="317" y="132"/>
                  </a:lnTo>
                  <a:lnTo>
                    <a:pt x="312" y="144"/>
                  </a:lnTo>
                  <a:lnTo>
                    <a:pt x="311" y="151"/>
                  </a:lnTo>
                  <a:lnTo>
                    <a:pt x="321" y="152"/>
                  </a:lnTo>
                  <a:lnTo>
                    <a:pt x="338" y="157"/>
                  </a:lnTo>
                  <a:lnTo>
                    <a:pt x="319" y="155"/>
                  </a:lnTo>
                  <a:lnTo>
                    <a:pt x="310" y="162"/>
                  </a:lnTo>
                  <a:lnTo>
                    <a:pt x="298" y="170"/>
                  </a:lnTo>
                  <a:lnTo>
                    <a:pt x="275" y="171"/>
                  </a:lnTo>
                  <a:lnTo>
                    <a:pt x="265" y="169"/>
                  </a:lnTo>
                  <a:lnTo>
                    <a:pt x="251" y="163"/>
                  </a:lnTo>
                  <a:lnTo>
                    <a:pt x="238" y="167"/>
                  </a:lnTo>
                  <a:lnTo>
                    <a:pt x="229" y="163"/>
                  </a:lnTo>
                  <a:lnTo>
                    <a:pt x="220" y="151"/>
                  </a:lnTo>
                  <a:lnTo>
                    <a:pt x="225" y="144"/>
                  </a:lnTo>
                  <a:lnTo>
                    <a:pt x="222" y="136"/>
                  </a:lnTo>
                  <a:lnTo>
                    <a:pt x="210" y="138"/>
                  </a:lnTo>
                  <a:lnTo>
                    <a:pt x="201" y="141"/>
                  </a:lnTo>
                  <a:lnTo>
                    <a:pt x="190" y="133"/>
                  </a:lnTo>
                  <a:lnTo>
                    <a:pt x="182" y="131"/>
                  </a:lnTo>
                  <a:lnTo>
                    <a:pt x="178" y="130"/>
                  </a:lnTo>
                  <a:lnTo>
                    <a:pt x="178" y="134"/>
                  </a:lnTo>
                  <a:lnTo>
                    <a:pt x="187" y="148"/>
                  </a:lnTo>
                  <a:lnTo>
                    <a:pt x="191" y="163"/>
                  </a:lnTo>
                  <a:lnTo>
                    <a:pt x="199" y="170"/>
                  </a:lnTo>
                  <a:lnTo>
                    <a:pt x="200" y="180"/>
                  </a:lnTo>
                  <a:lnTo>
                    <a:pt x="205" y="223"/>
                  </a:lnTo>
                  <a:lnTo>
                    <a:pt x="211" y="235"/>
                  </a:lnTo>
                  <a:lnTo>
                    <a:pt x="216" y="239"/>
                  </a:lnTo>
                  <a:lnTo>
                    <a:pt x="213" y="244"/>
                  </a:lnTo>
                  <a:lnTo>
                    <a:pt x="207" y="243"/>
                  </a:lnTo>
                  <a:lnTo>
                    <a:pt x="196" y="242"/>
                  </a:lnTo>
                  <a:lnTo>
                    <a:pt x="190" y="232"/>
                  </a:lnTo>
                  <a:lnTo>
                    <a:pt x="180" y="234"/>
                  </a:lnTo>
                  <a:lnTo>
                    <a:pt x="167" y="242"/>
                  </a:lnTo>
                  <a:lnTo>
                    <a:pt x="157" y="235"/>
                  </a:lnTo>
                  <a:lnTo>
                    <a:pt x="146" y="240"/>
                  </a:lnTo>
                  <a:lnTo>
                    <a:pt x="133" y="247"/>
                  </a:lnTo>
                  <a:lnTo>
                    <a:pt x="118" y="231"/>
                  </a:lnTo>
                  <a:lnTo>
                    <a:pt x="113" y="223"/>
                  </a:lnTo>
                  <a:lnTo>
                    <a:pt x="91" y="223"/>
                  </a:lnTo>
                  <a:lnTo>
                    <a:pt x="81" y="219"/>
                  </a:lnTo>
                  <a:lnTo>
                    <a:pt x="78" y="224"/>
                  </a:lnTo>
                  <a:lnTo>
                    <a:pt x="76" y="233"/>
                  </a:lnTo>
                  <a:lnTo>
                    <a:pt x="67" y="231"/>
                  </a:lnTo>
                  <a:lnTo>
                    <a:pt x="59" y="233"/>
                  </a:lnTo>
                  <a:lnTo>
                    <a:pt x="59" y="238"/>
                  </a:lnTo>
                  <a:lnTo>
                    <a:pt x="49" y="234"/>
                  </a:lnTo>
                  <a:lnTo>
                    <a:pt x="39" y="237"/>
                  </a:lnTo>
                  <a:lnTo>
                    <a:pt x="23" y="236"/>
                  </a:lnTo>
                  <a:lnTo>
                    <a:pt x="10" y="248"/>
                  </a:lnTo>
                  <a:lnTo>
                    <a:pt x="3" y="254"/>
                  </a:lnTo>
                  <a:lnTo>
                    <a:pt x="0" y="258"/>
                  </a:lnTo>
                  <a:lnTo>
                    <a:pt x="0" y="264"/>
                  </a:lnTo>
                  <a:lnTo>
                    <a:pt x="6" y="267"/>
                  </a:lnTo>
                  <a:lnTo>
                    <a:pt x="12" y="261"/>
                  </a:lnTo>
                  <a:lnTo>
                    <a:pt x="17" y="265"/>
                  </a:lnTo>
                  <a:lnTo>
                    <a:pt x="24" y="263"/>
                  </a:lnTo>
                  <a:lnTo>
                    <a:pt x="34" y="273"/>
                  </a:lnTo>
                  <a:lnTo>
                    <a:pt x="27" y="273"/>
                  </a:lnTo>
                  <a:lnTo>
                    <a:pt x="18" y="270"/>
                  </a:lnTo>
                  <a:lnTo>
                    <a:pt x="13" y="268"/>
                  </a:lnTo>
                  <a:lnTo>
                    <a:pt x="9" y="271"/>
                  </a:lnTo>
                  <a:lnTo>
                    <a:pt x="10" y="287"/>
                  </a:lnTo>
                  <a:lnTo>
                    <a:pt x="15" y="282"/>
                  </a:lnTo>
                  <a:lnTo>
                    <a:pt x="22" y="280"/>
                  </a:lnTo>
                  <a:lnTo>
                    <a:pt x="31" y="286"/>
                  </a:lnTo>
                  <a:lnTo>
                    <a:pt x="27" y="291"/>
                  </a:lnTo>
                  <a:lnTo>
                    <a:pt x="15" y="291"/>
                  </a:lnTo>
                  <a:lnTo>
                    <a:pt x="5" y="296"/>
                  </a:lnTo>
                  <a:lnTo>
                    <a:pt x="7" y="300"/>
                  </a:lnTo>
                  <a:lnTo>
                    <a:pt x="20" y="302"/>
                  </a:lnTo>
                  <a:lnTo>
                    <a:pt x="25" y="305"/>
                  </a:lnTo>
                  <a:lnTo>
                    <a:pt x="28" y="318"/>
                  </a:lnTo>
                  <a:lnTo>
                    <a:pt x="39" y="316"/>
                  </a:lnTo>
                  <a:lnTo>
                    <a:pt x="51" y="307"/>
                  </a:lnTo>
                  <a:lnTo>
                    <a:pt x="60" y="310"/>
                  </a:lnTo>
                  <a:lnTo>
                    <a:pt x="66" y="318"/>
                  </a:lnTo>
                  <a:lnTo>
                    <a:pt x="78" y="320"/>
                  </a:lnTo>
                  <a:lnTo>
                    <a:pt x="87" y="324"/>
                  </a:lnTo>
                  <a:lnTo>
                    <a:pt x="96" y="324"/>
                  </a:lnTo>
                  <a:lnTo>
                    <a:pt x="110" y="342"/>
                  </a:lnTo>
                  <a:lnTo>
                    <a:pt x="118" y="341"/>
                  </a:lnTo>
                  <a:lnTo>
                    <a:pt x="123" y="334"/>
                  </a:lnTo>
                  <a:lnTo>
                    <a:pt x="127" y="343"/>
                  </a:lnTo>
                  <a:lnTo>
                    <a:pt x="130" y="342"/>
                  </a:lnTo>
                  <a:lnTo>
                    <a:pt x="135" y="337"/>
                  </a:lnTo>
                  <a:lnTo>
                    <a:pt x="146" y="344"/>
                  </a:lnTo>
                  <a:lnTo>
                    <a:pt x="157" y="348"/>
                  </a:lnTo>
                  <a:lnTo>
                    <a:pt x="146" y="355"/>
                  </a:lnTo>
                  <a:lnTo>
                    <a:pt x="149" y="365"/>
                  </a:lnTo>
                  <a:lnTo>
                    <a:pt x="165" y="366"/>
                  </a:lnTo>
                  <a:lnTo>
                    <a:pt x="178" y="362"/>
                  </a:lnTo>
                  <a:lnTo>
                    <a:pt x="189" y="368"/>
                  </a:lnTo>
                  <a:lnTo>
                    <a:pt x="192" y="375"/>
                  </a:lnTo>
                  <a:lnTo>
                    <a:pt x="187" y="374"/>
                  </a:lnTo>
                  <a:lnTo>
                    <a:pt x="178" y="371"/>
                  </a:lnTo>
                  <a:lnTo>
                    <a:pt x="170" y="380"/>
                  </a:lnTo>
                  <a:lnTo>
                    <a:pt x="180" y="384"/>
                  </a:lnTo>
                  <a:lnTo>
                    <a:pt x="172" y="401"/>
                  </a:lnTo>
                  <a:lnTo>
                    <a:pt x="181" y="409"/>
                  </a:lnTo>
                  <a:lnTo>
                    <a:pt x="193" y="428"/>
                  </a:lnTo>
                  <a:lnTo>
                    <a:pt x="194" y="434"/>
                  </a:lnTo>
                  <a:lnTo>
                    <a:pt x="223" y="455"/>
                  </a:lnTo>
                  <a:lnTo>
                    <a:pt x="233" y="456"/>
                  </a:lnTo>
                  <a:lnTo>
                    <a:pt x="230" y="463"/>
                  </a:lnTo>
                  <a:lnTo>
                    <a:pt x="237" y="467"/>
                  </a:lnTo>
                  <a:lnTo>
                    <a:pt x="248" y="482"/>
                  </a:lnTo>
                  <a:lnTo>
                    <a:pt x="242" y="485"/>
                  </a:lnTo>
                  <a:lnTo>
                    <a:pt x="238" y="493"/>
                  </a:lnTo>
                  <a:lnTo>
                    <a:pt x="232" y="498"/>
                  </a:lnTo>
                  <a:lnTo>
                    <a:pt x="233" y="505"/>
                  </a:lnTo>
                  <a:lnTo>
                    <a:pt x="248" y="514"/>
                  </a:lnTo>
                  <a:lnTo>
                    <a:pt x="250" y="523"/>
                  </a:lnTo>
                  <a:lnTo>
                    <a:pt x="257" y="534"/>
                  </a:lnTo>
                  <a:lnTo>
                    <a:pt x="263" y="552"/>
                  </a:lnTo>
                  <a:lnTo>
                    <a:pt x="265" y="565"/>
                  </a:lnTo>
                  <a:lnTo>
                    <a:pt x="270" y="571"/>
                  </a:lnTo>
                  <a:lnTo>
                    <a:pt x="263" y="566"/>
                  </a:lnTo>
                  <a:lnTo>
                    <a:pt x="259" y="554"/>
                  </a:lnTo>
                  <a:lnTo>
                    <a:pt x="244" y="536"/>
                  </a:lnTo>
                  <a:lnTo>
                    <a:pt x="243" y="525"/>
                  </a:lnTo>
                  <a:lnTo>
                    <a:pt x="240" y="525"/>
                  </a:lnTo>
                  <a:lnTo>
                    <a:pt x="239" y="530"/>
                  </a:lnTo>
                  <a:lnTo>
                    <a:pt x="239" y="543"/>
                  </a:lnTo>
                  <a:lnTo>
                    <a:pt x="232" y="597"/>
                  </a:lnTo>
                  <a:lnTo>
                    <a:pt x="236" y="598"/>
                  </a:lnTo>
                  <a:lnTo>
                    <a:pt x="239" y="604"/>
                  </a:lnTo>
                  <a:lnTo>
                    <a:pt x="235" y="610"/>
                  </a:lnTo>
                  <a:lnTo>
                    <a:pt x="231" y="600"/>
                  </a:lnTo>
                  <a:lnTo>
                    <a:pt x="226" y="632"/>
                  </a:lnTo>
                  <a:lnTo>
                    <a:pt x="216" y="679"/>
                  </a:lnTo>
                  <a:lnTo>
                    <a:pt x="206" y="703"/>
                  </a:lnTo>
                  <a:lnTo>
                    <a:pt x="201" y="709"/>
                  </a:lnTo>
                  <a:lnTo>
                    <a:pt x="201" y="714"/>
                  </a:lnTo>
                  <a:lnTo>
                    <a:pt x="208" y="714"/>
                  </a:lnTo>
                  <a:lnTo>
                    <a:pt x="215" y="723"/>
                  </a:lnTo>
                  <a:lnTo>
                    <a:pt x="215" y="730"/>
                  </a:lnTo>
                  <a:lnTo>
                    <a:pt x="241" y="736"/>
                  </a:lnTo>
                  <a:lnTo>
                    <a:pt x="254" y="747"/>
                  </a:lnTo>
                  <a:lnTo>
                    <a:pt x="285" y="751"/>
                  </a:lnTo>
                  <a:lnTo>
                    <a:pt x="311" y="764"/>
                  </a:lnTo>
                  <a:lnTo>
                    <a:pt x="336" y="766"/>
                  </a:lnTo>
                  <a:lnTo>
                    <a:pt x="347" y="766"/>
                  </a:lnTo>
                  <a:lnTo>
                    <a:pt x="356" y="756"/>
                  </a:lnTo>
                  <a:lnTo>
                    <a:pt x="377" y="757"/>
                  </a:lnTo>
                  <a:lnTo>
                    <a:pt x="397" y="771"/>
                  </a:lnTo>
                  <a:lnTo>
                    <a:pt x="411" y="768"/>
                  </a:lnTo>
                  <a:lnTo>
                    <a:pt x="420" y="775"/>
                  </a:lnTo>
                  <a:lnTo>
                    <a:pt x="420" y="785"/>
                  </a:lnTo>
                  <a:lnTo>
                    <a:pt x="435" y="786"/>
                  </a:lnTo>
                  <a:lnTo>
                    <a:pt x="449" y="792"/>
                  </a:lnTo>
                  <a:lnTo>
                    <a:pt x="463" y="794"/>
                  </a:lnTo>
                  <a:lnTo>
                    <a:pt x="479" y="785"/>
                  </a:lnTo>
                  <a:lnTo>
                    <a:pt x="496" y="784"/>
                  </a:lnTo>
                  <a:lnTo>
                    <a:pt x="500" y="780"/>
                  </a:lnTo>
                  <a:lnTo>
                    <a:pt x="497" y="770"/>
                  </a:lnTo>
                  <a:lnTo>
                    <a:pt x="499" y="760"/>
                  </a:lnTo>
                  <a:lnTo>
                    <a:pt x="497" y="751"/>
                  </a:lnTo>
                  <a:lnTo>
                    <a:pt x="497" y="758"/>
                  </a:lnTo>
                  <a:lnTo>
                    <a:pt x="491" y="755"/>
                  </a:lnTo>
                  <a:lnTo>
                    <a:pt x="497" y="747"/>
                  </a:lnTo>
                  <a:lnTo>
                    <a:pt x="502" y="724"/>
                  </a:lnTo>
                  <a:lnTo>
                    <a:pt x="527" y="716"/>
                  </a:lnTo>
                  <a:lnTo>
                    <a:pt x="538" y="708"/>
                  </a:lnTo>
                  <a:lnTo>
                    <a:pt x="550" y="697"/>
                  </a:lnTo>
                  <a:lnTo>
                    <a:pt x="562" y="694"/>
                  </a:lnTo>
                  <a:lnTo>
                    <a:pt x="578" y="702"/>
                  </a:lnTo>
                  <a:lnTo>
                    <a:pt x="592" y="704"/>
                  </a:lnTo>
                  <a:lnTo>
                    <a:pt x="603" y="714"/>
                  </a:lnTo>
                  <a:lnTo>
                    <a:pt x="618" y="704"/>
                  </a:lnTo>
                  <a:lnTo>
                    <a:pt x="643" y="714"/>
                  </a:lnTo>
                  <a:lnTo>
                    <a:pt x="648" y="722"/>
                  </a:lnTo>
                  <a:lnTo>
                    <a:pt x="677" y="735"/>
                  </a:lnTo>
                  <a:lnTo>
                    <a:pt x="706" y="734"/>
                  </a:lnTo>
                  <a:lnTo>
                    <a:pt x="726" y="725"/>
                  </a:lnTo>
                  <a:lnTo>
                    <a:pt x="740" y="702"/>
                  </a:lnTo>
                  <a:lnTo>
                    <a:pt x="757" y="694"/>
                  </a:lnTo>
                  <a:lnTo>
                    <a:pt x="773" y="682"/>
                  </a:lnTo>
                  <a:lnTo>
                    <a:pt x="773" y="682"/>
                  </a:lnTo>
                  <a:lnTo>
                    <a:pt x="772" y="682"/>
                  </a:lnTo>
                  <a:lnTo>
                    <a:pt x="771" y="682"/>
                  </a:lnTo>
                  <a:lnTo>
                    <a:pt x="771" y="682"/>
                  </a:lnTo>
                  <a:lnTo>
                    <a:pt x="771" y="682"/>
                  </a:lnTo>
                  <a:lnTo>
                    <a:pt x="772" y="680"/>
                  </a:lnTo>
                  <a:lnTo>
                    <a:pt x="772" y="680"/>
                  </a:lnTo>
                  <a:lnTo>
                    <a:pt x="772" y="680"/>
                  </a:lnTo>
                  <a:lnTo>
                    <a:pt x="772" y="679"/>
                  </a:lnTo>
                  <a:lnTo>
                    <a:pt x="773" y="679"/>
                  </a:lnTo>
                  <a:lnTo>
                    <a:pt x="774" y="679"/>
                  </a:lnTo>
                  <a:lnTo>
                    <a:pt x="774" y="679"/>
                  </a:lnTo>
                  <a:lnTo>
                    <a:pt x="775" y="679"/>
                  </a:lnTo>
                  <a:lnTo>
                    <a:pt x="776" y="678"/>
                  </a:lnTo>
                  <a:lnTo>
                    <a:pt x="778" y="679"/>
                  </a:lnTo>
                  <a:lnTo>
                    <a:pt x="778" y="679"/>
                  </a:lnTo>
                  <a:lnTo>
                    <a:pt x="778" y="679"/>
                  </a:lnTo>
                  <a:lnTo>
                    <a:pt x="779" y="679"/>
                  </a:lnTo>
                  <a:lnTo>
                    <a:pt x="786" y="676"/>
                  </a:lnTo>
                  <a:lnTo>
                    <a:pt x="789" y="671"/>
                  </a:lnTo>
                  <a:lnTo>
                    <a:pt x="795" y="669"/>
                  </a:lnTo>
                  <a:lnTo>
                    <a:pt x="798" y="673"/>
                  </a:lnTo>
                  <a:lnTo>
                    <a:pt x="801" y="672"/>
                  </a:lnTo>
                  <a:lnTo>
                    <a:pt x="797" y="663"/>
                  </a:lnTo>
                  <a:lnTo>
                    <a:pt x="803" y="657"/>
                  </a:lnTo>
                  <a:lnTo>
                    <a:pt x="802" y="652"/>
                  </a:lnTo>
                  <a:lnTo>
                    <a:pt x="795" y="650"/>
                  </a:lnTo>
                  <a:lnTo>
                    <a:pt x="790" y="636"/>
                  </a:lnTo>
                  <a:lnTo>
                    <a:pt x="774" y="633"/>
                  </a:lnTo>
                  <a:lnTo>
                    <a:pt x="752" y="624"/>
                  </a:lnTo>
                  <a:lnTo>
                    <a:pt x="756" y="603"/>
                  </a:lnTo>
                  <a:lnTo>
                    <a:pt x="758" y="589"/>
                  </a:lnTo>
                  <a:lnTo>
                    <a:pt x="755" y="582"/>
                  </a:lnTo>
                  <a:lnTo>
                    <a:pt x="741" y="567"/>
                  </a:lnTo>
                  <a:lnTo>
                    <a:pt x="748" y="552"/>
                  </a:lnTo>
                  <a:lnTo>
                    <a:pt x="764" y="533"/>
                  </a:lnTo>
                  <a:lnTo>
                    <a:pt x="757" y="509"/>
                  </a:lnTo>
                  <a:lnTo>
                    <a:pt x="752" y="496"/>
                  </a:lnTo>
                  <a:lnTo>
                    <a:pt x="757" y="481"/>
                  </a:lnTo>
                  <a:lnTo>
                    <a:pt x="741" y="446"/>
                  </a:lnTo>
                  <a:lnTo>
                    <a:pt x="741" y="446"/>
                  </a:lnTo>
                  <a:lnTo>
                    <a:pt x="739" y="447"/>
                  </a:lnTo>
                  <a:lnTo>
                    <a:pt x="724" y="442"/>
                  </a:lnTo>
                  <a:lnTo>
                    <a:pt x="712" y="448"/>
                  </a:lnTo>
                  <a:lnTo>
                    <a:pt x="704" y="449"/>
                  </a:lnTo>
                  <a:lnTo>
                    <a:pt x="695" y="463"/>
                  </a:lnTo>
                  <a:lnTo>
                    <a:pt x="690" y="464"/>
                  </a:lnTo>
                  <a:lnTo>
                    <a:pt x="691" y="441"/>
                  </a:lnTo>
                  <a:lnTo>
                    <a:pt x="700" y="429"/>
                  </a:lnTo>
                  <a:lnTo>
                    <a:pt x="701" y="417"/>
                  </a:lnTo>
                  <a:lnTo>
                    <a:pt x="717" y="399"/>
                  </a:lnTo>
                  <a:lnTo>
                    <a:pt x="718" y="389"/>
                  </a:lnTo>
                  <a:lnTo>
                    <a:pt x="730" y="382"/>
                  </a:lnTo>
                  <a:lnTo>
                    <a:pt x="733" y="371"/>
                  </a:lnTo>
                  <a:lnTo>
                    <a:pt x="756" y="357"/>
                  </a:lnTo>
                  <a:lnTo>
                    <a:pt x="751" y="349"/>
                  </a:lnTo>
                  <a:lnTo>
                    <a:pt x="752" y="337"/>
                  </a:lnTo>
                  <a:lnTo>
                    <a:pt x="762" y="336"/>
                  </a:lnTo>
                  <a:lnTo>
                    <a:pt x="769" y="340"/>
                  </a:lnTo>
                  <a:lnTo>
                    <a:pt x="779" y="330"/>
                  </a:lnTo>
                  <a:lnTo>
                    <a:pt x="776" y="306"/>
                  </a:lnTo>
                  <a:lnTo>
                    <a:pt x="790" y="266"/>
                  </a:lnTo>
                  <a:lnTo>
                    <a:pt x="796" y="23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12" name="Freeform 444"/>
            <p:cNvSpPr>
              <a:spLocks/>
            </p:cNvSpPr>
            <p:nvPr/>
          </p:nvSpPr>
          <p:spPr bwMode="auto">
            <a:xfrm>
              <a:off x="4101" y="2372"/>
              <a:ext cx="825" cy="794"/>
            </a:xfrm>
            <a:custGeom>
              <a:avLst/>
              <a:gdLst>
                <a:gd name="T0" fmla="*/ 794 w 825"/>
                <a:gd name="T1" fmla="*/ 181 h 794"/>
                <a:gd name="T2" fmla="*/ 691 w 825"/>
                <a:gd name="T3" fmla="*/ 156 h 794"/>
                <a:gd name="T4" fmla="*/ 619 w 825"/>
                <a:gd name="T5" fmla="*/ 114 h 794"/>
                <a:gd name="T6" fmla="*/ 562 w 825"/>
                <a:gd name="T7" fmla="*/ 80 h 794"/>
                <a:gd name="T8" fmla="*/ 498 w 825"/>
                <a:gd name="T9" fmla="*/ 29 h 794"/>
                <a:gd name="T10" fmla="*/ 458 w 825"/>
                <a:gd name="T11" fmla="*/ 2 h 794"/>
                <a:gd name="T12" fmla="*/ 403 w 825"/>
                <a:gd name="T13" fmla="*/ 30 h 794"/>
                <a:gd name="T14" fmla="*/ 404 w 825"/>
                <a:gd name="T15" fmla="*/ 81 h 794"/>
                <a:gd name="T16" fmla="*/ 317 w 825"/>
                <a:gd name="T17" fmla="*/ 132 h 794"/>
                <a:gd name="T18" fmla="*/ 319 w 825"/>
                <a:gd name="T19" fmla="*/ 155 h 794"/>
                <a:gd name="T20" fmla="*/ 251 w 825"/>
                <a:gd name="T21" fmla="*/ 163 h 794"/>
                <a:gd name="T22" fmla="*/ 222 w 825"/>
                <a:gd name="T23" fmla="*/ 136 h 794"/>
                <a:gd name="T24" fmla="*/ 178 w 825"/>
                <a:gd name="T25" fmla="*/ 130 h 794"/>
                <a:gd name="T26" fmla="*/ 200 w 825"/>
                <a:gd name="T27" fmla="*/ 180 h 794"/>
                <a:gd name="T28" fmla="*/ 207 w 825"/>
                <a:gd name="T29" fmla="*/ 243 h 794"/>
                <a:gd name="T30" fmla="*/ 157 w 825"/>
                <a:gd name="T31" fmla="*/ 235 h 794"/>
                <a:gd name="T32" fmla="*/ 91 w 825"/>
                <a:gd name="T33" fmla="*/ 223 h 794"/>
                <a:gd name="T34" fmla="*/ 59 w 825"/>
                <a:gd name="T35" fmla="*/ 233 h 794"/>
                <a:gd name="T36" fmla="*/ 10 w 825"/>
                <a:gd name="T37" fmla="*/ 248 h 794"/>
                <a:gd name="T38" fmla="*/ 12 w 825"/>
                <a:gd name="T39" fmla="*/ 261 h 794"/>
                <a:gd name="T40" fmla="*/ 18 w 825"/>
                <a:gd name="T41" fmla="*/ 270 h 794"/>
                <a:gd name="T42" fmla="*/ 22 w 825"/>
                <a:gd name="T43" fmla="*/ 280 h 794"/>
                <a:gd name="T44" fmla="*/ 7 w 825"/>
                <a:gd name="T45" fmla="*/ 300 h 794"/>
                <a:gd name="T46" fmla="*/ 51 w 825"/>
                <a:gd name="T47" fmla="*/ 307 h 794"/>
                <a:gd name="T48" fmla="*/ 96 w 825"/>
                <a:gd name="T49" fmla="*/ 324 h 794"/>
                <a:gd name="T50" fmla="*/ 130 w 825"/>
                <a:gd name="T51" fmla="*/ 342 h 794"/>
                <a:gd name="T52" fmla="*/ 149 w 825"/>
                <a:gd name="T53" fmla="*/ 365 h 794"/>
                <a:gd name="T54" fmla="*/ 187 w 825"/>
                <a:gd name="T55" fmla="*/ 374 h 794"/>
                <a:gd name="T56" fmla="*/ 181 w 825"/>
                <a:gd name="T57" fmla="*/ 409 h 794"/>
                <a:gd name="T58" fmla="*/ 230 w 825"/>
                <a:gd name="T59" fmla="*/ 463 h 794"/>
                <a:gd name="T60" fmla="*/ 232 w 825"/>
                <a:gd name="T61" fmla="*/ 498 h 794"/>
                <a:gd name="T62" fmla="*/ 263 w 825"/>
                <a:gd name="T63" fmla="*/ 552 h 794"/>
                <a:gd name="T64" fmla="*/ 244 w 825"/>
                <a:gd name="T65" fmla="*/ 536 h 794"/>
                <a:gd name="T66" fmla="*/ 232 w 825"/>
                <a:gd name="T67" fmla="*/ 597 h 794"/>
                <a:gd name="T68" fmla="*/ 226 w 825"/>
                <a:gd name="T69" fmla="*/ 632 h 794"/>
                <a:gd name="T70" fmla="*/ 208 w 825"/>
                <a:gd name="T71" fmla="*/ 714 h 794"/>
                <a:gd name="T72" fmla="*/ 285 w 825"/>
                <a:gd name="T73" fmla="*/ 751 h 794"/>
                <a:gd name="T74" fmla="*/ 377 w 825"/>
                <a:gd name="T75" fmla="*/ 757 h 794"/>
                <a:gd name="T76" fmla="*/ 435 w 825"/>
                <a:gd name="T77" fmla="*/ 786 h 794"/>
                <a:gd name="T78" fmla="*/ 500 w 825"/>
                <a:gd name="T79" fmla="*/ 780 h 794"/>
                <a:gd name="T80" fmla="*/ 491 w 825"/>
                <a:gd name="T81" fmla="*/ 755 h 794"/>
                <a:gd name="T82" fmla="*/ 550 w 825"/>
                <a:gd name="T83" fmla="*/ 697 h 794"/>
                <a:gd name="T84" fmla="*/ 618 w 825"/>
                <a:gd name="T85" fmla="*/ 704 h 794"/>
                <a:gd name="T86" fmla="*/ 726 w 825"/>
                <a:gd name="T87" fmla="*/ 725 h 794"/>
                <a:gd name="T88" fmla="*/ 772 w 825"/>
                <a:gd name="T89" fmla="*/ 682 h 794"/>
                <a:gd name="T90" fmla="*/ 772 w 825"/>
                <a:gd name="T91" fmla="*/ 680 h 794"/>
                <a:gd name="T92" fmla="*/ 774 w 825"/>
                <a:gd name="T93" fmla="*/ 679 h 794"/>
                <a:gd name="T94" fmla="*/ 778 w 825"/>
                <a:gd name="T95" fmla="*/ 679 h 794"/>
                <a:gd name="T96" fmla="*/ 798 w 825"/>
                <a:gd name="T97" fmla="*/ 673 h 794"/>
                <a:gd name="T98" fmla="*/ 795 w 825"/>
                <a:gd name="T99" fmla="*/ 650 h 794"/>
                <a:gd name="T100" fmla="*/ 758 w 825"/>
                <a:gd name="T101" fmla="*/ 589 h 794"/>
                <a:gd name="T102" fmla="*/ 757 w 825"/>
                <a:gd name="T103" fmla="*/ 509 h 794"/>
                <a:gd name="T104" fmla="*/ 739 w 825"/>
                <a:gd name="T105" fmla="*/ 447 h 794"/>
                <a:gd name="T106" fmla="*/ 690 w 825"/>
                <a:gd name="T107" fmla="*/ 464 h 794"/>
                <a:gd name="T108" fmla="*/ 718 w 825"/>
                <a:gd name="T109" fmla="*/ 389 h 794"/>
                <a:gd name="T110" fmla="*/ 752 w 825"/>
                <a:gd name="T111" fmla="*/ 337 h 794"/>
                <a:gd name="T112" fmla="*/ 790 w 825"/>
                <a:gd name="T113" fmla="*/ 266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794">
                  <a:moveTo>
                    <a:pt x="796" y="230"/>
                  </a:moveTo>
                  <a:lnTo>
                    <a:pt x="812" y="207"/>
                  </a:lnTo>
                  <a:lnTo>
                    <a:pt x="825" y="195"/>
                  </a:lnTo>
                  <a:lnTo>
                    <a:pt x="822" y="190"/>
                  </a:lnTo>
                  <a:lnTo>
                    <a:pt x="794" y="181"/>
                  </a:lnTo>
                  <a:lnTo>
                    <a:pt x="781" y="183"/>
                  </a:lnTo>
                  <a:lnTo>
                    <a:pt x="763" y="175"/>
                  </a:lnTo>
                  <a:lnTo>
                    <a:pt x="734" y="173"/>
                  </a:lnTo>
                  <a:lnTo>
                    <a:pt x="709" y="149"/>
                  </a:lnTo>
                  <a:lnTo>
                    <a:pt x="691" y="156"/>
                  </a:lnTo>
                  <a:lnTo>
                    <a:pt x="681" y="154"/>
                  </a:lnTo>
                  <a:lnTo>
                    <a:pt x="674" y="145"/>
                  </a:lnTo>
                  <a:lnTo>
                    <a:pt x="653" y="148"/>
                  </a:lnTo>
                  <a:lnTo>
                    <a:pt x="630" y="135"/>
                  </a:lnTo>
                  <a:lnTo>
                    <a:pt x="619" y="114"/>
                  </a:lnTo>
                  <a:lnTo>
                    <a:pt x="616" y="94"/>
                  </a:lnTo>
                  <a:lnTo>
                    <a:pt x="609" y="89"/>
                  </a:lnTo>
                  <a:lnTo>
                    <a:pt x="596" y="107"/>
                  </a:lnTo>
                  <a:lnTo>
                    <a:pt x="574" y="102"/>
                  </a:lnTo>
                  <a:lnTo>
                    <a:pt x="562" y="80"/>
                  </a:lnTo>
                  <a:lnTo>
                    <a:pt x="551" y="56"/>
                  </a:lnTo>
                  <a:lnTo>
                    <a:pt x="525" y="57"/>
                  </a:lnTo>
                  <a:lnTo>
                    <a:pt x="515" y="51"/>
                  </a:lnTo>
                  <a:lnTo>
                    <a:pt x="509" y="33"/>
                  </a:lnTo>
                  <a:lnTo>
                    <a:pt x="498" y="29"/>
                  </a:lnTo>
                  <a:lnTo>
                    <a:pt x="478" y="35"/>
                  </a:lnTo>
                  <a:lnTo>
                    <a:pt x="475" y="23"/>
                  </a:lnTo>
                  <a:lnTo>
                    <a:pt x="470" y="13"/>
                  </a:lnTo>
                  <a:lnTo>
                    <a:pt x="471" y="0"/>
                  </a:lnTo>
                  <a:lnTo>
                    <a:pt x="458" y="2"/>
                  </a:lnTo>
                  <a:lnTo>
                    <a:pt x="435" y="6"/>
                  </a:lnTo>
                  <a:lnTo>
                    <a:pt x="423" y="9"/>
                  </a:lnTo>
                  <a:lnTo>
                    <a:pt x="413" y="14"/>
                  </a:lnTo>
                  <a:lnTo>
                    <a:pt x="401" y="27"/>
                  </a:lnTo>
                  <a:lnTo>
                    <a:pt x="403" y="30"/>
                  </a:lnTo>
                  <a:lnTo>
                    <a:pt x="405" y="58"/>
                  </a:lnTo>
                  <a:lnTo>
                    <a:pt x="402" y="64"/>
                  </a:lnTo>
                  <a:lnTo>
                    <a:pt x="403" y="73"/>
                  </a:lnTo>
                  <a:lnTo>
                    <a:pt x="410" y="78"/>
                  </a:lnTo>
                  <a:lnTo>
                    <a:pt x="404" y="81"/>
                  </a:lnTo>
                  <a:lnTo>
                    <a:pt x="392" y="96"/>
                  </a:lnTo>
                  <a:lnTo>
                    <a:pt x="372" y="110"/>
                  </a:lnTo>
                  <a:lnTo>
                    <a:pt x="357" y="115"/>
                  </a:lnTo>
                  <a:lnTo>
                    <a:pt x="339" y="119"/>
                  </a:lnTo>
                  <a:lnTo>
                    <a:pt x="317" y="132"/>
                  </a:lnTo>
                  <a:lnTo>
                    <a:pt x="312" y="144"/>
                  </a:lnTo>
                  <a:lnTo>
                    <a:pt x="311" y="151"/>
                  </a:lnTo>
                  <a:lnTo>
                    <a:pt x="321" y="152"/>
                  </a:lnTo>
                  <a:lnTo>
                    <a:pt x="338" y="157"/>
                  </a:lnTo>
                  <a:lnTo>
                    <a:pt x="319" y="155"/>
                  </a:lnTo>
                  <a:lnTo>
                    <a:pt x="310" y="162"/>
                  </a:lnTo>
                  <a:lnTo>
                    <a:pt x="298" y="170"/>
                  </a:lnTo>
                  <a:lnTo>
                    <a:pt x="275" y="171"/>
                  </a:lnTo>
                  <a:lnTo>
                    <a:pt x="265" y="169"/>
                  </a:lnTo>
                  <a:lnTo>
                    <a:pt x="251" y="163"/>
                  </a:lnTo>
                  <a:lnTo>
                    <a:pt x="238" y="167"/>
                  </a:lnTo>
                  <a:lnTo>
                    <a:pt x="229" y="163"/>
                  </a:lnTo>
                  <a:lnTo>
                    <a:pt x="220" y="151"/>
                  </a:lnTo>
                  <a:lnTo>
                    <a:pt x="225" y="144"/>
                  </a:lnTo>
                  <a:lnTo>
                    <a:pt x="222" y="136"/>
                  </a:lnTo>
                  <a:lnTo>
                    <a:pt x="210" y="138"/>
                  </a:lnTo>
                  <a:lnTo>
                    <a:pt x="201" y="141"/>
                  </a:lnTo>
                  <a:lnTo>
                    <a:pt x="190" y="133"/>
                  </a:lnTo>
                  <a:lnTo>
                    <a:pt x="182" y="131"/>
                  </a:lnTo>
                  <a:lnTo>
                    <a:pt x="178" y="130"/>
                  </a:lnTo>
                  <a:lnTo>
                    <a:pt x="178" y="134"/>
                  </a:lnTo>
                  <a:lnTo>
                    <a:pt x="187" y="148"/>
                  </a:lnTo>
                  <a:lnTo>
                    <a:pt x="191" y="163"/>
                  </a:lnTo>
                  <a:lnTo>
                    <a:pt x="199" y="170"/>
                  </a:lnTo>
                  <a:lnTo>
                    <a:pt x="200" y="180"/>
                  </a:lnTo>
                  <a:lnTo>
                    <a:pt x="205" y="223"/>
                  </a:lnTo>
                  <a:lnTo>
                    <a:pt x="211" y="235"/>
                  </a:lnTo>
                  <a:lnTo>
                    <a:pt x="216" y="239"/>
                  </a:lnTo>
                  <a:lnTo>
                    <a:pt x="213" y="244"/>
                  </a:lnTo>
                  <a:lnTo>
                    <a:pt x="207" y="243"/>
                  </a:lnTo>
                  <a:lnTo>
                    <a:pt x="196" y="242"/>
                  </a:lnTo>
                  <a:lnTo>
                    <a:pt x="190" y="232"/>
                  </a:lnTo>
                  <a:lnTo>
                    <a:pt x="180" y="234"/>
                  </a:lnTo>
                  <a:lnTo>
                    <a:pt x="167" y="242"/>
                  </a:lnTo>
                  <a:lnTo>
                    <a:pt x="157" y="235"/>
                  </a:lnTo>
                  <a:lnTo>
                    <a:pt x="146" y="240"/>
                  </a:lnTo>
                  <a:lnTo>
                    <a:pt x="133" y="247"/>
                  </a:lnTo>
                  <a:lnTo>
                    <a:pt x="118" y="231"/>
                  </a:lnTo>
                  <a:lnTo>
                    <a:pt x="113" y="223"/>
                  </a:lnTo>
                  <a:lnTo>
                    <a:pt x="91" y="223"/>
                  </a:lnTo>
                  <a:lnTo>
                    <a:pt x="81" y="219"/>
                  </a:lnTo>
                  <a:lnTo>
                    <a:pt x="78" y="224"/>
                  </a:lnTo>
                  <a:lnTo>
                    <a:pt x="76" y="233"/>
                  </a:lnTo>
                  <a:lnTo>
                    <a:pt x="67" y="231"/>
                  </a:lnTo>
                  <a:lnTo>
                    <a:pt x="59" y="233"/>
                  </a:lnTo>
                  <a:lnTo>
                    <a:pt x="59" y="238"/>
                  </a:lnTo>
                  <a:lnTo>
                    <a:pt x="49" y="234"/>
                  </a:lnTo>
                  <a:lnTo>
                    <a:pt x="39" y="237"/>
                  </a:lnTo>
                  <a:lnTo>
                    <a:pt x="23" y="236"/>
                  </a:lnTo>
                  <a:lnTo>
                    <a:pt x="10" y="248"/>
                  </a:lnTo>
                  <a:lnTo>
                    <a:pt x="3" y="254"/>
                  </a:lnTo>
                  <a:lnTo>
                    <a:pt x="0" y="258"/>
                  </a:lnTo>
                  <a:lnTo>
                    <a:pt x="0" y="264"/>
                  </a:lnTo>
                  <a:lnTo>
                    <a:pt x="6" y="267"/>
                  </a:lnTo>
                  <a:lnTo>
                    <a:pt x="12" y="261"/>
                  </a:lnTo>
                  <a:lnTo>
                    <a:pt x="17" y="265"/>
                  </a:lnTo>
                  <a:lnTo>
                    <a:pt x="24" y="263"/>
                  </a:lnTo>
                  <a:lnTo>
                    <a:pt x="34" y="273"/>
                  </a:lnTo>
                  <a:lnTo>
                    <a:pt x="27" y="273"/>
                  </a:lnTo>
                  <a:lnTo>
                    <a:pt x="18" y="270"/>
                  </a:lnTo>
                  <a:lnTo>
                    <a:pt x="13" y="268"/>
                  </a:lnTo>
                  <a:lnTo>
                    <a:pt x="9" y="271"/>
                  </a:lnTo>
                  <a:lnTo>
                    <a:pt x="10" y="287"/>
                  </a:lnTo>
                  <a:lnTo>
                    <a:pt x="15" y="282"/>
                  </a:lnTo>
                  <a:lnTo>
                    <a:pt x="22" y="280"/>
                  </a:lnTo>
                  <a:lnTo>
                    <a:pt x="31" y="286"/>
                  </a:lnTo>
                  <a:lnTo>
                    <a:pt x="27" y="291"/>
                  </a:lnTo>
                  <a:lnTo>
                    <a:pt x="15" y="291"/>
                  </a:lnTo>
                  <a:lnTo>
                    <a:pt x="5" y="296"/>
                  </a:lnTo>
                  <a:lnTo>
                    <a:pt x="7" y="300"/>
                  </a:lnTo>
                  <a:lnTo>
                    <a:pt x="20" y="302"/>
                  </a:lnTo>
                  <a:lnTo>
                    <a:pt x="25" y="305"/>
                  </a:lnTo>
                  <a:lnTo>
                    <a:pt x="28" y="318"/>
                  </a:lnTo>
                  <a:lnTo>
                    <a:pt x="39" y="316"/>
                  </a:lnTo>
                  <a:lnTo>
                    <a:pt x="51" y="307"/>
                  </a:lnTo>
                  <a:lnTo>
                    <a:pt x="60" y="310"/>
                  </a:lnTo>
                  <a:lnTo>
                    <a:pt x="66" y="318"/>
                  </a:lnTo>
                  <a:lnTo>
                    <a:pt x="78" y="320"/>
                  </a:lnTo>
                  <a:lnTo>
                    <a:pt x="87" y="324"/>
                  </a:lnTo>
                  <a:lnTo>
                    <a:pt x="96" y="324"/>
                  </a:lnTo>
                  <a:lnTo>
                    <a:pt x="110" y="342"/>
                  </a:lnTo>
                  <a:lnTo>
                    <a:pt x="118" y="341"/>
                  </a:lnTo>
                  <a:lnTo>
                    <a:pt x="123" y="334"/>
                  </a:lnTo>
                  <a:lnTo>
                    <a:pt x="127" y="343"/>
                  </a:lnTo>
                  <a:lnTo>
                    <a:pt x="130" y="342"/>
                  </a:lnTo>
                  <a:lnTo>
                    <a:pt x="135" y="337"/>
                  </a:lnTo>
                  <a:lnTo>
                    <a:pt x="146" y="344"/>
                  </a:lnTo>
                  <a:lnTo>
                    <a:pt x="157" y="348"/>
                  </a:lnTo>
                  <a:lnTo>
                    <a:pt x="146" y="355"/>
                  </a:lnTo>
                  <a:lnTo>
                    <a:pt x="149" y="365"/>
                  </a:lnTo>
                  <a:lnTo>
                    <a:pt x="165" y="366"/>
                  </a:lnTo>
                  <a:lnTo>
                    <a:pt x="178" y="362"/>
                  </a:lnTo>
                  <a:lnTo>
                    <a:pt x="189" y="368"/>
                  </a:lnTo>
                  <a:lnTo>
                    <a:pt x="192" y="375"/>
                  </a:lnTo>
                  <a:lnTo>
                    <a:pt x="187" y="374"/>
                  </a:lnTo>
                  <a:lnTo>
                    <a:pt x="178" y="371"/>
                  </a:lnTo>
                  <a:lnTo>
                    <a:pt x="170" y="380"/>
                  </a:lnTo>
                  <a:lnTo>
                    <a:pt x="180" y="384"/>
                  </a:lnTo>
                  <a:lnTo>
                    <a:pt x="172" y="401"/>
                  </a:lnTo>
                  <a:lnTo>
                    <a:pt x="181" y="409"/>
                  </a:lnTo>
                  <a:lnTo>
                    <a:pt x="193" y="428"/>
                  </a:lnTo>
                  <a:lnTo>
                    <a:pt x="194" y="434"/>
                  </a:lnTo>
                  <a:lnTo>
                    <a:pt x="223" y="455"/>
                  </a:lnTo>
                  <a:lnTo>
                    <a:pt x="233" y="456"/>
                  </a:lnTo>
                  <a:lnTo>
                    <a:pt x="230" y="463"/>
                  </a:lnTo>
                  <a:lnTo>
                    <a:pt x="237" y="467"/>
                  </a:lnTo>
                  <a:lnTo>
                    <a:pt x="248" y="482"/>
                  </a:lnTo>
                  <a:lnTo>
                    <a:pt x="242" y="485"/>
                  </a:lnTo>
                  <a:lnTo>
                    <a:pt x="238" y="493"/>
                  </a:lnTo>
                  <a:lnTo>
                    <a:pt x="232" y="498"/>
                  </a:lnTo>
                  <a:lnTo>
                    <a:pt x="233" y="505"/>
                  </a:lnTo>
                  <a:lnTo>
                    <a:pt x="248" y="514"/>
                  </a:lnTo>
                  <a:lnTo>
                    <a:pt x="250" y="523"/>
                  </a:lnTo>
                  <a:lnTo>
                    <a:pt x="257" y="534"/>
                  </a:lnTo>
                  <a:lnTo>
                    <a:pt x="263" y="552"/>
                  </a:lnTo>
                  <a:lnTo>
                    <a:pt x="265" y="565"/>
                  </a:lnTo>
                  <a:lnTo>
                    <a:pt x="270" y="571"/>
                  </a:lnTo>
                  <a:lnTo>
                    <a:pt x="263" y="566"/>
                  </a:lnTo>
                  <a:lnTo>
                    <a:pt x="259" y="554"/>
                  </a:lnTo>
                  <a:lnTo>
                    <a:pt x="244" y="536"/>
                  </a:lnTo>
                  <a:lnTo>
                    <a:pt x="243" y="525"/>
                  </a:lnTo>
                  <a:lnTo>
                    <a:pt x="240" y="525"/>
                  </a:lnTo>
                  <a:lnTo>
                    <a:pt x="239" y="530"/>
                  </a:lnTo>
                  <a:lnTo>
                    <a:pt x="239" y="543"/>
                  </a:lnTo>
                  <a:lnTo>
                    <a:pt x="232" y="597"/>
                  </a:lnTo>
                  <a:lnTo>
                    <a:pt x="236" y="598"/>
                  </a:lnTo>
                  <a:lnTo>
                    <a:pt x="239" y="604"/>
                  </a:lnTo>
                  <a:lnTo>
                    <a:pt x="235" y="610"/>
                  </a:lnTo>
                  <a:lnTo>
                    <a:pt x="231" y="600"/>
                  </a:lnTo>
                  <a:lnTo>
                    <a:pt x="226" y="632"/>
                  </a:lnTo>
                  <a:lnTo>
                    <a:pt x="216" y="679"/>
                  </a:lnTo>
                  <a:lnTo>
                    <a:pt x="206" y="703"/>
                  </a:lnTo>
                  <a:lnTo>
                    <a:pt x="201" y="709"/>
                  </a:lnTo>
                  <a:lnTo>
                    <a:pt x="201" y="714"/>
                  </a:lnTo>
                  <a:lnTo>
                    <a:pt x="208" y="714"/>
                  </a:lnTo>
                  <a:lnTo>
                    <a:pt x="215" y="723"/>
                  </a:lnTo>
                  <a:lnTo>
                    <a:pt x="215" y="730"/>
                  </a:lnTo>
                  <a:lnTo>
                    <a:pt x="241" y="736"/>
                  </a:lnTo>
                  <a:lnTo>
                    <a:pt x="254" y="747"/>
                  </a:lnTo>
                  <a:lnTo>
                    <a:pt x="285" y="751"/>
                  </a:lnTo>
                  <a:lnTo>
                    <a:pt x="311" y="764"/>
                  </a:lnTo>
                  <a:lnTo>
                    <a:pt x="336" y="766"/>
                  </a:lnTo>
                  <a:lnTo>
                    <a:pt x="347" y="766"/>
                  </a:lnTo>
                  <a:lnTo>
                    <a:pt x="356" y="756"/>
                  </a:lnTo>
                  <a:lnTo>
                    <a:pt x="377" y="757"/>
                  </a:lnTo>
                  <a:lnTo>
                    <a:pt x="397" y="771"/>
                  </a:lnTo>
                  <a:lnTo>
                    <a:pt x="411" y="768"/>
                  </a:lnTo>
                  <a:lnTo>
                    <a:pt x="420" y="775"/>
                  </a:lnTo>
                  <a:lnTo>
                    <a:pt x="420" y="785"/>
                  </a:lnTo>
                  <a:lnTo>
                    <a:pt x="435" y="786"/>
                  </a:lnTo>
                  <a:lnTo>
                    <a:pt x="449" y="792"/>
                  </a:lnTo>
                  <a:lnTo>
                    <a:pt x="463" y="794"/>
                  </a:lnTo>
                  <a:lnTo>
                    <a:pt x="479" y="785"/>
                  </a:lnTo>
                  <a:lnTo>
                    <a:pt x="496" y="784"/>
                  </a:lnTo>
                  <a:lnTo>
                    <a:pt x="500" y="780"/>
                  </a:lnTo>
                  <a:lnTo>
                    <a:pt x="497" y="770"/>
                  </a:lnTo>
                  <a:lnTo>
                    <a:pt x="499" y="760"/>
                  </a:lnTo>
                  <a:lnTo>
                    <a:pt x="497" y="751"/>
                  </a:lnTo>
                  <a:lnTo>
                    <a:pt x="497" y="758"/>
                  </a:lnTo>
                  <a:lnTo>
                    <a:pt x="491" y="755"/>
                  </a:lnTo>
                  <a:lnTo>
                    <a:pt x="497" y="747"/>
                  </a:lnTo>
                  <a:lnTo>
                    <a:pt x="502" y="724"/>
                  </a:lnTo>
                  <a:lnTo>
                    <a:pt x="527" y="716"/>
                  </a:lnTo>
                  <a:lnTo>
                    <a:pt x="538" y="708"/>
                  </a:lnTo>
                  <a:lnTo>
                    <a:pt x="550" y="697"/>
                  </a:lnTo>
                  <a:lnTo>
                    <a:pt x="562" y="694"/>
                  </a:lnTo>
                  <a:lnTo>
                    <a:pt x="578" y="702"/>
                  </a:lnTo>
                  <a:lnTo>
                    <a:pt x="592" y="704"/>
                  </a:lnTo>
                  <a:lnTo>
                    <a:pt x="603" y="714"/>
                  </a:lnTo>
                  <a:lnTo>
                    <a:pt x="618" y="704"/>
                  </a:lnTo>
                  <a:lnTo>
                    <a:pt x="643" y="714"/>
                  </a:lnTo>
                  <a:lnTo>
                    <a:pt x="648" y="722"/>
                  </a:lnTo>
                  <a:lnTo>
                    <a:pt x="677" y="735"/>
                  </a:lnTo>
                  <a:lnTo>
                    <a:pt x="706" y="734"/>
                  </a:lnTo>
                  <a:lnTo>
                    <a:pt x="726" y="725"/>
                  </a:lnTo>
                  <a:lnTo>
                    <a:pt x="740" y="702"/>
                  </a:lnTo>
                  <a:lnTo>
                    <a:pt x="757" y="694"/>
                  </a:lnTo>
                  <a:lnTo>
                    <a:pt x="773" y="682"/>
                  </a:lnTo>
                  <a:lnTo>
                    <a:pt x="773" y="682"/>
                  </a:lnTo>
                  <a:lnTo>
                    <a:pt x="772" y="682"/>
                  </a:lnTo>
                  <a:lnTo>
                    <a:pt x="771" y="682"/>
                  </a:lnTo>
                  <a:lnTo>
                    <a:pt x="771" y="682"/>
                  </a:lnTo>
                  <a:lnTo>
                    <a:pt x="771" y="682"/>
                  </a:lnTo>
                  <a:lnTo>
                    <a:pt x="772" y="680"/>
                  </a:lnTo>
                  <a:lnTo>
                    <a:pt x="772" y="680"/>
                  </a:lnTo>
                  <a:lnTo>
                    <a:pt x="772" y="680"/>
                  </a:lnTo>
                  <a:lnTo>
                    <a:pt x="772" y="679"/>
                  </a:lnTo>
                  <a:lnTo>
                    <a:pt x="773" y="679"/>
                  </a:lnTo>
                  <a:lnTo>
                    <a:pt x="774" y="679"/>
                  </a:lnTo>
                  <a:lnTo>
                    <a:pt x="774" y="679"/>
                  </a:lnTo>
                  <a:lnTo>
                    <a:pt x="775" y="679"/>
                  </a:lnTo>
                  <a:lnTo>
                    <a:pt x="776" y="678"/>
                  </a:lnTo>
                  <a:lnTo>
                    <a:pt x="778" y="679"/>
                  </a:lnTo>
                  <a:lnTo>
                    <a:pt x="778" y="679"/>
                  </a:lnTo>
                  <a:lnTo>
                    <a:pt x="778" y="679"/>
                  </a:lnTo>
                  <a:lnTo>
                    <a:pt x="779" y="679"/>
                  </a:lnTo>
                  <a:lnTo>
                    <a:pt x="786" y="676"/>
                  </a:lnTo>
                  <a:lnTo>
                    <a:pt x="789" y="671"/>
                  </a:lnTo>
                  <a:lnTo>
                    <a:pt x="795" y="669"/>
                  </a:lnTo>
                  <a:lnTo>
                    <a:pt x="798" y="673"/>
                  </a:lnTo>
                  <a:lnTo>
                    <a:pt x="801" y="672"/>
                  </a:lnTo>
                  <a:lnTo>
                    <a:pt x="797" y="663"/>
                  </a:lnTo>
                  <a:lnTo>
                    <a:pt x="803" y="657"/>
                  </a:lnTo>
                  <a:lnTo>
                    <a:pt x="802" y="652"/>
                  </a:lnTo>
                  <a:lnTo>
                    <a:pt x="795" y="650"/>
                  </a:lnTo>
                  <a:lnTo>
                    <a:pt x="790" y="636"/>
                  </a:lnTo>
                  <a:lnTo>
                    <a:pt x="774" y="633"/>
                  </a:lnTo>
                  <a:lnTo>
                    <a:pt x="752" y="624"/>
                  </a:lnTo>
                  <a:lnTo>
                    <a:pt x="756" y="603"/>
                  </a:lnTo>
                  <a:lnTo>
                    <a:pt x="758" y="589"/>
                  </a:lnTo>
                  <a:lnTo>
                    <a:pt x="755" y="582"/>
                  </a:lnTo>
                  <a:lnTo>
                    <a:pt x="741" y="567"/>
                  </a:lnTo>
                  <a:lnTo>
                    <a:pt x="748" y="552"/>
                  </a:lnTo>
                  <a:lnTo>
                    <a:pt x="764" y="533"/>
                  </a:lnTo>
                  <a:lnTo>
                    <a:pt x="757" y="509"/>
                  </a:lnTo>
                  <a:lnTo>
                    <a:pt x="752" y="496"/>
                  </a:lnTo>
                  <a:lnTo>
                    <a:pt x="757" y="481"/>
                  </a:lnTo>
                  <a:lnTo>
                    <a:pt x="741" y="446"/>
                  </a:lnTo>
                  <a:lnTo>
                    <a:pt x="741" y="446"/>
                  </a:lnTo>
                  <a:lnTo>
                    <a:pt x="739" y="447"/>
                  </a:lnTo>
                  <a:lnTo>
                    <a:pt x="724" y="442"/>
                  </a:lnTo>
                  <a:lnTo>
                    <a:pt x="712" y="448"/>
                  </a:lnTo>
                  <a:lnTo>
                    <a:pt x="704" y="449"/>
                  </a:lnTo>
                  <a:lnTo>
                    <a:pt x="695" y="463"/>
                  </a:lnTo>
                  <a:lnTo>
                    <a:pt x="690" y="464"/>
                  </a:lnTo>
                  <a:lnTo>
                    <a:pt x="691" y="441"/>
                  </a:lnTo>
                  <a:lnTo>
                    <a:pt x="700" y="429"/>
                  </a:lnTo>
                  <a:lnTo>
                    <a:pt x="701" y="417"/>
                  </a:lnTo>
                  <a:lnTo>
                    <a:pt x="717" y="399"/>
                  </a:lnTo>
                  <a:lnTo>
                    <a:pt x="718" y="389"/>
                  </a:lnTo>
                  <a:lnTo>
                    <a:pt x="730" y="382"/>
                  </a:lnTo>
                  <a:lnTo>
                    <a:pt x="733" y="371"/>
                  </a:lnTo>
                  <a:lnTo>
                    <a:pt x="756" y="357"/>
                  </a:lnTo>
                  <a:lnTo>
                    <a:pt x="751" y="349"/>
                  </a:lnTo>
                  <a:lnTo>
                    <a:pt x="752" y="337"/>
                  </a:lnTo>
                  <a:lnTo>
                    <a:pt x="762" y="336"/>
                  </a:lnTo>
                  <a:lnTo>
                    <a:pt x="769" y="340"/>
                  </a:lnTo>
                  <a:lnTo>
                    <a:pt x="779" y="330"/>
                  </a:lnTo>
                  <a:lnTo>
                    <a:pt x="776" y="306"/>
                  </a:lnTo>
                  <a:lnTo>
                    <a:pt x="790" y="266"/>
                  </a:lnTo>
                  <a:lnTo>
                    <a:pt x="796" y="23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13" name="Freeform 445"/>
            <p:cNvSpPr>
              <a:spLocks/>
            </p:cNvSpPr>
            <p:nvPr/>
          </p:nvSpPr>
          <p:spPr bwMode="auto">
            <a:xfrm>
              <a:off x="4323" y="2853"/>
              <a:ext cx="12" cy="14"/>
            </a:xfrm>
            <a:custGeom>
              <a:avLst/>
              <a:gdLst>
                <a:gd name="T0" fmla="*/ 12 w 12"/>
                <a:gd name="T1" fmla="*/ 9 h 14"/>
                <a:gd name="T2" fmla="*/ 7 w 12"/>
                <a:gd name="T3" fmla="*/ 0 h 14"/>
                <a:gd name="T4" fmla="*/ 0 w 12"/>
                <a:gd name="T5" fmla="*/ 1 h 14"/>
                <a:gd name="T6" fmla="*/ 10 w 12"/>
                <a:gd name="T7" fmla="*/ 14 h 14"/>
                <a:gd name="T8" fmla="*/ 12 w 12"/>
                <a:gd name="T9" fmla="*/ 9 h 14"/>
              </a:gdLst>
              <a:ahLst/>
              <a:cxnLst>
                <a:cxn ang="0">
                  <a:pos x="T0" y="T1"/>
                </a:cxn>
                <a:cxn ang="0">
                  <a:pos x="T2" y="T3"/>
                </a:cxn>
                <a:cxn ang="0">
                  <a:pos x="T4" y="T5"/>
                </a:cxn>
                <a:cxn ang="0">
                  <a:pos x="T6" y="T7"/>
                </a:cxn>
                <a:cxn ang="0">
                  <a:pos x="T8" y="T9"/>
                </a:cxn>
              </a:cxnLst>
              <a:rect l="0" t="0" r="r" b="b"/>
              <a:pathLst>
                <a:path w="12" h="14">
                  <a:moveTo>
                    <a:pt x="12" y="9"/>
                  </a:moveTo>
                  <a:lnTo>
                    <a:pt x="7" y="0"/>
                  </a:lnTo>
                  <a:lnTo>
                    <a:pt x="0" y="1"/>
                  </a:lnTo>
                  <a:lnTo>
                    <a:pt x="10" y="14"/>
                  </a:lnTo>
                  <a:lnTo>
                    <a:pt x="12" y="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14" name="Freeform 446"/>
            <p:cNvSpPr>
              <a:spLocks/>
            </p:cNvSpPr>
            <p:nvPr/>
          </p:nvSpPr>
          <p:spPr bwMode="auto">
            <a:xfrm>
              <a:off x="4323" y="2853"/>
              <a:ext cx="12" cy="14"/>
            </a:xfrm>
            <a:custGeom>
              <a:avLst/>
              <a:gdLst>
                <a:gd name="T0" fmla="*/ 12 w 12"/>
                <a:gd name="T1" fmla="*/ 9 h 14"/>
                <a:gd name="T2" fmla="*/ 7 w 12"/>
                <a:gd name="T3" fmla="*/ 0 h 14"/>
                <a:gd name="T4" fmla="*/ 0 w 12"/>
                <a:gd name="T5" fmla="*/ 1 h 14"/>
                <a:gd name="T6" fmla="*/ 10 w 12"/>
                <a:gd name="T7" fmla="*/ 14 h 14"/>
                <a:gd name="T8" fmla="*/ 12 w 12"/>
                <a:gd name="T9" fmla="*/ 9 h 14"/>
              </a:gdLst>
              <a:ahLst/>
              <a:cxnLst>
                <a:cxn ang="0">
                  <a:pos x="T0" y="T1"/>
                </a:cxn>
                <a:cxn ang="0">
                  <a:pos x="T2" y="T3"/>
                </a:cxn>
                <a:cxn ang="0">
                  <a:pos x="T4" y="T5"/>
                </a:cxn>
                <a:cxn ang="0">
                  <a:pos x="T6" y="T7"/>
                </a:cxn>
                <a:cxn ang="0">
                  <a:pos x="T8" y="T9"/>
                </a:cxn>
              </a:cxnLst>
              <a:rect l="0" t="0" r="r" b="b"/>
              <a:pathLst>
                <a:path w="12" h="14">
                  <a:moveTo>
                    <a:pt x="12" y="9"/>
                  </a:moveTo>
                  <a:lnTo>
                    <a:pt x="7" y="0"/>
                  </a:lnTo>
                  <a:lnTo>
                    <a:pt x="0" y="1"/>
                  </a:lnTo>
                  <a:lnTo>
                    <a:pt x="10" y="14"/>
                  </a:lnTo>
                  <a:lnTo>
                    <a:pt x="12" y="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15" name="Freeform 447"/>
            <p:cNvSpPr>
              <a:spLocks/>
            </p:cNvSpPr>
            <p:nvPr/>
          </p:nvSpPr>
          <p:spPr bwMode="auto">
            <a:xfrm>
              <a:off x="4949" y="3113"/>
              <a:ext cx="62" cy="145"/>
            </a:xfrm>
            <a:custGeom>
              <a:avLst/>
              <a:gdLst>
                <a:gd name="T0" fmla="*/ 53 w 62"/>
                <a:gd name="T1" fmla="*/ 37 h 145"/>
                <a:gd name="T2" fmla="*/ 56 w 62"/>
                <a:gd name="T3" fmla="*/ 27 h 145"/>
                <a:gd name="T4" fmla="*/ 54 w 62"/>
                <a:gd name="T5" fmla="*/ 0 h 145"/>
                <a:gd name="T6" fmla="*/ 48 w 62"/>
                <a:gd name="T7" fmla="*/ 2 h 145"/>
                <a:gd name="T8" fmla="*/ 42 w 62"/>
                <a:gd name="T9" fmla="*/ 16 h 145"/>
                <a:gd name="T10" fmla="*/ 45 w 62"/>
                <a:gd name="T11" fmla="*/ 26 h 145"/>
                <a:gd name="T12" fmla="*/ 40 w 62"/>
                <a:gd name="T13" fmla="*/ 31 h 145"/>
                <a:gd name="T14" fmla="*/ 31 w 62"/>
                <a:gd name="T15" fmla="*/ 27 h 145"/>
                <a:gd name="T16" fmla="*/ 22 w 62"/>
                <a:gd name="T17" fmla="*/ 34 h 145"/>
                <a:gd name="T18" fmla="*/ 19 w 62"/>
                <a:gd name="T19" fmla="*/ 42 h 145"/>
                <a:gd name="T20" fmla="*/ 6 w 62"/>
                <a:gd name="T21" fmla="*/ 49 h 145"/>
                <a:gd name="T22" fmla="*/ 7 w 62"/>
                <a:gd name="T23" fmla="*/ 63 h 145"/>
                <a:gd name="T24" fmla="*/ 0 w 62"/>
                <a:gd name="T25" fmla="*/ 65 h 145"/>
                <a:gd name="T26" fmla="*/ 0 w 62"/>
                <a:gd name="T27" fmla="*/ 73 h 145"/>
                <a:gd name="T28" fmla="*/ 4 w 62"/>
                <a:gd name="T29" fmla="*/ 82 h 145"/>
                <a:gd name="T30" fmla="*/ 7 w 62"/>
                <a:gd name="T31" fmla="*/ 89 h 145"/>
                <a:gd name="T32" fmla="*/ 7 w 62"/>
                <a:gd name="T33" fmla="*/ 99 h 145"/>
                <a:gd name="T34" fmla="*/ 9 w 62"/>
                <a:gd name="T35" fmla="*/ 101 h 145"/>
                <a:gd name="T36" fmla="*/ 8 w 62"/>
                <a:gd name="T37" fmla="*/ 107 h 145"/>
                <a:gd name="T38" fmla="*/ 6 w 62"/>
                <a:gd name="T39" fmla="*/ 111 h 145"/>
                <a:gd name="T40" fmla="*/ 13 w 62"/>
                <a:gd name="T41" fmla="*/ 115 h 145"/>
                <a:gd name="T42" fmla="*/ 18 w 62"/>
                <a:gd name="T43" fmla="*/ 117 h 145"/>
                <a:gd name="T44" fmla="*/ 13 w 62"/>
                <a:gd name="T45" fmla="*/ 129 h 145"/>
                <a:gd name="T46" fmla="*/ 20 w 62"/>
                <a:gd name="T47" fmla="*/ 134 h 145"/>
                <a:gd name="T48" fmla="*/ 27 w 62"/>
                <a:gd name="T49" fmla="*/ 137 h 145"/>
                <a:gd name="T50" fmla="*/ 27 w 62"/>
                <a:gd name="T51" fmla="*/ 141 h 145"/>
                <a:gd name="T52" fmla="*/ 32 w 62"/>
                <a:gd name="T53" fmla="*/ 142 h 145"/>
                <a:gd name="T54" fmla="*/ 38 w 62"/>
                <a:gd name="T55" fmla="*/ 145 h 145"/>
                <a:gd name="T56" fmla="*/ 39 w 62"/>
                <a:gd name="T57" fmla="*/ 141 h 145"/>
                <a:gd name="T58" fmla="*/ 44 w 62"/>
                <a:gd name="T59" fmla="*/ 129 h 145"/>
                <a:gd name="T60" fmla="*/ 50 w 62"/>
                <a:gd name="T61" fmla="*/ 113 h 145"/>
                <a:gd name="T62" fmla="*/ 53 w 62"/>
                <a:gd name="T63" fmla="*/ 104 h 145"/>
                <a:gd name="T64" fmla="*/ 60 w 62"/>
                <a:gd name="T65" fmla="*/ 84 h 145"/>
                <a:gd name="T66" fmla="*/ 62 w 62"/>
                <a:gd name="T67" fmla="*/ 55 h 145"/>
                <a:gd name="T68" fmla="*/ 53 w 62"/>
                <a:gd name="T69" fmla="*/ 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145">
                  <a:moveTo>
                    <a:pt x="53" y="37"/>
                  </a:moveTo>
                  <a:lnTo>
                    <a:pt x="56" y="27"/>
                  </a:lnTo>
                  <a:lnTo>
                    <a:pt x="54" y="0"/>
                  </a:lnTo>
                  <a:lnTo>
                    <a:pt x="48" y="2"/>
                  </a:lnTo>
                  <a:lnTo>
                    <a:pt x="42" y="16"/>
                  </a:lnTo>
                  <a:lnTo>
                    <a:pt x="45" y="26"/>
                  </a:lnTo>
                  <a:lnTo>
                    <a:pt x="40" y="31"/>
                  </a:lnTo>
                  <a:lnTo>
                    <a:pt x="31" y="27"/>
                  </a:lnTo>
                  <a:lnTo>
                    <a:pt x="22" y="34"/>
                  </a:lnTo>
                  <a:lnTo>
                    <a:pt x="19" y="42"/>
                  </a:lnTo>
                  <a:lnTo>
                    <a:pt x="6" y="49"/>
                  </a:lnTo>
                  <a:lnTo>
                    <a:pt x="7" y="63"/>
                  </a:lnTo>
                  <a:lnTo>
                    <a:pt x="0" y="65"/>
                  </a:lnTo>
                  <a:lnTo>
                    <a:pt x="0" y="73"/>
                  </a:lnTo>
                  <a:lnTo>
                    <a:pt x="4" y="82"/>
                  </a:lnTo>
                  <a:lnTo>
                    <a:pt x="7" y="89"/>
                  </a:lnTo>
                  <a:lnTo>
                    <a:pt x="7" y="99"/>
                  </a:lnTo>
                  <a:lnTo>
                    <a:pt x="9" y="101"/>
                  </a:lnTo>
                  <a:lnTo>
                    <a:pt x="8" y="107"/>
                  </a:lnTo>
                  <a:lnTo>
                    <a:pt x="6" y="111"/>
                  </a:lnTo>
                  <a:lnTo>
                    <a:pt x="13" y="115"/>
                  </a:lnTo>
                  <a:lnTo>
                    <a:pt x="18" y="117"/>
                  </a:lnTo>
                  <a:lnTo>
                    <a:pt x="13" y="129"/>
                  </a:lnTo>
                  <a:lnTo>
                    <a:pt x="20" y="134"/>
                  </a:lnTo>
                  <a:lnTo>
                    <a:pt x="27" y="137"/>
                  </a:lnTo>
                  <a:lnTo>
                    <a:pt x="27" y="141"/>
                  </a:lnTo>
                  <a:lnTo>
                    <a:pt x="32" y="142"/>
                  </a:lnTo>
                  <a:lnTo>
                    <a:pt x="38" y="145"/>
                  </a:lnTo>
                  <a:lnTo>
                    <a:pt x="39" y="141"/>
                  </a:lnTo>
                  <a:lnTo>
                    <a:pt x="44" y="129"/>
                  </a:lnTo>
                  <a:lnTo>
                    <a:pt x="50" y="113"/>
                  </a:lnTo>
                  <a:lnTo>
                    <a:pt x="53" y="104"/>
                  </a:lnTo>
                  <a:lnTo>
                    <a:pt x="60" y="84"/>
                  </a:lnTo>
                  <a:lnTo>
                    <a:pt x="62" y="55"/>
                  </a:lnTo>
                  <a:lnTo>
                    <a:pt x="53" y="3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16" name="Freeform 448"/>
            <p:cNvSpPr>
              <a:spLocks/>
            </p:cNvSpPr>
            <p:nvPr/>
          </p:nvSpPr>
          <p:spPr bwMode="auto">
            <a:xfrm>
              <a:off x="4949" y="3113"/>
              <a:ext cx="62" cy="145"/>
            </a:xfrm>
            <a:custGeom>
              <a:avLst/>
              <a:gdLst>
                <a:gd name="T0" fmla="*/ 53 w 62"/>
                <a:gd name="T1" fmla="*/ 37 h 145"/>
                <a:gd name="T2" fmla="*/ 56 w 62"/>
                <a:gd name="T3" fmla="*/ 27 h 145"/>
                <a:gd name="T4" fmla="*/ 54 w 62"/>
                <a:gd name="T5" fmla="*/ 0 h 145"/>
                <a:gd name="T6" fmla="*/ 48 w 62"/>
                <a:gd name="T7" fmla="*/ 2 h 145"/>
                <a:gd name="T8" fmla="*/ 42 w 62"/>
                <a:gd name="T9" fmla="*/ 16 h 145"/>
                <a:gd name="T10" fmla="*/ 45 w 62"/>
                <a:gd name="T11" fmla="*/ 26 h 145"/>
                <a:gd name="T12" fmla="*/ 40 w 62"/>
                <a:gd name="T13" fmla="*/ 31 h 145"/>
                <a:gd name="T14" fmla="*/ 31 w 62"/>
                <a:gd name="T15" fmla="*/ 27 h 145"/>
                <a:gd name="T16" fmla="*/ 22 w 62"/>
                <a:gd name="T17" fmla="*/ 34 h 145"/>
                <a:gd name="T18" fmla="*/ 19 w 62"/>
                <a:gd name="T19" fmla="*/ 42 h 145"/>
                <a:gd name="T20" fmla="*/ 6 w 62"/>
                <a:gd name="T21" fmla="*/ 49 h 145"/>
                <a:gd name="T22" fmla="*/ 7 w 62"/>
                <a:gd name="T23" fmla="*/ 63 h 145"/>
                <a:gd name="T24" fmla="*/ 0 w 62"/>
                <a:gd name="T25" fmla="*/ 65 h 145"/>
                <a:gd name="T26" fmla="*/ 0 w 62"/>
                <a:gd name="T27" fmla="*/ 73 h 145"/>
                <a:gd name="T28" fmla="*/ 4 w 62"/>
                <a:gd name="T29" fmla="*/ 82 h 145"/>
                <a:gd name="T30" fmla="*/ 7 w 62"/>
                <a:gd name="T31" fmla="*/ 89 h 145"/>
                <a:gd name="T32" fmla="*/ 7 w 62"/>
                <a:gd name="T33" fmla="*/ 99 h 145"/>
                <a:gd name="T34" fmla="*/ 9 w 62"/>
                <a:gd name="T35" fmla="*/ 101 h 145"/>
                <a:gd name="T36" fmla="*/ 8 w 62"/>
                <a:gd name="T37" fmla="*/ 107 h 145"/>
                <a:gd name="T38" fmla="*/ 6 w 62"/>
                <a:gd name="T39" fmla="*/ 111 h 145"/>
                <a:gd name="T40" fmla="*/ 13 w 62"/>
                <a:gd name="T41" fmla="*/ 115 h 145"/>
                <a:gd name="T42" fmla="*/ 18 w 62"/>
                <a:gd name="T43" fmla="*/ 117 h 145"/>
                <a:gd name="T44" fmla="*/ 13 w 62"/>
                <a:gd name="T45" fmla="*/ 129 h 145"/>
                <a:gd name="T46" fmla="*/ 20 w 62"/>
                <a:gd name="T47" fmla="*/ 134 h 145"/>
                <a:gd name="T48" fmla="*/ 27 w 62"/>
                <a:gd name="T49" fmla="*/ 137 h 145"/>
                <a:gd name="T50" fmla="*/ 27 w 62"/>
                <a:gd name="T51" fmla="*/ 141 h 145"/>
                <a:gd name="T52" fmla="*/ 32 w 62"/>
                <a:gd name="T53" fmla="*/ 142 h 145"/>
                <a:gd name="T54" fmla="*/ 38 w 62"/>
                <a:gd name="T55" fmla="*/ 145 h 145"/>
                <a:gd name="T56" fmla="*/ 39 w 62"/>
                <a:gd name="T57" fmla="*/ 141 h 145"/>
                <a:gd name="T58" fmla="*/ 44 w 62"/>
                <a:gd name="T59" fmla="*/ 129 h 145"/>
                <a:gd name="T60" fmla="*/ 50 w 62"/>
                <a:gd name="T61" fmla="*/ 113 h 145"/>
                <a:gd name="T62" fmla="*/ 53 w 62"/>
                <a:gd name="T63" fmla="*/ 104 h 145"/>
                <a:gd name="T64" fmla="*/ 60 w 62"/>
                <a:gd name="T65" fmla="*/ 84 h 145"/>
                <a:gd name="T66" fmla="*/ 62 w 62"/>
                <a:gd name="T67" fmla="*/ 55 h 145"/>
                <a:gd name="T68" fmla="*/ 53 w 62"/>
                <a:gd name="T69" fmla="*/ 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145">
                  <a:moveTo>
                    <a:pt x="53" y="37"/>
                  </a:moveTo>
                  <a:lnTo>
                    <a:pt x="56" y="27"/>
                  </a:lnTo>
                  <a:lnTo>
                    <a:pt x="54" y="0"/>
                  </a:lnTo>
                  <a:lnTo>
                    <a:pt x="48" y="2"/>
                  </a:lnTo>
                  <a:lnTo>
                    <a:pt x="42" y="16"/>
                  </a:lnTo>
                  <a:lnTo>
                    <a:pt x="45" y="26"/>
                  </a:lnTo>
                  <a:lnTo>
                    <a:pt x="40" y="31"/>
                  </a:lnTo>
                  <a:lnTo>
                    <a:pt x="31" y="27"/>
                  </a:lnTo>
                  <a:lnTo>
                    <a:pt x="22" y="34"/>
                  </a:lnTo>
                  <a:lnTo>
                    <a:pt x="19" y="42"/>
                  </a:lnTo>
                  <a:lnTo>
                    <a:pt x="6" y="49"/>
                  </a:lnTo>
                  <a:lnTo>
                    <a:pt x="7" y="63"/>
                  </a:lnTo>
                  <a:lnTo>
                    <a:pt x="0" y="65"/>
                  </a:lnTo>
                  <a:lnTo>
                    <a:pt x="0" y="73"/>
                  </a:lnTo>
                  <a:lnTo>
                    <a:pt x="4" y="82"/>
                  </a:lnTo>
                  <a:lnTo>
                    <a:pt x="7" y="89"/>
                  </a:lnTo>
                  <a:lnTo>
                    <a:pt x="7" y="99"/>
                  </a:lnTo>
                  <a:lnTo>
                    <a:pt x="9" y="101"/>
                  </a:lnTo>
                  <a:lnTo>
                    <a:pt x="8" y="107"/>
                  </a:lnTo>
                  <a:lnTo>
                    <a:pt x="6" y="111"/>
                  </a:lnTo>
                  <a:lnTo>
                    <a:pt x="13" y="115"/>
                  </a:lnTo>
                  <a:lnTo>
                    <a:pt x="18" y="117"/>
                  </a:lnTo>
                  <a:lnTo>
                    <a:pt x="13" y="129"/>
                  </a:lnTo>
                  <a:lnTo>
                    <a:pt x="20" y="134"/>
                  </a:lnTo>
                  <a:lnTo>
                    <a:pt x="27" y="137"/>
                  </a:lnTo>
                  <a:lnTo>
                    <a:pt x="27" y="141"/>
                  </a:lnTo>
                  <a:lnTo>
                    <a:pt x="32" y="142"/>
                  </a:lnTo>
                  <a:lnTo>
                    <a:pt x="38" y="145"/>
                  </a:lnTo>
                  <a:lnTo>
                    <a:pt x="39" y="141"/>
                  </a:lnTo>
                  <a:lnTo>
                    <a:pt x="44" y="129"/>
                  </a:lnTo>
                  <a:lnTo>
                    <a:pt x="50" y="113"/>
                  </a:lnTo>
                  <a:lnTo>
                    <a:pt x="53" y="104"/>
                  </a:lnTo>
                  <a:lnTo>
                    <a:pt x="60" y="84"/>
                  </a:lnTo>
                  <a:lnTo>
                    <a:pt x="62" y="55"/>
                  </a:lnTo>
                  <a:lnTo>
                    <a:pt x="53" y="3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17" name="Freeform 449"/>
            <p:cNvSpPr>
              <a:spLocks/>
            </p:cNvSpPr>
            <p:nvPr/>
          </p:nvSpPr>
          <p:spPr bwMode="auto">
            <a:xfrm>
              <a:off x="5308" y="2926"/>
              <a:ext cx="18" cy="44"/>
            </a:xfrm>
            <a:custGeom>
              <a:avLst/>
              <a:gdLst>
                <a:gd name="T0" fmla="*/ 15 w 18"/>
                <a:gd name="T1" fmla="*/ 21 h 44"/>
                <a:gd name="T2" fmla="*/ 18 w 18"/>
                <a:gd name="T3" fmla="*/ 44 h 44"/>
                <a:gd name="T4" fmla="*/ 14 w 18"/>
                <a:gd name="T5" fmla="*/ 44 h 44"/>
                <a:gd name="T6" fmla="*/ 11 w 18"/>
                <a:gd name="T7" fmla="*/ 40 h 44"/>
                <a:gd name="T8" fmla="*/ 5 w 18"/>
                <a:gd name="T9" fmla="*/ 34 h 44"/>
                <a:gd name="T10" fmla="*/ 2 w 18"/>
                <a:gd name="T11" fmla="*/ 26 h 44"/>
                <a:gd name="T12" fmla="*/ 4 w 18"/>
                <a:gd name="T13" fmla="*/ 22 h 44"/>
                <a:gd name="T14" fmla="*/ 8 w 18"/>
                <a:gd name="T15" fmla="*/ 25 h 44"/>
                <a:gd name="T16" fmla="*/ 8 w 18"/>
                <a:gd name="T17" fmla="*/ 22 h 44"/>
                <a:gd name="T18" fmla="*/ 8 w 18"/>
                <a:gd name="T19" fmla="*/ 16 h 44"/>
                <a:gd name="T20" fmla="*/ 0 w 18"/>
                <a:gd name="T21" fmla="*/ 6 h 44"/>
                <a:gd name="T22" fmla="*/ 1 w 18"/>
                <a:gd name="T23" fmla="*/ 0 h 44"/>
                <a:gd name="T24" fmla="*/ 6 w 18"/>
                <a:gd name="T25" fmla="*/ 0 h 44"/>
                <a:gd name="T26" fmla="*/ 7 w 18"/>
                <a:gd name="T27" fmla="*/ 9 h 44"/>
                <a:gd name="T28" fmla="*/ 10 w 18"/>
                <a:gd name="T29" fmla="*/ 13 h 44"/>
                <a:gd name="T30" fmla="*/ 15 w 18"/>
                <a:gd name="T3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4">
                  <a:moveTo>
                    <a:pt x="15" y="21"/>
                  </a:moveTo>
                  <a:lnTo>
                    <a:pt x="18" y="44"/>
                  </a:lnTo>
                  <a:lnTo>
                    <a:pt x="14" y="44"/>
                  </a:lnTo>
                  <a:lnTo>
                    <a:pt x="11" y="40"/>
                  </a:lnTo>
                  <a:lnTo>
                    <a:pt x="5" y="34"/>
                  </a:lnTo>
                  <a:lnTo>
                    <a:pt x="2" y="26"/>
                  </a:lnTo>
                  <a:lnTo>
                    <a:pt x="4" y="22"/>
                  </a:lnTo>
                  <a:lnTo>
                    <a:pt x="8" y="25"/>
                  </a:lnTo>
                  <a:lnTo>
                    <a:pt x="8" y="22"/>
                  </a:lnTo>
                  <a:lnTo>
                    <a:pt x="8" y="16"/>
                  </a:lnTo>
                  <a:lnTo>
                    <a:pt x="0" y="6"/>
                  </a:lnTo>
                  <a:lnTo>
                    <a:pt x="1" y="0"/>
                  </a:lnTo>
                  <a:lnTo>
                    <a:pt x="6" y="0"/>
                  </a:lnTo>
                  <a:lnTo>
                    <a:pt x="7" y="9"/>
                  </a:lnTo>
                  <a:lnTo>
                    <a:pt x="10" y="13"/>
                  </a:lnTo>
                  <a:lnTo>
                    <a:pt x="15" y="21"/>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18" name="Freeform 450"/>
            <p:cNvSpPr>
              <a:spLocks/>
            </p:cNvSpPr>
            <p:nvPr/>
          </p:nvSpPr>
          <p:spPr bwMode="auto">
            <a:xfrm>
              <a:off x="5308" y="2926"/>
              <a:ext cx="18" cy="44"/>
            </a:xfrm>
            <a:custGeom>
              <a:avLst/>
              <a:gdLst>
                <a:gd name="T0" fmla="*/ 15 w 18"/>
                <a:gd name="T1" fmla="*/ 21 h 44"/>
                <a:gd name="T2" fmla="*/ 18 w 18"/>
                <a:gd name="T3" fmla="*/ 44 h 44"/>
                <a:gd name="T4" fmla="*/ 14 w 18"/>
                <a:gd name="T5" fmla="*/ 44 h 44"/>
                <a:gd name="T6" fmla="*/ 11 w 18"/>
                <a:gd name="T7" fmla="*/ 40 h 44"/>
                <a:gd name="T8" fmla="*/ 5 w 18"/>
                <a:gd name="T9" fmla="*/ 34 h 44"/>
                <a:gd name="T10" fmla="*/ 2 w 18"/>
                <a:gd name="T11" fmla="*/ 26 h 44"/>
                <a:gd name="T12" fmla="*/ 4 w 18"/>
                <a:gd name="T13" fmla="*/ 22 h 44"/>
                <a:gd name="T14" fmla="*/ 8 w 18"/>
                <a:gd name="T15" fmla="*/ 25 h 44"/>
                <a:gd name="T16" fmla="*/ 8 w 18"/>
                <a:gd name="T17" fmla="*/ 22 h 44"/>
                <a:gd name="T18" fmla="*/ 8 w 18"/>
                <a:gd name="T19" fmla="*/ 16 h 44"/>
                <a:gd name="T20" fmla="*/ 0 w 18"/>
                <a:gd name="T21" fmla="*/ 6 h 44"/>
                <a:gd name="T22" fmla="*/ 1 w 18"/>
                <a:gd name="T23" fmla="*/ 0 h 44"/>
                <a:gd name="T24" fmla="*/ 6 w 18"/>
                <a:gd name="T25" fmla="*/ 0 h 44"/>
                <a:gd name="T26" fmla="*/ 7 w 18"/>
                <a:gd name="T27" fmla="*/ 9 h 44"/>
                <a:gd name="T28" fmla="*/ 10 w 18"/>
                <a:gd name="T29" fmla="*/ 13 h 44"/>
                <a:gd name="T30" fmla="*/ 15 w 18"/>
                <a:gd name="T3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4">
                  <a:moveTo>
                    <a:pt x="15" y="21"/>
                  </a:moveTo>
                  <a:lnTo>
                    <a:pt x="18" y="44"/>
                  </a:lnTo>
                  <a:lnTo>
                    <a:pt x="14" y="44"/>
                  </a:lnTo>
                  <a:lnTo>
                    <a:pt x="11" y="40"/>
                  </a:lnTo>
                  <a:lnTo>
                    <a:pt x="5" y="34"/>
                  </a:lnTo>
                  <a:lnTo>
                    <a:pt x="2" y="26"/>
                  </a:lnTo>
                  <a:lnTo>
                    <a:pt x="4" y="22"/>
                  </a:lnTo>
                  <a:lnTo>
                    <a:pt x="8" y="25"/>
                  </a:lnTo>
                  <a:lnTo>
                    <a:pt x="8" y="22"/>
                  </a:lnTo>
                  <a:lnTo>
                    <a:pt x="8" y="16"/>
                  </a:lnTo>
                  <a:lnTo>
                    <a:pt x="0" y="6"/>
                  </a:lnTo>
                  <a:lnTo>
                    <a:pt x="1" y="0"/>
                  </a:lnTo>
                  <a:lnTo>
                    <a:pt x="6" y="0"/>
                  </a:lnTo>
                  <a:lnTo>
                    <a:pt x="7" y="9"/>
                  </a:lnTo>
                  <a:lnTo>
                    <a:pt x="10" y="13"/>
                  </a:lnTo>
                  <a:lnTo>
                    <a:pt x="15" y="21"/>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19" name="Freeform 451"/>
            <p:cNvSpPr>
              <a:spLocks/>
            </p:cNvSpPr>
            <p:nvPr/>
          </p:nvSpPr>
          <p:spPr bwMode="auto">
            <a:xfrm>
              <a:off x="5312" y="2968"/>
              <a:ext cx="14" cy="18"/>
            </a:xfrm>
            <a:custGeom>
              <a:avLst/>
              <a:gdLst>
                <a:gd name="T0" fmla="*/ 4 w 14"/>
                <a:gd name="T1" fmla="*/ 0 h 18"/>
                <a:gd name="T2" fmla="*/ 0 w 14"/>
                <a:gd name="T3" fmla="*/ 2 h 18"/>
                <a:gd name="T4" fmla="*/ 1 w 14"/>
                <a:gd name="T5" fmla="*/ 7 h 18"/>
                <a:gd name="T6" fmla="*/ 5 w 14"/>
                <a:gd name="T7" fmla="*/ 12 h 18"/>
                <a:gd name="T8" fmla="*/ 10 w 14"/>
                <a:gd name="T9" fmla="*/ 14 h 18"/>
                <a:gd name="T10" fmla="*/ 11 w 14"/>
                <a:gd name="T11" fmla="*/ 18 h 18"/>
                <a:gd name="T12" fmla="*/ 14 w 14"/>
                <a:gd name="T13" fmla="*/ 18 h 18"/>
                <a:gd name="T14" fmla="*/ 14 w 14"/>
                <a:gd name="T15" fmla="*/ 11 h 18"/>
                <a:gd name="T16" fmla="*/ 4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4" y="0"/>
                  </a:moveTo>
                  <a:lnTo>
                    <a:pt x="0" y="2"/>
                  </a:lnTo>
                  <a:lnTo>
                    <a:pt x="1" y="7"/>
                  </a:lnTo>
                  <a:lnTo>
                    <a:pt x="5" y="12"/>
                  </a:lnTo>
                  <a:lnTo>
                    <a:pt x="10" y="14"/>
                  </a:lnTo>
                  <a:lnTo>
                    <a:pt x="11" y="18"/>
                  </a:lnTo>
                  <a:lnTo>
                    <a:pt x="14" y="18"/>
                  </a:lnTo>
                  <a:lnTo>
                    <a:pt x="14" y="11"/>
                  </a:lnTo>
                  <a:lnTo>
                    <a:pt x="4"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20" name="Freeform 452"/>
            <p:cNvSpPr>
              <a:spLocks/>
            </p:cNvSpPr>
            <p:nvPr/>
          </p:nvSpPr>
          <p:spPr bwMode="auto">
            <a:xfrm>
              <a:off x="5312" y="2968"/>
              <a:ext cx="14" cy="18"/>
            </a:xfrm>
            <a:custGeom>
              <a:avLst/>
              <a:gdLst>
                <a:gd name="T0" fmla="*/ 4 w 14"/>
                <a:gd name="T1" fmla="*/ 0 h 18"/>
                <a:gd name="T2" fmla="*/ 0 w 14"/>
                <a:gd name="T3" fmla="*/ 2 h 18"/>
                <a:gd name="T4" fmla="*/ 1 w 14"/>
                <a:gd name="T5" fmla="*/ 7 h 18"/>
                <a:gd name="T6" fmla="*/ 5 w 14"/>
                <a:gd name="T7" fmla="*/ 12 h 18"/>
                <a:gd name="T8" fmla="*/ 10 w 14"/>
                <a:gd name="T9" fmla="*/ 14 h 18"/>
                <a:gd name="T10" fmla="*/ 11 w 14"/>
                <a:gd name="T11" fmla="*/ 18 h 18"/>
                <a:gd name="T12" fmla="*/ 14 w 14"/>
                <a:gd name="T13" fmla="*/ 18 h 18"/>
                <a:gd name="T14" fmla="*/ 14 w 14"/>
                <a:gd name="T15" fmla="*/ 11 h 18"/>
                <a:gd name="T16" fmla="*/ 4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4" y="0"/>
                  </a:moveTo>
                  <a:lnTo>
                    <a:pt x="0" y="2"/>
                  </a:lnTo>
                  <a:lnTo>
                    <a:pt x="1" y="7"/>
                  </a:lnTo>
                  <a:lnTo>
                    <a:pt x="5" y="12"/>
                  </a:lnTo>
                  <a:lnTo>
                    <a:pt x="10" y="14"/>
                  </a:lnTo>
                  <a:lnTo>
                    <a:pt x="11" y="18"/>
                  </a:lnTo>
                  <a:lnTo>
                    <a:pt x="14" y="18"/>
                  </a:lnTo>
                  <a:lnTo>
                    <a:pt x="14" y="11"/>
                  </a:lnTo>
                  <a:lnTo>
                    <a:pt x="4"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21" name="Freeform 453"/>
            <p:cNvSpPr>
              <a:spLocks/>
            </p:cNvSpPr>
            <p:nvPr/>
          </p:nvSpPr>
          <p:spPr bwMode="auto">
            <a:xfrm>
              <a:off x="5334" y="2996"/>
              <a:ext cx="24" cy="27"/>
            </a:xfrm>
            <a:custGeom>
              <a:avLst/>
              <a:gdLst>
                <a:gd name="T0" fmla="*/ 0 w 24"/>
                <a:gd name="T1" fmla="*/ 0 h 27"/>
                <a:gd name="T2" fmla="*/ 6 w 24"/>
                <a:gd name="T3" fmla="*/ 10 h 27"/>
                <a:gd name="T4" fmla="*/ 13 w 24"/>
                <a:gd name="T5" fmla="*/ 20 h 27"/>
                <a:gd name="T6" fmla="*/ 24 w 24"/>
                <a:gd name="T7" fmla="*/ 27 h 27"/>
                <a:gd name="T8" fmla="*/ 15 w 24"/>
                <a:gd name="T9" fmla="*/ 16 h 27"/>
                <a:gd name="T10" fmla="*/ 0 w 24"/>
                <a:gd name="T11" fmla="*/ 0 h 27"/>
              </a:gdLst>
              <a:ahLst/>
              <a:cxnLst>
                <a:cxn ang="0">
                  <a:pos x="T0" y="T1"/>
                </a:cxn>
                <a:cxn ang="0">
                  <a:pos x="T2" y="T3"/>
                </a:cxn>
                <a:cxn ang="0">
                  <a:pos x="T4" y="T5"/>
                </a:cxn>
                <a:cxn ang="0">
                  <a:pos x="T6" y="T7"/>
                </a:cxn>
                <a:cxn ang="0">
                  <a:pos x="T8" y="T9"/>
                </a:cxn>
                <a:cxn ang="0">
                  <a:pos x="T10" y="T11"/>
                </a:cxn>
              </a:cxnLst>
              <a:rect l="0" t="0" r="r" b="b"/>
              <a:pathLst>
                <a:path w="24" h="27">
                  <a:moveTo>
                    <a:pt x="0" y="0"/>
                  </a:moveTo>
                  <a:lnTo>
                    <a:pt x="6" y="10"/>
                  </a:lnTo>
                  <a:lnTo>
                    <a:pt x="13" y="20"/>
                  </a:lnTo>
                  <a:lnTo>
                    <a:pt x="24" y="27"/>
                  </a:lnTo>
                  <a:lnTo>
                    <a:pt x="15" y="16"/>
                  </a:lnTo>
                  <a:lnTo>
                    <a:pt x="0"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22" name="Freeform 454"/>
            <p:cNvSpPr>
              <a:spLocks/>
            </p:cNvSpPr>
            <p:nvPr/>
          </p:nvSpPr>
          <p:spPr bwMode="auto">
            <a:xfrm>
              <a:off x="5334" y="2996"/>
              <a:ext cx="24" cy="27"/>
            </a:xfrm>
            <a:custGeom>
              <a:avLst/>
              <a:gdLst>
                <a:gd name="T0" fmla="*/ 0 w 24"/>
                <a:gd name="T1" fmla="*/ 0 h 27"/>
                <a:gd name="T2" fmla="*/ 6 w 24"/>
                <a:gd name="T3" fmla="*/ 10 h 27"/>
                <a:gd name="T4" fmla="*/ 13 w 24"/>
                <a:gd name="T5" fmla="*/ 20 h 27"/>
                <a:gd name="T6" fmla="*/ 24 w 24"/>
                <a:gd name="T7" fmla="*/ 27 h 27"/>
                <a:gd name="T8" fmla="*/ 15 w 24"/>
                <a:gd name="T9" fmla="*/ 16 h 27"/>
                <a:gd name="T10" fmla="*/ 0 w 24"/>
                <a:gd name="T11" fmla="*/ 0 h 27"/>
              </a:gdLst>
              <a:ahLst/>
              <a:cxnLst>
                <a:cxn ang="0">
                  <a:pos x="T0" y="T1"/>
                </a:cxn>
                <a:cxn ang="0">
                  <a:pos x="T2" y="T3"/>
                </a:cxn>
                <a:cxn ang="0">
                  <a:pos x="T4" y="T5"/>
                </a:cxn>
                <a:cxn ang="0">
                  <a:pos x="T6" y="T7"/>
                </a:cxn>
                <a:cxn ang="0">
                  <a:pos x="T8" y="T9"/>
                </a:cxn>
                <a:cxn ang="0">
                  <a:pos x="T10" y="T11"/>
                </a:cxn>
              </a:cxnLst>
              <a:rect l="0" t="0" r="r" b="b"/>
              <a:pathLst>
                <a:path w="24" h="27">
                  <a:moveTo>
                    <a:pt x="0" y="0"/>
                  </a:moveTo>
                  <a:lnTo>
                    <a:pt x="6" y="10"/>
                  </a:lnTo>
                  <a:lnTo>
                    <a:pt x="13" y="20"/>
                  </a:lnTo>
                  <a:lnTo>
                    <a:pt x="24" y="27"/>
                  </a:lnTo>
                  <a:lnTo>
                    <a:pt x="15" y="16"/>
                  </a:lnTo>
                  <a:lnTo>
                    <a:pt x="0"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23" name="Freeform 455"/>
            <p:cNvSpPr>
              <a:spLocks/>
            </p:cNvSpPr>
            <p:nvPr/>
          </p:nvSpPr>
          <p:spPr bwMode="auto">
            <a:xfrm>
              <a:off x="5340" y="2968"/>
              <a:ext cx="29" cy="26"/>
            </a:xfrm>
            <a:custGeom>
              <a:avLst/>
              <a:gdLst>
                <a:gd name="T0" fmla="*/ 17 w 29"/>
                <a:gd name="T1" fmla="*/ 9 h 26"/>
                <a:gd name="T2" fmla="*/ 3 w 29"/>
                <a:gd name="T3" fmla="*/ 0 h 26"/>
                <a:gd name="T4" fmla="*/ 0 w 29"/>
                <a:gd name="T5" fmla="*/ 1 h 26"/>
                <a:gd name="T6" fmla="*/ 2 w 29"/>
                <a:gd name="T7" fmla="*/ 6 h 26"/>
                <a:gd name="T8" fmla="*/ 8 w 29"/>
                <a:gd name="T9" fmla="*/ 14 h 26"/>
                <a:gd name="T10" fmla="*/ 16 w 29"/>
                <a:gd name="T11" fmla="*/ 22 h 26"/>
                <a:gd name="T12" fmla="*/ 15 w 29"/>
                <a:gd name="T13" fmla="*/ 17 h 26"/>
                <a:gd name="T14" fmla="*/ 28 w 29"/>
                <a:gd name="T15" fmla="*/ 26 h 26"/>
                <a:gd name="T16" fmla="*/ 29 w 29"/>
                <a:gd name="T17" fmla="*/ 24 h 26"/>
                <a:gd name="T18" fmla="*/ 23 w 29"/>
                <a:gd name="T19" fmla="*/ 19 h 26"/>
                <a:gd name="T20" fmla="*/ 14 w 29"/>
                <a:gd name="T21" fmla="*/ 12 h 26"/>
                <a:gd name="T22" fmla="*/ 19 w 29"/>
                <a:gd name="T23" fmla="*/ 13 h 26"/>
                <a:gd name="T24" fmla="*/ 17 w 29"/>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7" y="9"/>
                  </a:moveTo>
                  <a:lnTo>
                    <a:pt x="3" y="0"/>
                  </a:lnTo>
                  <a:lnTo>
                    <a:pt x="0" y="1"/>
                  </a:lnTo>
                  <a:lnTo>
                    <a:pt x="2" y="6"/>
                  </a:lnTo>
                  <a:lnTo>
                    <a:pt x="8" y="14"/>
                  </a:lnTo>
                  <a:lnTo>
                    <a:pt x="16" y="22"/>
                  </a:lnTo>
                  <a:lnTo>
                    <a:pt x="15" y="17"/>
                  </a:lnTo>
                  <a:lnTo>
                    <a:pt x="28" y="26"/>
                  </a:lnTo>
                  <a:lnTo>
                    <a:pt x="29" y="24"/>
                  </a:lnTo>
                  <a:lnTo>
                    <a:pt x="23" y="19"/>
                  </a:lnTo>
                  <a:lnTo>
                    <a:pt x="14" y="12"/>
                  </a:lnTo>
                  <a:lnTo>
                    <a:pt x="19" y="13"/>
                  </a:lnTo>
                  <a:lnTo>
                    <a:pt x="17" y="9"/>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24" name="Freeform 456"/>
            <p:cNvSpPr>
              <a:spLocks/>
            </p:cNvSpPr>
            <p:nvPr/>
          </p:nvSpPr>
          <p:spPr bwMode="auto">
            <a:xfrm>
              <a:off x="5340" y="2968"/>
              <a:ext cx="29" cy="26"/>
            </a:xfrm>
            <a:custGeom>
              <a:avLst/>
              <a:gdLst>
                <a:gd name="T0" fmla="*/ 17 w 29"/>
                <a:gd name="T1" fmla="*/ 9 h 26"/>
                <a:gd name="T2" fmla="*/ 3 w 29"/>
                <a:gd name="T3" fmla="*/ 0 h 26"/>
                <a:gd name="T4" fmla="*/ 0 w 29"/>
                <a:gd name="T5" fmla="*/ 1 h 26"/>
                <a:gd name="T6" fmla="*/ 2 w 29"/>
                <a:gd name="T7" fmla="*/ 6 h 26"/>
                <a:gd name="T8" fmla="*/ 8 w 29"/>
                <a:gd name="T9" fmla="*/ 14 h 26"/>
                <a:gd name="T10" fmla="*/ 16 w 29"/>
                <a:gd name="T11" fmla="*/ 22 h 26"/>
                <a:gd name="T12" fmla="*/ 15 w 29"/>
                <a:gd name="T13" fmla="*/ 17 h 26"/>
                <a:gd name="T14" fmla="*/ 28 w 29"/>
                <a:gd name="T15" fmla="*/ 26 h 26"/>
                <a:gd name="T16" fmla="*/ 29 w 29"/>
                <a:gd name="T17" fmla="*/ 24 h 26"/>
                <a:gd name="T18" fmla="*/ 23 w 29"/>
                <a:gd name="T19" fmla="*/ 19 h 26"/>
                <a:gd name="T20" fmla="*/ 14 w 29"/>
                <a:gd name="T21" fmla="*/ 12 h 26"/>
                <a:gd name="T22" fmla="*/ 19 w 29"/>
                <a:gd name="T23" fmla="*/ 13 h 26"/>
                <a:gd name="T24" fmla="*/ 17 w 29"/>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7" y="9"/>
                  </a:moveTo>
                  <a:lnTo>
                    <a:pt x="3" y="0"/>
                  </a:lnTo>
                  <a:lnTo>
                    <a:pt x="0" y="1"/>
                  </a:lnTo>
                  <a:lnTo>
                    <a:pt x="2" y="6"/>
                  </a:lnTo>
                  <a:lnTo>
                    <a:pt x="8" y="14"/>
                  </a:lnTo>
                  <a:lnTo>
                    <a:pt x="16" y="22"/>
                  </a:lnTo>
                  <a:lnTo>
                    <a:pt x="15" y="17"/>
                  </a:lnTo>
                  <a:lnTo>
                    <a:pt x="28" y="26"/>
                  </a:lnTo>
                  <a:lnTo>
                    <a:pt x="29" y="24"/>
                  </a:lnTo>
                  <a:lnTo>
                    <a:pt x="23" y="19"/>
                  </a:lnTo>
                  <a:lnTo>
                    <a:pt x="14" y="12"/>
                  </a:lnTo>
                  <a:lnTo>
                    <a:pt x="19" y="13"/>
                  </a:lnTo>
                  <a:lnTo>
                    <a:pt x="17" y="9"/>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25" name="Freeform 457"/>
            <p:cNvSpPr>
              <a:spLocks/>
            </p:cNvSpPr>
            <p:nvPr/>
          </p:nvSpPr>
          <p:spPr bwMode="auto">
            <a:xfrm>
              <a:off x="5352" y="2992"/>
              <a:ext cx="10" cy="8"/>
            </a:xfrm>
            <a:custGeom>
              <a:avLst/>
              <a:gdLst>
                <a:gd name="T0" fmla="*/ 7 w 10"/>
                <a:gd name="T1" fmla="*/ 8 h 8"/>
                <a:gd name="T2" fmla="*/ 10 w 10"/>
                <a:gd name="T3" fmla="*/ 5 h 8"/>
                <a:gd name="T4" fmla="*/ 0 w 10"/>
                <a:gd name="T5" fmla="*/ 0 h 8"/>
                <a:gd name="T6" fmla="*/ 7 w 10"/>
                <a:gd name="T7" fmla="*/ 8 h 8"/>
              </a:gdLst>
              <a:ahLst/>
              <a:cxnLst>
                <a:cxn ang="0">
                  <a:pos x="T0" y="T1"/>
                </a:cxn>
                <a:cxn ang="0">
                  <a:pos x="T2" y="T3"/>
                </a:cxn>
                <a:cxn ang="0">
                  <a:pos x="T4" y="T5"/>
                </a:cxn>
                <a:cxn ang="0">
                  <a:pos x="T6" y="T7"/>
                </a:cxn>
              </a:cxnLst>
              <a:rect l="0" t="0" r="r" b="b"/>
              <a:pathLst>
                <a:path w="10" h="8">
                  <a:moveTo>
                    <a:pt x="7" y="8"/>
                  </a:moveTo>
                  <a:lnTo>
                    <a:pt x="10" y="5"/>
                  </a:lnTo>
                  <a:lnTo>
                    <a:pt x="0" y="0"/>
                  </a:lnTo>
                  <a:lnTo>
                    <a:pt x="7" y="8"/>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26" name="Freeform 458"/>
            <p:cNvSpPr>
              <a:spLocks/>
            </p:cNvSpPr>
            <p:nvPr/>
          </p:nvSpPr>
          <p:spPr bwMode="auto">
            <a:xfrm>
              <a:off x="5352" y="2992"/>
              <a:ext cx="10" cy="8"/>
            </a:xfrm>
            <a:custGeom>
              <a:avLst/>
              <a:gdLst>
                <a:gd name="T0" fmla="*/ 7 w 10"/>
                <a:gd name="T1" fmla="*/ 8 h 8"/>
                <a:gd name="T2" fmla="*/ 10 w 10"/>
                <a:gd name="T3" fmla="*/ 5 h 8"/>
                <a:gd name="T4" fmla="*/ 0 w 10"/>
                <a:gd name="T5" fmla="*/ 0 h 8"/>
                <a:gd name="T6" fmla="*/ 7 w 10"/>
                <a:gd name="T7" fmla="*/ 8 h 8"/>
              </a:gdLst>
              <a:ahLst/>
              <a:cxnLst>
                <a:cxn ang="0">
                  <a:pos x="T0" y="T1"/>
                </a:cxn>
                <a:cxn ang="0">
                  <a:pos x="T2" y="T3"/>
                </a:cxn>
                <a:cxn ang="0">
                  <a:pos x="T4" y="T5"/>
                </a:cxn>
                <a:cxn ang="0">
                  <a:pos x="T6" y="T7"/>
                </a:cxn>
              </a:cxnLst>
              <a:rect l="0" t="0" r="r" b="b"/>
              <a:pathLst>
                <a:path w="10" h="8">
                  <a:moveTo>
                    <a:pt x="7" y="8"/>
                  </a:moveTo>
                  <a:lnTo>
                    <a:pt x="10" y="5"/>
                  </a:lnTo>
                  <a:lnTo>
                    <a:pt x="0" y="0"/>
                  </a:lnTo>
                  <a:lnTo>
                    <a:pt x="7" y="8"/>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27" name="Freeform 459"/>
            <p:cNvSpPr>
              <a:spLocks/>
            </p:cNvSpPr>
            <p:nvPr/>
          </p:nvSpPr>
          <p:spPr bwMode="auto">
            <a:xfrm>
              <a:off x="5320" y="2922"/>
              <a:ext cx="30" cy="36"/>
            </a:xfrm>
            <a:custGeom>
              <a:avLst/>
              <a:gdLst>
                <a:gd name="T0" fmla="*/ 16 w 30"/>
                <a:gd name="T1" fmla="*/ 27 h 36"/>
                <a:gd name="T2" fmla="*/ 24 w 30"/>
                <a:gd name="T3" fmla="*/ 31 h 36"/>
                <a:gd name="T4" fmla="*/ 28 w 30"/>
                <a:gd name="T5" fmla="*/ 33 h 36"/>
                <a:gd name="T6" fmla="*/ 30 w 30"/>
                <a:gd name="T7" fmla="*/ 36 h 36"/>
                <a:gd name="T8" fmla="*/ 25 w 30"/>
                <a:gd name="T9" fmla="*/ 26 h 36"/>
                <a:gd name="T10" fmla="*/ 20 w 30"/>
                <a:gd name="T11" fmla="*/ 21 h 36"/>
                <a:gd name="T12" fmla="*/ 23 w 30"/>
                <a:gd name="T13" fmla="*/ 17 h 36"/>
                <a:gd name="T14" fmla="*/ 20 w 30"/>
                <a:gd name="T15" fmla="*/ 14 h 36"/>
                <a:gd name="T16" fmla="*/ 9 w 30"/>
                <a:gd name="T17" fmla="*/ 0 h 36"/>
                <a:gd name="T18" fmla="*/ 6 w 30"/>
                <a:gd name="T19" fmla="*/ 0 h 36"/>
                <a:gd name="T20" fmla="*/ 6 w 30"/>
                <a:gd name="T21" fmla="*/ 5 h 36"/>
                <a:gd name="T22" fmla="*/ 0 w 30"/>
                <a:gd name="T23" fmla="*/ 6 h 36"/>
                <a:gd name="T24" fmla="*/ 1 w 30"/>
                <a:gd name="T25" fmla="*/ 13 h 36"/>
                <a:gd name="T26" fmla="*/ 11 w 30"/>
                <a:gd name="T27" fmla="*/ 19 h 36"/>
                <a:gd name="T28" fmla="*/ 13 w 30"/>
                <a:gd name="T29" fmla="*/ 19 h 36"/>
                <a:gd name="T30" fmla="*/ 16 w 30"/>
                <a:gd name="T3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6">
                  <a:moveTo>
                    <a:pt x="16" y="27"/>
                  </a:moveTo>
                  <a:lnTo>
                    <a:pt x="24" y="31"/>
                  </a:lnTo>
                  <a:lnTo>
                    <a:pt x="28" y="33"/>
                  </a:lnTo>
                  <a:lnTo>
                    <a:pt x="30" y="36"/>
                  </a:lnTo>
                  <a:lnTo>
                    <a:pt x="25" y="26"/>
                  </a:lnTo>
                  <a:lnTo>
                    <a:pt x="20" y="21"/>
                  </a:lnTo>
                  <a:lnTo>
                    <a:pt x="23" y="17"/>
                  </a:lnTo>
                  <a:lnTo>
                    <a:pt x="20" y="14"/>
                  </a:lnTo>
                  <a:lnTo>
                    <a:pt x="9" y="0"/>
                  </a:lnTo>
                  <a:lnTo>
                    <a:pt x="6" y="0"/>
                  </a:lnTo>
                  <a:lnTo>
                    <a:pt x="6" y="5"/>
                  </a:lnTo>
                  <a:lnTo>
                    <a:pt x="0" y="6"/>
                  </a:lnTo>
                  <a:lnTo>
                    <a:pt x="1" y="13"/>
                  </a:lnTo>
                  <a:lnTo>
                    <a:pt x="11" y="19"/>
                  </a:lnTo>
                  <a:lnTo>
                    <a:pt x="13" y="19"/>
                  </a:lnTo>
                  <a:lnTo>
                    <a:pt x="16" y="27"/>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28" name="Freeform 460"/>
            <p:cNvSpPr>
              <a:spLocks/>
            </p:cNvSpPr>
            <p:nvPr/>
          </p:nvSpPr>
          <p:spPr bwMode="auto">
            <a:xfrm>
              <a:off x="5320" y="2922"/>
              <a:ext cx="30" cy="36"/>
            </a:xfrm>
            <a:custGeom>
              <a:avLst/>
              <a:gdLst>
                <a:gd name="T0" fmla="*/ 16 w 30"/>
                <a:gd name="T1" fmla="*/ 27 h 36"/>
                <a:gd name="T2" fmla="*/ 24 w 30"/>
                <a:gd name="T3" fmla="*/ 31 h 36"/>
                <a:gd name="T4" fmla="*/ 28 w 30"/>
                <a:gd name="T5" fmla="*/ 33 h 36"/>
                <a:gd name="T6" fmla="*/ 30 w 30"/>
                <a:gd name="T7" fmla="*/ 36 h 36"/>
                <a:gd name="T8" fmla="*/ 25 w 30"/>
                <a:gd name="T9" fmla="*/ 26 h 36"/>
                <a:gd name="T10" fmla="*/ 20 w 30"/>
                <a:gd name="T11" fmla="*/ 21 h 36"/>
                <a:gd name="T12" fmla="*/ 23 w 30"/>
                <a:gd name="T13" fmla="*/ 17 h 36"/>
                <a:gd name="T14" fmla="*/ 20 w 30"/>
                <a:gd name="T15" fmla="*/ 14 h 36"/>
                <a:gd name="T16" fmla="*/ 9 w 30"/>
                <a:gd name="T17" fmla="*/ 0 h 36"/>
                <a:gd name="T18" fmla="*/ 6 w 30"/>
                <a:gd name="T19" fmla="*/ 0 h 36"/>
                <a:gd name="T20" fmla="*/ 6 w 30"/>
                <a:gd name="T21" fmla="*/ 5 h 36"/>
                <a:gd name="T22" fmla="*/ 0 w 30"/>
                <a:gd name="T23" fmla="*/ 6 h 36"/>
                <a:gd name="T24" fmla="*/ 1 w 30"/>
                <a:gd name="T25" fmla="*/ 13 h 36"/>
                <a:gd name="T26" fmla="*/ 11 w 30"/>
                <a:gd name="T27" fmla="*/ 19 h 36"/>
                <a:gd name="T28" fmla="*/ 13 w 30"/>
                <a:gd name="T29" fmla="*/ 19 h 36"/>
                <a:gd name="T30" fmla="*/ 16 w 30"/>
                <a:gd name="T3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6">
                  <a:moveTo>
                    <a:pt x="16" y="27"/>
                  </a:moveTo>
                  <a:lnTo>
                    <a:pt x="24" y="31"/>
                  </a:lnTo>
                  <a:lnTo>
                    <a:pt x="28" y="33"/>
                  </a:lnTo>
                  <a:lnTo>
                    <a:pt x="30" y="36"/>
                  </a:lnTo>
                  <a:lnTo>
                    <a:pt x="25" y="26"/>
                  </a:lnTo>
                  <a:lnTo>
                    <a:pt x="20" y="21"/>
                  </a:lnTo>
                  <a:lnTo>
                    <a:pt x="23" y="17"/>
                  </a:lnTo>
                  <a:lnTo>
                    <a:pt x="20" y="14"/>
                  </a:lnTo>
                  <a:lnTo>
                    <a:pt x="9" y="0"/>
                  </a:lnTo>
                  <a:lnTo>
                    <a:pt x="6" y="0"/>
                  </a:lnTo>
                  <a:lnTo>
                    <a:pt x="6" y="5"/>
                  </a:lnTo>
                  <a:lnTo>
                    <a:pt x="0" y="6"/>
                  </a:lnTo>
                  <a:lnTo>
                    <a:pt x="1" y="13"/>
                  </a:lnTo>
                  <a:lnTo>
                    <a:pt x="11" y="19"/>
                  </a:lnTo>
                  <a:lnTo>
                    <a:pt x="13" y="19"/>
                  </a:lnTo>
                  <a:lnTo>
                    <a:pt x="16" y="2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29" name="Freeform 461"/>
            <p:cNvSpPr>
              <a:spLocks/>
            </p:cNvSpPr>
            <p:nvPr/>
          </p:nvSpPr>
          <p:spPr bwMode="auto">
            <a:xfrm>
              <a:off x="5336" y="2956"/>
              <a:ext cx="12" cy="12"/>
            </a:xfrm>
            <a:custGeom>
              <a:avLst/>
              <a:gdLst>
                <a:gd name="T0" fmla="*/ 10 w 12"/>
                <a:gd name="T1" fmla="*/ 8 h 12"/>
                <a:gd name="T2" fmla="*/ 4 w 12"/>
                <a:gd name="T3" fmla="*/ 0 h 12"/>
                <a:gd name="T4" fmla="*/ 0 w 12"/>
                <a:gd name="T5" fmla="*/ 2 h 12"/>
                <a:gd name="T6" fmla="*/ 2 w 12"/>
                <a:gd name="T7" fmla="*/ 6 h 12"/>
                <a:gd name="T8" fmla="*/ 12 w 12"/>
                <a:gd name="T9" fmla="*/ 12 h 12"/>
                <a:gd name="T10" fmla="*/ 10 w 12"/>
                <a:gd name="T11" fmla="*/ 8 h 12"/>
              </a:gdLst>
              <a:ahLst/>
              <a:cxnLst>
                <a:cxn ang="0">
                  <a:pos x="T0" y="T1"/>
                </a:cxn>
                <a:cxn ang="0">
                  <a:pos x="T2" y="T3"/>
                </a:cxn>
                <a:cxn ang="0">
                  <a:pos x="T4" y="T5"/>
                </a:cxn>
                <a:cxn ang="0">
                  <a:pos x="T6" y="T7"/>
                </a:cxn>
                <a:cxn ang="0">
                  <a:pos x="T8" y="T9"/>
                </a:cxn>
                <a:cxn ang="0">
                  <a:pos x="T10" y="T11"/>
                </a:cxn>
              </a:cxnLst>
              <a:rect l="0" t="0" r="r" b="b"/>
              <a:pathLst>
                <a:path w="12" h="12">
                  <a:moveTo>
                    <a:pt x="10" y="8"/>
                  </a:moveTo>
                  <a:lnTo>
                    <a:pt x="4" y="0"/>
                  </a:lnTo>
                  <a:lnTo>
                    <a:pt x="0" y="2"/>
                  </a:lnTo>
                  <a:lnTo>
                    <a:pt x="2" y="6"/>
                  </a:lnTo>
                  <a:lnTo>
                    <a:pt x="12" y="12"/>
                  </a:lnTo>
                  <a:lnTo>
                    <a:pt x="10" y="8"/>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30" name="Freeform 462"/>
            <p:cNvSpPr>
              <a:spLocks/>
            </p:cNvSpPr>
            <p:nvPr/>
          </p:nvSpPr>
          <p:spPr bwMode="auto">
            <a:xfrm>
              <a:off x="5336" y="2956"/>
              <a:ext cx="12" cy="12"/>
            </a:xfrm>
            <a:custGeom>
              <a:avLst/>
              <a:gdLst>
                <a:gd name="T0" fmla="*/ 10 w 12"/>
                <a:gd name="T1" fmla="*/ 8 h 12"/>
                <a:gd name="T2" fmla="*/ 4 w 12"/>
                <a:gd name="T3" fmla="*/ 0 h 12"/>
                <a:gd name="T4" fmla="*/ 0 w 12"/>
                <a:gd name="T5" fmla="*/ 2 h 12"/>
                <a:gd name="T6" fmla="*/ 2 w 12"/>
                <a:gd name="T7" fmla="*/ 6 h 12"/>
                <a:gd name="T8" fmla="*/ 12 w 12"/>
                <a:gd name="T9" fmla="*/ 12 h 12"/>
                <a:gd name="T10" fmla="*/ 10 w 12"/>
                <a:gd name="T11" fmla="*/ 8 h 12"/>
              </a:gdLst>
              <a:ahLst/>
              <a:cxnLst>
                <a:cxn ang="0">
                  <a:pos x="T0" y="T1"/>
                </a:cxn>
                <a:cxn ang="0">
                  <a:pos x="T2" y="T3"/>
                </a:cxn>
                <a:cxn ang="0">
                  <a:pos x="T4" y="T5"/>
                </a:cxn>
                <a:cxn ang="0">
                  <a:pos x="T6" y="T7"/>
                </a:cxn>
                <a:cxn ang="0">
                  <a:pos x="T8" y="T9"/>
                </a:cxn>
                <a:cxn ang="0">
                  <a:pos x="T10" y="T11"/>
                </a:cxn>
              </a:cxnLst>
              <a:rect l="0" t="0" r="r" b="b"/>
              <a:pathLst>
                <a:path w="12" h="12">
                  <a:moveTo>
                    <a:pt x="10" y="8"/>
                  </a:moveTo>
                  <a:lnTo>
                    <a:pt x="4" y="0"/>
                  </a:lnTo>
                  <a:lnTo>
                    <a:pt x="0" y="2"/>
                  </a:lnTo>
                  <a:lnTo>
                    <a:pt x="2" y="6"/>
                  </a:lnTo>
                  <a:lnTo>
                    <a:pt x="12" y="12"/>
                  </a:lnTo>
                  <a:lnTo>
                    <a:pt x="10" y="8"/>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32" name="Freeform 463"/>
            <p:cNvSpPr>
              <a:spLocks/>
            </p:cNvSpPr>
            <p:nvPr/>
          </p:nvSpPr>
          <p:spPr bwMode="auto">
            <a:xfrm>
              <a:off x="5427" y="3075"/>
              <a:ext cx="14" cy="6"/>
            </a:xfrm>
            <a:custGeom>
              <a:avLst/>
              <a:gdLst>
                <a:gd name="T0" fmla="*/ 0 w 14"/>
                <a:gd name="T1" fmla="*/ 0 h 6"/>
                <a:gd name="T2" fmla="*/ 9 w 14"/>
                <a:gd name="T3" fmla="*/ 5 h 6"/>
                <a:gd name="T4" fmla="*/ 14 w 14"/>
                <a:gd name="T5" fmla="*/ 6 h 6"/>
                <a:gd name="T6" fmla="*/ 5 w 14"/>
                <a:gd name="T7" fmla="*/ 0 h 6"/>
                <a:gd name="T8" fmla="*/ 0 w 14"/>
                <a:gd name="T9" fmla="*/ 0 h 6"/>
              </a:gdLst>
              <a:ahLst/>
              <a:cxnLst>
                <a:cxn ang="0">
                  <a:pos x="T0" y="T1"/>
                </a:cxn>
                <a:cxn ang="0">
                  <a:pos x="T2" y="T3"/>
                </a:cxn>
                <a:cxn ang="0">
                  <a:pos x="T4" y="T5"/>
                </a:cxn>
                <a:cxn ang="0">
                  <a:pos x="T6" y="T7"/>
                </a:cxn>
                <a:cxn ang="0">
                  <a:pos x="T8" y="T9"/>
                </a:cxn>
              </a:cxnLst>
              <a:rect l="0" t="0" r="r" b="b"/>
              <a:pathLst>
                <a:path w="14" h="6">
                  <a:moveTo>
                    <a:pt x="0" y="0"/>
                  </a:moveTo>
                  <a:lnTo>
                    <a:pt x="9" y="5"/>
                  </a:lnTo>
                  <a:lnTo>
                    <a:pt x="14" y="6"/>
                  </a:lnTo>
                  <a:lnTo>
                    <a:pt x="5" y="0"/>
                  </a:lnTo>
                  <a:lnTo>
                    <a:pt x="0"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33" name="Freeform 464"/>
            <p:cNvSpPr>
              <a:spLocks/>
            </p:cNvSpPr>
            <p:nvPr/>
          </p:nvSpPr>
          <p:spPr bwMode="auto">
            <a:xfrm>
              <a:off x="5427" y="3075"/>
              <a:ext cx="14" cy="6"/>
            </a:xfrm>
            <a:custGeom>
              <a:avLst/>
              <a:gdLst>
                <a:gd name="T0" fmla="*/ 0 w 14"/>
                <a:gd name="T1" fmla="*/ 0 h 6"/>
                <a:gd name="T2" fmla="*/ 9 w 14"/>
                <a:gd name="T3" fmla="*/ 5 h 6"/>
                <a:gd name="T4" fmla="*/ 14 w 14"/>
                <a:gd name="T5" fmla="*/ 6 h 6"/>
                <a:gd name="T6" fmla="*/ 5 w 14"/>
                <a:gd name="T7" fmla="*/ 0 h 6"/>
                <a:gd name="T8" fmla="*/ 0 w 14"/>
                <a:gd name="T9" fmla="*/ 0 h 6"/>
              </a:gdLst>
              <a:ahLst/>
              <a:cxnLst>
                <a:cxn ang="0">
                  <a:pos x="T0" y="T1"/>
                </a:cxn>
                <a:cxn ang="0">
                  <a:pos x="T2" y="T3"/>
                </a:cxn>
                <a:cxn ang="0">
                  <a:pos x="T4" y="T5"/>
                </a:cxn>
                <a:cxn ang="0">
                  <a:pos x="T6" y="T7"/>
                </a:cxn>
                <a:cxn ang="0">
                  <a:pos x="T8" y="T9"/>
                </a:cxn>
              </a:cxnLst>
              <a:rect l="0" t="0" r="r" b="b"/>
              <a:pathLst>
                <a:path w="14" h="6">
                  <a:moveTo>
                    <a:pt x="0" y="0"/>
                  </a:moveTo>
                  <a:lnTo>
                    <a:pt x="9" y="5"/>
                  </a:lnTo>
                  <a:lnTo>
                    <a:pt x="14" y="6"/>
                  </a:lnTo>
                  <a:lnTo>
                    <a:pt x="5" y="0"/>
                  </a:lnTo>
                  <a:lnTo>
                    <a:pt x="0"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34" name="Freeform 465"/>
            <p:cNvSpPr>
              <a:spLocks/>
            </p:cNvSpPr>
            <p:nvPr/>
          </p:nvSpPr>
          <p:spPr bwMode="auto">
            <a:xfrm>
              <a:off x="5445" y="3079"/>
              <a:ext cx="24" cy="8"/>
            </a:xfrm>
            <a:custGeom>
              <a:avLst/>
              <a:gdLst>
                <a:gd name="T0" fmla="*/ 11 w 24"/>
                <a:gd name="T1" fmla="*/ 7 h 8"/>
                <a:gd name="T2" fmla="*/ 22 w 24"/>
                <a:gd name="T3" fmla="*/ 8 h 8"/>
                <a:gd name="T4" fmla="*/ 24 w 24"/>
                <a:gd name="T5" fmla="*/ 5 h 8"/>
                <a:gd name="T6" fmla="*/ 14 w 24"/>
                <a:gd name="T7" fmla="*/ 0 h 8"/>
                <a:gd name="T8" fmla="*/ 0 w 24"/>
                <a:gd name="T9" fmla="*/ 0 h 8"/>
                <a:gd name="T10" fmla="*/ 1 w 24"/>
                <a:gd name="T11" fmla="*/ 3 h 8"/>
                <a:gd name="T12" fmla="*/ 3 w 24"/>
                <a:gd name="T13" fmla="*/ 6 h 8"/>
                <a:gd name="T14" fmla="*/ 11 w 24"/>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
                  <a:moveTo>
                    <a:pt x="11" y="7"/>
                  </a:moveTo>
                  <a:lnTo>
                    <a:pt x="22" y="8"/>
                  </a:lnTo>
                  <a:lnTo>
                    <a:pt x="24" y="5"/>
                  </a:lnTo>
                  <a:lnTo>
                    <a:pt x="14" y="0"/>
                  </a:lnTo>
                  <a:lnTo>
                    <a:pt x="0" y="0"/>
                  </a:lnTo>
                  <a:lnTo>
                    <a:pt x="1" y="3"/>
                  </a:lnTo>
                  <a:lnTo>
                    <a:pt x="3" y="6"/>
                  </a:lnTo>
                  <a:lnTo>
                    <a:pt x="11" y="7"/>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35" name="Freeform 466"/>
            <p:cNvSpPr>
              <a:spLocks/>
            </p:cNvSpPr>
            <p:nvPr/>
          </p:nvSpPr>
          <p:spPr bwMode="auto">
            <a:xfrm>
              <a:off x="5445" y="3079"/>
              <a:ext cx="24" cy="8"/>
            </a:xfrm>
            <a:custGeom>
              <a:avLst/>
              <a:gdLst>
                <a:gd name="T0" fmla="*/ 11 w 24"/>
                <a:gd name="T1" fmla="*/ 7 h 8"/>
                <a:gd name="T2" fmla="*/ 22 w 24"/>
                <a:gd name="T3" fmla="*/ 8 h 8"/>
                <a:gd name="T4" fmla="*/ 24 w 24"/>
                <a:gd name="T5" fmla="*/ 5 h 8"/>
                <a:gd name="T6" fmla="*/ 14 w 24"/>
                <a:gd name="T7" fmla="*/ 0 h 8"/>
                <a:gd name="T8" fmla="*/ 0 w 24"/>
                <a:gd name="T9" fmla="*/ 0 h 8"/>
                <a:gd name="T10" fmla="*/ 1 w 24"/>
                <a:gd name="T11" fmla="*/ 3 h 8"/>
                <a:gd name="T12" fmla="*/ 3 w 24"/>
                <a:gd name="T13" fmla="*/ 6 h 8"/>
                <a:gd name="T14" fmla="*/ 11 w 24"/>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
                  <a:moveTo>
                    <a:pt x="11" y="7"/>
                  </a:moveTo>
                  <a:lnTo>
                    <a:pt x="22" y="8"/>
                  </a:lnTo>
                  <a:lnTo>
                    <a:pt x="24" y="5"/>
                  </a:lnTo>
                  <a:lnTo>
                    <a:pt x="14" y="0"/>
                  </a:lnTo>
                  <a:lnTo>
                    <a:pt x="0" y="0"/>
                  </a:lnTo>
                  <a:lnTo>
                    <a:pt x="1" y="3"/>
                  </a:lnTo>
                  <a:lnTo>
                    <a:pt x="3" y="6"/>
                  </a:lnTo>
                  <a:lnTo>
                    <a:pt x="11" y="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41" name="Freeform 467"/>
            <p:cNvSpPr>
              <a:spLocks/>
            </p:cNvSpPr>
            <p:nvPr/>
          </p:nvSpPr>
          <p:spPr bwMode="auto">
            <a:xfrm>
              <a:off x="5443" y="3091"/>
              <a:ext cx="41" cy="10"/>
            </a:xfrm>
            <a:custGeom>
              <a:avLst/>
              <a:gdLst>
                <a:gd name="T0" fmla="*/ 41 w 41"/>
                <a:gd name="T1" fmla="*/ 10 h 10"/>
                <a:gd name="T2" fmla="*/ 41 w 41"/>
                <a:gd name="T3" fmla="*/ 7 h 10"/>
                <a:gd name="T4" fmla="*/ 20 w 41"/>
                <a:gd name="T5" fmla="*/ 5 h 10"/>
                <a:gd name="T6" fmla="*/ 0 w 41"/>
                <a:gd name="T7" fmla="*/ 0 h 10"/>
                <a:gd name="T8" fmla="*/ 2 w 41"/>
                <a:gd name="T9" fmla="*/ 5 h 10"/>
                <a:gd name="T10" fmla="*/ 20 w 41"/>
                <a:gd name="T11" fmla="*/ 10 h 10"/>
                <a:gd name="T12" fmla="*/ 41 w 4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41" h="10">
                  <a:moveTo>
                    <a:pt x="41" y="10"/>
                  </a:moveTo>
                  <a:lnTo>
                    <a:pt x="41" y="7"/>
                  </a:lnTo>
                  <a:lnTo>
                    <a:pt x="20" y="5"/>
                  </a:lnTo>
                  <a:lnTo>
                    <a:pt x="0" y="0"/>
                  </a:lnTo>
                  <a:lnTo>
                    <a:pt x="2" y="5"/>
                  </a:lnTo>
                  <a:lnTo>
                    <a:pt x="20" y="10"/>
                  </a:lnTo>
                  <a:lnTo>
                    <a:pt x="41" y="1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42" name="Freeform 468"/>
            <p:cNvSpPr>
              <a:spLocks/>
            </p:cNvSpPr>
            <p:nvPr/>
          </p:nvSpPr>
          <p:spPr bwMode="auto">
            <a:xfrm>
              <a:off x="5443" y="3091"/>
              <a:ext cx="41" cy="10"/>
            </a:xfrm>
            <a:custGeom>
              <a:avLst/>
              <a:gdLst>
                <a:gd name="T0" fmla="*/ 41 w 41"/>
                <a:gd name="T1" fmla="*/ 10 h 10"/>
                <a:gd name="T2" fmla="*/ 41 w 41"/>
                <a:gd name="T3" fmla="*/ 7 h 10"/>
                <a:gd name="T4" fmla="*/ 20 w 41"/>
                <a:gd name="T5" fmla="*/ 5 h 10"/>
                <a:gd name="T6" fmla="*/ 0 w 41"/>
                <a:gd name="T7" fmla="*/ 0 h 10"/>
                <a:gd name="T8" fmla="*/ 2 w 41"/>
                <a:gd name="T9" fmla="*/ 5 h 10"/>
                <a:gd name="T10" fmla="*/ 20 w 41"/>
                <a:gd name="T11" fmla="*/ 10 h 10"/>
                <a:gd name="T12" fmla="*/ 41 w 4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41" h="10">
                  <a:moveTo>
                    <a:pt x="41" y="10"/>
                  </a:moveTo>
                  <a:lnTo>
                    <a:pt x="41" y="7"/>
                  </a:lnTo>
                  <a:lnTo>
                    <a:pt x="20" y="5"/>
                  </a:lnTo>
                  <a:lnTo>
                    <a:pt x="0" y="0"/>
                  </a:lnTo>
                  <a:lnTo>
                    <a:pt x="2" y="5"/>
                  </a:lnTo>
                  <a:lnTo>
                    <a:pt x="20" y="10"/>
                  </a:lnTo>
                  <a:lnTo>
                    <a:pt x="41" y="1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43" name="Freeform 469"/>
            <p:cNvSpPr>
              <a:spLocks/>
            </p:cNvSpPr>
            <p:nvPr/>
          </p:nvSpPr>
          <p:spPr bwMode="auto">
            <a:xfrm>
              <a:off x="5423" y="3105"/>
              <a:ext cx="10" cy="8"/>
            </a:xfrm>
            <a:custGeom>
              <a:avLst/>
              <a:gdLst>
                <a:gd name="T0" fmla="*/ 0 w 10"/>
                <a:gd name="T1" fmla="*/ 2 h 8"/>
                <a:gd name="T2" fmla="*/ 2 w 10"/>
                <a:gd name="T3" fmla="*/ 6 h 8"/>
                <a:gd name="T4" fmla="*/ 2 w 10"/>
                <a:gd name="T5" fmla="*/ 8 h 8"/>
                <a:gd name="T6" fmla="*/ 10 w 10"/>
                <a:gd name="T7" fmla="*/ 1 h 8"/>
                <a:gd name="T8" fmla="*/ 6 w 10"/>
                <a:gd name="T9" fmla="*/ 0 h 8"/>
                <a:gd name="T10" fmla="*/ 0 w 10"/>
                <a:gd name="T11" fmla="*/ 2 h 8"/>
              </a:gdLst>
              <a:ahLst/>
              <a:cxnLst>
                <a:cxn ang="0">
                  <a:pos x="T0" y="T1"/>
                </a:cxn>
                <a:cxn ang="0">
                  <a:pos x="T2" y="T3"/>
                </a:cxn>
                <a:cxn ang="0">
                  <a:pos x="T4" y="T5"/>
                </a:cxn>
                <a:cxn ang="0">
                  <a:pos x="T6" y="T7"/>
                </a:cxn>
                <a:cxn ang="0">
                  <a:pos x="T8" y="T9"/>
                </a:cxn>
                <a:cxn ang="0">
                  <a:pos x="T10" y="T11"/>
                </a:cxn>
              </a:cxnLst>
              <a:rect l="0" t="0" r="r" b="b"/>
              <a:pathLst>
                <a:path w="10" h="8">
                  <a:moveTo>
                    <a:pt x="0" y="2"/>
                  </a:moveTo>
                  <a:lnTo>
                    <a:pt x="2" y="6"/>
                  </a:lnTo>
                  <a:lnTo>
                    <a:pt x="2" y="8"/>
                  </a:lnTo>
                  <a:lnTo>
                    <a:pt x="10" y="1"/>
                  </a:lnTo>
                  <a:lnTo>
                    <a:pt x="6" y="0"/>
                  </a:lnTo>
                  <a:lnTo>
                    <a:pt x="0" y="2"/>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44" name="Freeform 470"/>
            <p:cNvSpPr>
              <a:spLocks/>
            </p:cNvSpPr>
            <p:nvPr/>
          </p:nvSpPr>
          <p:spPr bwMode="auto">
            <a:xfrm>
              <a:off x="5423" y="3105"/>
              <a:ext cx="10" cy="8"/>
            </a:xfrm>
            <a:custGeom>
              <a:avLst/>
              <a:gdLst>
                <a:gd name="T0" fmla="*/ 0 w 10"/>
                <a:gd name="T1" fmla="*/ 2 h 8"/>
                <a:gd name="T2" fmla="*/ 2 w 10"/>
                <a:gd name="T3" fmla="*/ 6 h 8"/>
                <a:gd name="T4" fmla="*/ 2 w 10"/>
                <a:gd name="T5" fmla="*/ 8 h 8"/>
                <a:gd name="T6" fmla="*/ 10 w 10"/>
                <a:gd name="T7" fmla="*/ 1 h 8"/>
                <a:gd name="T8" fmla="*/ 6 w 10"/>
                <a:gd name="T9" fmla="*/ 0 h 8"/>
                <a:gd name="T10" fmla="*/ 0 w 10"/>
                <a:gd name="T11" fmla="*/ 2 h 8"/>
              </a:gdLst>
              <a:ahLst/>
              <a:cxnLst>
                <a:cxn ang="0">
                  <a:pos x="T0" y="T1"/>
                </a:cxn>
                <a:cxn ang="0">
                  <a:pos x="T2" y="T3"/>
                </a:cxn>
                <a:cxn ang="0">
                  <a:pos x="T4" y="T5"/>
                </a:cxn>
                <a:cxn ang="0">
                  <a:pos x="T6" y="T7"/>
                </a:cxn>
                <a:cxn ang="0">
                  <a:pos x="T8" y="T9"/>
                </a:cxn>
                <a:cxn ang="0">
                  <a:pos x="T10" y="T11"/>
                </a:cxn>
              </a:cxnLst>
              <a:rect l="0" t="0" r="r" b="b"/>
              <a:pathLst>
                <a:path w="10" h="8">
                  <a:moveTo>
                    <a:pt x="0" y="2"/>
                  </a:moveTo>
                  <a:lnTo>
                    <a:pt x="2" y="6"/>
                  </a:lnTo>
                  <a:lnTo>
                    <a:pt x="2" y="8"/>
                  </a:lnTo>
                  <a:lnTo>
                    <a:pt x="10" y="1"/>
                  </a:lnTo>
                  <a:lnTo>
                    <a:pt x="6" y="0"/>
                  </a:lnTo>
                  <a:lnTo>
                    <a:pt x="0" y="2"/>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48" name="Freeform 471"/>
            <p:cNvSpPr>
              <a:spLocks/>
            </p:cNvSpPr>
            <p:nvPr/>
          </p:nvSpPr>
          <p:spPr bwMode="auto">
            <a:xfrm>
              <a:off x="5453" y="3117"/>
              <a:ext cx="43" cy="12"/>
            </a:xfrm>
            <a:custGeom>
              <a:avLst/>
              <a:gdLst>
                <a:gd name="T0" fmla="*/ 20 w 43"/>
                <a:gd name="T1" fmla="*/ 7 h 12"/>
                <a:gd name="T2" fmla="*/ 8 w 43"/>
                <a:gd name="T3" fmla="*/ 0 h 12"/>
                <a:gd name="T4" fmla="*/ 0 w 43"/>
                <a:gd name="T5" fmla="*/ 2 h 12"/>
                <a:gd name="T6" fmla="*/ 21 w 43"/>
                <a:gd name="T7" fmla="*/ 12 h 12"/>
                <a:gd name="T8" fmla="*/ 29 w 43"/>
                <a:gd name="T9" fmla="*/ 8 h 12"/>
                <a:gd name="T10" fmla="*/ 43 w 43"/>
                <a:gd name="T11" fmla="*/ 9 h 12"/>
                <a:gd name="T12" fmla="*/ 29 w 43"/>
                <a:gd name="T13" fmla="*/ 5 h 12"/>
                <a:gd name="T14" fmla="*/ 20 w 43"/>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2">
                  <a:moveTo>
                    <a:pt x="20" y="7"/>
                  </a:moveTo>
                  <a:lnTo>
                    <a:pt x="8" y="0"/>
                  </a:lnTo>
                  <a:lnTo>
                    <a:pt x="0" y="2"/>
                  </a:lnTo>
                  <a:lnTo>
                    <a:pt x="21" y="12"/>
                  </a:lnTo>
                  <a:lnTo>
                    <a:pt x="29" y="8"/>
                  </a:lnTo>
                  <a:lnTo>
                    <a:pt x="43" y="9"/>
                  </a:lnTo>
                  <a:lnTo>
                    <a:pt x="29" y="5"/>
                  </a:lnTo>
                  <a:lnTo>
                    <a:pt x="20" y="7"/>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49" name="Freeform 472"/>
            <p:cNvSpPr>
              <a:spLocks/>
            </p:cNvSpPr>
            <p:nvPr/>
          </p:nvSpPr>
          <p:spPr bwMode="auto">
            <a:xfrm>
              <a:off x="5453" y="3117"/>
              <a:ext cx="43" cy="12"/>
            </a:xfrm>
            <a:custGeom>
              <a:avLst/>
              <a:gdLst>
                <a:gd name="T0" fmla="*/ 20 w 43"/>
                <a:gd name="T1" fmla="*/ 7 h 12"/>
                <a:gd name="T2" fmla="*/ 8 w 43"/>
                <a:gd name="T3" fmla="*/ 0 h 12"/>
                <a:gd name="T4" fmla="*/ 0 w 43"/>
                <a:gd name="T5" fmla="*/ 2 h 12"/>
                <a:gd name="T6" fmla="*/ 21 w 43"/>
                <a:gd name="T7" fmla="*/ 12 h 12"/>
                <a:gd name="T8" fmla="*/ 29 w 43"/>
                <a:gd name="T9" fmla="*/ 8 h 12"/>
                <a:gd name="T10" fmla="*/ 43 w 43"/>
                <a:gd name="T11" fmla="*/ 9 h 12"/>
                <a:gd name="T12" fmla="*/ 29 w 43"/>
                <a:gd name="T13" fmla="*/ 5 h 12"/>
                <a:gd name="T14" fmla="*/ 20 w 43"/>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2">
                  <a:moveTo>
                    <a:pt x="20" y="7"/>
                  </a:moveTo>
                  <a:lnTo>
                    <a:pt x="8" y="0"/>
                  </a:lnTo>
                  <a:lnTo>
                    <a:pt x="0" y="2"/>
                  </a:lnTo>
                  <a:lnTo>
                    <a:pt x="21" y="12"/>
                  </a:lnTo>
                  <a:lnTo>
                    <a:pt x="29" y="8"/>
                  </a:lnTo>
                  <a:lnTo>
                    <a:pt x="43" y="9"/>
                  </a:lnTo>
                  <a:lnTo>
                    <a:pt x="29" y="5"/>
                  </a:lnTo>
                  <a:lnTo>
                    <a:pt x="20" y="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50" name="Freeform 473"/>
            <p:cNvSpPr>
              <a:spLocks/>
            </p:cNvSpPr>
            <p:nvPr/>
          </p:nvSpPr>
          <p:spPr bwMode="auto">
            <a:xfrm>
              <a:off x="5344" y="2994"/>
              <a:ext cx="21" cy="18"/>
            </a:xfrm>
            <a:custGeom>
              <a:avLst/>
              <a:gdLst>
                <a:gd name="T0" fmla="*/ 0 w 21"/>
                <a:gd name="T1" fmla="*/ 0 h 18"/>
                <a:gd name="T2" fmla="*/ 21 w 21"/>
                <a:gd name="T3" fmla="*/ 18 h 18"/>
                <a:gd name="T4" fmla="*/ 19 w 21"/>
                <a:gd name="T5" fmla="*/ 13 h 18"/>
                <a:gd name="T6" fmla="*/ 0 w 21"/>
                <a:gd name="T7" fmla="*/ 0 h 18"/>
              </a:gdLst>
              <a:ahLst/>
              <a:cxnLst>
                <a:cxn ang="0">
                  <a:pos x="T0" y="T1"/>
                </a:cxn>
                <a:cxn ang="0">
                  <a:pos x="T2" y="T3"/>
                </a:cxn>
                <a:cxn ang="0">
                  <a:pos x="T4" y="T5"/>
                </a:cxn>
                <a:cxn ang="0">
                  <a:pos x="T6" y="T7"/>
                </a:cxn>
              </a:cxnLst>
              <a:rect l="0" t="0" r="r" b="b"/>
              <a:pathLst>
                <a:path w="21" h="18">
                  <a:moveTo>
                    <a:pt x="0" y="0"/>
                  </a:moveTo>
                  <a:lnTo>
                    <a:pt x="21" y="18"/>
                  </a:lnTo>
                  <a:lnTo>
                    <a:pt x="19" y="13"/>
                  </a:lnTo>
                  <a:lnTo>
                    <a:pt x="0"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53" name="Freeform 474"/>
            <p:cNvSpPr>
              <a:spLocks/>
            </p:cNvSpPr>
            <p:nvPr/>
          </p:nvSpPr>
          <p:spPr bwMode="auto">
            <a:xfrm>
              <a:off x="5344" y="2994"/>
              <a:ext cx="21" cy="18"/>
            </a:xfrm>
            <a:custGeom>
              <a:avLst/>
              <a:gdLst>
                <a:gd name="T0" fmla="*/ 0 w 21"/>
                <a:gd name="T1" fmla="*/ 0 h 18"/>
                <a:gd name="T2" fmla="*/ 21 w 21"/>
                <a:gd name="T3" fmla="*/ 18 h 18"/>
                <a:gd name="T4" fmla="*/ 19 w 21"/>
                <a:gd name="T5" fmla="*/ 13 h 18"/>
                <a:gd name="T6" fmla="*/ 0 w 21"/>
                <a:gd name="T7" fmla="*/ 0 h 18"/>
              </a:gdLst>
              <a:ahLst/>
              <a:cxnLst>
                <a:cxn ang="0">
                  <a:pos x="T0" y="T1"/>
                </a:cxn>
                <a:cxn ang="0">
                  <a:pos x="T2" y="T3"/>
                </a:cxn>
                <a:cxn ang="0">
                  <a:pos x="T4" y="T5"/>
                </a:cxn>
                <a:cxn ang="0">
                  <a:pos x="T6" y="T7"/>
                </a:cxn>
              </a:cxnLst>
              <a:rect l="0" t="0" r="r" b="b"/>
              <a:pathLst>
                <a:path w="21" h="18">
                  <a:moveTo>
                    <a:pt x="0" y="0"/>
                  </a:moveTo>
                  <a:lnTo>
                    <a:pt x="21" y="18"/>
                  </a:lnTo>
                  <a:lnTo>
                    <a:pt x="19" y="13"/>
                  </a:lnTo>
                  <a:lnTo>
                    <a:pt x="0"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54" name="Freeform 475"/>
            <p:cNvSpPr>
              <a:spLocks/>
            </p:cNvSpPr>
            <p:nvPr/>
          </p:nvSpPr>
          <p:spPr bwMode="auto">
            <a:xfrm>
              <a:off x="5500" y="3129"/>
              <a:ext cx="26" cy="14"/>
            </a:xfrm>
            <a:custGeom>
              <a:avLst/>
              <a:gdLst>
                <a:gd name="T0" fmla="*/ 3 w 26"/>
                <a:gd name="T1" fmla="*/ 0 h 14"/>
                <a:gd name="T2" fmla="*/ 0 w 26"/>
                <a:gd name="T3" fmla="*/ 2 h 14"/>
                <a:gd name="T4" fmla="*/ 8 w 26"/>
                <a:gd name="T5" fmla="*/ 10 h 14"/>
                <a:gd name="T6" fmla="*/ 25 w 26"/>
                <a:gd name="T7" fmla="*/ 14 h 14"/>
                <a:gd name="T8" fmla="*/ 26 w 26"/>
                <a:gd name="T9" fmla="*/ 10 h 14"/>
                <a:gd name="T10" fmla="*/ 11 w 26"/>
                <a:gd name="T11" fmla="*/ 6 h 14"/>
                <a:gd name="T12" fmla="*/ 3 w 2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6" h="14">
                  <a:moveTo>
                    <a:pt x="3" y="0"/>
                  </a:moveTo>
                  <a:lnTo>
                    <a:pt x="0" y="2"/>
                  </a:lnTo>
                  <a:lnTo>
                    <a:pt x="8" y="10"/>
                  </a:lnTo>
                  <a:lnTo>
                    <a:pt x="25" y="14"/>
                  </a:lnTo>
                  <a:lnTo>
                    <a:pt x="26" y="10"/>
                  </a:lnTo>
                  <a:lnTo>
                    <a:pt x="11" y="6"/>
                  </a:lnTo>
                  <a:lnTo>
                    <a:pt x="3" y="0"/>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55" name="Freeform 476"/>
            <p:cNvSpPr>
              <a:spLocks/>
            </p:cNvSpPr>
            <p:nvPr/>
          </p:nvSpPr>
          <p:spPr bwMode="auto">
            <a:xfrm>
              <a:off x="5500" y="3129"/>
              <a:ext cx="26" cy="14"/>
            </a:xfrm>
            <a:custGeom>
              <a:avLst/>
              <a:gdLst>
                <a:gd name="T0" fmla="*/ 3 w 26"/>
                <a:gd name="T1" fmla="*/ 0 h 14"/>
                <a:gd name="T2" fmla="*/ 0 w 26"/>
                <a:gd name="T3" fmla="*/ 2 h 14"/>
                <a:gd name="T4" fmla="*/ 8 w 26"/>
                <a:gd name="T5" fmla="*/ 10 h 14"/>
                <a:gd name="T6" fmla="*/ 25 w 26"/>
                <a:gd name="T7" fmla="*/ 14 h 14"/>
                <a:gd name="T8" fmla="*/ 26 w 26"/>
                <a:gd name="T9" fmla="*/ 10 h 14"/>
                <a:gd name="T10" fmla="*/ 11 w 26"/>
                <a:gd name="T11" fmla="*/ 6 h 14"/>
                <a:gd name="T12" fmla="*/ 3 w 2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6" h="14">
                  <a:moveTo>
                    <a:pt x="3" y="0"/>
                  </a:moveTo>
                  <a:lnTo>
                    <a:pt x="0" y="2"/>
                  </a:lnTo>
                  <a:lnTo>
                    <a:pt x="8" y="10"/>
                  </a:lnTo>
                  <a:lnTo>
                    <a:pt x="25" y="14"/>
                  </a:lnTo>
                  <a:lnTo>
                    <a:pt x="26" y="10"/>
                  </a:lnTo>
                  <a:lnTo>
                    <a:pt x="11" y="6"/>
                  </a:lnTo>
                  <a:lnTo>
                    <a:pt x="3"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58" name="Freeform 477"/>
            <p:cNvSpPr>
              <a:spLocks/>
            </p:cNvSpPr>
            <p:nvPr/>
          </p:nvSpPr>
          <p:spPr bwMode="auto">
            <a:xfrm>
              <a:off x="5474" y="3131"/>
              <a:ext cx="8" cy="4"/>
            </a:xfrm>
            <a:custGeom>
              <a:avLst/>
              <a:gdLst>
                <a:gd name="T0" fmla="*/ 3 w 8"/>
                <a:gd name="T1" fmla="*/ 4 h 4"/>
                <a:gd name="T2" fmla="*/ 8 w 8"/>
                <a:gd name="T3" fmla="*/ 1 h 4"/>
                <a:gd name="T4" fmla="*/ 0 w 8"/>
                <a:gd name="T5" fmla="*/ 0 h 4"/>
                <a:gd name="T6" fmla="*/ 3 w 8"/>
                <a:gd name="T7" fmla="*/ 4 h 4"/>
              </a:gdLst>
              <a:ahLst/>
              <a:cxnLst>
                <a:cxn ang="0">
                  <a:pos x="T0" y="T1"/>
                </a:cxn>
                <a:cxn ang="0">
                  <a:pos x="T2" y="T3"/>
                </a:cxn>
                <a:cxn ang="0">
                  <a:pos x="T4" y="T5"/>
                </a:cxn>
                <a:cxn ang="0">
                  <a:pos x="T6" y="T7"/>
                </a:cxn>
              </a:cxnLst>
              <a:rect l="0" t="0" r="r" b="b"/>
              <a:pathLst>
                <a:path w="8" h="4">
                  <a:moveTo>
                    <a:pt x="3" y="4"/>
                  </a:moveTo>
                  <a:lnTo>
                    <a:pt x="8" y="1"/>
                  </a:lnTo>
                  <a:lnTo>
                    <a:pt x="0" y="0"/>
                  </a:lnTo>
                  <a:lnTo>
                    <a:pt x="3" y="4"/>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64" name="Freeform 478"/>
            <p:cNvSpPr>
              <a:spLocks/>
            </p:cNvSpPr>
            <p:nvPr/>
          </p:nvSpPr>
          <p:spPr bwMode="auto">
            <a:xfrm>
              <a:off x="5474" y="3131"/>
              <a:ext cx="8" cy="4"/>
            </a:xfrm>
            <a:custGeom>
              <a:avLst/>
              <a:gdLst>
                <a:gd name="T0" fmla="*/ 3 w 8"/>
                <a:gd name="T1" fmla="*/ 4 h 4"/>
                <a:gd name="T2" fmla="*/ 8 w 8"/>
                <a:gd name="T3" fmla="*/ 1 h 4"/>
                <a:gd name="T4" fmla="*/ 0 w 8"/>
                <a:gd name="T5" fmla="*/ 0 h 4"/>
                <a:gd name="T6" fmla="*/ 3 w 8"/>
                <a:gd name="T7" fmla="*/ 4 h 4"/>
              </a:gdLst>
              <a:ahLst/>
              <a:cxnLst>
                <a:cxn ang="0">
                  <a:pos x="T0" y="T1"/>
                </a:cxn>
                <a:cxn ang="0">
                  <a:pos x="T2" y="T3"/>
                </a:cxn>
                <a:cxn ang="0">
                  <a:pos x="T4" y="T5"/>
                </a:cxn>
                <a:cxn ang="0">
                  <a:pos x="T6" y="T7"/>
                </a:cxn>
              </a:cxnLst>
              <a:rect l="0" t="0" r="r" b="b"/>
              <a:pathLst>
                <a:path w="8" h="4">
                  <a:moveTo>
                    <a:pt x="3" y="4"/>
                  </a:moveTo>
                  <a:lnTo>
                    <a:pt x="8" y="1"/>
                  </a:lnTo>
                  <a:lnTo>
                    <a:pt x="0" y="0"/>
                  </a:lnTo>
                  <a:lnTo>
                    <a:pt x="3" y="4"/>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65" name="Freeform 479"/>
            <p:cNvSpPr>
              <a:spLocks/>
            </p:cNvSpPr>
            <p:nvPr/>
          </p:nvSpPr>
          <p:spPr bwMode="auto">
            <a:xfrm>
              <a:off x="5262" y="2795"/>
              <a:ext cx="369" cy="312"/>
            </a:xfrm>
            <a:custGeom>
              <a:avLst/>
              <a:gdLst>
                <a:gd name="T0" fmla="*/ 358 w 369"/>
                <a:gd name="T1" fmla="*/ 109 h 312"/>
                <a:gd name="T2" fmla="*/ 348 w 369"/>
                <a:gd name="T3" fmla="*/ 89 h 312"/>
                <a:gd name="T4" fmla="*/ 338 w 369"/>
                <a:gd name="T5" fmla="*/ 58 h 312"/>
                <a:gd name="T6" fmla="*/ 273 w 369"/>
                <a:gd name="T7" fmla="*/ 65 h 312"/>
                <a:gd name="T8" fmla="*/ 221 w 369"/>
                <a:gd name="T9" fmla="*/ 13 h 312"/>
                <a:gd name="T10" fmla="*/ 189 w 369"/>
                <a:gd name="T11" fmla="*/ 0 h 312"/>
                <a:gd name="T12" fmla="*/ 170 w 369"/>
                <a:gd name="T13" fmla="*/ 16 h 312"/>
                <a:gd name="T14" fmla="*/ 151 w 369"/>
                <a:gd name="T15" fmla="*/ 29 h 312"/>
                <a:gd name="T16" fmla="*/ 139 w 369"/>
                <a:gd name="T17" fmla="*/ 55 h 312"/>
                <a:gd name="T18" fmla="*/ 117 w 369"/>
                <a:gd name="T19" fmla="*/ 74 h 312"/>
                <a:gd name="T20" fmla="*/ 120 w 369"/>
                <a:gd name="T21" fmla="*/ 96 h 312"/>
                <a:gd name="T22" fmla="*/ 104 w 369"/>
                <a:gd name="T23" fmla="*/ 97 h 312"/>
                <a:gd name="T24" fmla="*/ 69 w 369"/>
                <a:gd name="T25" fmla="*/ 86 h 312"/>
                <a:gd name="T26" fmla="*/ 30 w 369"/>
                <a:gd name="T27" fmla="*/ 101 h 312"/>
                <a:gd name="T28" fmla="*/ 8 w 369"/>
                <a:gd name="T29" fmla="*/ 94 h 312"/>
                <a:gd name="T30" fmla="*/ 0 w 369"/>
                <a:gd name="T31" fmla="*/ 106 h 312"/>
                <a:gd name="T32" fmla="*/ 5 w 369"/>
                <a:gd name="T33" fmla="*/ 129 h 312"/>
                <a:gd name="T34" fmla="*/ 16 w 369"/>
                <a:gd name="T35" fmla="*/ 143 h 312"/>
                <a:gd name="T36" fmla="*/ 28 w 369"/>
                <a:gd name="T37" fmla="*/ 161 h 312"/>
                <a:gd name="T38" fmla="*/ 32 w 369"/>
                <a:gd name="T39" fmla="*/ 148 h 312"/>
                <a:gd name="T40" fmla="*/ 36 w 369"/>
                <a:gd name="T41" fmla="*/ 146 h 312"/>
                <a:gd name="T42" fmla="*/ 41 w 369"/>
                <a:gd name="T43" fmla="*/ 129 h 312"/>
                <a:gd name="T44" fmla="*/ 54 w 369"/>
                <a:gd name="T45" fmla="*/ 111 h 312"/>
                <a:gd name="T46" fmla="*/ 70 w 369"/>
                <a:gd name="T47" fmla="*/ 121 h 312"/>
                <a:gd name="T48" fmla="*/ 91 w 369"/>
                <a:gd name="T49" fmla="*/ 152 h 312"/>
                <a:gd name="T50" fmla="*/ 98 w 369"/>
                <a:gd name="T51" fmla="*/ 182 h 312"/>
                <a:gd name="T52" fmla="*/ 120 w 369"/>
                <a:gd name="T53" fmla="*/ 204 h 312"/>
                <a:gd name="T54" fmla="*/ 125 w 369"/>
                <a:gd name="T55" fmla="*/ 211 h 312"/>
                <a:gd name="T56" fmla="*/ 107 w 369"/>
                <a:gd name="T57" fmla="*/ 199 h 312"/>
                <a:gd name="T58" fmla="*/ 111 w 369"/>
                <a:gd name="T59" fmla="*/ 207 h 312"/>
                <a:gd name="T60" fmla="*/ 101 w 369"/>
                <a:gd name="T61" fmla="*/ 207 h 312"/>
                <a:gd name="T62" fmla="*/ 130 w 369"/>
                <a:gd name="T63" fmla="*/ 246 h 312"/>
                <a:gd name="T64" fmla="*/ 147 w 369"/>
                <a:gd name="T65" fmla="*/ 264 h 312"/>
                <a:gd name="T66" fmla="*/ 172 w 369"/>
                <a:gd name="T67" fmla="*/ 276 h 312"/>
                <a:gd name="T68" fmla="*/ 198 w 369"/>
                <a:gd name="T69" fmla="*/ 275 h 312"/>
                <a:gd name="T70" fmla="*/ 218 w 369"/>
                <a:gd name="T71" fmla="*/ 294 h 312"/>
                <a:gd name="T72" fmla="*/ 250 w 369"/>
                <a:gd name="T73" fmla="*/ 312 h 312"/>
                <a:gd name="T74" fmla="*/ 262 w 369"/>
                <a:gd name="T75" fmla="*/ 308 h 312"/>
                <a:gd name="T76" fmla="*/ 241 w 369"/>
                <a:gd name="T77" fmla="*/ 278 h 312"/>
                <a:gd name="T78" fmla="*/ 225 w 369"/>
                <a:gd name="T79" fmla="*/ 260 h 312"/>
                <a:gd name="T80" fmla="*/ 180 w 369"/>
                <a:gd name="T81" fmla="*/ 211 h 312"/>
                <a:gd name="T82" fmla="*/ 173 w 369"/>
                <a:gd name="T83" fmla="*/ 188 h 312"/>
                <a:gd name="T84" fmla="*/ 145 w 369"/>
                <a:gd name="T85" fmla="*/ 121 h 312"/>
                <a:gd name="T86" fmla="*/ 163 w 369"/>
                <a:gd name="T87" fmla="*/ 135 h 312"/>
                <a:gd name="T88" fmla="*/ 181 w 369"/>
                <a:gd name="T89" fmla="*/ 141 h 312"/>
                <a:gd name="T90" fmla="*/ 197 w 369"/>
                <a:gd name="T91" fmla="*/ 123 h 312"/>
                <a:gd name="T92" fmla="*/ 245 w 369"/>
                <a:gd name="T93" fmla="*/ 123 h 312"/>
                <a:gd name="T94" fmla="*/ 288 w 369"/>
                <a:gd name="T95" fmla="*/ 124 h 312"/>
                <a:gd name="T96" fmla="*/ 331 w 369"/>
                <a:gd name="T97" fmla="*/ 149 h 312"/>
                <a:gd name="T98" fmla="*/ 354 w 369"/>
                <a:gd name="T99" fmla="*/ 144 h 312"/>
                <a:gd name="T100" fmla="*/ 369 w 369"/>
                <a:gd name="T101"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312">
                  <a:moveTo>
                    <a:pt x="367" y="109"/>
                  </a:moveTo>
                  <a:lnTo>
                    <a:pt x="358" y="109"/>
                  </a:lnTo>
                  <a:lnTo>
                    <a:pt x="346" y="107"/>
                  </a:lnTo>
                  <a:lnTo>
                    <a:pt x="348" y="89"/>
                  </a:lnTo>
                  <a:lnTo>
                    <a:pt x="340" y="83"/>
                  </a:lnTo>
                  <a:lnTo>
                    <a:pt x="338" y="58"/>
                  </a:lnTo>
                  <a:lnTo>
                    <a:pt x="309" y="60"/>
                  </a:lnTo>
                  <a:lnTo>
                    <a:pt x="273" y="65"/>
                  </a:lnTo>
                  <a:lnTo>
                    <a:pt x="236" y="29"/>
                  </a:lnTo>
                  <a:lnTo>
                    <a:pt x="221" y="13"/>
                  </a:lnTo>
                  <a:lnTo>
                    <a:pt x="202" y="7"/>
                  </a:lnTo>
                  <a:lnTo>
                    <a:pt x="189" y="0"/>
                  </a:lnTo>
                  <a:lnTo>
                    <a:pt x="175" y="2"/>
                  </a:lnTo>
                  <a:lnTo>
                    <a:pt x="170" y="16"/>
                  </a:lnTo>
                  <a:lnTo>
                    <a:pt x="157" y="14"/>
                  </a:lnTo>
                  <a:lnTo>
                    <a:pt x="151" y="29"/>
                  </a:lnTo>
                  <a:lnTo>
                    <a:pt x="131" y="32"/>
                  </a:lnTo>
                  <a:lnTo>
                    <a:pt x="139" y="55"/>
                  </a:lnTo>
                  <a:lnTo>
                    <a:pt x="128" y="70"/>
                  </a:lnTo>
                  <a:lnTo>
                    <a:pt x="117" y="74"/>
                  </a:lnTo>
                  <a:lnTo>
                    <a:pt x="116" y="89"/>
                  </a:lnTo>
                  <a:lnTo>
                    <a:pt x="120" y="96"/>
                  </a:lnTo>
                  <a:lnTo>
                    <a:pt x="115" y="101"/>
                  </a:lnTo>
                  <a:lnTo>
                    <a:pt x="104" y="97"/>
                  </a:lnTo>
                  <a:lnTo>
                    <a:pt x="83" y="96"/>
                  </a:lnTo>
                  <a:lnTo>
                    <a:pt x="69" y="86"/>
                  </a:lnTo>
                  <a:lnTo>
                    <a:pt x="62" y="98"/>
                  </a:lnTo>
                  <a:lnTo>
                    <a:pt x="30" y="101"/>
                  </a:lnTo>
                  <a:lnTo>
                    <a:pt x="20" y="96"/>
                  </a:lnTo>
                  <a:lnTo>
                    <a:pt x="8" y="94"/>
                  </a:lnTo>
                  <a:lnTo>
                    <a:pt x="0" y="98"/>
                  </a:lnTo>
                  <a:lnTo>
                    <a:pt x="0" y="106"/>
                  </a:lnTo>
                  <a:lnTo>
                    <a:pt x="7" y="117"/>
                  </a:lnTo>
                  <a:lnTo>
                    <a:pt x="5" y="129"/>
                  </a:lnTo>
                  <a:lnTo>
                    <a:pt x="8" y="137"/>
                  </a:lnTo>
                  <a:lnTo>
                    <a:pt x="16" y="143"/>
                  </a:lnTo>
                  <a:lnTo>
                    <a:pt x="19" y="156"/>
                  </a:lnTo>
                  <a:lnTo>
                    <a:pt x="28" y="161"/>
                  </a:lnTo>
                  <a:lnTo>
                    <a:pt x="28" y="158"/>
                  </a:lnTo>
                  <a:lnTo>
                    <a:pt x="32" y="148"/>
                  </a:lnTo>
                  <a:lnTo>
                    <a:pt x="34" y="142"/>
                  </a:lnTo>
                  <a:lnTo>
                    <a:pt x="36" y="146"/>
                  </a:lnTo>
                  <a:lnTo>
                    <a:pt x="42" y="137"/>
                  </a:lnTo>
                  <a:lnTo>
                    <a:pt x="41" y="129"/>
                  </a:lnTo>
                  <a:lnTo>
                    <a:pt x="44" y="113"/>
                  </a:lnTo>
                  <a:lnTo>
                    <a:pt x="54" y="111"/>
                  </a:lnTo>
                  <a:lnTo>
                    <a:pt x="59" y="117"/>
                  </a:lnTo>
                  <a:lnTo>
                    <a:pt x="70" y="121"/>
                  </a:lnTo>
                  <a:lnTo>
                    <a:pt x="86" y="140"/>
                  </a:lnTo>
                  <a:lnTo>
                    <a:pt x="91" y="152"/>
                  </a:lnTo>
                  <a:lnTo>
                    <a:pt x="94" y="173"/>
                  </a:lnTo>
                  <a:lnTo>
                    <a:pt x="98" y="182"/>
                  </a:lnTo>
                  <a:lnTo>
                    <a:pt x="106" y="192"/>
                  </a:lnTo>
                  <a:lnTo>
                    <a:pt x="120" y="204"/>
                  </a:lnTo>
                  <a:lnTo>
                    <a:pt x="126" y="205"/>
                  </a:lnTo>
                  <a:lnTo>
                    <a:pt x="125" y="211"/>
                  </a:lnTo>
                  <a:lnTo>
                    <a:pt x="118" y="204"/>
                  </a:lnTo>
                  <a:lnTo>
                    <a:pt x="107" y="199"/>
                  </a:lnTo>
                  <a:lnTo>
                    <a:pt x="107" y="202"/>
                  </a:lnTo>
                  <a:lnTo>
                    <a:pt x="111" y="207"/>
                  </a:lnTo>
                  <a:lnTo>
                    <a:pt x="107" y="207"/>
                  </a:lnTo>
                  <a:lnTo>
                    <a:pt x="101" y="207"/>
                  </a:lnTo>
                  <a:lnTo>
                    <a:pt x="101" y="209"/>
                  </a:lnTo>
                  <a:lnTo>
                    <a:pt x="130" y="246"/>
                  </a:lnTo>
                  <a:lnTo>
                    <a:pt x="149" y="260"/>
                  </a:lnTo>
                  <a:lnTo>
                    <a:pt x="147" y="264"/>
                  </a:lnTo>
                  <a:lnTo>
                    <a:pt x="155" y="276"/>
                  </a:lnTo>
                  <a:lnTo>
                    <a:pt x="172" y="276"/>
                  </a:lnTo>
                  <a:lnTo>
                    <a:pt x="181" y="272"/>
                  </a:lnTo>
                  <a:lnTo>
                    <a:pt x="198" y="275"/>
                  </a:lnTo>
                  <a:lnTo>
                    <a:pt x="213" y="285"/>
                  </a:lnTo>
                  <a:lnTo>
                    <a:pt x="218" y="294"/>
                  </a:lnTo>
                  <a:lnTo>
                    <a:pt x="241" y="311"/>
                  </a:lnTo>
                  <a:lnTo>
                    <a:pt x="250" y="312"/>
                  </a:lnTo>
                  <a:lnTo>
                    <a:pt x="259" y="311"/>
                  </a:lnTo>
                  <a:lnTo>
                    <a:pt x="262" y="308"/>
                  </a:lnTo>
                  <a:lnTo>
                    <a:pt x="261" y="295"/>
                  </a:lnTo>
                  <a:lnTo>
                    <a:pt x="241" y="278"/>
                  </a:lnTo>
                  <a:lnTo>
                    <a:pt x="236" y="267"/>
                  </a:lnTo>
                  <a:lnTo>
                    <a:pt x="225" y="260"/>
                  </a:lnTo>
                  <a:lnTo>
                    <a:pt x="214" y="240"/>
                  </a:lnTo>
                  <a:lnTo>
                    <a:pt x="180" y="211"/>
                  </a:lnTo>
                  <a:lnTo>
                    <a:pt x="180" y="189"/>
                  </a:lnTo>
                  <a:lnTo>
                    <a:pt x="173" y="188"/>
                  </a:lnTo>
                  <a:lnTo>
                    <a:pt x="144" y="150"/>
                  </a:lnTo>
                  <a:lnTo>
                    <a:pt x="145" y="121"/>
                  </a:lnTo>
                  <a:lnTo>
                    <a:pt x="156" y="119"/>
                  </a:lnTo>
                  <a:lnTo>
                    <a:pt x="163" y="135"/>
                  </a:lnTo>
                  <a:lnTo>
                    <a:pt x="168" y="140"/>
                  </a:lnTo>
                  <a:lnTo>
                    <a:pt x="181" y="141"/>
                  </a:lnTo>
                  <a:lnTo>
                    <a:pt x="187" y="128"/>
                  </a:lnTo>
                  <a:lnTo>
                    <a:pt x="197" y="123"/>
                  </a:lnTo>
                  <a:lnTo>
                    <a:pt x="217" y="123"/>
                  </a:lnTo>
                  <a:lnTo>
                    <a:pt x="245" y="123"/>
                  </a:lnTo>
                  <a:lnTo>
                    <a:pt x="257" y="133"/>
                  </a:lnTo>
                  <a:lnTo>
                    <a:pt x="288" y="124"/>
                  </a:lnTo>
                  <a:lnTo>
                    <a:pt x="324" y="139"/>
                  </a:lnTo>
                  <a:lnTo>
                    <a:pt x="331" y="149"/>
                  </a:lnTo>
                  <a:lnTo>
                    <a:pt x="342" y="157"/>
                  </a:lnTo>
                  <a:lnTo>
                    <a:pt x="354" y="144"/>
                  </a:lnTo>
                  <a:lnTo>
                    <a:pt x="355" y="125"/>
                  </a:lnTo>
                  <a:lnTo>
                    <a:pt x="369" y="117"/>
                  </a:lnTo>
                  <a:lnTo>
                    <a:pt x="367" y="109"/>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66" name="Freeform 480"/>
            <p:cNvSpPr>
              <a:spLocks/>
            </p:cNvSpPr>
            <p:nvPr/>
          </p:nvSpPr>
          <p:spPr bwMode="auto">
            <a:xfrm>
              <a:off x="5262" y="2795"/>
              <a:ext cx="369" cy="312"/>
            </a:xfrm>
            <a:custGeom>
              <a:avLst/>
              <a:gdLst>
                <a:gd name="T0" fmla="*/ 358 w 369"/>
                <a:gd name="T1" fmla="*/ 109 h 312"/>
                <a:gd name="T2" fmla="*/ 348 w 369"/>
                <a:gd name="T3" fmla="*/ 89 h 312"/>
                <a:gd name="T4" fmla="*/ 338 w 369"/>
                <a:gd name="T5" fmla="*/ 58 h 312"/>
                <a:gd name="T6" fmla="*/ 273 w 369"/>
                <a:gd name="T7" fmla="*/ 65 h 312"/>
                <a:gd name="T8" fmla="*/ 221 w 369"/>
                <a:gd name="T9" fmla="*/ 13 h 312"/>
                <a:gd name="T10" fmla="*/ 189 w 369"/>
                <a:gd name="T11" fmla="*/ 0 h 312"/>
                <a:gd name="T12" fmla="*/ 170 w 369"/>
                <a:gd name="T13" fmla="*/ 16 h 312"/>
                <a:gd name="T14" fmla="*/ 151 w 369"/>
                <a:gd name="T15" fmla="*/ 29 h 312"/>
                <a:gd name="T16" fmla="*/ 139 w 369"/>
                <a:gd name="T17" fmla="*/ 55 h 312"/>
                <a:gd name="T18" fmla="*/ 117 w 369"/>
                <a:gd name="T19" fmla="*/ 74 h 312"/>
                <a:gd name="T20" fmla="*/ 120 w 369"/>
                <a:gd name="T21" fmla="*/ 96 h 312"/>
                <a:gd name="T22" fmla="*/ 104 w 369"/>
                <a:gd name="T23" fmla="*/ 97 h 312"/>
                <a:gd name="T24" fmla="*/ 69 w 369"/>
                <a:gd name="T25" fmla="*/ 86 h 312"/>
                <a:gd name="T26" fmla="*/ 30 w 369"/>
                <a:gd name="T27" fmla="*/ 101 h 312"/>
                <a:gd name="T28" fmla="*/ 8 w 369"/>
                <a:gd name="T29" fmla="*/ 94 h 312"/>
                <a:gd name="T30" fmla="*/ 0 w 369"/>
                <a:gd name="T31" fmla="*/ 106 h 312"/>
                <a:gd name="T32" fmla="*/ 5 w 369"/>
                <a:gd name="T33" fmla="*/ 129 h 312"/>
                <a:gd name="T34" fmla="*/ 16 w 369"/>
                <a:gd name="T35" fmla="*/ 143 h 312"/>
                <a:gd name="T36" fmla="*/ 28 w 369"/>
                <a:gd name="T37" fmla="*/ 161 h 312"/>
                <a:gd name="T38" fmla="*/ 32 w 369"/>
                <a:gd name="T39" fmla="*/ 148 h 312"/>
                <a:gd name="T40" fmla="*/ 36 w 369"/>
                <a:gd name="T41" fmla="*/ 146 h 312"/>
                <a:gd name="T42" fmla="*/ 41 w 369"/>
                <a:gd name="T43" fmla="*/ 129 h 312"/>
                <a:gd name="T44" fmla="*/ 54 w 369"/>
                <a:gd name="T45" fmla="*/ 111 h 312"/>
                <a:gd name="T46" fmla="*/ 70 w 369"/>
                <a:gd name="T47" fmla="*/ 121 h 312"/>
                <a:gd name="T48" fmla="*/ 91 w 369"/>
                <a:gd name="T49" fmla="*/ 152 h 312"/>
                <a:gd name="T50" fmla="*/ 98 w 369"/>
                <a:gd name="T51" fmla="*/ 182 h 312"/>
                <a:gd name="T52" fmla="*/ 120 w 369"/>
                <a:gd name="T53" fmla="*/ 204 h 312"/>
                <a:gd name="T54" fmla="*/ 125 w 369"/>
                <a:gd name="T55" fmla="*/ 211 h 312"/>
                <a:gd name="T56" fmla="*/ 107 w 369"/>
                <a:gd name="T57" fmla="*/ 199 h 312"/>
                <a:gd name="T58" fmla="*/ 111 w 369"/>
                <a:gd name="T59" fmla="*/ 207 h 312"/>
                <a:gd name="T60" fmla="*/ 101 w 369"/>
                <a:gd name="T61" fmla="*/ 207 h 312"/>
                <a:gd name="T62" fmla="*/ 130 w 369"/>
                <a:gd name="T63" fmla="*/ 246 h 312"/>
                <a:gd name="T64" fmla="*/ 147 w 369"/>
                <a:gd name="T65" fmla="*/ 264 h 312"/>
                <a:gd name="T66" fmla="*/ 172 w 369"/>
                <a:gd name="T67" fmla="*/ 276 h 312"/>
                <a:gd name="T68" fmla="*/ 198 w 369"/>
                <a:gd name="T69" fmla="*/ 275 h 312"/>
                <a:gd name="T70" fmla="*/ 218 w 369"/>
                <a:gd name="T71" fmla="*/ 294 h 312"/>
                <a:gd name="T72" fmla="*/ 250 w 369"/>
                <a:gd name="T73" fmla="*/ 312 h 312"/>
                <a:gd name="T74" fmla="*/ 262 w 369"/>
                <a:gd name="T75" fmla="*/ 308 h 312"/>
                <a:gd name="T76" fmla="*/ 241 w 369"/>
                <a:gd name="T77" fmla="*/ 278 h 312"/>
                <a:gd name="T78" fmla="*/ 225 w 369"/>
                <a:gd name="T79" fmla="*/ 260 h 312"/>
                <a:gd name="T80" fmla="*/ 180 w 369"/>
                <a:gd name="T81" fmla="*/ 211 h 312"/>
                <a:gd name="T82" fmla="*/ 173 w 369"/>
                <a:gd name="T83" fmla="*/ 188 h 312"/>
                <a:gd name="T84" fmla="*/ 145 w 369"/>
                <a:gd name="T85" fmla="*/ 121 h 312"/>
                <a:gd name="T86" fmla="*/ 163 w 369"/>
                <a:gd name="T87" fmla="*/ 135 h 312"/>
                <a:gd name="T88" fmla="*/ 181 w 369"/>
                <a:gd name="T89" fmla="*/ 141 h 312"/>
                <a:gd name="T90" fmla="*/ 197 w 369"/>
                <a:gd name="T91" fmla="*/ 123 h 312"/>
                <a:gd name="T92" fmla="*/ 245 w 369"/>
                <a:gd name="T93" fmla="*/ 123 h 312"/>
                <a:gd name="T94" fmla="*/ 288 w 369"/>
                <a:gd name="T95" fmla="*/ 124 h 312"/>
                <a:gd name="T96" fmla="*/ 331 w 369"/>
                <a:gd name="T97" fmla="*/ 149 h 312"/>
                <a:gd name="T98" fmla="*/ 354 w 369"/>
                <a:gd name="T99" fmla="*/ 144 h 312"/>
                <a:gd name="T100" fmla="*/ 369 w 369"/>
                <a:gd name="T101"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312">
                  <a:moveTo>
                    <a:pt x="367" y="109"/>
                  </a:moveTo>
                  <a:lnTo>
                    <a:pt x="358" y="109"/>
                  </a:lnTo>
                  <a:lnTo>
                    <a:pt x="346" y="107"/>
                  </a:lnTo>
                  <a:lnTo>
                    <a:pt x="348" y="89"/>
                  </a:lnTo>
                  <a:lnTo>
                    <a:pt x="340" y="83"/>
                  </a:lnTo>
                  <a:lnTo>
                    <a:pt x="338" y="58"/>
                  </a:lnTo>
                  <a:lnTo>
                    <a:pt x="309" y="60"/>
                  </a:lnTo>
                  <a:lnTo>
                    <a:pt x="273" y="65"/>
                  </a:lnTo>
                  <a:lnTo>
                    <a:pt x="236" y="29"/>
                  </a:lnTo>
                  <a:lnTo>
                    <a:pt x="221" y="13"/>
                  </a:lnTo>
                  <a:lnTo>
                    <a:pt x="202" y="7"/>
                  </a:lnTo>
                  <a:lnTo>
                    <a:pt x="189" y="0"/>
                  </a:lnTo>
                  <a:lnTo>
                    <a:pt x="175" y="2"/>
                  </a:lnTo>
                  <a:lnTo>
                    <a:pt x="170" y="16"/>
                  </a:lnTo>
                  <a:lnTo>
                    <a:pt x="157" y="14"/>
                  </a:lnTo>
                  <a:lnTo>
                    <a:pt x="151" y="29"/>
                  </a:lnTo>
                  <a:lnTo>
                    <a:pt x="131" y="32"/>
                  </a:lnTo>
                  <a:lnTo>
                    <a:pt x="139" y="55"/>
                  </a:lnTo>
                  <a:lnTo>
                    <a:pt x="128" y="70"/>
                  </a:lnTo>
                  <a:lnTo>
                    <a:pt x="117" y="74"/>
                  </a:lnTo>
                  <a:lnTo>
                    <a:pt x="116" y="89"/>
                  </a:lnTo>
                  <a:lnTo>
                    <a:pt x="120" y="96"/>
                  </a:lnTo>
                  <a:lnTo>
                    <a:pt x="115" y="101"/>
                  </a:lnTo>
                  <a:lnTo>
                    <a:pt x="104" y="97"/>
                  </a:lnTo>
                  <a:lnTo>
                    <a:pt x="83" y="96"/>
                  </a:lnTo>
                  <a:lnTo>
                    <a:pt x="69" y="86"/>
                  </a:lnTo>
                  <a:lnTo>
                    <a:pt x="62" y="98"/>
                  </a:lnTo>
                  <a:lnTo>
                    <a:pt x="30" y="101"/>
                  </a:lnTo>
                  <a:lnTo>
                    <a:pt x="20" y="96"/>
                  </a:lnTo>
                  <a:lnTo>
                    <a:pt x="8" y="94"/>
                  </a:lnTo>
                  <a:lnTo>
                    <a:pt x="0" y="98"/>
                  </a:lnTo>
                  <a:lnTo>
                    <a:pt x="0" y="106"/>
                  </a:lnTo>
                  <a:lnTo>
                    <a:pt x="7" y="117"/>
                  </a:lnTo>
                  <a:lnTo>
                    <a:pt x="5" y="129"/>
                  </a:lnTo>
                  <a:lnTo>
                    <a:pt x="8" y="137"/>
                  </a:lnTo>
                  <a:lnTo>
                    <a:pt x="16" y="143"/>
                  </a:lnTo>
                  <a:lnTo>
                    <a:pt x="19" y="156"/>
                  </a:lnTo>
                  <a:lnTo>
                    <a:pt x="28" y="161"/>
                  </a:lnTo>
                  <a:lnTo>
                    <a:pt x="28" y="158"/>
                  </a:lnTo>
                  <a:lnTo>
                    <a:pt x="32" y="148"/>
                  </a:lnTo>
                  <a:lnTo>
                    <a:pt x="34" y="142"/>
                  </a:lnTo>
                  <a:lnTo>
                    <a:pt x="36" y="146"/>
                  </a:lnTo>
                  <a:lnTo>
                    <a:pt x="42" y="137"/>
                  </a:lnTo>
                  <a:lnTo>
                    <a:pt x="41" y="129"/>
                  </a:lnTo>
                  <a:lnTo>
                    <a:pt x="44" y="113"/>
                  </a:lnTo>
                  <a:lnTo>
                    <a:pt x="54" y="111"/>
                  </a:lnTo>
                  <a:lnTo>
                    <a:pt x="59" y="117"/>
                  </a:lnTo>
                  <a:lnTo>
                    <a:pt x="70" y="121"/>
                  </a:lnTo>
                  <a:lnTo>
                    <a:pt x="86" y="140"/>
                  </a:lnTo>
                  <a:lnTo>
                    <a:pt x="91" y="152"/>
                  </a:lnTo>
                  <a:lnTo>
                    <a:pt x="94" y="173"/>
                  </a:lnTo>
                  <a:lnTo>
                    <a:pt x="98" y="182"/>
                  </a:lnTo>
                  <a:lnTo>
                    <a:pt x="106" y="192"/>
                  </a:lnTo>
                  <a:lnTo>
                    <a:pt x="120" y="204"/>
                  </a:lnTo>
                  <a:lnTo>
                    <a:pt x="126" y="205"/>
                  </a:lnTo>
                  <a:lnTo>
                    <a:pt x="125" y="211"/>
                  </a:lnTo>
                  <a:lnTo>
                    <a:pt x="118" y="204"/>
                  </a:lnTo>
                  <a:lnTo>
                    <a:pt x="107" y="199"/>
                  </a:lnTo>
                  <a:lnTo>
                    <a:pt x="107" y="202"/>
                  </a:lnTo>
                  <a:lnTo>
                    <a:pt x="111" y="207"/>
                  </a:lnTo>
                  <a:lnTo>
                    <a:pt x="107" y="207"/>
                  </a:lnTo>
                  <a:lnTo>
                    <a:pt x="101" y="207"/>
                  </a:lnTo>
                  <a:lnTo>
                    <a:pt x="101" y="209"/>
                  </a:lnTo>
                  <a:lnTo>
                    <a:pt x="130" y="246"/>
                  </a:lnTo>
                  <a:lnTo>
                    <a:pt x="149" y="260"/>
                  </a:lnTo>
                  <a:lnTo>
                    <a:pt x="147" y="264"/>
                  </a:lnTo>
                  <a:lnTo>
                    <a:pt x="155" y="276"/>
                  </a:lnTo>
                  <a:lnTo>
                    <a:pt x="172" y="276"/>
                  </a:lnTo>
                  <a:lnTo>
                    <a:pt x="181" y="272"/>
                  </a:lnTo>
                  <a:lnTo>
                    <a:pt x="198" y="275"/>
                  </a:lnTo>
                  <a:lnTo>
                    <a:pt x="213" y="285"/>
                  </a:lnTo>
                  <a:lnTo>
                    <a:pt x="218" y="294"/>
                  </a:lnTo>
                  <a:lnTo>
                    <a:pt x="241" y="311"/>
                  </a:lnTo>
                  <a:lnTo>
                    <a:pt x="250" y="312"/>
                  </a:lnTo>
                  <a:lnTo>
                    <a:pt x="259" y="311"/>
                  </a:lnTo>
                  <a:lnTo>
                    <a:pt x="262" y="308"/>
                  </a:lnTo>
                  <a:lnTo>
                    <a:pt x="261" y="295"/>
                  </a:lnTo>
                  <a:lnTo>
                    <a:pt x="241" y="278"/>
                  </a:lnTo>
                  <a:lnTo>
                    <a:pt x="236" y="267"/>
                  </a:lnTo>
                  <a:lnTo>
                    <a:pt x="225" y="260"/>
                  </a:lnTo>
                  <a:lnTo>
                    <a:pt x="214" y="240"/>
                  </a:lnTo>
                  <a:lnTo>
                    <a:pt x="180" y="211"/>
                  </a:lnTo>
                  <a:lnTo>
                    <a:pt x="180" y="189"/>
                  </a:lnTo>
                  <a:lnTo>
                    <a:pt x="173" y="188"/>
                  </a:lnTo>
                  <a:lnTo>
                    <a:pt x="144" y="150"/>
                  </a:lnTo>
                  <a:lnTo>
                    <a:pt x="145" y="121"/>
                  </a:lnTo>
                  <a:lnTo>
                    <a:pt x="156" y="119"/>
                  </a:lnTo>
                  <a:lnTo>
                    <a:pt x="163" y="135"/>
                  </a:lnTo>
                  <a:lnTo>
                    <a:pt x="168" y="140"/>
                  </a:lnTo>
                  <a:lnTo>
                    <a:pt x="181" y="141"/>
                  </a:lnTo>
                  <a:lnTo>
                    <a:pt x="187" y="128"/>
                  </a:lnTo>
                  <a:lnTo>
                    <a:pt x="197" y="123"/>
                  </a:lnTo>
                  <a:lnTo>
                    <a:pt x="217" y="123"/>
                  </a:lnTo>
                  <a:lnTo>
                    <a:pt x="245" y="123"/>
                  </a:lnTo>
                  <a:lnTo>
                    <a:pt x="257" y="133"/>
                  </a:lnTo>
                  <a:lnTo>
                    <a:pt x="288" y="124"/>
                  </a:lnTo>
                  <a:lnTo>
                    <a:pt x="324" y="139"/>
                  </a:lnTo>
                  <a:lnTo>
                    <a:pt x="331" y="149"/>
                  </a:lnTo>
                  <a:lnTo>
                    <a:pt x="342" y="157"/>
                  </a:lnTo>
                  <a:lnTo>
                    <a:pt x="354" y="144"/>
                  </a:lnTo>
                  <a:lnTo>
                    <a:pt x="355" y="125"/>
                  </a:lnTo>
                  <a:lnTo>
                    <a:pt x="369" y="117"/>
                  </a:lnTo>
                  <a:lnTo>
                    <a:pt x="367" y="109"/>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71" name="Freeform 481"/>
            <p:cNvSpPr>
              <a:spLocks/>
            </p:cNvSpPr>
            <p:nvPr/>
          </p:nvSpPr>
          <p:spPr bwMode="auto">
            <a:xfrm>
              <a:off x="5482" y="3109"/>
              <a:ext cx="101" cy="59"/>
            </a:xfrm>
            <a:custGeom>
              <a:avLst/>
              <a:gdLst>
                <a:gd name="T0" fmla="*/ 95 w 101"/>
                <a:gd name="T1" fmla="*/ 36 h 59"/>
                <a:gd name="T2" fmla="*/ 86 w 101"/>
                <a:gd name="T3" fmla="*/ 21 h 59"/>
                <a:gd name="T4" fmla="*/ 69 w 101"/>
                <a:gd name="T5" fmla="*/ 17 h 59"/>
                <a:gd name="T6" fmla="*/ 58 w 101"/>
                <a:gd name="T7" fmla="*/ 0 h 59"/>
                <a:gd name="T8" fmla="*/ 48 w 101"/>
                <a:gd name="T9" fmla="*/ 1 h 59"/>
                <a:gd name="T10" fmla="*/ 40 w 101"/>
                <a:gd name="T11" fmla="*/ 6 h 59"/>
                <a:gd name="T12" fmla="*/ 41 w 101"/>
                <a:gd name="T13" fmla="*/ 13 h 59"/>
                <a:gd name="T14" fmla="*/ 38 w 101"/>
                <a:gd name="T15" fmla="*/ 10 h 59"/>
                <a:gd name="T16" fmla="*/ 26 w 101"/>
                <a:gd name="T17" fmla="*/ 7 h 59"/>
                <a:gd name="T18" fmla="*/ 17 w 101"/>
                <a:gd name="T19" fmla="*/ 5 h 59"/>
                <a:gd name="T20" fmla="*/ 0 w 101"/>
                <a:gd name="T21" fmla="*/ 3 h 59"/>
                <a:gd name="T22" fmla="*/ 5 w 101"/>
                <a:gd name="T23" fmla="*/ 10 h 59"/>
                <a:gd name="T24" fmla="*/ 17 w 101"/>
                <a:gd name="T25" fmla="*/ 13 h 59"/>
                <a:gd name="T26" fmla="*/ 25 w 101"/>
                <a:gd name="T27" fmla="*/ 14 h 59"/>
                <a:gd name="T28" fmla="*/ 40 w 101"/>
                <a:gd name="T29" fmla="*/ 22 h 59"/>
                <a:gd name="T30" fmla="*/ 50 w 101"/>
                <a:gd name="T31" fmla="*/ 28 h 59"/>
                <a:gd name="T32" fmla="*/ 47 w 101"/>
                <a:gd name="T33" fmla="*/ 20 h 59"/>
                <a:gd name="T34" fmla="*/ 56 w 101"/>
                <a:gd name="T35" fmla="*/ 25 h 59"/>
                <a:gd name="T36" fmla="*/ 65 w 101"/>
                <a:gd name="T37" fmla="*/ 35 h 59"/>
                <a:gd name="T38" fmla="*/ 83 w 101"/>
                <a:gd name="T39" fmla="*/ 46 h 59"/>
                <a:gd name="T40" fmla="*/ 83 w 101"/>
                <a:gd name="T41" fmla="*/ 46 h 59"/>
                <a:gd name="T42" fmla="*/ 84 w 101"/>
                <a:gd name="T43" fmla="*/ 47 h 59"/>
                <a:gd name="T44" fmla="*/ 86 w 101"/>
                <a:gd name="T45" fmla="*/ 48 h 59"/>
                <a:gd name="T46" fmla="*/ 87 w 101"/>
                <a:gd name="T47" fmla="*/ 50 h 59"/>
                <a:gd name="T48" fmla="*/ 87 w 101"/>
                <a:gd name="T49" fmla="*/ 50 h 59"/>
                <a:gd name="T50" fmla="*/ 90 w 101"/>
                <a:gd name="T51" fmla="*/ 52 h 59"/>
                <a:gd name="T52" fmla="*/ 93 w 101"/>
                <a:gd name="T53" fmla="*/ 55 h 59"/>
                <a:gd name="T54" fmla="*/ 96 w 101"/>
                <a:gd name="T55" fmla="*/ 57 h 59"/>
                <a:gd name="T56" fmla="*/ 101 w 101"/>
                <a:gd name="T57" fmla="*/ 59 h 59"/>
                <a:gd name="T58" fmla="*/ 99 w 101"/>
                <a:gd name="T59" fmla="*/ 52 h 59"/>
                <a:gd name="T60" fmla="*/ 95 w 101"/>
                <a:gd name="T61"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59">
                  <a:moveTo>
                    <a:pt x="95" y="36"/>
                  </a:moveTo>
                  <a:lnTo>
                    <a:pt x="86" y="21"/>
                  </a:lnTo>
                  <a:lnTo>
                    <a:pt x="69" y="17"/>
                  </a:lnTo>
                  <a:lnTo>
                    <a:pt x="58" y="0"/>
                  </a:lnTo>
                  <a:lnTo>
                    <a:pt x="48" y="1"/>
                  </a:lnTo>
                  <a:lnTo>
                    <a:pt x="40" y="6"/>
                  </a:lnTo>
                  <a:lnTo>
                    <a:pt x="41" y="13"/>
                  </a:lnTo>
                  <a:lnTo>
                    <a:pt x="38" y="10"/>
                  </a:lnTo>
                  <a:lnTo>
                    <a:pt x="26" y="7"/>
                  </a:lnTo>
                  <a:lnTo>
                    <a:pt x="17" y="5"/>
                  </a:lnTo>
                  <a:lnTo>
                    <a:pt x="0" y="3"/>
                  </a:lnTo>
                  <a:lnTo>
                    <a:pt x="5" y="10"/>
                  </a:lnTo>
                  <a:lnTo>
                    <a:pt x="17" y="13"/>
                  </a:lnTo>
                  <a:lnTo>
                    <a:pt x="25" y="14"/>
                  </a:lnTo>
                  <a:lnTo>
                    <a:pt x="40" y="22"/>
                  </a:lnTo>
                  <a:lnTo>
                    <a:pt x="50" y="28"/>
                  </a:lnTo>
                  <a:lnTo>
                    <a:pt x="47" y="20"/>
                  </a:lnTo>
                  <a:lnTo>
                    <a:pt x="56" y="25"/>
                  </a:lnTo>
                  <a:lnTo>
                    <a:pt x="65" y="35"/>
                  </a:lnTo>
                  <a:lnTo>
                    <a:pt x="83" y="46"/>
                  </a:lnTo>
                  <a:lnTo>
                    <a:pt x="83" y="46"/>
                  </a:lnTo>
                  <a:lnTo>
                    <a:pt x="84" y="47"/>
                  </a:lnTo>
                  <a:lnTo>
                    <a:pt x="86" y="48"/>
                  </a:lnTo>
                  <a:lnTo>
                    <a:pt x="87" y="50"/>
                  </a:lnTo>
                  <a:lnTo>
                    <a:pt x="87" y="50"/>
                  </a:lnTo>
                  <a:lnTo>
                    <a:pt x="90" y="52"/>
                  </a:lnTo>
                  <a:lnTo>
                    <a:pt x="93" y="55"/>
                  </a:lnTo>
                  <a:lnTo>
                    <a:pt x="96" y="57"/>
                  </a:lnTo>
                  <a:lnTo>
                    <a:pt x="101" y="59"/>
                  </a:lnTo>
                  <a:lnTo>
                    <a:pt x="99" y="52"/>
                  </a:lnTo>
                  <a:lnTo>
                    <a:pt x="95" y="36"/>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72" name="Freeform 482"/>
            <p:cNvSpPr>
              <a:spLocks/>
            </p:cNvSpPr>
            <p:nvPr/>
          </p:nvSpPr>
          <p:spPr bwMode="auto">
            <a:xfrm>
              <a:off x="5482" y="3109"/>
              <a:ext cx="101" cy="59"/>
            </a:xfrm>
            <a:custGeom>
              <a:avLst/>
              <a:gdLst>
                <a:gd name="T0" fmla="*/ 95 w 101"/>
                <a:gd name="T1" fmla="*/ 36 h 59"/>
                <a:gd name="T2" fmla="*/ 86 w 101"/>
                <a:gd name="T3" fmla="*/ 21 h 59"/>
                <a:gd name="T4" fmla="*/ 69 w 101"/>
                <a:gd name="T5" fmla="*/ 17 h 59"/>
                <a:gd name="T6" fmla="*/ 58 w 101"/>
                <a:gd name="T7" fmla="*/ 0 h 59"/>
                <a:gd name="T8" fmla="*/ 48 w 101"/>
                <a:gd name="T9" fmla="*/ 1 h 59"/>
                <a:gd name="T10" fmla="*/ 40 w 101"/>
                <a:gd name="T11" fmla="*/ 6 h 59"/>
                <a:gd name="T12" fmla="*/ 41 w 101"/>
                <a:gd name="T13" fmla="*/ 13 h 59"/>
                <a:gd name="T14" fmla="*/ 38 w 101"/>
                <a:gd name="T15" fmla="*/ 10 h 59"/>
                <a:gd name="T16" fmla="*/ 26 w 101"/>
                <a:gd name="T17" fmla="*/ 7 h 59"/>
                <a:gd name="T18" fmla="*/ 17 w 101"/>
                <a:gd name="T19" fmla="*/ 5 h 59"/>
                <a:gd name="T20" fmla="*/ 0 w 101"/>
                <a:gd name="T21" fmla="*/ 3 h 59"/>
                <a:gd name="T22" fmla="*/ 5 w 101"/>
                <a:gd name="T23" fmla="*/ 10 h 59"/>
                <a:gd name="T24" fmla="*/ 17 w 101"/>
                <a:gd name="T25" fmla="*/ 13 h 59"/>
                <a:gd name="T26" fmla="*/ 25 w 101"/>
                <a:gd name="T27" fmla="*/ 14 h 59"/>
                <a:gd name="T28" fmla="*/ 40 w 101"/>
                <a:gd name="T29" fmla="*/ 22 h 59"/>
                <a:gd name="T30" fmla="*/ 50 w 101"/>
                <a:gd name="T31" fmla="*/ 28 h 59"/>
                <a:gd name="T32" fmla="*/ 47 w 101"/>
                <a:gd name="T33" fmla="*/ 20 h 59"/>
                <a:gd name="T34" fmla="*/ 56 w 101"/>
                <a:gd name="T35" fmla="*/ 25 h 59"/>
                <a:gd name="T36" fmla="*/ 65 w 101"/>
                <a:gd name="T37" fmla="*/ 35 h 59"/>
                <a:gd name="T38" fmla="*/ 83 w 101"/>
                <a:gd name="T39" fmla="*/ 46 h 59"/>
                <a:gd name="T40" fmla="*/ 83 w 101"/>
                <a:gd name="T41" fmla="*/ 46 h 59"/>
                <a:gd name="T42" fmla="*/ 84 w 101"/>
                <a:gd name="T43" fmla="*/ 47 h 59"/>
                <a:gd name="T44" fmla="*/ 86 w 101"/>
                <a:gd name="T45" fmla="*/ 48 h 59"/>
                <a:gd name="T46" fmla="*/ 87 w 101"/>
                <a:gd name="T47" fmla="*/ 50 h 59"/>
                <a:gd name="T48" fmla="*/ 87 w 101"/>
                <a:gd name="T49" fmla="*/ 50 h 59"/>
                <a:gd name="T50" fmla="*/ 90 w 101"/>
                <a:gd name="T51" fmla="*/ 52 h 59"/>
                <a:gd name="T52" fmla="*/ 93 w 101"/>
                <a:gd name="T53" fmla="*/ 55 h 59"/>
                <a:gd name="T54" fmla="*/ 96 w 101"/>
                <a:gd name="T55" fmla="*/ 57 h 59"/>
                <a:gd name="T56" fmla="*/ 101 w 101"/>
                <a:gd name="T57" fmla="*/ 59 h 59"/>
                <a:gd name="T58" fmla="*/ 99 w 101"/>
                <a:gd name="T59" fmla="*/ 52 h 59"/>
                <a:gd name="T60" fmla="*/ 95 w 101"/>
                <a:gd name="T61"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59">
                  <a:moveTo>
                    <a:pt x="95" y="36"/>
                  </a:moveTo>
                  <a:lnTo>
                    <a:pt x="86" y="21"/>
                  </a:lnTo>
                  <a:lnTo>
                    <a:pt x="69" y="17"/>
                  </a:lnTo>
                  <a:lnTo>
                    <a:pt x="58" y="0"/>
                  </a:lnTo>
                  <a:lnTo>
                    <a:pt x="48" y="1"/>
                  </a:lnTo>
                  <a:lnTo>
                    <a:pt x="40" y="6"/>
                  </a:lnTo>
                  <a:lnTo>
                    <a:pt x="41" y="13"/>
                  </a:lnTo>
                  <a:lnTo>
                    <a:pt x="38" y="10"/>
                  </a:lnTo>
                  <a:lnTo>
                    <a:pt x="26" y="7"/>
                  </a:lnTo>
                  <a:lnTo>
                    <a:pt x="17" y="5"/>
                  </a:lnTo>
                  <a:lnTo>
                    <a:pt x="0" y="3"/>
                  </a:lnTo>
                  <a:lnTo>
                    <a:pt x="5" y="10"/>
                  </a:lnTo>
                  <a:lnTo>
                    <a:pt x="17" y="13"/>
                  </a:lnTo>
                  <a:lnTo>
                    <a:pt x="25" y="14"/>
                  </a:lnTo>
                  <a:lnTo>
                    <a:pt x="40" y="22"/>
                  </a:lnTo>
                  <a:lnTo>
                    <a:pt x="50" y="28"/>
                  </a:lnTo>
                  <a:lnTo>
                    <a:pt x="47" y="20"/>
                  </a:lnTo>
                  <a:lnTo>
                    <a:pt x="56" y="25"/>
                  </a:lnTo>
                  <a:lnTo>
                    <a:pt x="65" y="35"/>
                  </a:lnTo>
                  <a:lnTo>
                    <a:pt x="83" y="46"/>
                  </a:lnTo>
                  <a:lnTo>
                    <a:pt x="83" y="46"/>
                  </a:lnTo>
                  <a:lnTo>
                    <a:pt x="84" y="47"/>
                  </a:lnTo>
                  <a:lnTo>
                    <a:pt x="86" y="48"/>
                  </a:lnTo>
                  <a:lnTo>
                    <a:pt x="87" y="50"/>
                  </a:lnTo>
                  <a:lnTo>
                    <a:pt x="87" y="50"/>
                  </a:lnTo>
                  <a:lnTo>
                    <a:pt x="90" y="52"/>
                  </a:lnTo>
                  <a:lnTo>
                    <a:pt x="93" y="55"/>
                  </a:lnTo>
                  <a:lnTo>
                    <a:pt x="96" y="57"/>
                  </a:lnTo>
                  <a:lnTo>
                    <a:pt x="101" y="59"/>
                  </a:lnTo>
                  <a:lnTo>
                    <a:pt x="99" y="52"/>
                  </a:lnTo>
                  <a:lnTo>
                    <a:pt x="95" y="3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73" name="Freeform 483"/>
            <p:cNvSpPr>
              <a:spLocks/>
            </p:cNvSpPr>
            <p:nvPr/>
          </p:nvSpPr>
          <p:spPr bwMode="auto">
            <a:xfrm>
              <a:off x="4698" y="2148"/>
              <a:ext cx="14" cy="26"/>
            </a:xfrm>
            <a:custGeom>
              <a:avLst/>
              <a:gdLst>
                <a:gd name="T0" fmla="*/ 11 w 14"/>
                <a:gd name="T1" fmla="*/ 26 h 26"/>
                <a:gd name="T2" fmla="*/ 0 w 14"/>
                <a:gd name="T3" fmla="*/ 26 h 26"/>
                <a:gd name="T4" fmla="*/ 1 w 14"/>
                <a:gd name="T5" fmla="*/ 10 h 26"/>
                <a:gd name="T6" fmla="*/ 8 w 14"/>
                <a:gd name="T7" fmla="*/ 2 h 26"/>
                <a:gd name="T8" fmla="*/ 14 w 14"/>
                <a:gd name="T9" fmla="*/ 0 h 26"/>
                <a:gd name="T10" fmla="*/ 14 w 14"/>
                <a:gd name="T11" fmla="*/ 8 h 26"/>
                <a:gd name="T12" fmla="*/ 12 w 14"/>
                <a:gd name="T13" fmla="*/ 14 h 26"/>
                <a:gd name="T14" fmla="*/ 11 w 1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6">
                  <a:moveTo>
                    <a:pt x="11" y="26"/>
                  </a:moveTo>
                  <a:lnTo>
                    <a:pt x="0" y="26"/>
                  </a:lnTo>
                  <a:lnTo>
                    <a:pt x="1" y="10"/>
                  </a:lnTo>
                  <a:lnTo>
                    <a:pt x="8" y="2"/>
                  </a:lnTo>
                  <a:lnTo>
                    <a:pt x="14" y="0"/>
                  </a:lnTo>
                  <a:lnTo>
                    <a:pt x="14" y="8"/>
                  </a:lnTo>
                  <a:lnTo>
                    <a:pt x="12" y="14"/>
                  </a:lnTo>
                  <a:lnTo>
                    <a:pt x="11" y="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77" name="Freeform 484"/>
            <p:cNvSpPr>
              <a:spLocks/>
            </p:cNvSpPr>
            <p:nvPr/>
          </p:nvSpPr>
          <p:spPr bwMode="auto">
            <a:xfrm>
              <a:off x="4698" y="2148"/>
              <a:ext cx="14" cy="26"/>
            </a:xfrm>
            <a:custGeom>
              <a:avLst/>
              <a:gdLst>
                <a:gd name="T0" fmla="*/ 11 w 14"/>
                <a:gd name="T1" fmla="*/ 26 h 26"/>
                <a:gd name="T2" fmla="*/ 0 w 14"/>
                <a:gd name="T3" fmla="*/ 26 h 26"/>
                <a:gd name="T4" fmla="*/ 1 w 14"/>
                <a:gd name="T5" fmla="*/ 10 h 26"/>
                <a:gd name="T6" fmla="*/ 8 w 14"/>
                <a:gd name="T7" fmla="*/ 2 h 26"/>
                <a:gd name="T8" fmla="*/ 14 w 14"/>
                <a:gd name="T9" fmla="*/ 0 h 26"/>
                <a:gd name="T10" fmla="*/ 14 w 14"/>
                <a:gd name="T11" fmla="*/ 8 h 26"/>
                <a:gd name="T12" fmla="*/ 12 w 14"/>
                <a:gd name="T13" fmla="*/ 14 h 26"/>
                <a:gd name="T14" fmla="*/ 11 w 1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6">
                  <a:moveTo>
                    <a:pt x="11" y="26"/>
                  </a:moveTo>
                  <a:lnTo>
                    <a:pt x="0" y="26"/>
                  </a:lnTo>
                  <a:lnTo>
                    <a:pt x="1" y="10"/>
                  </a:lnTo>
                  <a:lnTo>
                    <a:pt x="8" y="2"/>
                  </a:lnTo>
                  <a:lnTo>
                    <a:pt x="14" y="0"/>
                  </a:lnTo>
                  <a:lnTo>
                    <a:pt x="14" y="8"/>
                  </a:lnTo>
                  <a:lnTo>
                    <a:pt x="12" y="14"/>
                  </a:lnTo>
                  <a:lnTo>
                    <a:pt x="11" y="2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78" name="Freeform 485"/>
            <p:cNvSpPr>
              <a:spLocks/>
            </p:cNvSpPr>
            <p:nvPr/>
          </p:nvSpPr>
          <p:spPr bwMode="auto">
            <a:xfrm>
              <a:off x="4714" y="2130"/>
              <a:ext cx="23" cy="20"/>
            </a:xfrm>
            <a:custGeom>
              <a:avLst/>
              <a:gdLst>
                <a:gd name="T0" fmla="*/ 6 w 23"/>
                <a:gd name="T1" fmla="*/ 14 h 20"/>
                <a:gd name="T2" fmla="*/ 11 w 23"/>
                <a:gd name="T3" fmla="*/ 9 h 20"/>
                <a:gd name="T4" fmla="*/ 23 w 23"/>
                <a:gd name="T5" fmla="*/ 1 h 20"/>
                <a:gd name="T6" fmla="*/ 19 w 23"/>
                <a:gd name="T7" fmla="*/ 0 h 20"/>
                <a:gd name="T8" fmla="*/ 6 w 23"/>
                <a:gd name="T9" fmla="*/ 7 h 20"/>
                <a:gd name="T10" fmla="*/ 0 w 23"/>
                <a:gd name="T11" fmla="*/ 13 h 20"/>
                <a:gd name="T12" fmla="*/ 3 w 23"/>
                <a:gd name="T13" fmla="*/ 20 h 20"/>
                <a:gd name="T14" fmla="*/ 6 w 23"/>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0">
                  <a:moveTo>
                    <a:pt x="6" y="14"/>
                  </a:moveTo>
                  <a:lnTo>
                    <a:pt x="11" y="9"/>
                  </a:lnTo>
                  <a:lnTo>
                    <a:pt x="23" y="1"/>
                  </a:lnTo>
                  <a:lnTo>
                    <a:pt x="19" y="0"/>
                  </a:lnTo>
                  <a:lnTo>
                    <a:pt x="6" y="7"/>
                  </a:lnTo>
                  <a:lnTo>
                    <a:pt x="0" y="13"/>
                  </a:lnTo>
                  <a:lnTo>
                    <a:pt x="3" y="20"/>
                  </a:lnTo>
                  <a:lnTo>
                    <a:pt x="6" y="1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79" name="Freeform 486"/>
            <p:cNvSpPr>
              <a:spLocks/>
            </p:cNvSpPr>
            <p:nvPr/>
          </p:nvSpPr>
          <p:spPr bwMode="auto">
            <a:xfrm>
              <a:off x="4714" y="2130"/>
              <a:ext cx="23" cy="20"/>
            </a:xfrm>
            <a:custGeom>
              <a:avLst/>
              <a:gdLst>
                <a:gd name="T0" fmla="*/ 6 w 23"/>
                <a:gd name="T1" fmla="*/ 14 h 20"/>
                <a:gd name="T2" fmla="*/ 11 w 23"/>
                <a:gd name="T3" fmla="*/ 9 h 20"/>
                <a:gd name="T4" fmla="*/ 23 w 23"/>
                <a:gd name="T5" fmla="*/ 1 h 20"/>
                <a:gd name="T6" fmla="*/ 19 w 23"/>
                <a:gd name="T7" fmla="*/ 0 h 20"/>
                <a:gd name="T8" fmla="*/ 6 w 23"/>
                <a:gd name="T9" fmla="*/ 7 h 20"/>
                <a:gd name="T10" fmla="*/ 0 w 23"/>
                <a:gd name="T11" fmla="*/ 13 h 20"/>
                <a:gd name="T12" fmla="*/ 3 w 23"/>
                <a:gd name="T13" fmla="*/ 20 h 20"/>
                <a:gd name="T14" fmla="*/ 6 w 23"/>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0">
                  <a:moveTo>
                    <a:pt x="6" y="14"/>
                  </a:moveTo>
                  <a:lnTo>
                    <a:pt x="11" y="9"/>
                  </a:lnTo>
                  <a:lnTo>
                    <a:pt x="23" y="1"/>
                  </a:lnTo>
                  <a:lnTo>
                    <a:pt x="19" y="0"/>
                  </a:lnTo>
                  <a:lnTo>
                    <a:pt x="6" y="7"/>
                  </a:lnTo>
                  <a:lnTo>
                    <a:pt x="0" y="13"/>
                  </a:lnTo>
                  <a:lnTo>
                    <a:pt x="3" y="20"/>
                  </a:lnTo>
                  <a:lnTo>
                    <a:pt x="6" y="14"/>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84" name="Freeform 487"/>
            <p:cNvSpPr>
              <a:spLocks/>
            </p:cNvSpPr>
            <p:nvPr/>
          </p:nvSpPr>
          <p:spPr bwMode="auto">
            <a:xfrm>
              <a:off x="4737" y="2120"/>
              <a:ext cx="30" cy="10"/>
            </a:xfrm>
            <a:custGeom>
              <a:avLst/>
              <a:gdLst>
                <a:gd name="T0" fmla="*/ 11 w 30"/>
                <a:gd name="T1" fmla="*/ 9 h 10"/>
                <a:gd name="T2" fmla="*/ 15 w 30"/>
                <a:gd name="T3" fmla="*/ 6 h 10"/>
                <a:gd name="T4" fmla="*/ 24 w 30"/>
                <a:gd name="T5" fmla="*/ 3 h 10"/>
                <a:gd name="T6" fmla="*/ 30 w 30"/>
                <a:gd name="T7" fmla="*/ 2 h 10"/>
                <a:gd name="T8" fmla="*/ 29 w 30"/>
                <a:gd name="T9" fmla="*/ 0 h 10"/>
                <a:gd name="T10" fmla="*/ 19 w 30"/>
                <a:gd name="T11" fmla="*/ 1 h 10"/>
                <a:gd name="T12" fmla="*/ 0 w 30"/>
                <a:gd name="T13" fmla="*/ 5 h 10"/>
                <a:gd name="T14" fmla="*/ 4 w 30"/>
                <a:gd name="T15" fmla="*/ 10 h 10"/>
                <a:gd name="T16" fmla="*/ 11 w 30"/>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11" y="9"/>
                  </a:moveTo>
                  <a:lnTo>
                    <a:pt x="15" y="6"/>
                  </a:lnTo>
                  <a:lnTo>
                    <a:pt x="24" y="3"/>
                  </a:lnTo>
                  <a:lnTo>
                    <a:pt x="30" y="2"/>
                  </a:lnTo>
                  <a:lnTo>
                    <a:pt x="29" y="0"/>
                  </a:lnTo>
                  <a:lnTo>
                    <a:pt x="19" y="1"/>
                  </a:lnTo>
                  <a:lnTo>
                    <a:pt x="0" y="5"/>
                  </a:lnTo>
                  <a:lnTo>
                    <a:pt x="4" y="10"/>
                  </a:lnTo>
                  <a:lnTo>
                    <a:pt x="11" y="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85" name="Freeform 488"/>
            <p:cNvSpPr>
              <a:spLocks/>
            </p:cNvSpPr>
            <p:nvPr/>
          </p:nvSpPr>
          <p:spPr bwMode="auto">
            <a:xfrm>
              <a:off x="4737" y="2120"/>
              <a:ext cx="30" cy="10"/>
            </a:xfrm>
            <a:custGeom>
              <a:avLst/>
              <a:gdLst>
                <a:gd name="T0" fmla="*/ 11 w 30"/>
                <a:gd name="T1" fmla="*/ 9 h 10"/>
                <a:gd name="T2" fmla="*/ 15 w 30"/>
                <a:gd name="T3" fmla="*/ 6 h 10"/>
                <a:gd name="T4" fmla="*/ 24 w 30"/>
                <a:gd name="T5" fmla="*/ 3 h 10"/>
                <a:gd name="T6" fmla="*/ 30 w 30"/>
                <a:gd name="T7" fmla="*/ 2 h 10"/>
                <a:gd name="T8" fmla="*/ 29 w 30"/>
                <a:gd name="T9" fmla="*/ 0 h 10"/>
                <a:gd name="T10" fmla="*/ 19 w 30"/>
                <a:gd name="T11" fmla="*/ 1 h 10"/>
                <a:gd name="T12" fmla="*/ 0 w 30"/>
                <a:gd name="T13" fmla="*/ 5 h 10"/>
                <a:gd name="T14" fmla="*/ 4 w 30"/>
                <a:gd name="T15" fmla="*/ 10 h 10"/>
                <a:gd name="T16" fmla="*/ 11 w 30"/>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11" y="9"/>
                  </a:moveTo>
                  <a:lnTo>
                    <a:pt x="15" y="6"/>
                  </a:lnTo>
                  <a:lnTo>
                    <a:pt x="24" y="3"/>
                  </a:lnTo>
                  <a:lnTo>
                    <a:pt x="30" y="2"/>
                  </a:lnTo>
                  <a:lnTo>
                    <a:pt x="29" y="0"/>
                  </a:lnTo>
                  <a:lnTo>
                    <a:pt x="19" y="1"/>
                  </a:lnTo>
                  <a:lnTo>
                    <a:pt x="0" y="5"/>
                  </a:lnTo>
                  <a:lnTo>
                    <a:pt x="4" y="10"/>
                  </a:lnTo>
                  <a:lnTo>
                    <a:pt x="11" y="9"/>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86" name="Freeform 489"/>
            <p:cNvSpPr>
              <a:spLocks/>
            </p:cNvSpPr>
            <p:nvPr/>
          </p:nvSpPr>
          <p:spPr bwMode="auto">
            <a:xfrm>
              <a:off x="4771" y="2118"/>
              <a:ext cx="28" cy="6"/>
            </a:xfrm>
            <a:custGeom>
              <a:avLst/>
              <a:gdLst>
                <a:gd name="T0" fmla="*/ 17 w 28"/>
                <a:gd name="T1" fmla="*/ 6 h 6"/>
                <a:gd name="T2" fmla="*/ 28 w 28"/>
                <a:gd name="T3" fmla="*/ 0 h 6"/>
                <a:gd name="T4" fmla="*/ 23 w 28"/>
                <a:gd name="T5" fmla="*/ 1 h 6"/>
                <a:gd name="T6" fmla="*/ 14 w 28"/>
                <a:gd name="T7" fmla="*/ 2 h 6"/>
                <a:gd name="T8" fmla="*/ 3 w 28"/>
                <a:gd name="T9" fmla="*/ 2 h 6"/>
                <a:gd name="T10" fmla="*/ 0 w 28"/>
                <a:gd name="T11" fmla="*/ 6 h 6"/>
                <a:gd name="T12" fmla="*/ 8 w 28"/>
                <a:gd name="T13" fmla="*/ 5 h 6"/>
                <a:gd name="T14" fmla="*/ 17 w 28"/>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17" y="6"/>
                  </a:moveTo>
                  <a:lnTo>
                    <a:pt x="28" y="0"/>
                  </a:lnTo>
                  <a:lnTo>
                    <a:pt x="23" y="1"/>
                  </a:lnTo>
                  <a:lnTo>
                    <a:pt x="14" y="2"/>
                  </a:lnTo>
                  <a:lnTo>
                    <a:pt x="3" y="2"/>
                  </a:lnTo>
                  <a:lnTo>
                    <a:pt x="0" y="6"/>
                  </a:lnTo>
                  <a:lnTo>
                    <a:pt x="8" y="5"/>
                  </a:lnTo>
                  <a:lnTo>
                    <a:pt x="17" y="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91" name="Freeform 490"/>
            <p:cNvSpPr>
              <a:spLocks/>
            </p:cNvSpPr>
            <p:nvPr/>
          </p:nvSpPr>
          <p:spPr bwMode="auto">
            <a:xfrm>
              <a:off x="4771" y="2118"/>
              <a:ext cx="28" cy="6"/>
            </a:xfrm>
            <a:custGeom>
              <a:avLst/>
              <a:gdLst>
                <a:gd name="T0" fmla="*/ 17 w 28"/>
                <a:gd name="T1" fmla="*/ 6 h 6"/>
                <a:gd name="T2" fmla="*/ 28 w 28"/>
                <a:gd name="T3" fmla="*/ 0 h 6"/>
                <a:gd name="T4" fmla="*/ 23 w 28"/>
                <a:gd name="T5" fmla="*/ 1 h 6"/>
                <a:gd name="T6" fmla="*/ 14 w 28"/>
                <a:gd name="T7" fmla="*/ 2 h 6"/>
                <a:gd name="T8" fmla="*/ 3 w 28"/>
                <a:gd name="T9" fmla="*/ 2 h 6"/>
                <a:gd name="T10" fmla="*/ 0 w 28"/>
                <a:gd name="T11" fmla="*/ 6 h 6"/>
                <a:gd name="T12" fmla="*/ 8 w 28"/>
                <a:gd name="T13" fmla="*/ 5 h 6"/>
                <a:gd name="T14" fmla="*/ 17 w 28"/>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17" y="6"/>
                  </a:moveTo>
                  <a:lnTo>
                    <a:pt x="28" y="0"/>
                  </a:lnTo>
                  <a:lnTo>
                    <a:pt x="23" y="1"/>
                  </a:lnTo>
                  <a:lnTo>
                    <a:pt x="14" y="2"/>
                  </a:lnTo>
                  <a:lnTo>
                    <a:pt x="3" y="2"/>
                  </a:lnTo>
                  <a:lnTo>
                    <a:pt x="0" y="6"/>
                  </a:lnTo>
                  <a:lnTo>
                    <a:pt x="8" y="5"/>
                  </a:lnTo>
                  <a:lnTo>
                    <a:pt x="17" y="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92" name="Freeform 491"/>
            <p:cNvSpPr>
              <a:spLocks/>
            </p:cNvSpPr>
            <p:nvPr/>
          </p:nvSpPr>
          <p:spPr bwMode="auto">
            <a:xfrm>
              <a:off x="4803" y="2114"/>
              <a:ext cx="14" cy="8"/>
            </a:xfrm>
            <a:custGeom>
              <a:avLst/>
              <a:gdLst>
                <a:gd name="T0" fmla="*/ 14 w 14"/>
                <a:gd name="T1" fmla="*/ 0 h 8"/>
                <a:gd name="T2" fmla="*/ 3 w 14"/>
                <a:gd name="T3" fmla="*/ 2 h 8"/>
                <a:gd name="T4" fmla="*/ 0 w 14"/>
                <a:gd name="T5" fmla="*/ 8 h 8"/>
                <a:gd name="T6" fmla="*/ 9 w 14"/>
                <a:gd name="T7" fmla="*/ 3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3" y="2"/>
                  </a:lnTo>
                  <a:lnTo>
                    <a:pt x="0" y="8"/>
                  </a:lnTo>
                  <a:lnTo>
                    <a:pt x="9" y="3"/>
                  </a:lnTo>
                  <a:lnTo>
                    <a:pt x="1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93" name="Freeform 492"/>
            <p:cNvSpPr>
              <a:spLocks/>
            </p:cNvSpPr>
            <p:nvPr/>
          </p:nvSpPr>
          <p:spPr bwMode="auto">
            <a:xfrm>
              <a:off x="4803" y="2114"/>
              <a:ext cx="14" cy="8"/>
            </a:xfrm>
            <a:custGeom>
              <a:avLst/>
              <a:gdLst>
                <a:gd name="T0" fmla="*/ 14 w 14"/>
                <a:gd name="T1" fmla="*/ 0 h 8"/>
                <a:gd name="T2" fmla="*/ 3 w 14"/>
                <a:gd name="T3" fmla="*/ 2 h 8"/>
                <a:gd name="T4" fmla="*/ 0 w 14"/>
                <a:gd name="T5" fmla="*/ 8 h 8"/>
                <a:gd name="T6" fmla="*/ 9 w 14"/>
                <a:gd name="T7" fmla="*/ 3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3" y="2"/>
                  </a:lnTo>
                  <a:lnTo>
                    <a:pt x="0" y="8"/>
                  </a:lnTo>
                  <a:lnTo>
                    <a:pt x="9" y="3"/>
                  </a:lnTo>
                  <a:lnTo>
                    <a:pt x="14"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98" name="Freeform 493"/>
            <p:cNvSpPr>
              <a:spLocks/>
            </p:cNvSpPr>
            <p:nvPr/>
          </p:nvSpPr>
          <p:spPr bwMode="auto">
            <a:xfrm>
              <a:off x="4609" y="2128"/>
              <a:ext cx="253" cy="270"/>
            </a:xfrm>
            <a:custGeom>
              <a:avLst/>
              <a:gdLst>
                <a:gd name="T0" fmla="*/ 247 w 253"/>
                <a:gd name="T1" fmla="*/ 23 h 270"/>
                <a:gd name="T2" fmla="*/ 237 w 253"/>
                <a:gd name="T3" fmla="*/ 14 h 270"/>
                <a:gd name="T4" fmla="*/ 214 w 253"/>
                <a:gd name="T5" fmla="*/ 0 h 270"/>
                <a:gd name="T6" fmla="*/ 179 w 253"/>
                <a:gd name="T7" fmla="*/ 8 h 270"/>
                <a:gd name="T8" fmla="*/ 136 w 253"/>
                <a:gd name="T9" fmla="*/ 41 h 270"/>
                <a:gd name="T10" fmla="*/ 136 w 253"/>
                <a:gd name="T11" fmla="*/ 61 h 270"/>
                <a:gd name="T12" fmla="*/ 146 w 253"/>
                <a:gd name="T13" fmla="*/ 65 h 270"/>
                <a:gd name="T14" fmla="*/ 144 w 253"/>
                <a:gd name="T15" fmla="*/ 88 h 270"/>
                <a:gd name="T16" fmla="*/ 151 w 253"/>
                <a:gd name="T17" fmla="*/ 89 h 270"/>
                <a:gd name="T18" fmla="*/ 137 w 253"/>
                <a:gd name="T19" fmla="*/ 95 h 270"/>
                <a:gd name="T20" fmla="*/ 127 w 253"/>
                <a:gd name="T21" fmla="*/ 108 h 270"/>
                <a:gd name="T22" fmla="*/ 144 w 253"/>
                <a:gd name="T23" fmla="*/ 110 h 270"/>
                <a:gd name="T24" fmla="*/ 133 w 253"/>
                <a:gd name="T25" fmla="*/ 113 h 270"/>
                <a:gd name="T26" fmla="*/ 119 w 253"/>
                <a:gd name="T27" fmla="*/ 94 h 270"/>
                <a:gd name="T28" fmla="*/ 125 w 253"/>
                <a:gd name="T29" fmla="*/ 79 h 270"/>
                <a:gd name="T30" fmla="*/ 117 w 253"/>
                <a:gd name="T31" fmla="*/ 59 h 270"/>
                <a:gd name="T32" fmla="*/ 102 w 253"/>
                <a:gd name="T33" fmla="*/ 56 h 270"/>
                <a:gd name="T34" fmla="*/ 91 w 253"/>
                <a:gd name="T35" fmla="*/ 60 h 270"/>
                <a:gd name="T36" fmla="*/ 83 w 253"/>
                <a:gd name="T37" fmla="*/ 110 h 270"/>
                <a:gd name="T38" fmla="*/ 66 w 253"/>
                <a:gd name="T39" fmla="*/ 159 h 270"/>
                <a:gd name="T40" fmla="*/ 56 w 253"/>
                <a:gd name="T41" fmla="*/ 154 h 270"/>
                <a:gd name="T42" fmla="*/ 66 w 253"/>
                <a:gd name="T43" fmla="*/ 174 h 270"/>
                <a:gd name="T44" fmla="*/ 83 w 253"/>
                <a:gd name="T45" fmla="*/ 176 h 270"/>
                <a:gd name="T46" fmla="*/ 99 w 253"/>
                <a:gd name="T47" fmla="*/ 174 h 270"/>
                <a:gd name="T48" fmla="*/ 91 w 253"/>
                <a:gd name="T49" fmla="*/ 182 h 270"/>
                <a:gd name="T50" fmla="*/ 66 w 253"/>
                <a:gd name="T51" fmla="*/ 182 h 270"/>
                <a:gd name="T52" fmla="*/ 49 w 253"/>
                <a:gd name="T53" fmla="*/ 189 h 270"/>
                <a:gd name="T54" fmla="*/ 57 w 253"/>
                <a:gd name="T55" fmla="*/ 198 h 270"/>
                <a:gd name="T56" fmla="*/ 43 w 253"/>
                <a:gd name="T57" fmla="*/ 199 h 270"/>
                <a:gd name="T58" fmla="*/ 60 w 253"/>
                <a:gd name="T59" fmla="*/ 214 h 270"/>
                <a:gd name="T60" fmla="*/ 43 w 253"/>
                <a:gd name="T61" fmla="*/ 210 h 270"/>
                <a:gd name="T62" fmla="*/ 37 w 253"/>
                <a:gd name="T63" fmla="*/ 198 h 270"/>
                <a:gd name="T64" fmla="*/ 40 w 253"/>
                <a:gd name="T65" fmla="*/ 193 h 270"/>
                <a:gd name="T66" fmla="*/ 42 w 253"/>
                <a:gd name="T67" fmla="*/ 189 h 270"/>
                <a:gd name="T68" fmla="*/ 33 w 253"/>
                <a:gd name="T69" fmla="*/ 181 h 270"/>
                <a:gd name="T70" fmla="*/ 46 w 253"/>
                <a:gd name="T71" fmla="*/ 183 h 270"/>
                <a:gd name="T72" fmla="*/ 55 w 253"/>
                <a:gd name="T73" fmla="*/ 185 h 270"/>
                <a:gd name="T74" fmla="*/ 59 w 253"/>
                <a:gd name="T75" fmla="*/ 170 h 270"/>
                <a:gd name="T76" fmla="*/ 47 w 253"/>
                <a:gd name="T77" fmla="*/ 167 h 270"/>
                <a:gd name="T78" fmla="*/ 31 w 253"/>
                <a:gd name="T79" fmla="*/ 183 h 270"/>
                <a:gd name="T80" fmla="*/ 18 w 253"/>
                <a:gd name="T81" fmla="*/ 195 h 270"/>
                <a:gd name="T82" fmla="*/ 30 w 253"/>
                <a:gd name="T83" fmla="*/ 206 h 270"/>
                <a:gd name="T84" fmla="*/ 36 w 253"/>
                <a:gd name="T85" fmla="*/ 217 h 270"/>
                <a:gd name="T86" fmla="*/ 28 w 253"/>
                <a:gd name="T87" fmla="*/ 212 h 270"/>
                <a:gd name="T88" fmla="*/ 12 w 253"/>
                <a:gd name="T89" fmla="*/ 210 h 270"/>
                <a:gd name="T90" fmla="*/ 47 w 253"/>
                <a:gd name="T91" fmla="*/ 236 h 270"/>
                <a:gd name="T92" fmla="*/ 117 w 253"/>
                <a:gd name="T93" fmla="*/ 211 h 270"/>
                <a:gd name="T94" fmla="*/ 158 w 253"/>
                <a:gd name="T95" fmla="*/ 220 h 270"/>
                <a:gd name="T96" fmla="*/ 146 w 253"/>
                <a:gd name="T97" fmla="*/ 253 h 270"/>
                <a:gd name="T98" fmla="*/ 182 w 253"/>
                <a:gd name="T99" fmla="*/ 267 h 270"/>
                <a:gd name="T100" fmla="*/ 189 w 253"/>
                <a:gd name="T101" fmla="*/ 214 h 270"/>
                <a:gd name="T102" fmla="*/ 209 w 253"/>
                <a:gd name="T103" fmla="*/ 151 h 270"/>
                <a:gd name="T104" fmla="*/ 233 w 253"/>
                <a:gd name="T105" fmla="*/ 9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270">
                  <a:moveTo>
                    <a:pt x="241" y="61"/>
                  </a:moveTo>
                  <a:lnTo>
                    <a:pt x="253" y="24"/>
                  </a:lnTo>
                  <a:lnTo>
                    <a:pt x="247" y="23"/>
                  </a:lnTo>
                  <a:lnTo>
                    <a:pt x="244" y="18"/>
                  </a:lnTo>
                  <a:lnTo>
                    <a:pt x="247" y="15"/>
                  </a:lnTo>
                  <a:lnTo>
                    <a:pt x="237" y="14"/>
                  </a:lnTo>
                  <a:lnTo>
                    <a:pt x="230" y="9"/>
                  </a:lnTo>
                  <a:lnTo>
                    <a:pt x="223" y="2"/>
                  </a:lnTo>
                  <a:lnTo>
                    <a:pt x="214" y="0"/>
                  </a:lnTo>
                  <a:lnTo>
                    <a:pt x="199" y="3"/>
                  </a:lnTo>
                  <a:lnTo>
                    <a:pt x="191" y="8"/>
                  </a:lnTo>
                  <a:lnTo>
                    <a:pt x="179" y="8"/>
                  </a:lnTo>
                  <a:lnTo>
                    <a:pt x="159" y="11"/>
                  </a:lnTo>
                  <a:lnTo>
                    <a:pt x="144" y="21"/>
                  </a:lnTo>
                  <a:lnTo>
                    <a:pt x="136" y="41"/>
                  </a:lnTo>
                  <a:lnTo>
                    <a:pt x="134" y="56"/>
                  </a:lnTo>
                  <a:lnTo>
                    <a:pt x="131" y="58"/>
                  </a:lnTo>
                  <a:lnTo>
                    <a:pt x="136" y="61"/>
                  </a:lnTo>
                  <a:lnTo>
                    <a:pt x="149" y="62"/>
                  </a:lnTo>
                  <a:lnTo>
                    <a:pt x="154" y="64"/>
                  </a:lnTo>
                  <a:lnTo>
                    <a:pt x="146" y="65"/>
                  </a:lnTo>
                  <a:lnTo>
                    <a:pt x="141" y="78"/>
                  </a:lnTo>
                  <a:lnTo>
                    <a:pt x="139" y="84"/>
                  </a:lnTo>
                  <a:lnTo>
                    <a:pt x="144" y="88"/>
                  </a:lnTo>
                  <a:lnTo>
                    <a:pt x="149" y="88"/>
                  </a:lnTo>
                  <a:lnTo>
                    <a:pt x="157" y="87"/>
                  </a:lnTo>
                  <a:lnTo>
                    <a:pt x="151" y="89"/>
                  </a:lnTo>
                  <a:lnTo>
                    <a:pt x="153" y="95"/>
                  </a:lnTo>
                  <a:lnTo>
                    <a:pt x="143" y="91"/>
                  </a:lnTo>
                  <a:lnTo>
                    <a:pt x="137" y="95"/>
                  </a:lnTo>
                  <a:lnTo>
                    <a:pt x="133" y="97"/>
                  </a:lnTo>
                  <a:lnTo>
                    <a:pt x="123" y="99"/>
                  </a:lnTo>
                  <a:lnTo>
                    <a:pt x="127" y="108"/>
                  </a:lnTo>
                  <a:lnTo>
                    <a:pt x="130" y="111"/>
                  </a:lnTo>
                  <a:lnTo>
                    <a:pt x="138" y="112"/>
                  </a:lnTo>
                  <a:lnTo>
                    <a:pt x="144" y="110"/>
                  </a:lnTo>
                  <a:lnTo>
                    <a:pt x="153" y="97"/>
                  </a:lnTo>
                  <a:lnTo>
                    <a:pt x="145" y="112"/>
                  </a:lnTo>
                  <a:lnTo>
                    <a:pt x="133" y="113"/>
                  </a:lnTo>
                  <a:lnTo>
                    <a:pt x="121" y="106"/>
                  </a:lnTo>
                  <a:lnTo>
                    <a:pt x="117" y="99"/>
                  </a:lnTo>
                  <a:lnTo>
                    <a:pt x="119" y="94"/>
                  </a:lnTo>
                  <a:lnTo>
                    <a:pt x="112" y="88"/>
                  </a:lnTo>
                  <a:lnTo>
                    <a:pt x="119" y="79"/>
                  </a:lnTo>
                  <a:lnTo>
                    <a:pt x="125" y="79"/>
                  </a:lnTo>
                  <a:lnTo>
                    <a:pt x="129" y="68"/>
                  </a:lnTo>
                  <a:lnTo>
                    <a:pt x="118" y="63"/>
                  </a:lnTo>
                  <a:lnTo>
                    <a:pt x="117" y="59"/>
                  </a:lnTo>
                  <a:lnTo>
                    <a:pt x="115" y="54"/>
                  </a:lnTo>
                  <a:lnTo>
                    <a:pt x="107" y="57"/>
                  </a:lnTo>
                  <a:lnTo>
                    <a:pt x="102" y="56"/>
                  </a:lnTo>
                  <a:lnTo>
                    <a:pt x="101" y="51"/>
                  </a:lnTo>
                  <a:lnTo>
                    <a:pt x="94" y="51"/>
                  </a:lnTo>
                  <a:lnTo>
                    <a:pt x="91" y="60"/>
                  </a:lnTo>
                  <a:lnTo>
                    <a:pt x="86" y="71"/>
                  </a:lnTo>
                  <a:lnTo>
                    <a:pt x="88" y="88"/>
                  </a:lnTo>
                  <a:lnTo>
                    <a:pt x="83" y="110"/>
                  </a:lnTo>
                  <a:lnTo>
                    <a:pt x="63" y="136"/>
                  </a:lnTo>
                  <a:lnTo>
                    <a:pt x="57" y="150"/>
                  </a:lnTo>
                  <a:lnTo>
                    <a:pt x="66" y="159"/>
                  </a:lnTo>
                  <a:lnTo>
                    <a:pt x="81" y="158"/>
                  </a:lnTo>
                  <a:lnTo>
                    <a:pt x="66" y="162"/>
                  </a:lnTo>
                  <a:lnTo>
                    <a:pt x="56" y="154"/>
                  </a:lnTo>
                  <a:lnTo>
                    <a:pt x="48" y="161"/>
                  </a:lnTo>
                  <a:lnTo>
                    <a:pt x="58" y="169"/>
                  </a:lnTo>
                  <a:lnTo>
                    <a:pt x="66" y="174"/>
                  </a:lnTo>
                  <a:lnTo>
                    <a:pt x="73" y="177"/>
                  </a:lnTo>
                  <a:lnTo>
                    <a:pt x="79" y="177"/>
                  </a:lnTo>
                  <a:lnTo>
                    <a:pt x="83" y="176"/>
                  </a:lnTo>
                  <a:lnTo>
                    <a:pt x="90" y="169"/>
                  </a:lnTo>
                  <a:lnTo>
                    <a:pt x="87" y="177"/>
                  </a:lnTo>
                  <a:lnTo>
                    <a:pt x="99" y="174"/>
                  </a:lnTo>
                  <a:lnTo>
                    <a:pt x="93" y="179"/>
                  </a:lnTo>
                  <a:lnTo>
                    <a:pt x="101" y="179"/>
                  </a:lnTo>
                  <a:lnTo>
                    <a:pt x="91" y="182"/>
                  </a:lnTo>
                  <a:lnTo>
                    <a:pt x="83" y="178"/>
                  </a:lnTo>
                  <a:lnTo>
                    <a:pt x="71" y="182"/>
                  </a:lnTo>
                  <a:lnTo>
                    <a:pt x="66" y="182"/>
                  </a:lnTo>
                  <a:lnTo>
                    <a:pt x="59" y="187"/>
                  </a:lnTo>
                  <a:lnTo>
                    <a:pt x="56" y="192"/>
                  </a:lnTo>
                  <a:lnTo>
                    <a:pt x="49" y="189"/>
                  </a:lnTo>
                  <a:lnTo>
                    <a:pt x="44" y="192"/>
                  </a:lnTo>
                  <a:lnTo>
                    <a:pt x="46" y="196"/>
                  </a:lnTo>
                  <a:lnTo>
                    <a:pt x="57" y="198"/>
                  </a:lnTo>
                  <a:lnTo>
                    <a:pt x="56" y="201"/>
                  </a:lnTo>
                  <a:lnTo>
                    <a:pt x="50" y="199"/>
                  </a:lnTo>
                  <a:lnTo>
                    <a:pt x="43" y="199"/>
                  </a:lnTo>
                  <a:lnTo>
                    <a:pt x="40" y="203"/>
                  </a:lnTo>
                  <a:lnTo>
                    <a:pt x="59" y="208"/>
                  </a:lnTo>
                  <a:lnTo>
                    <a:pt x="60" y="214"/>
                  </a:lnTo>
                  <a:lnTo>
                    <a:pt x="58" y="214"/>
                  </a:lnTo>
                  <a:lnTo>
                    <a:pt x="47" y="210"/>
                  </a:lnTo>
                  <a:lnTo>
                    <a:pt x="43" y="210"/>
                  </a:lnTo>
                  <a:lnTo>
                    <a:pt x="41" y="212"/>
                  </a:lnTo>
                  <a:lnTo>
                    <a:pt x="38" y="203"/>
                  </a:lnTo>
                  <a:lnTo>
                    <a:pt x="37" y="198"/>
                  </a:lnTo>
                  <a:lnTo>
                    <a:pt x="27" y="194"/>
                  </a:lnTo>
                  <a:lnTo>
                    <a:pt x="32" y="189"/>
                  </a:lnTo>
                  <a:lnTo>
                    <a:pt x="40" y="193"/>
                  </a:lnTo>
                  <a:lnTo>
                    <a:pt x="39" y="197"/>
                  </a:lnTo>
                  <a:lnTo>
                    <a:pt x="42" y="194"/>
                  </a:lnTo>
                  <a:lnTo>
                    <a:pt x="42" y="189"/>
                  </a:lnTo>
                  <a:lnTo>
                    <a:pt x="46" y="184"/>
                  </a:lnTo>
                  <a:lnTo>
                    <a:pt x="42" y="187"/>
                  </a:lnTo>
                  <a:lnTo>
                    <a:pt x="33" y="181"/>
                  </a:lnTo>
                  <a:lnTo>
                    <a:pt x="35" y="176"/>
                  </a:lnTo>
                  <a:lnTo>
                    <a:pt x="43" y="173"/>
                  </a:lnTo>
                  <a:lnTo>
                    <a:pt x="46" y="183"/>
                  </a:lnTo>
                  <a:lnTo>
                    <a:pt x="51" y="187"/>
                  </a:lnTo>
                  <a:lnTo>
                    <a:pt x="52" y="187"/>
                  </a:lnTo>
                  <a:lnTo>
                    <a:pt x="55" y="185"/>
                  </a:lnTo>
                  <a:lnTo>
                    <a:pt x="57" y="179"/>
                  </a:lnTo>
                  <a:lnTo>
                    <a:pt x="56" y="175"/>
                  </a:lnTo>
                  <a:lnTo>
                    <a:pt x="59" y="170"/>
                  </a:lnTo>
                  <a:lnTo>
                    <a:pt x="58" y="169"/>
                  </a:lnTo>
                  <a:lnTo>
                    <a:pt x="54" y="173"/>
                  </a:lnTo>
                  <a:lnTo>
                    <a:pt x="47" y="167"/>
                  </a:lnTo>
                  <a:lnTo>
                    <a:pt x="36" y="171"/>
                  </a:lnTo>
                  <a:lnTo>
                    <a:pt x="30" y="177"/>
                  </a:lnTo>
                  <a:lnTo>
                    <a:pt x="31" y="183"/>
                  </a:lnTo>
                  <a:lnTo>
                    <a:pt x="30" y="188"/>
                  </a:lnTo>
                  <a:lnTo>
                    <a:pt x="24" y="192"/>
                  </a:lnTo>
                  <a:lnTo>
                    <a:pt x="18" y="195"/>
                  </a:lnTo>
                  <a:lnTo>
                    <a:pt x="17" y="200"/>
                  </a:lnTo>
                  <a:lnTo>
                    <a:pt x="23" y="207"/>
                  </a:lnTo>
                  <a:lnTo>
                    <a:pt x="30" y="206"/>
                  </a:lnTo>
                  <a:lnTo>
                    <a:pt x="32" y="206"/>
                  </a:lnTo>
                  <a:lnTo>
                    <a:pt x="39" y="214"/>
                  </a:lnTo>
                  <a:lnTo>
                    <a:pt x="36" y="217"/>
                  </a:lnTo>
                  <a:lnTo>
                    <a:pt x="30" y="217"/>
                  </a:lnTo>
                  <a:lnTo>
                    <a:pt x="31" y="212"/>
                  </a:lnTo>
                  <a:lnTo>
                    <a:pt x="28" y="212"/>
                  </a:lnTo>
                  <a:lnTo>
                    <a:pt x="25" y="213"/>
                  </a:lnTo>
                  <a:lnTo>
                    <a:pt x="20" y="209"/>
                  </a:lnTo>
                  <a:lnTo>
                    <a:pt x="12" y="210"/>
                  </a:lnTo>
                  <a:lnTo>
                    <a:pt x="0" y="217"/>
                  </a:lnTo>
                  <a:lnTo>
                    <a:pt x="29" y="236"/>
                  </a:lnTo>
                  <a:lnTo>
                    <a:pt x="47" y="236"/>
                  </a:lnTo>
                  <a:lnTo>
                    <a:pt x="69" y="226"/>
                  </a:lnTo>
                  <a:lnTo>
                    <a:pt x="86" y="210"/>
                  </a:lnTo>
                  <a:lnTo>
                    <a:pt x="117" y="211"/>
                  </a:lnTo>
                  <a:lnTo>
                    <a:pt x="129" y="218"/>
                  </a:lnTo>
                  <a:lnTo>
                    <a:pt x="148" y="217"/>
                  </a:lnTo>
                  <a:lnTo>
                    <a:pt x="158" y="220"/>
                  </a:lnTo>
                  <a:lnTo>
                    <a:pt x="164" y="232"/>
                  </a:lnTo>
                  <a:lnTo>
                    <a:pt x="158" y="244"/>
                  </a:lnTo>
                  <a:lnTo>
                    <a:pt x="146" y="253"/>
                  </a:lnTo>
                  <a:lnTo>
                    <a:pt x="152" y="266"/>
                  </a:lnTo>
                  <a:lnTo>
                    <a:pt x="164" y="270"/>
                  </a:lnTo>
                  <a:lnTo>
                    <a:pt x="182" y="267"/>
                  </a:lnTo>
                  <a:lnTo>
                    <a:pt x="174" y="257"/>
                  </a:lnTo>
                  <a:lnTo>
                    <a:pt x="177" y="236"/>
                  </a:lnTo>
                  <a:lnTo>
                    <a:pt x="189" y="214"/>
                  </a:lnTo>
                  <a:lnTo>
                    <a:pt x="179" y="190"/>
                  </a:lnTo>
                  <a:lnTo>
                    <a:pt x="179" y="163"/>
                  </a:lnTo>
                  <a:lnTo>
                    <a:pt x="209" y="151"/>
                  </a:lnTo>
                  <a:lnTo>
                    <a:pt x="227" y="134"/>
                  </a:lnTo>
                  <a:lnTo>
                    <a:pt x="240" y="115"/>
                  </a:lnTo>
                  <a:lnTo>
                    <a:pt x="233" y="97"/>
                  </a:lnTo>
                  <a:lnTo>
                    <a:pt x="243" y="88"/>
                  </a:lnTo>
                  <a:lnTo>
                    <a:pt x="241" y="6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99" name="Freeform 494"/>
            <p:cNvSpPr>
              <a:spLocks/>
            </p:cNvSpPr>
            <p:nvPr/>
          </p:nvSpPr>
          <p:spPr bwMode="auto">
            <a:xfrm>
              <a:off x="4609" y="2128"/>
              <a:ext cx="253" cy="270"/>
            </a:xfrm>
            <a:custGeom>
              <a:avLst/>
              <a:gdLst>
                <a:gd name="T0" fmla="*/ 247 w 253"/>
                <a:gd name="T1" fmla="*/ 23 h 270"/>
                <a:gd name="T2" fmla="*/ 237 w 253"/>
                <a:gd name="T3" fmla="*/ 14 h 270"/>
                <a:gd name="T4" fmla="*/ 214 w 253"/>
                <a:gd name="T5" fmla="*/ 0 h 270"/>
                <a:gd name="T6" fmla="*/ 179 w 253"/>
                <a:gd name="T7" fmla="*/ 8 h 270"/>
                <a:gd name="T8" fmla="*/ 136 w 253"/>
                <a:gd name="T9" fmla="*/ 41 h 270"/>
                <a:gd name="T10" fmla="*/ 136 w 253"/>
                <a:gd name="T11" fmla="*/ 61 h 270"/>
                <a:gd name="T12" fmla="*/ 146 w 253"/>
                <a:gd name="T13" fmla="*/ 65 h 270"/>
                <a:gd name="T14" fmla="*/ 144 w 253"/>
                <a:gd name="T15" fmla="*/ 88 h 270"/>
                <a:gd name="T16" fmla="*/ 151 w 253"/>
                <a:gd name="T17" fmla="*/ 89 h 270"/>
                <a:gd name="T18" fmla="*/ 137 w 253"/>
                <a:gd name="T19" fmla="*/ 95 h 270"/>
                <a:gd name="T20" fmla="*/ 127 w 253"/>
                <a:gd name="T21" fmla="*/ 108 h 270"/>
                <a:gd name="T22" fmla="*/ 144 w 253"/>
                <a:gd name="T23" fmla="*/ 110 h 270"/>
                <a:gd name="T24" fmla="*/ 133 w 253"/>
                <a:gd name="T25" fmla="*/ 113 h 270"/>
                <a:gd name="T26" fmla="*/ 119 w 253"/>
                <a:gd name="T27" fmla="*/ 94 h 270"/>
                <a:gd name="T28" fmla="*/ 125 w 253"/>
                <a:gd name="T29" fmla="*/ 79 h 270"/>
                <a:gd name="T30" fmla="*/ 117 w 253"/>
                <a:gd name="T31" fmla="*/ 59 h 270"/>
                <a:gd name="T32" fmla="*/ 102 w 253"/>
                <a:gd name="T33" fmla="*/ 56 h 270"/>
                <a:gd name="T34" fmla="*/ 91 w 253"/>
                <a:gd name="T35" fmla="*/ 60 h 270"/>
                <a:gd name="T36" fmla="*/ 83 w 253"/>
                <a:gd name="T37" fmla="*/ 110 h 270"/>
                <a:gd name="T38" fmla="*/ 66 w 253"/>
                <a:gd name="T39" fmla="*/ 159 h 270"/>
                <a:gd name="T40" fmla="*/ 56 w 253"/>
                <a:gd name="T41" fmla="*/ 154 h 270"/>
                <a:gd name="T42" fmla="*/ 66 w 253"/>
                <a:gd name="T43" fmla="*/ 174 h 270"/>
                <a:gd name="T44" fmla="*/ 83 w 253"/>
                <a:gd name="T45" fmla="*/ 176 h 270"/>
                <a:gd name="T46" fmla="*/ 99 w 253"/>
                <a:gd name="T47" fmla="*/ 174 h 270"/>
                <a:gd name="T48" fmla="*/ 91 w 253"/>
                <a:gd name="T49" fmla="*/ 182 h 270"/>
                <a:gd name="T50" fmla="*/ 66 w 253"/>
                <a:gd name="T51" fmla="*/ 182 h 270"/>
                <a:gd name="T52" fmla="*/ 49 w 253"/>
                <a:gd name="T53" fmla="*/ 189 h 270"/>
                <a:gd name="T54" fmla="*/ 57 w 253"/>
                <a:gd name="T55" fmla="*/ 198 h 270"/>
                <a:gd name="T56" fmla="*/ 43 w 253"/>
                <a:gd name="T57" fmla="*/ 199 h 270"/>
                <a:gd name="T58" fmla="*/ 60 w 253"/>
                <a:gd name="T59" fmla="*/ 214 h 270"/>
                <a:gd name="T60" fmla="*/ 43 w 253"/>
                <a:gd name="T61" fmla="*/ 210 h 270"/>
                <a:gd name="T62" fmla="*/ 37 w 253"/>
                <a:gd name="T63" fmla="*/ 198 h 270"/>
                <a:gd name="T64" fmla="*/ 40 w 253"/>
                <a:gd name="T65" fmla="*/ 193 h 270"/>
                <a:gd name="T66" fmla="*/ 42 w 253"/>
                <a:gd name="T67" fmla="*/ 189 h 270"/>
                <a:gd name="T68" fmla="*/ 33 w 253"/>
                <a:gd name="T69" fmla="*/ 181 h 270"/>
                <a:gd name="T70" fmla="*/ 46 w 253"/>
                <a:gd name="T71" fmla="*/ 183 h 270"/>
                <a:gd name="T72" fmla="*/ 55 w 253"/>
                <a:gd name="T73" fmla="*/ 185 h 270"/>
                <a:gd name="T74" fmla="*/ 59 w 253"/>
                <a:gd name="T75" fmla="*/ 170 h 270"/>
                <a:gd name="T76" fmla="*/ 47 w 253"/>
                <a:gd name="T77" fmla="*/ 167 h 270"/>
                <a:gd name="T78" fmla="*/ 31 w 253"/>
                <a:gd name="T79" fmla="*/ 183 h 270"/>
                <a:gd name="T80" fmla="*/ 18 w 253"/>
                <a:gd name="T81" fmla="*/ 195 h 270"/>
                <a:gd name="T82" fmla="*/ 30 w 253"/>
                <a:gd name="T83" fmla="*/ 206 h 270"/>
                <a:gd name="T84" fmla="*/ 36 w 253"/>
                <a:gd name="T85" fmla="*/ 217 h 270"/>
                <a:gd name="T86" fmla="*/ 28 w 253"/>
                <a:gd name="T87" fmla="*/ 212 h 270"/>
                <a:gd name="T88" fmla="*/ 12 w 253"/>
                <a:gd name="T89" fmla="*/ 210 h 270"/>
                <a:gd name="T90" fmla="*/ 47 w 253"/>
                <a:gd name="T91" fmla="*/ 236 h 270"/>
                <a:gd name="T92" fmla="*/ 117 w 253"/>
                <a:gd name="T93" fmla="*/ 211 h 270"/>
                <a:gd name="T94" fmla="*/ 158 w 253"/>
                <a:gd name="T95" fmla="*/ 220 h 270"/>
                <a:gd name="T96" fmla="*/ 146 w 253"/>
                <a:gd name="T97" fmla="*/ 253 h 270"/>
                <a:gd name="T98" fmla="*/ 182 w 253"/>
                <a:gd name="T99" fmla="*/ 267 h 270"/>
                <a:gd name="T100" fmla="*/ 189 w 253"/>
                <a:gd name="T101" fmla="*/ 214 h 270"/>
                <a:gd name="T102" fmla="*/ 209 w 253"/>
                <a:gd name="T103" fmla="*/ 151 h 270"/>
                <a:gd name="T104" fmla="*/ 233 w 253"/>
                <a:gd name="T105" fmla="*/ 9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270">
                  <a:moveTo>
                    <a:pt x="241" y="61"/>
                  </a:moveTo>
                  <a:lnTo>
                    <a:pt x="253" y="24"/>
                  </a:lnTo>
                  <a:lnTo>
                    <a:pt x="247" y="23"/>
                  </a:lnTo>
                  <a:lnTo>
                    <a:pt x="244" y="18"/>
                  </a:lnTo>
                  <a:lnTo>
                    <a:pt x="247" y="15"/>
                  </a:lnTo>
                  <a:lnTo>
                    <a:pt x="237" y="14"/>
                  </a:lnTo>
                  <a:lnTo>
                    <a:pt x="230" y="9"/>
                  </a:lnTo>
                  <a:lnTo>
                    <a:pt x="223" y="2"/>
                  </a:lnTo>
                  <a:lnTo>
                    <a:pt x="214" y="0"/>
                  </a:lnTo>
                  <a:lnTo>
                    <a:pt x="199" y="3"/>
                  </a:lnTo>
                  <a:lnTo>
                    <a:pt x="191" y="8"/>
                  </a:lnTo>
                  <a:lnTo>
                    <a:pt x="179" y="8"/>
                  </a:lnTo>
                  <a:lnTo>
                    <a:pt x="159" y="11"/>
                  </a:lnTo>
                  <a:lnTo>
                    <a:pt x="144" y="21"/>
                  </a:lnTo>
                  <a:lnTo>
                    <a:pt x="136" y="41"/>
                  </a:lnTo>
                  <a:lnTo>
                    <a:pt x="134" y="56"/>
                  </a:lnTo>
                  <a:lnTo>
                    <a:pt x="131" y="58"/>
                  </a:lnTo>
                  <a:lnTo>
                    <a:pt x="136" y="61"/>
                  </a:lnTo>
                  <a:lnTo>
                    <a:pt x="149" y="62"/>
                  </a:lnTo>
                  <a:lnTo>
                    <a:pt x="154" y="64"/>
                  </a:lnTo>
                  <a:lnTo>
                    <a:pt x="146" y="65"/>
                  </a:lnTo>
                  <a:lnTo>
                    <a:pt x="141" y="78"/>
                  </a:lnTo>
                  <a:lnTo>
                    <a:pt x="139" y="84"/>
                  </a:lnTo>
                  <a:lnTo>
                    <a:pt x="144" y="88"/>
                  </a:lnTo>
                  <a:lnTo>
                    <a:pt x="149" y="88"/>
                  </a:lnTo>
                  <a:lnTo>
                    <a:pt x="157" y="87"/>
                  </a:lnTo>
                  <a:lnTo>
                    <a:pt x="151" y="89"/>
                  </a:lnTo>
                  <a:lnTo>
                    <a:pt x="153" y="95"/>
                  </a:lnTo>
                  <a:lnTo>
                    <a:pt x="143" y="91"/>
                  </a:lnTo>
                  <a:lnTo>
                    <a:pt x="137" y="95"/>
                  </a:lnTo>
                  <a:lnTo>
                    <a:pt x="133" y="97"/>
                  </a:lnTo>
                  <a:lnTo>
                    <a:pt x="123" y="99"/>
                  </a:lnTo>
                  <a:lnTo>
                    <a:pt x="127" y="108"/>
                  </a:lnTo>
                  <a:lnTo>
                    <a:pt x="130" y="111"/>
                  </a:lnTo>
                  <a:lnTo>
                    <a:pt x="138" y="112"/>
                  </a:lnTo>
                  <a:lnTo>
                    <a:pt x="144" y="110"/>
                  </a:lnTo>
                  <a:lnTo>
                    <a:pt x="153" y="97"/>
                  </a:lnTo>
                  <a:lnTo>
                    <a:pt x="145" y="112"/>
                  </a:lnTo>
                  <a:lnTo>
                    <a:pt x="133" y="113"/>
                  </a:lnTo>
                  <a:lnTo>
                    <a:pt x="121" y="106"/>
                  </a:lnTo>
                  <a:lnTo>
                    <a:pt x="117" y="99"/>
                  </a:lnTo>
                  <a:lnTo>
                    <a:pt x="119" y="94"/>
                  </a:lnTo>
                  <a:lnTo>
                    <a:pt x="112" y="88"/>
                  </a:lnTo>
                  <a:lnTo>
                    <a:pt x="119" y="79"/>
                  </a:lnTo>
                  <a:lnTo>
                    <a:pt x="125" y="79"/>
                  </a:lnTo>
                  <a:lnTo>
                    <a:pt x="129" y="68"/>
                  </a:lnTo>
                  <a:lnTo>
                    <a:pt x="118" y="63"/>
                  </a:lnTo>
                  <a:lnTo>
                    <a:pt x="117" y="59"/>
                  </a:lnTo>
                  <a:lnTo>
                    <a:pt x="115" y="54"/>
                  </a:lnTo>
                  <a:lnTo>
                    <a:pt x="107" y="57"/>
                  </a:lnTo>
                  <a:lnTo>
                    <a:pt x="102" y="56"/>
                  </a:lnTo>
                  <a:lnTo>
                    <a:pt x="101" y="51"/>
                  </a:lnTo>
                  <a:lnTo>
                    <a:pt x="94" y="51"/>
                  </a:lnTo>
                  <a:lnTo>
                    <a:pt x="91" y="60"/>
                  </a:lnTo>
                  <a:lnTo>
                    <a:pt x="86" y="71"/>
                  </a:lnTo>
                  <a:lnTo>
                    <a:pt x="88" y="88"/>
                  </a:lnTo>
                  <a:lnTo>
                    <a:pt x="83" y="110"/>
                  </a:lnTo>
                  <a:lnTo>
                    <a:pt x="63" y="136"/>
                  </a:lnTo>
                  <a:lnTo>
                    <a:pt x="57" y="150"/>
                  </a:lnTo>
                  <a:lnTo>
                    <a:pt x="66" y="159"/>
                  </a:lnTo>
                  <a:lnTo>
                    <a:pt x="81" y="158"/>
                  </a:lnTo>
                  <a:lnTo>
                    <a:pt x="66" y="162"/>
                  </a:lnTo>
                  <a:lnTo>
                    <a:pt x="56" y="154"/>
                  </a:lnTo>
                  <a:lnTo>
                    <a:pt x="48" y="161"/>
                  </a:lnTo>
                  <a:lnTo>
                    <a:pt x="58" y="169"/>
                  </a:lnTo>
                  <a:lnTo>
                    <a:pt x="66" y="174"/>
                  </a:lnTo>
                  <a:lnTo>
                    <a:pt x="73" y="177"/>
                  </a:lnTo>
                  <a:lnTo>
                    <a:pt x="79" y="177"/>
                  </a:lnTo>
                  <a:lnTo>
                    <a:pt x="83" y="176"/>
                  </a:lnTo>
                  <a:lnTo>
                    <a:pt x="90" y="169"/>
                  </a:lnTo>
                  <a:lnTo>
                    <a:pt x="87" y="177"/>
                  </a:lnTo>
                  <a:lnTo>
                    <a:pt x="99" y="174"/>
                  </a:lnTo>
                  <a:lnTo>
                    <a:pt x="93" y="179"/>
                  </a:lnTo>
                  <a:lnTo>
                    <a:pt x="101" y="179"/>
                  </a:lnTo>
                  <a:lnTo>
                    <a:pt x="91" y="182"/>
                  </a:lnTo>
                  <a:lnTo>
                    <a:pt x="83" y="178"/>
                  </a:lnTo>
                  <a:lnTo>
                    <a:pt x="71" y="182"/>
                  </a:lnTo>
                  <a:lnTo>
                    <a:pt x="66" y="182"/>
                  </a:lnTo>
                  <a:lnTo>
                    <a:pt x="59" y="187"/>
                  </a:lnTo>
                  <a:lnTo>
                    <a:pt x="56" y="192"/>
                  </a:lnTo>
                  <a:lnTo>
                    <a:pt x="49" y="189"/>
                  </a:lnTo>
                  <a:lnTo>
                    <a:pt x="44" y="192"/>
                  </a:lnTo>
                  <a:lnTo>
                    <a:pt x="46" y="196"/>
                  </a:lnTo>
                  <a:lnTo>
                    <a:pt x="57" y="198"/>
                  </a:lnTo>
                  <a:lnTo>
                    <a:pt x="56" y="201"/>
                  </a:lnTo>
                  <a:lnTo>
                    <a:pt x="50" y="199"/>
                  </a:lnTo>
                  <a:lnTo>
                    <a:pt x="43" y="199"/>
                  </a:lnTo>
                  <a:lnTo>
                    <a:pt x="40" y="203"/>
                  </a:lnTo>
                  <a:lnTo>
                    <a:pt x="59" y="208"/>
                  </a:lnTo>
                  <a:lnTo>
                    <a:pt x="60" y="214"/>
                  </a:lnTo>
                  <a:lnTo>
                    <a:pt x="58" y="214"/>
                  </a:lnTo>
                  <a:lnTo>
                    <a:pt x="47" y="210"/>
                  </a:lnTo>
                  <a:lnTo>
                    <a:pt x="43" y="210"/>
                  </a:lnTo>
                  <a:lnTo>
                    <a:pt x="41" y="212"/>
                  </a:lnTo>
                  <a:lnTo>
                    <a:pt x="38" y="203"/>
                  </a:lnTo>
                  <a:lnTo>
                    <a:pt x="37" y="198"/>
                  </a:lnTo>
                  <a:lnTo>
                    <a:pt x="27" y="194"/>
                  </a:lnTo>
                  <a:lnTo>
                    <a:pt x="32" y="189"/>
                  </a:lnTo>
                  <a:lnTo>
                    <a:pt x="40" y="193"/>
                  </a:lnTo>
                  <a:lnTo>
                    <a:pt x="39" y="197"/>
                  </a:lnTo>
                  <a:lnTo>
                    <a:pt x="42" y="194"/>
                  </a:lnTo>
                  <a:lnTo>
                    <a:pt x="42" y="189"/>
                  </a:lnTo>
                  <a:lnTo>
                    <a:pt x="46" y="184"/>
                  </a:lnTo>
                  <a:lnTo>
                    <a:pt x="42" y="187"/>
                  </a:lnTo>
                  <a:lnTo>
                    <a:pt x="33" y="181"/>
                  </a:lnTo>
                  <a:lnTo>
                    <a:pt x="35" y="176"/>
                  </a:lnTo>
                  <a:lnTo>
                    <a:pt x="43" y="173"/>
                  </a:lnTo>
                  <a:lnTo>
                    <a:pt x="46" y="183"/>
                  </a:lnTo>
                  <a:lnTo>
                    <a:pt x="51" y="187"/>
                  </a:lnTo>
                  <a:lnTo>
                    <a:pt x="52" y="187"/>
                  </a:lnTo>
                  <a:lnTo>
                    <a:pt x="55" y="185"/>
                  </a:lnTo>
                  <a:lnTo>
                    <a:pt x="57" y="179"/>
                  </a:lnTo>
                  <a:lnTo>
                    <a:pt x="56" y="175"/>
                  </a:lnTo>
                  <a:lnTo>
                    <a:pt x="59" y="170"/>
                  </a:lnTo>
                  <a:lnTo>
                    <a:pt x="58" y="169"/>
                  </a:lnTo>
                  <a:lnTo>
                    <a:pt x="54" y="173"/>
                  </a:lnTo>
                  <a:lnTo>
                    <a:pt x="47" y="167"/>
                  </a:lnTo>
                  <a:lnTo>
                    <a:pt x="36" y="171"/>
                  </a:lnTo>
                  <a:lnTo>
                    <a:pt x="30" y="177"/>
                  </a:lnTo>
                  <a:lnTo>
                    <a:pt x="31" y="183"/>
                  </a:lnTo>
                  <a:lnTo>
                    <a:pt x="30" y="188"/>
                  </a:lnTo>
                  <a:lnTo>
                    <a:pt x="24" y="192"/>
                  </a:lnTo>
                  <a:lnTo>
                    <a:pt x="18" y="195"/>
                  </a:lnTo>
                  <a:lnTo>
                    <a:pt x="17" y="200"/>
                  </a:lnTo>
                  <a:lnTo>
                    <a:pt x="23" y="207"/>
                  </a:lnTo>
                  <a:lnTo>
                    <a:pt x="30" y="206"/>
                  </a:lnTo>
                  <a:lnTo>
                    <a:pt x="32" y="206"/>
                  </a:lnTo>
                  <a:lnTo>
                    <a:pt x="39" y="214"/>
                  </a:lnTo>
                  <a:lnTo>
                    <a:pt x="36" y="217"/>
                  </a:lnTo>
                  <a:lnTo>
                    <a:pt x="30" y="217"/>
                  </a:lnTo>
                  <a:lnTo>
                    <a:pt x="31" y="212"/>
                  </a:lnTo>
                  <a:lnTo>
                    <a:pt x="28" y="212"/>
                  </a:lnTo>
                  <a:lnTo>
                    <a:pt x="25" y="213"/>
                  </a:lnTo>
                  <a:lnTo>
                    <a:pt x="20" y="209"/>
                  </a:lnTo>
                  <a:lnTo>
                    <a:pt x="12" y="210"/>
                  </a:lnTo>
                  <a:lnTo>
                    <a:pt x="0" y="217"/>
                  </a:lnTo>
                  <a:lnTo>
                    <a:pt x="29" y="236"/>
                  </a:lnTo>
                  <a:lnTo>
                    <a:pt x="47" y="236"/>
                  </a:lnTo>
                  <a:lnTo>
                    <a:pt x="69" y="226"/>
                  </a:lnTo>
                  <a:lnTo>
                    <a:pt x="86" y="210"/>
                  </a:lnTo>
                  <a:lnTo>
                    <a:pt x="117" y="211"/>
                  </a:lnTo>
                  <a:lnTo>
                    <a:pt x="129" y="218"/>
                  </a:lnTo>
                  <a:lnTo>
                    <a:pt x="148" y="217"/>
                  </a:lnTo>
                  <a:lnTo>
                    <a:pt x="158" y="220"/>
                  </a:lnTo>
                  <a:lnTo>
                    <a:pt x="164" y="232"/>
                  </a:lnTo>
                  <a:lnTo>
                    <a:pt x="158" y="244"/>
                  </a:lnTo>
                  <a:lnTo>
                    <a:pt x="146" y="253"/>
                  </a:lnTo>
                  <a:lnTo>
                    <a:pt x="152" y="266"/>
                  </a:lnTo>
                  <a:lnTo>
                    <a:pt x="164" y="270"/>
                  </a:lnTo>
                  <a:lnTo>
                    <a:pt x="182" y="267"/>
                  </a:lnTo>
                  <a:lnTo>
                    <a:pt x="174" y="257"/>
                  </a:lnTo>
                  <a:lnTo>
                    <a:pt x="177" y="236"/>
                  </a:lnTo>
                  <a:lnTo>
                    <a:pt x="189" y="214"/>
                  </a:lnTo>
                  <a:lnTo>
                    <a:pt x="179" y="190"/>
                  </a:lnTo>
                  <a:lnTo>
                    <a:pt x="179" y="163"/>
                  </a:lnTo>
                  <a:lnTo>
                    <a:pt x="209" y="151"/>
                  </a:lnTo>
                  <a:lnTo>
                    <a:pt x="227" y="134"/>
                  </a:lnTo>
                  <a:lnTo>
                    <a:pt x="240" y="115"/>
                  </a:lnTo>
                  <a:lnTo>
                    <a:pt x="233" y="97"/>
                  </a:lnTo>
                  <a:lnTo>
                    <a:pt x="243" y="88"/>
                  </a:lnTo>
                  <a:lnTo>
                    <a:pt x="241" y="61"/>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00" name="Freeform 495"/>
            <p:cNvSpPr>
              <a:spLocks/>
            </p:cNvSpPr>
            <p:nvPr/>
          </p:nvSpPr>
          <p:spPr bwMode="auto">
            <a:xfrm>
              <a:off x="6576" y="2831"/>
              <a:ext cx="4" cy="8"/>
            </a:xfrm>
            <a:custGeom>
              <a:avLst/>
              <a:gdLst>
                <a:gd name="T0" fmla="*/ 2 w 4"/>
                <a:gd name="T1" fmla="*/ 0 h 8"/>
                <a:gd name="T2" fmla="*/ 4 w 4"/>
                <a:gd name="T3" fmla="*/ 5 h 8"/>
                <a:gd name="T4" fmla="*/ 3 w 4"/>
                <a:gd name="T5" fmla="*/ 8 h 8"/>
                <a:gd name="T6" fmla="*/ 0 w 4"/>
                <a:gd name="T7" fmla="*/ 3 h 8"/>
                <a:gd name="T8" fmla="*/ 2 w 4"/>
                <a:gd name="T9" fmla="*/ 0 h 8"/>
              </a:gdLst>
              <a:ahLst/>
              <a:cxnLst>
                <a:cxn ang="0">
                  <a:pos x="T0" y="T1"/>
                </a:cxn>
                <a:cxn ang="0">
                  <a:pos x="T2" y="T3"/>
                </a:cxn>
                <a:cxn ang="0">
                  <a:pos x="T4" y="T5"/>
                </a:cxn>
                <a:cxn ang="0">
                  <a:pos x="T6" y="T7"/>
                </a:cxn>
                <a:cxn ang="0">
                  <a:pos x="T8" y="T9"/>
                </a:cxn>
              </a:cxnLst>
              <a:rect l="0" t="0" r="r" b="b"/>
              <a:pathLst>
                <a:path w="4" h="8">
                  <a:moveTo>
                    <a:pt x="2" y="0"/>
                  </a:moveTo>
                  <a:lnTo>
                    <a:pt x="4" y="5"/>
                  </a:lnTo>
                  <a:lnTo>
                    <a:pt x="3" y="8"/>
                  </a:lnTo>
                  <a:lnTo>
                    <a:pt x="0" y="3"/>
                  </a:lnTo>
                  <a:lnTo>
                    <a:pt x="2"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01" name="Freeform 496"/>
            <p:cNvSpPr>
              <a:spLocks/>
            </p:cNvSpPr>
            <p:nvPr/>
          </p:nvSpPr>
          <p:spPr bwMode="auto">
            <a:xfrm>
              <a:off x="6576" y="2831"/>
              <a:ext cx="4" cy="8"/>
            </a:xfrm>
            <a:custGeom>
              <a:avLst/>
              <a:gdLst>
                <a:gd name="T0" fmla="*/ 2 w 4"/>
                <a:gd name="T1" fmla="*/ 0 h 8"/>
                <a:gd name="T2" fmla="*/ 4 w 4"/>
                <a:gd name="T3" fmla="*/ 5 h 8"/>
                <a:gd name="T4" fmla="*/ 3 w 4"/>
                <a:gd name="T5" fmla="*/ 8 h 8"/>
                <a:gd name="T6" fmla="*/ 0 w 4"/>
                <a:gd name="T7" fmla="*/ 3 h 8"/>
                <a:gd name="T8" fmla="*/ 2 w 4"/>
                <a:gd name="T9" fmla="*/ 0 h 8"/>
              </a:gdLst>
              <a:ahLst/>
              <a:cxnLst>
                <a:cxn ang="0">
                  <a:pos x="T0" y="T1"/>
                </a:cxn>
                <a:cxn ang="0">
                  <a:pos x="T2" y="T3"/>
                </a:cxn>
                <a:cxn ang="0">
                  <a:pos x="T4" y="T5"/>
                </a:cxn>
                <a:cxn ang="0">
                  <a:pos x="T6" y="T7"/>
                </a:cxn>
                <a:cxn ang="0">
                  <a:pos x="T8" y="T9"/>
                </a:cxn>
              </a:cxnLst>
              <a:rect l="0" t="0" r="r" b="b"/>
              <a:pathLst>
                <a:path w="4" h="8">
                  <a:moveTo>
                    <a:pt x="2" y="0"/>
                  </a:moveTo>
                  <a:lnTo>
                    <a:pt x="4" y="5"/>
                  </a:lnTo>
                  <a:lnTo>
                    <a:pt x="3" y="8"/>
                  </a:lnTo>
                  <a:lnTo>
                    <a:pt x="0" y="3"/>
                  </a:lnTo>
                  <a:lnTo>
                    <a:pt x="2"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02" name="Freeform 497"/>
            <p:cNvSpPr>
              <a:spLocks/>
            </p:cNvSpPr>
            <p:nvPr/>
          </p:nvSpPr>
          <p:spPr bwMode="auto">
            <a:xfrm>
              <a:off x="6630" y="2815"/>
              <a:ext cx="17" cy="22"/>
            </a:xfrm>
            <a:custGeom>
              <a:avLst/>
              <a:gdLst>
                <a:gd name="T0" fmla="*/ 2 w 17"/>
                <a:gd name="T1" fmla="*/ 11 h 22"/>
                <a:gd name="T2" fmla="*/ 0 w 17"/>
                <a:gd name="T3" fmla="*/ 16 h 22"/>
                <a:gd name="T4" fmla="*/ 7 w 17"/>
                <a:gd name="T5" fmla="*/ 22 h 22"/>
                <a:gd name="T6" fmla="*/ 11 w 17"/>
                <a:gd name="T7" fmla="*/ 8 h 22"/>
                <a:gd name="T8" fmla="*/ 17 w 17"/>
                <a:gd name="T9" fmla="*/ 0 h 22"/>
                <a:gd name="T10" fmla="*/ 13 w 17"/>
                <a:gd name="T11" fmla="*/ 3 h 22"/>
                <a:gd name="T12" fmla="*/ 2 w 17"/>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2" y="11"/>
                  </a:moveTo>
                  <a:lnTo>
                    <a:pt x="0" y="16"/>
                  </a:lnTo>
                  <a:lnTo>
                    <a:pt x="7" y="22"/>
                  </a:lnTo>
                  <a:lnTo>
                    <a:pt x="11" y="8"/>
                  </a:lnTo>
                  <a:lnTo>
                    <a:pt x="17" y="0"/>
                  </a:lnTo>
                  <a:lnTo>
                    <a:pt x="13" y="3"/>
                  </a:lnTo>
                  <a:lnTo>
                    <a:pt x="2" y="1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03" name="Freeform 498"/>
            <p:cNvSpPr>
              <a:spLocks/>
            </p:cNvSpPr>
            <p:nvPr/>
          </p:nvSpPr>
          <p:spPr bwMode="auto">
            <a:xfrm>
              <a:off x="6630" y="2815"/>
              <a:ext cx="17" cy="22"/>
            </a:xfrm>
            <a:custGeom>
              <a:avLst/>
              <a:gdLst>
                <a:gd name="T0" fmla="*/ 2 w 17"/>
                <a:gd name="T1" fmla="*/ 11 h 22"/>
                <a:gd name="T2" fmla="*/ 0 w 17"/>
                <a:gd name="T3" fmla="*/ 16 h 22"/>
                <a:gd name="T4" fmla="*/ 7 w 17"/>
                <a:gd name="T5" fmla="*/ 22 h 22"/>
                <a:gd name="T6" fmla="*/ 11 w 17"/>
                <a:gd name="T7" fmla="*/ 8 h 22"/>
                <a:gd name="T8" fmla="*/ 17 w 17"/>
                <a:gd name="T9" fmla="*/ 0 h 22"/>
                <a:gd name="T10" fmla="*/ 13 w 17"/>
                <a:gd name="T11" fmla="*/ 3 h 22"/>
                <a:gd name="T12" fmla="*/ 2 w 17"/>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2" y="11"/>
                  </a:moveTo>
                  <a:lnTo>
                    <a:pt x="0" y="16"/>
                  </a:lnTo>
                  <a:lnTo>
                    <a:pt x="7" y="22"/>
                  </a:lnTo>
                  <a:lnTo>
                    <a:pt x="11" y="8"/>
                  </a:lnTo>
                  <a:lnTo>
                    <a:pt x="17" y="0"/>
                  </a:lnTo>
                  <a:lnTo>
                    <a:pt x="13" y="3"/>
                  </a:lnTo>
                  <a:lnTo>
                    <a:pt x="2" y="11"/>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04" name="Freeform 499"/>
            <p:cNvSpPr>
              <a:spLocks/>
            </p:cNvSpPr>
            <p:nvPr/>
          </p:nvSpPr>
          <p:spPr bwMode="auto">
            <a:xfrm>
              <a:off x="6695" y="2795"/>
              <a:ext cx="8" cy="6"/>
            </a:xfrm>
            <a:custGeom>
              <a:avLst/>
              <a:gdLst>
                <a:gd name="T0" fmla="*/ 0 w 8"/>
                <a:gd name="T1" fmla="*/ 6 h 6"/>
                <a:gd name="T2" fmla="*/ 8 w 8"/>
                <a:gd name="T3" fmla="*/ 0 h 6"/>
                <a:gd name="T4" fmla="*/ 2 w 8"/>
                <a:gd name="T5" fmla="*/ 1 h 6"/>
                <a:gd name="T6" fmla="*/ 0 w 8"/>
                <a:gd name="T7" fmla="*/ 6 h 6"/>
              </a:gdLst>
              <a:ahLst/>
              <a:cxnLst>
                <a:cxn ang="0">
                  <a:pos x="T0" y="T1"/>
                </a:cxn>
                <a:cxn ang="0">
                  <a:pos x="T2" y="T3"/>
                </a:cxn>
                <a:cxn ang="0">
                  <a:pos x="T4" y="T5"/>
                </a:cxn>
                <a:cxn ang="0">
                  <a:pos x="T6" y="T7"/>
                </a:cxn>
              </a:cxnLst>
              <a:rect l="0" t="0" r="r" b="b"/>
              <a:pathLst>
                <a:path w="8" h="6">
                  <a:moveTo>
                    <a:pt x="0" y="6"/>
                  </a:moveTo>
                  <a:lnTo>
                    <a:pt x="8" y="0"/>
                  </a:lnTo>
                  <a:lnTo>
                    <a:pt x="2" y="1"/>
                  </a:lnTo>
                  <a:lnTo>
                    <a:pt x="0" y="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05" name="Freeform 500"/>
            <p:cNvSpPr>
              <a:spLocks/>
            </p:cNvSpPr>
            <p:nvPr/>
          </p:nvSpPr>
          <p:spPr bwMode="auto">
            <a:xfrm>
              <a:off x="6695" y="2795"/>
              <a:ext cx="8" cy="6"/>
            </a:xfrm>
            <a:custGeom>
              <a:avLst/>
              <a:gdLst>
                <a:gd name="T0" fmla="*/ 0 w 8"/>
                <a:gd name="T1" fmla="*/ 6 h 6"/>
                <a:gd name="T2" fmla="*/ 8 w 8"/>
                <a:gd name="T3" fmla="*/ 0 h 6"/>
                <a:gd name="T4" fmla="*/ 2 w 8"/>
                <a:gd name="T5" fmla="*/ 1 h 6"/>
                <a:gd name="T6" fmla="*/ 0 w 8"/>
                <a:gd name="T7" fmla="*/ 6 h 6"/>
              </a:gdLst>
              <a:ahLst/>
              <a:cxnLst>
                <a:cxn ang="0">
                  <a:pos x="T0" y="T1"/>
                </a:cxn>
                <a:cxn ang="0">
                  <a:pos x="T2" y="T3"/>
                </a:cxn>
                <a:cxn ang="0">
                  <a:pos x="T4" y="T5"/>
                </a:cxn>
                <a:cxn ang="0">
                  <a:pos x="T6" y="T7"/>
                </a:cxn>
              </a:cxnLst>
              <a:rect l="0" t="0" r="r" b="b"/>
              <a:pathLst>
                <a:path w="8" h="6">
                  <a:moveTo>
                    <a:pt x="0" y="6"/>
                  </a:moveTo>
                  <a:lnTo>
                    <a:pt x="8" y="0"/>
                  </a:lnTo>
                  <a:lnTo>
                    <a:pt x="2" y="1"/>
                  </a:lnTo>
                  <a:lnTo>
                    <a:pt x="0"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06" name="Freeform 501"/>
            <p:cNvSpPr>
              <a:spLocks/>
            </p:cNvSpPr>
            <p:nvPr/>
          </p:nvSpPr>
          <p:spPr bwMode="auto">
            <a:xfrm>
              <a:off x="5801" y="2233"/>
              <a:ext cx="1152" cy="761"/>
            </a:xfrm>
            <a:custGeom>
              <a:avLst/>
              <a:gdLst>
                <a:gd name="T0" fmla="*/ 1141 w 1152"/>
                <a:gd name="T1" fmla="*/ 374 h 761"/>
                <a:gd name="T2" fmla="*/ 1019 w 1152"/>
                <a:gd name="T3" fmla="*/ 512 h 761"/>
                <a:gd name="T4" fmla="*/ 968 w 1152"/>
                <a:gd name="T5" fmla="*/ 523 h 761"/>
                <a:gd name="T6" fmla="*/ 908 w 1152"/>
                <a:gd name="T7" fmla="*/ 549 h 761"/>
                <a:gd name="T8" fmla="*/ 847 w 1152"/>
                <a:gd name="T9" fmla="*/ 574 h 761"/>
                <a:gd name="T10" fmla="*/ 837 w 1152"/>
                <a:gd name="T11" fmla="*/ 578 h 761"/>
                <a:gd name="T12" fmla="*/ 809 w 1152"/>
                <a:gd name="T13" fmla="*/ 597 h 761"/>
                <a:gd name="T14" fmla="*/ 793 w 1152"/>
                <a:gd name="T15" fmla="*/ 601 h 761"/>
                <a:gd name="T16" fmla="*/ 755 w 1152"/>
                <a:gd name="T17" fmla="*/ 596 h 761"/>
                <a:gd name="T18" fmla="*/ 763 w 1152"/>
                <a:gd name="T19" fmla="*/ 612 h 761"/>
                <a:gd name="T20" fmla="*/ 795 w 1152"/>
                <a:gd name="T21" fmla="*/ 622 h 761"/>
                <a:gd name="T22" fmla="*/ 818 w 1152"/>
                <a:gd name="T23" fmla="*/ 641 h 761"/>
                <a:gd name="T24" fmla="*/ 831 w 1152"/>
                <a:gd name="T25" fmla="*/ 640 h 761"/>
                <a:gd name="T26" fmla="*/ 813 w 1152"/>
                <a:gd name="T27" fmla="*/ 599 h 761"/>
                <a:gd name="T28" fmla="*/ 881 w 1152"/>
                <a:gd name="T29" fmla="*/ 658 h 761"/>
                <a:gd name="T30" fmla="*/ 926 w 1152"/>
                <a:gd name="T31" fmla="*/ 670 h 761"/>
                <a:gd name="T32" fmla="*/ 888 w 1152"/>
                <a:gd name="T33" fmla="*/ 701 h 761"/>
                <a:gd name="T34" fmla="*/ 818 w 1152"/>
                <a:gd name="T35" fmla="*/ 719 h 761"/>
                <a:gd name="T36" fmla="*/ 718 w 1152"/>
                <a:gd name="T37" fmla="*/ 749 h 761"/>
                <a:gd name="T38" fmla="*/ 713 w 1152"/>
                <a:gd name="T39" fmla="*/ 690 h 761"/>
                <a:gd name="T40" fmla="*/ 665 w 1152"/>
                <a:gd name="T41" fmla="*/ 666 h 761"/>
                <a:gd name="T42" fmla="*/ 740 w 1152"/>
                <a:gd name="T43" fmla="*/ 625 h 761"/>
                <a:gd name="T44" fmla="*/ 732 w 1152"/>
                <a:gd name="T45" fmla="*/ 592 h 761"/>
                <a:gd name="T46" fmla="*/ 709 w 1152"/>
                <a:gd name="T47" fmla="*/ 604 h 761"/>
                <a:gd name="T48" fmla="*/ 674 w 1152"/>
                <a:gd name="T49" fmla="*/ 605 h 761"/>
                <a:gd name="T50" fmla="*/ 611 w 1152"/>
                <a:gd name="T51" fmla="*/ 593 h 761"/>
                <a:gd name="T52" fmla="*/ 620 w 1152"/>
                <a:gd name="T53" fmla="*/ 596 h 761"/>
                <a:gd name="T54" fmla="*/ 604 w 1152"/>
                <a:gd name="T55" fmla="*/ 566 h 761"/>
                <a:gd name="T56" fmla="*/ 683 w 1152"/>
                <a:gd name="T57" fmla="*/ 545 h 761"/>
                <a:gd name="T58" fmla="*/ 632 w 1152"/>
                <a:gd name="T59" fmla="*/ 535 h 761"/>
                <a:gd name="T60" fmla="*/ 626 w 1152"/>
                <a:gd name="T61" fmla="*/ 553 h 761"/>
                <a:gd name="T62" fmla="*/ 601 w 1152"/>
                <a:gd name="T63" fmla="*/ 545 h 761"/>
                <a:gd name="T64" fmla="*/ 555 w 1152"/>
                <a:gd name="T65" fmla="*/ 568 h 761"/>
                <a:gd name="T66" fmla="*/ 540 w 1152"/>
                <a:gd name="T67" fmla="*/ 599 h 761"/>
                <a:gd name="T68" fmla="*/ 514 w 1152"/>
                <a:gd name="T69" fmla="*/ 593 h 761"/>
                <a:gd name="T70" fmla="*/ 516 w 1152"/>
                <a:gd name="T71" fmla="*/ 632 h 761"/>
                <a:gd name="T72" fmla="*/ 481 w 1152"/>
                <a:gd name="T73" fmla="*/ 637 h 761"/>
                <a:gd name="T74" fmla="*/ 482 w 1152"/>
                <a:gd name="T75" fmla="*/ 664 h 761"/>
                <a:gd name="T76" fmla="*/ 382 w 1152"/>
                <a:gd name="T77" fmla="*/ 648 h 761"/>
                <a:gd name="T78" fmla="*/ 481 w 1152"/>
                <a:gd name="T79" fmla="*/ 568 h 761"/>
                <a:gd name="T80" fmla="*/ 473 w 1152"/>
                <a:gd name="T81" fmla="*/ 498 h 761"/>
                <a:gd name="T82" fmla="*/ 302 w 1152"/>
                <a:gd name="T83" fmla="*/ 396 h 761"/>
                <a:gd name="T84" fmla="*/ 143 w 1152"/>
                <a:gd name="T85" fmla="*/ 439 h 761"/>
                <a:gd name="T86" fmla="*/ 20 w 1152"/>
                <a:gd name="T87" fmla="*/ 413 h 761"/>
                <a:gd name="T88" fmla="*/ 105 w 1152"/>
                <a:gd name="T89" fmla="*/ 211 h 761"/>
                <a:gd name="T90" fmla="*/ 111 w 1152"/>
                <a:gd name="T91" fmla="*/ 86 h 761"/>
                <a:gd name="T92" fmla="*/ 255 w 1152"/>
                <a:gd name="T93" fmla="*/ 55 h 761"/>
                <a:gd name="T94" fmla="*/ 421 w 1152"/>
                <a:gd name="T95" fmla="*/ 81 h 761"/>
                <a:gd name="T96" fmla="*/ 496 w 1152"/>
                <a:gd name="T97" fmla="*/ 88 h 761"/>
                <a:gd name="T98" fmla="*/ 563 w 1152"/>
                <a:gd name="T99" fmla="*/ 23 h 761"/>
                <a:gd name="T100" fmla="*/ 683 w 1152"/>
                <a:gd name="T101" fmla="*/ 8 h 761"/>
                <a:gd name="T102" fmla="*/ 827 w 1152"/>
                <a:gd name="T103" fmla="*/ 103 h 761"/>
                <a:gd name="T104" fmla="*/ 893 w 1152"/>
                <a:gd name="T105" fmla="*/ 183 h 761"/>
                <a:gd name="T106" fmla="*/ 1030 w 1152"/>
                <a:gd name="T107" fmla="*/ 224 h 761"/>
                <a:gd name="T108" fmla="*/ 1152 w 1152"/>
                <a:gd name="T109" fmla="*/ 279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761">
                  <a:moveTo>
                    <a:pt x="1125" y="327"/>
                  </a:moveTo>
                  <a:lnTo>
                    <a:pt x="1120" y="328"/>
                  </a:lnTo>
                  <a:lnTo>
                    <a:pt x="1129" y="340"/>
                  </a:lnTo>
                  <a:lnTo>
                    <a:pt x="1147" y="336"/>
                  </a:lnTo>
                  <a:lnTo>
                    <a:pt x="1145" y="345"/>
                  </a:lnTo>
                  <a:lnTo>
                    <a:pt x="1130" y="357"/>
                  </a:lnTo>
                  <a:lnTo>
                    <a:pt x="1141" y="374"/>
                  </a:lnTo>
                  <a:lnTo>
                    <a:pt x="1142" y="402"/>
                  </a:lnTo>
                  <a:lnTo>
                    <a:pt x="1125" y="415"/>
                  </a:lnTo>
                  <a:lnTo>
                    <a:pt x="1117" y="434"/>
                  </a:lnTo>
                  <a:lnTo>
                    <a:pt x="1065" y="441"/>
                  </a:lnTo>
                  <a:lnTo>
                    <a:pt x="1034" y="474"/>
                  </a:lnTo>
                  <a:lnTo>
                    <a:pt x="1030" y="502"/>
                  </a:lnTo>
                  <a:lnTo>
                    <a:pt x="1019" y="512"/>
                  </a:lnTo>
                  <a:lnTo>
                    <a:pt x="1015" y="512"/>
                  </a:lnTo>
                  <a:lnTo>
                    <a:pt x="1018" y="506"/>
                  </a:lnTo>
                  <a:lnTo>
                    <a:pt x="999" y="503"/>
                  </a:lnTo>
                  <a:lnTo>
                    <a:pt x="981" y="513"/>
                  </a:lnTo>
                  <a:lnTo>
                    <a:pt x="976" y="522"/>
                  </a:lnTo>
                  <a:lnTo>
                    <a:pt x="971" y="525"/>
                  </a:lnTo>
                  <a:lnTo>
                    <a:pt x="968" y="523"/>
                  </a:lnTo>
                  <a:lnTo>
                    <a:pt x="947" y="531"/>
                  </a:lnTo>
                  <a:lnTo>
                    <a:pt x="939" y="545"/>
                  </a:lnTo>
                  <a:lnTo>
                    <a:pt x="933" y="549"/>
                  </a:lnTo>
                  <a:lnTo>
                    <a:pt x="928" y="541"/>
                  </a:lnTo>
                  <a:lnTo>
                    <a:pt x="919" y="540"/>
                  </a:lnTo>
                  <a:lnTo>
                    <a:pt x="911" y="541"/>
                  </a:lnTo>
                  <a:lnTo>
                    <a:pt x="908" y="549"/>
                  </a:lnTo>
                  <a:lnTo>
                    <a:pt x="906" y="557"/>
                  </a:lnTo>
                  <a:lnTo>
                    <a:pt x="898" y="559"/>
                  </a:lnTo>
                  <a:lnTo>
                    <a:pt x="898" y="555"/>
                  </a:lnTo>
                  <a:lnTo>
                    <a:pt x="887" y="550"/>
                  </a:lnTo>
                  <a:lnTo>
                    <a:pt x="877" y="562"/>
                  </a:lnTo>
                  <a:lnTo>
                    <a:pt x="863" y="569"/>
                  </a:lnTo>
                  <a:lnTo>
                    <a:pt x="847" y="574"/>
                  </a:lnTo>
                  <a:lnTo>
                    <a:pt x="844" y="570"/>
                  </a:lnTo>
                  <a:lnTo>
                    <a:pt x="841" y="552"/>
                  </a:lnTo>
                  <a:lnTo>
                    <a:pt x="837" y="559"/>
                  </a:lnTo>
                  <a:lnTo>
                    <a:pt x="840" y="577"/>
                  </a:lnTo>
                  <a:lnTo>
                    <a:pt x="844" y="577"/>
                  </a:lnTo>
                  <a:lnTo>
                    <a:pt x="838" y="582"/>
                  </a:lnTo>
                  <a:lnTo>
                    <a:pt x="837" y="578"/>
                  </a:lnTo>
                  <a:lnTo>
                    <a:pt x="836" y="572"/>
                  </a:lnTo>
                  <a:lnTo>
                    <a:pt x="832" y="567"/>
                  </a:lnTo>
                  <a:lnTo>
                    <a:pt x="829" y="579"/>
                  </a:lnTo>
                  <a:lnTo>
                    <a:pt x="832" y="580"/>
                  </a:lnTo>
                  <a:lnTo>
                    <a:pt x="823" y="589"/>
                  </a:lnTo>
                  <a:lnTo>
                    <a:pt x="813" y="594"/>
                  </a:lnTo>
                  <a:lnTo>
                    <a:pt x="809" y="597"/>
                  </a:lnTo>
                  <a:lnTo>
                    <a:pt x="802" y="598"/>
                  </a:lnTo>
                  <a:lnTo>
                    <a:pt x="799" y="611"/>
                  </a:lnTo>
                  <a:lnTo>
                    <a:pt x="793" y="614"/>
                  </a:lnTo>
                  <a:lnTo>
                    <a:pt x="789" y="612"/>
                  </a:lnTo>
                  <a:lnTo>
                    <a:pt x="787" y="607"/>
                  </a:lnTo>
                  <a:lnTo>
                    <a:pt x="793" y="603"/>
                  </a:lnTo>
                  <a:lnTo>
                    <a:pt x="793" y="601"/>
                  </a:lnTo>
                  <a:lnTo>
                    <a:pt x="787" y="604"/>
                  </a:lnTo>
                  <a:lnTo>
                    <a:pt x="779" y="595"/>
                  </a:lnTo>
                  <a:lnTo>
                    <a:pt x="771" y="596"/>
                  </a:lnTo>
                  <a:lnTo>
                    <a:pt x="769" y="601"/>
                  </a:lnTo>
                  <a:lnTo>
                    <a:pt x="764" y="596"/>
                  </a:lnTo>
                  <a:lnTo>
                    <a:pt x="759" y="604"/>
                  </a:lnTo>
                  <a:lnTo>
                    <a:pt x="755" y="596"/>
                  </a:lnTo>
                  <a:lnTo>
                    <a:pt x="750" y="589"/>
                  </a:lnTo>
                  <a:lnTo>
                    <a:pt x="741" y="584"/>
                  </a:lnTo>
                  <a:lnTo>
                    <a:pt x="739" y="597"/>
                  </a:lnTo>
                  <a:lnTo>
                    <a:pt x="744" y="603"/>
                  </a:lnTo>
                  <a:lnTo>
                    <a:pt x="748" y="607"/>
                  </a:lnTo>
                  <a:lnTo>
                    <a:pt x="755" y="607"/>
                  </a:lnTo>
                  <a:lnTo>
                    <a:pt x="763" y="612"/>
                  </a:lnTo>
                  <a:lnTo>
                    <a:pt x="765" y="621"/>
                  </a:lnTo>
                  <a:lnTo>
                    <a:pt x="770" y="622"/>
                  </a:lnTo>
                  <a:lnTo>
                    <a:pt x="768" y="611"/>
                  </a:lnTo>
                  <a:lnTo>
                    <a:pt x="769" y="607"/>
                  </a:lnTo>
                  <a:lnTo>
                    <a:pt x="784" y="616"/>
                  </a:lnTo>
                  <a:lnTo>
                    <a:pt x="790" y="619"/>
                  </a:lnTo>
                  <a:lnTo>
                    <a:pt x="795" y="622"/>
                  </a:lnTo>
                  <a:lnTo>
                    <a:pt x="787" y="630"/>
                  </a:lnTo>
                  <a:lnTo>
                    <a:pt x="786" y="632"/>
                  </a:lnTo>
                  <a:lnTo>
                    <a:pt x="799" y="631"/>
                  </a:lnTo>
                  <a:lnTo>
                    <a:pt x="803" y="634"/>
                  </a:lnTo>
                  <a:lnTo>
                    <a:pt x="799" y="638"/>
                  </a:lnTo>
                  <a:lnTo>
                    <a:pt x="810" y="638"/>
                  </a:lnTo>
                  <a:lnTo>
                    <a:pt x="818" y="641"/>
                  </a:lnTo>
                  <a:lnTo>
                    <a:pt x="825" y="649"/>
                  </a:lnTo>
                  <a:lnTo>
                    <a:pt x="821" y="667"/>
                  </a:lnTo>
                  <a:lnTo>
                    <a:pt x="834" y="667"/>
                  </a:lnTo>
                  <a:lnTo>
                    <a:pt x="861" y="677"/>
                  </a:lnTo>
                  <a:lnTo>
                    <a:pt x="863" y="672"/>
                  </a:lnTo>
                  <a:lnTo>
                    <a:pt x="845" y="661"/>
                  </a:lnTo>
                  <a:lnTo>
                    <a:pt x="831" y="640"/>
                  </a:lnTo>
                  <a:lnTo>
                    <a:pt x="819" y="617"/>
                  </a:lnTo>
                  <a:lnTo>
                    <a:pt x="813" y="622"/>
                  </a:lnTo>
                  <a:lnTo>
                    <a:pt x="810" y="617"/>
                  </a:lnTo>
                  <a:lnTo>
                    <a:pt x="807" y="607"/>
                  </a:lnTo>
                  <a:lnTo>
                    <a:pt x="812" y="605"/>
                  </a:lnTo>
                  <a:lnTo>
                    <a:pt x="811" y="601"/>
                  </a:lnTo>
                  <a:lnTo>
                    <a:pt x="813" y="599"/>
                  </a:lnTo>
                  <a:lnTo>
                    <a:pt x="834" y="640"/>
                  </a:lnTo>
                  <a:lnTo>
                    <a:pt x="848" y="660"/>
                  </a:lnTo>
                  <a:lnTo>
                    <a:pt x="862" y="667"/>
                  </a:lnTo>
                  <a:lnTo>
                    <a:pt x="867" y="668"/>
                  </a:lnTo>
                  <a:lnTo>
                    <a:pt x="873" y="668"/>
                  </a:lnTo>
                  <a:lnTo>
                    <a:pt x="875" y="664"/>
                  </a:lnTo>
                  <a:lnTo>
                    <a:pt x="881" y="658"/>
                  </a:lnTo>
                  <a:lnTo>
                    <a:pt x="887" y="668"/>
                  </a:lnTo>
                  <a:lnTo>
                    <a:pt x="894" y="664"/>
                  </a:lnTo>
                  <a:lnTo>
                    <a:pt x="896" y="659"/>
                  </a:lnTo>
                  <a:lnTo>
                    <a:pt x="909" y="656"/>
                  </a:lnTo>
                  <a:lnTo>
                    <a:pt x="918" y="658"/>
                  </a:lnTo>
                  <a:lnTo>
                    <a:pt x="930" y="667"/>
                  </a:lnTo>
                  <a:lnTo>
                    <a:pt x="926" y="670"/>
                  </a:lnTo>
                  <a:lnTo>
                    <a:pt x="917" y="669"/>
                  </a:lnTo>
                  <a:lnTo>
                    <a:pt x="914" y="670"/>
                  </a:lnTo>
                  <a:lnTo>
                    <a:pt x="913" y="683"/>
                  </a:lnTo>
                  <a:lnTo>
                    <a:pt x="911" y="692"/>
                  </a:lnTo>
                  <a:lnTo>
                    <a:pt x="906" y="693"/>
                  </a:lnTo>
                  <a:lnTo>
                    <a:pt x="897" y="694"/>
                  </a:lnTo>
                  <a:lnTo>
                    <a:pt x="888" y="701"/>
                  </a:lnTo>
                  <a:lnTo>
                    <a:pt x="873" y="689"/>
                  </a:lnTo>
                  <a:lnTo>
                    <a:pt x="857" y="689"/>
                  </a:lnTo>
                  <a:lnTo>
                    <a:pt x="851" y="697"/>
                  </a:lnTo>
                  <a:lnTo>
                    <a:pt x="847" y="706"/>
                  </a:lnTo>
                  <a:lnTo>
                    <a:pt x="832" y="711"/>
                  </a:lnTo>
                  <a:lnTo>
                    <a:pt x="827" y="718"/>
                  </a:lnTo>
                  <a:lnTo>
                    <a:pt x="818" y="719"/>
                  </a:lnTo>
                  <a:lnTo>
                    <a:pt x="812" y="714"/>
                  </a:lnTo>
                  <a:lnTo>
                    <a:pt x="806" y="717"/>
                  </a:lnTo>
                  <a:lnTo>
                    <a:pt x="792" y="732"/>
                  </a:lnTo>
                  <a:lnTo>
                    <a:pt x="771" y="749"/>
                  </a:lnTo>
                  <a:lnTo>
                    <a:pt x="753" y="761"/>
                  </a:lnTo>
                  <a:lnTo>
                    <a:pt x="736" y="751"/>
                  </a:lnTo>
                  <a:lnTo>
                    <a:pt x="718" y="749"/>
                  </a:lnTo>
                  <a:lnTo>
                    <a:pt x="717" y="744"/>
                  </a:lnTo>
                  <a:lnTo>
                    <a:pt x="729" y="735"/>
                  </a:lnTo>
                  <a:lnTo>
                    <a:pt x="726" y="724"/>
                  </a:lnTo>
                  <a:lnTo>
                    <a:pt x="731" y="721"/>
                  </a:lnTo>
                  <a:lnTo>
                    <a:pt x="734" y="702"/>
                  </a:lnTo>
                  <a:lnTo>
                    <a:pt x="724" y="687"/>
                  </a:lnTo>
                  <a:lnTo>
                    <a:pt x="713" y="690"/>
                  </a:lnTo>
                  <a:lnTo>
                    <a:pt x="711" y="685"/>
                  </a:lnTo>
                  <a:lnTo>
                    <a:pt x="698" y="673"/>
                  </a:lnTo>
                  <a:lnTo>
                    <a:pt x="689" y="673"/>
                  </a:lnTo>
                  <a:lnTo>
                    <a:pt x="685" y="680"/>
                  </a:lnTo>
                  <a:lnTo>
                    <a:pt x="675" y="677"/>
                  </a:lnTo>
                  <a:lnTo>
                    <a:pt x="667" y="672"/>
                  </a:lnTo>
                  <a:lnTo>
                    <a:pt x="665" y="666"/>
                  </a:lnTo>
                  <a:lnTo>
                    <a:pt x="669" y="663"/>
                  </a:lnTo>
                  <a:lnTo>
                    <a:pt x="683" y="653"/>
                  </a:lnTo>
                  <a:lnTo>
                    <a:pt x="701" y="637"/>
                  </a:lnTo>
                  <a:lnTo>
                    <a:pt x="704" y="631"/>
                  </a:lnTo>
                  <a:lnTo>
                    <a:pt x="707" y="636"/>
                  </a:lnTo>
                  <a:lnTo>
                    <a:pt x="721" y="630"/>
                  </a:lnTo>
                  <a:lnTo>
                    <a:pt x="740" y="625"/>
                  </a:lnTo>
                  <a:lnTo>
                    <a:pt x="747" y="627"/>
                  </a:lnTo>
                  <a:lnTo>
                    <a:pt x="744" y="620"/>
                  </a:lnTo>
                  <a:lnTo>
                    <a:pt x="750" y="614"/>
                  </a:lnTo>
                  <a:lnTo>
                    <a:pt x="738" y="618"/>
                  </a:lnTo>
                  <a:lnTo>
                    <a:pt x="737" y="610"/>
                  </a:lnTo>
                  <a:lnTo>
                    <a:pt x="734" y="606"/>
                  </a:lnTo>
                  <a:lnTo>
                    <a:pt x="732" y="592"/>
                  </a:lnTo>
                  <a:lnTo>
                    <a:pt x="729" y="601"/>
                  </a:lnTo>
                  <a:lnTo>
                    <a:pt x="724" y="602"/>
                  </a:lnTo>
                  <a:lnTo>
                    <a:pt x="727" y="611"/>
                  </a:lnTo>
                  <a:lnTo>
                    <a:pt x="725" y="611"/>
                  </a:lnTo>
                  <a:lnTo>
                    <a:pt x="718" y="606"/>
                  </a:lnTo>
                  <a:lnTo>
                    <a:pt x="714" y="607"/>
                  </a:lnTo>
                  <a:lnTo>
                    <a:pt x="709" y="604"/>
                  </a:lnTo>
                  <a:lnTo>
                    <a:pt x="709" y="597"/>
                  </a:lnTo>
                  <a:lnTo>
                    <a:pt x="704" y="600"/>
                  </a:lnTo>
                  <a:lnTo>
                    <a:pt x="697" y="595"/>
                  </a:lnTo>
                  <a:lnTo>
                    <a:pt x="695" y="599"/>
                  </a:lnTo>
                  <a:lnTo>
                    <a:pt x="691" y="600"/>
                  </a:lnTo>
                  <a:lnTo>
                    <a:pt x="683" y="602"/>
                  </a:lnTo>
                  <a:lnTo>
                    <a:pt x="674" y="605"/>
                  </a:lnTo>
                  <a:lnTo>
                    <a:pt x="673" y="610"/>
                  </a:lnTo>
                  <a:lnTo>
                    <a:pt x="688" y="613"/>
                  </a:lnTo>
                  <a:lnTo>
                    <a:pt x="683" y="614"/>
                  </a:lnTo>
                  <a:lnTo>
                    <a:pt x="668" y="612"/>
                  </a:lnTo>
                  <a:lnTo>
                    <a:pt x="661" y="613"/>
                  </a:lnTo>
                  <a:lnTo>
                    <a:pt x="612" y="601"/>
                  </a:lnTo>
                  <a:lnTo>
                    <a:pt x="611" y="593"/>
                  </a:lnTo>
                  <a:lnTo>
                    <a:pt x="614" y="600"/>
                  </a:lnTo>
                  <a:lnTo>
                    <a:pt x="654" y="609"/>
                  </a:lnTo>
                  <a:lnTo>
                    <a:pt x="662" y="610"/>
                  </a:lnTo>
                  <a:lnTo>
                    <a:pt x="642" y="594"/>
                  </a:lnTo>
                  <a:lnTo>
                    <a:pt x="631" y="594"/>
                  </a:lnTo>
                  <a:lnTo>
                    <a:pt x="629" y="599"/>
                  </a:lnTo>
                  <a:lnTo>
                    <a:pt x="620" y="596"/>
                  </a:lnTo>
                  <a:lnTo>
                    <a:pt x="619" y="589"/>
                  </a:lnTo>
                  <a:lnTo>
                    <a:pt x="638" y="585"/>
                  </a:lnTo>
                  <a:lnTo>
                    <a:pt x="642" y="584"/>
                  </a:lnTo>
                  <a:lnTo>
                    <a:pt x="636" y="574"/>
                  </a:lnTo>
                  <a:lnTo>
                    <a:pt x="622" y="571"/>
                  </a:lnTo>
                  <a:lnTo>
                    <a:pt x="615" y="574"/>
                  </a:lnTo>
                  <a:lnTo>
                    <a:pt x="604" y="566"/>
                  </a:lnTo>
                  <a:lnTo>
                    <a:pt x="603" y="563"/>
                  </a:lnTo>
                  <a:lnTo>
                    <a:pt x="614" y="566"/>
                  </a:lnTo>
                  <a:lnTo>
                    <a:pt x="617" y="564"/>
                  </a:lnTo>
                  <a:lnTo>
                    <a:pt x="630" y="568"/>
                  </a:lnTo>
                  <a:lnTo>
                    <a:pt x="643" y="570"/>
                  </a:lnTo>
                  <a:lnTo>
                    <a:pt x="654" y="574"/>
                  </a:lnTo>
                  <a:lnTo>
                    <a:pt x="683" y="545"/>
                  </a:lnTo>
                  <a:lnTo>
                    <a:pt x="656" y="563"/>
                  </a:lnTo>
                  <a:lnTo>
                    <a:pt x="642" y="567"/>
                  </a:lnTo>
                  <a:lnTo>
                    <a:pt x="634" y="560"/>
                  </a:lnTo>
                  <a:lnTo>
                    <a:pt x="629" y="554"/>
                  </a:lnTo>
                  <a:lnTo>
                    <a:pt x="628" y="549"/>
                  </a:lnTo>
                  <a:lnTo>
                    <a:pt x="627" y="540"/>
                  </a:lnTo>
                  <a:lnTo>
                    <a:pt x="632" y="535"/>
                  </a:lnTo>
                  <a:lnTo>
                    <a:pt x="629" y="528"/>
                  </a:lnTo>
                  <a:lnTo>
                    <a:pt x="628" y="521"/>
                  </a:lnTo>
                  <a:lnTo>
                    <a:pt x="625" y="531"/>
                  </a:lnTo>
                  <a:lnTo>
                    <a:pt x="628" y="534"/>
                  </a:lnTo>
                  <a:lnTo>
                    <a:pt x="621" y="540"/>
                  </a:lnTo>
                  <a:lnTo>
                    <a:pt x="622" y="547"/>
                  </a:lnTo>
                  <a:lnTo>
                    <a:pt x="626" y="553"/>
                  </a:lnTo>
                  <a:lnTo>
                    <a:pt x="625" y="558"/>
                  </a:lnTo>
                  <a:lnTo>
                    <a:pt x="617" y="561"/>
                  </a:lnTo>
                  <a:lnTo>
                    <a:pt x="612" y="557"/>
                  </a:lnTo>
                  <a:lnTo>
                    <a:pt x="609" y="559"/>
                  </a:lnTo>
                  <a:lnTo>
                    <a:pt x="600" y="559"/>
                  </a:lnTo>
                  <a:lnTo>
                    <a:pt x="608" y="545"/>
                  </a:lnTo>
                  <a:lnTo>
                    <a:pt x="601" y="545"/>
                  </a:lnTo>
                  <a:lnTo>
                    <a:pt x="598" y="541"/>
                  </a:lnTo>
                  <a:lnTo>
                    <a:pt x="600" y="554"/>
                  </a:lnTo>
                  <a:lnTo>
                    <a:pt x="595" y="558"/>
                  </a:lnTo>
                  <a:lnTo>
                    <a:pt x="584" y="559"/>
                  </a:lnTo>
                  <a:lnTo>
                    <a:pt x="578" y="562"/>
                  </a:lnTo>
                  <a:lnTo>
                    <a:pt x="558" y="563"/>
                  </a:lnTo>
                  <a:lnTo>
                    <a:pt x="555" y="568"/>
                  </a:lnTo>
                  <a:lnTo>
                    <a:pt x="557" y="574"/>
                  </a:lnTo>
                  <a:lnTo>
                    <a:pt x="553" y="582"/>
                  </a:lnTo>
                  <a:lnTo>
                    <a:pt x="551" y="593"/>
                  </a:lnTo>
                  <a:lnTo>
                    <a:pt x="543" y="600"/>
                  </a:lnTo>
                  <a:lnTo>
                    <a:pt x="536" y="608"/>
                  </a:lnTo>
                  <a:lnTo>
                    <a:pt x="536" y="605"/>
                  </a:lnTo>
                  <a:lnTo>
                    <a:pt x="540" y="599"/>
                  </a:lnTo>
                  <a:lnTo>
                    <a:pt x="534" y="598"/>
                  </a:lnTo>
                  <a:lnTo>
                    <a:pt x="529" y="594"/>
                  </a:lnTo>
                  <a:lnTo>
                    <a:pt x="527" y="587"/>
                  </a:lnTo>
                  <a:lnTo>
                    <a:pt x="524" y="592"/>
                  </a:lnTo>
                  <a:lnTo>
                    <a:pt x="522" y="586"/>
                  </a:lnTo>
                  <a:lnTo>
                    <a:pt x="516" y="584"/>
                  </a:lnTo>
                  <a:lnTo>
                    <a:pt x="514" y="593"/>
                  </a:lnTo>
                  <a:lnTo>
                    <a:pt x="522" y="602"/>
                  </a:lnTo>
                  <a:lnTo>
                    <a:pt x="528" y="605"/>
                  </a:lnTo>
                  <a:lnTo>
                    <a:pt x="532" y="607"/>
                  </a:lnTo>
                  <a:lnTo>
                    <a:pt x="532" y="616"/>
                  </a:lnTo>
                  <a:lnTo>
                    <a:pt x="529" y="624"/>
                  </a:lnTo>
                  <a:lnTo>
                    <a:pt x="521" y="626"/>
                  </a:lnTo>
                  <a:lnTo>
                    <a:pt x="516" y="632"/>
                  </a:lnTo>
                  <a:lnTo>
                    <a:pt x="513" y="632"/>
                  </a:lnTo>
                  <a:lnTo>
                    <a:pt x="504" y="633"/>
                  </a:lnTo>
                  <a:lnTo>
                    <a:pt x="494" y="636"/>
                  </a:lnTo>
                  <a:lnTo>
                    <a:pt x="500" y="641"/>
                  </a:lnTo>
                  <a:lnTo>
                    <a:pt x="487" y="649"/>
                  </a:lnTo>
                  <a:lnTo>
                    <a:pt x="484" y="644"/>
                  </a:lnTo>
                  <a:lnTo>
                    <a:pt x="481" y="637"/>
                  </a:lnTo>
                  <a:lnTo>
                    <a:pt x="484" y="634"/>
                  </a:lnTo>
                  <a:lnTo>
                    <a:pt x="484" y="627"/>
                  </a:lnTo>
                  <a:lnTo>
                    <a:pt x="480" y="623"/>
                  </a:lnTo>
                  <a:lnTo>
                    <a:pt x="474" y="639"/>
                  </a:lnTo>
                  <a:lnTo>
                    <a:pt x="474" y="650"/>
                  </a:lnTo>
                  <a:lnTo>
                    <a:pt x="481" y="655"/>
                  </a:lnTo>
                  <a:lnTo>
                    <a:pt x="482" y="664"/>
                  </a:lnTo>
                  <a:lnTo>
                    <a:pt x="477" y="667"/>
                  </a:lnTo>
                  <a:lnTo>
                    <a:pt x="479" y="674"/>
                  </a:lnTo>
                  <a:lnTo>
                    <a:pt x="461" y="657"/>
                  </a:lnTo>
                  <a:lnTo>
                    <a:pt x="442" y="658"/>
                  </a:lnTo>
                  <a:lnTo>
                    <a:pt x="428" y="669"/>
                  </a:lnTo>
                  <a:lnTo>
                    <a:pt x="408" y="672"/>
                  </a:lnTo>
                  <a:lnTo>
                    <a:pt x="382" y="648"/>
                  </a:lnTo>
                  <a:lnTo>
                    <a:pt x="389" y="624"/>
                  </a:lnTo>
                  <a:lnTo>
                    <a:pt x="410" y="618"/>
                  </a:lnTo>
                  <a:lnTo>
                    <a:pt x="429" y="603"/>
                  </a:lnTo>
                  <a:lnTo>
                    <a:pt x="434" y="574"/>
                  </a:lnTo>
                  <a:lnTo>
                    <a:pt x="444" y="564"/>
                  </a:lnTo>
                  <a:lnTo>
                    <a:pt x="452" y="570"/>
                  </a:lnTo>
                  <a:lnTo>
                    <a:pt x="481" y="568"/>
                  </a:lnTo>
                  <a:lnTo>
                    <a:pt x="491" y="565"/>
                  </a:lnTo>
                  <a:lnTo>
                    <a:pt x="500" y="573"/>
                  </a:lnTo>
                  <a:lnTo>
                    <a:pt x="509" y="568"/>
                  </a:lnTo>
                  <a:lnTo>
                    <a:pt x="497" y="553"/>
                  </a:lnTo>
                  <a:lnTo>
                    <a:pt x="500" y="539"/>
                  </a:lnTo>
                  <a:lnTo>
                    <a:pt x="483" y="499"/>
                  </a:lnTo>
                  <a:lnTo>
                    <a:pt x="473" y="498"/>
                  </a:lnTo>
                  <a:lnTo>
                    <a:pt x="460" y="473"/>
                  </a:lnTo>
                  <a:lnTo>
                    <a:pt x="463" y="452"/>
                  </a:lnTo>
                  <a:lnTo>
                    <a:pt x="440" y="406"/>
                  </a:lnTo>
                  <a:lnTo>
                    <a:pt x="415" y="403"/>
                  </a:lnTo>
                  <a:lnTo>
                    <a:pt x="338" y="373"/>
                  </a:lnTo>
                  <a:lnTo>
                    <a:pt x="304" y="386"/>
                  </a:lnTo>
                  <a:lnTo>
                    <a:pt x="302" y="396"/>
                  </a:lnTo>
                  <a:lnTo>
                    <a:pt x="262" y="400"/>
                  </a:lnTo>
                  <a:lnTo>
                    <a:pt x="234" y="434"/>
                  </a:lnTo>
                  <a:lnTo>
                    <a:pt x="224" y="431"/>
                  </a:lnTo>
                  <a:lnTo>
                    <a:pt x="196" y="432"/>
                  </a:lnTo>
                  <a:lnTo>
                    <a:pt x="171" y="446"/>
                  </a:lnTo>
                  <a:lnTo>
                    <a:pt x="153" y="436"/>
                  </a:lnTo>
                  <a:lnTo>
                    <a:pt x="143" y="439"/>
                  </a:lnTo>
                  <a:lnTo>
                    <a:pt x="130" y="430"/>
                  </a:lnTo>
                  <a:lnTo>
                    <a:pt x="119" y="435"/>
                  </a:lnTo>
                  <a:lnTo>
                    <a:pt x="66" y="420"/>
                  </a:lnTo>
                  <a:lnTo>
                    <a:pt x="44" y="437"/>
                  </a:lnTo>
                  <a:lnTo>
                    <a:pt x="35" y="431"/>
                  </a:lnTo>
                  <a:lnTo>
                    <a:pt x="30" y="417"/>
                  </a:lnTo>
                  <a:lnTo>
                    <a:pt x="20" y="413"/>
                  </a:lnTo>
                  <a:lnTo>
                    <a:pt x="15" y="394"/>
                  </a:lnTo>
                  <a:lnTo>
                    <a:pt x="5" y="384"/>
                  </a:lnTo>
                  <a:lnTo>
                    <a:pt x="0" y="357"/>
                  </a:lnTo>
                  <a:lnTo>
                    <a:pt x="15" y="314"/>
                  </a:lnTo>
                  <a:lnTo>
                    <a:pt x="29" y="302"/>
                  </a:lnTo>
                  <a:lnTo>
                    <a:pt x="27" y="293"/>
                  </a:lnTo>
                  <a:lnTo>
                    <a:pt x="105" y="211"/>
                  </a:lnTo>
                  <a:lnTo>
                    <a:pt x="119" y="210"/>
                  </a:lnTo>
                  <a:lnTo>
                    <a:pt x="127" y="200"/>
                  </a:lnTo>
                  <a:lnTo>
                    <a:pt x="131" y="154"/>
                  </a:lnTo>
                  <a:lnTo>
                    <a:pt x="104" y="113"/>
                  </a:lnTo>
                  <a:lnTo>
                    <a:pt x="98" y="93"/>
                  </a:lnTo>
                  <a:lnTo>
                    <a:pt x="111" y="90"/>
                  </a:lnTo>
                  <a:lnTo>
                    <a:pt x="111" y="86"/>
                  </a:lnTo>
                  <a:lnTo>
                    <a:pt x="113" y="81"/>
                  </a:lnTo>
                  <a:lnTo>
                    <a:pt x="124" y="87"/>
                  </a:lnTo>
                  <a:lnTo>
                    <a:pt x="141" y="64"/>
                  </a:lnTo>
                  <a:lnTo>
                    <a:pt x="139" y="55"/>
                  </a:lnTo>
                  <a:lnTo>
                    <a:pt x="148" y="48"/>
                  </a:lnTo>
                  <a:lnTo>
                    <a:pt x="226" y="55"/>
                  </a:lnTo>
                  <a:lnTo>
                    <a:pt x="255" y="55"/>
                  </a:lnTo>
                  <a:lnTo>
                    <a:pt x="292" y="72"/>
                  </a:lnTo>
                  <a:lnTo>
                    <a:pt x="308" y="69"/>
                  </a:lnTo>
                  <a:lnTo>
                    <a:pt x="326" y="64"/>
                  </a:lnTo>
                  <a:lnTo>
                    <a:pt x="342" y="81"/>
                  </a:lnTo>
                  <a:lnTo>
                    <a:pt x="387" y="79"/>
                  </a:lnTo>
                  <a:lnTo>
                    <a:pt x="396" y="87"/>
                  </a:lnTo>
                  <a:lnTo>
                    <a:pt x="421" y="81"/>
                  </a:lnTo>
                  <a:lnTo>
                    <a:pt x="429" y="90"/>
                  </a:lnTo>
                  <a:lnTo>
                    <a:pt x="441" y="75"/>
                  </a:lnTo>
                  <a:lnTo>
                    <a:pt x="455" y="81"/>
                  </a:lnTo>
                  <a:lnTo>
                    <a:pt x="453" y="90"/>
                  </a:lnTo>
                  <a:lnTo>
                    <a:pt x="467" y="87"/>
                  </a:lnTo>
                  <a:lnTo>
                    <a:pt x="472" y="93"/>
                  </a:lnTo>
                  <a:lnTo>
                    <a:pt x="496" y="88"/>
                  </a:lnTo>
                  <a:lnTo>
                    <a:pt x="508" y="110"/>
                  </a:lnTo>
                  <a:lnTo>
                    <a:pt x="523" y="110"/>
                  </a:lnTo>
                  <a:lnTo>
                    <a:pt x="528" y="114"/>
                  </a:lnTo>
                  <a:lnTo>
                    <a:pt x="536" y="101"/>
                  </a:lnTo>
                  <a:lnTo>
                    <a:pt x="530" y="96"/>
                  </a:lnTo>
                  <a:lnTo>
                    <a:pt x="534" y="64"/>
                  </a:lnTo>
                  <a:lnTo>
                    <a:pt x="563" y="23"/>
                  </a:lnTo>
                  <a:lnTo>
                    <a:pt x="618" y="15"/>
                  </a:lnTo>
                  <a:lnTo>
                    <a:pt x="639" y="22"/>
                  </a:lnTo>
                  <a:lnTo>
                    <a:pt x="651" y="12"/>
                  </a:lnTo>
                  <a:lnTo>
                    <a:pt x="651" y="5"/>
                  </a:lnTo>
                  <a:lnTo>
                    <a:pt x="658" y="5"/>
                  </a:lnTo>
                  <a:lnTo>
                    <a:pt x="666" y="0"/>
                  </a:lnTo>
                  <a:lnTo>
                    <a:pt x="683" y="8"/>
                  </a:lnTo>
                  <a:lnTo>
                    <a:pt x="725" y="0"/>
                  </a:lnTo>
                  <a:lnTo>
                    <a:pt x="746" y="3"/>
                  </a:lnTo>
                  <a:lnTo>
                    <a:pt x="777" y="41"/>
                  </a:lnTo>
                  <a:lnTo>
                    <a:pt x="765" y="54"/>
                  </a:lnTo>
                  <a:lnTo>
                    <a:pt x="774" y="68"/>
                  </a:lnTo>
                  <a:lnTo>
                    <a:pt x="775" y="96"/>
                  </a:lnTo>
                  <a:lnTo>
                    <a:pt x="827" y="103"/>
                  </a:lnTo>
                  <a:lnTo>
                    <a:pt x="832" y="124"/>
                  </a:lnTo>
                  <a:lnTo>
                    <a:pt x="849" y="160"/>
                  </a:lnTo>
                  <a:lnTo>
                    <a:pt x="855" y="167"/>
                  </a:lnTo>
                  <a:lnTo>
                    <a:pt x="857" y="183"/>
                  </a:lnTo>
                  <a:lnTo>
                    <a:pt x="853" y="193"/>
                  </a:lnTo>
                  <a:lnTo>
                    <a:pt x="870" y="203"/>
                  </a:lnTo>
                  <a:lnTo>
                    <a:pt x="893" y="183"/>
                  </a:lnTo>
                  <a:lnTo>
                    <a:pt x="931" y="204"/>
                  </a:lnTo>
                  <a:lnTo>
                    <a:pt x="958" y="202"/>
                  </a:lnTo>
                  <a:lnTo>
                    <a:pt x="972" y="189"/>
                  </a:lnTo>
                  <a:lnTo>
                    <a:pt x="993" y="209"/>
                  </a:lnTo>
                  <a:lnTo>
                    <a:pt x="998" y="222"/>
                  </a:lnTo>
                  <a:lnTo>
                    <a:pt x="1010" y="234"/>
                  </a:lnTo>
                  <a:lnTo>
                    <a:pt x="1030" y="224"/>
                  </a:lnTo>
                  <a:lnTo>
                    <a:pt x="1051" y="237"/>
                  </a:lnTo>
                  <a:lnTo>
                    <a:pt x="1060" y="252"/>
                  </a:lnTo>
                  <a:lnTo>
                    <a:pt x="1088" y="249"/>
                  </a:lnTo>
                  <a:lnTo>
                    <a:pt x="1095" y="260"/>
                  </a:lnTo>
                  <a:lnTo>
                    <a:pt x="1119" y="281"/>
                  </a:lnTo>
                  <a:lnTo>
                    <a:pt x="1141" y="274"/>
                  </a:lnTo>
                  <a:lnTo>
                    <a:pt x="1152" y="279"/>
                  </a:lnTo>
                  <a:lnTo>
                    <a:pt x="1143" y="291"/>
                  </a:lnTo>
                  <a:lnTo>
                    <a:pt x="1150" y="306"/>
                  </a:lnTo>
                  <a:lnTo>
                    <a:pt x="1125" y="3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07" name="Freeform 502"/>
            <p:cNvSpPr>
              <a:spLocks/>
            </p:cNvSpPr>
            <p:nvPr/>
          </p:nvSpPr>
          <p:spPr bwMode="auto">
            <a:xfrm>
              <a:off x="5801" y="2233"/>
              <a:ext cx="1152" cy="761"/>
            </a:xfrm>
            <a:custGeom>
              <a:avLst/>
              <a:gdLst>
                <a:gd name="T0" fmla="*/ 1141 w 1152"/>
                <a:gd name="T1" fmla="*/ 374 h 761"/>
                <a:gd name="T2" fmla="*/ 1019 w 1152"/>
                <a:gd name="T3" fmla="*/ 512 h 761"/>
                <a:gd name="T4" fmla="*/ 968 w 1152"/>
                <a:gd name="T5" fmla="*/ 523 h 761"/>
                <a:gd name="T6" fmla="*/ 908 w 1152"/>
                <a:gd name="T7" fmla="*/ 549 h 761"/>
                <a:gd name="T8" fmla="*/ 847 w 1152"/>
                <a:gd name="T9" fmla="*/ 574 h 761"/>
                <a:gd name="T10" fmla="*/ 837 w 1152"/>
                <a:gd name="T11" fmla="*/ 578 h 761"/>
                <a:gd name="T12" fmla="*/ 809 w 1152"/>
                <a:gd name="T13" fmla="*/ 597 h 761"/>
                <a:gd name="T14" fmla="*/ 793 w 1152"/>
                <a:gd name="T15" fmla="*/ 601 h 761"/>
                <a:gd name="T16" fmla="*/ 755 w 1152"/>
                <a:gd name="T17" fmla="*/ 596 h 761"/>
                <a:gd name="T18" fmla="*/ 763 w 1152"/>
                <a:gd name="T19" fmla="*/ 612 h 761"/>
                <a:gd name="T20" fmla="*/ 795 w 1152"/>
                <a:gd name="T21" fmla="*/ 622 h 761"/>
                <a:gd name="T22" fmla="*/ 818 w 1152"/>
                <a:gd name="T23" fmla="*/ 641 h 761"/>
                <a:gd name="T24" fmla="*/ 831 w 1152"/>
                <a:gd name="T25" fmla="*/ 640 h 761"/>
                <a:gd name="T26" fmla="*/ 813 w 1152"/>
                <a:gd name="T27" fmla="*/ 599 h 761"/>
                <a:gd name="T28" fmla="*/ 881 w 1152"/>
                <a:gd name="T29" fmla="*/ 658 h 761"/>
                <a:gd name="T30" fmla="*/ 926 w 1152"/>
                <a:gd name="T31" fmla="*/ 670 h 761"/>
                <a:gd name="T32" fmla="*/ 888 w 1152"/>
                <a:gd name="T33" fmla="*/ 701 h 761"/>
                <a:gd name="T34" fmla="*/ 818 w 1152"/>
                <a:gd name="T35" fmla="*/ 719 h 761"/>
                <a:gd name="T36" fmla="*/ 718 w 1152"/>
                <a:gd name="T37" fmla="*/ 749 h 761"/>
                <a:gd name="T38" fmla="*/ 713 w 1152"/>
                <a:gd name="T39" fmla="*/ 690 h 761"/>
                <a:gd name="T40" fmla="*/ 665 w 1152"/>
                <a:gd name="T41" fmla="*/ 666 h 761"/>
                <a:gd name="T42" fmla="*/ 740 w 1152"/>
                <a:gd name="T43" fmla="*/ 625 h 761"/>
                <a:gd name="T44" fmla="*/ 732 w 1152"/>
                <a:gd name="T45" fmla="*/ 592 h 761"/>
                <a:gd name="T46" fmla="*/ 709 w 1152"/>
                <a:gd name="T47" fmla="*/ 604 h 761"/>
                <a:gd name="T48" fmla="*/ 674 w 1152"/>
                <a:gd name="T49" fmla="*/ 605 h 761"/>
                <a:gd name="T50" fmla="*/ 611 w 1152"/>
                <a:gd name="T51" fmla="*/ 593 h 761"/>
                <a:gd name="T52" fmla="*/ 620 w 1152"/>
                <a:gd name="T53" fmla="*/ 596 h 761"/>
                <a:gd name="T54" fmla="*/ 604 w 1152"/>
                <a:gd name="T55" fmla="*/ 566 h 761"/>
                <a:gd name="T56" fmla="*/ 683 w 1152"/>
                <a:gd name="T57" fmla="*/ 545 h 761"/>
                <a:gd name="T58" fmla="*/ 632 w 1152"/>
                <a:gd name="T59" fmla="*/ 535 h 761"/>
                <a:gd name="T60" fmla="*/ 626 w 1152"/>
                <a:gd name="T61" fmla="*/ 553 h 761"/>
                <a:gd name="T62" fmla="*/ 601 w 1152"/>
                <a:gd name="T63" fmla="*/ 545 h 761"/>
                <a:gd name="T64" fmla="*/ 555 w 1152"/>
                <a:gd name="T65" fmla="*/ 568 h 761"/>
                <a:gd name="T66" fmla="*/ 540 w 1152"/>
                <a:gd name="T67" fmla="*/ 599 h 761"/>
                <a:gd name="T68" fmla="*/ 514 w 1152"/>
                <a:gd name="T69" fmla="*/ 593 h 761"/>
                <a:gd name="T70" fmla="*/ 516 w 1152"/>
                <a:gd name="T71" fmla="*/ 632 h 761"/>
                <a:gd name="T72" fmla="*/ 481 w 1152"/>
                <a:gd name="T73" fmla="*/ 637 h 761"/>
                <a:gd name="T74" fmla="*/ 482 w 1152"/>
                <a:gd name="T75" fmla="*/ 664 h 761"/>
                <a:gd name="T76" fmla="*/ 382 w 1152"/>
                <a:gd name="T77" fmla="*/ 648 h 761"/>
                <a:gd name="T78" fmla="*/ 481 w 1152"/>
                <a:gd name="T79" fmla="*/ 568 h 761"/>
                <a:gd name="T80" fmla="*/ 473 w 1152"/>
                <a:gd name="T81" fmla="*/ 498 h 761"/>
                <a:gd name="T82" fmla="*/ 302 w 1152"/>
                <a:gd name="T83" fmla="*/ 396 h 761"/>
                <a:gd name="T84" fmla="*/ 143 w 1152"/>
                <a:gd name="T85" fmla="*/ 439 h 761"/>
                <a:gd name="T86" fmla="*/ 20 w 1152"/>
                <a:gd name="T87" fmla="*/ 413 h 761"/>
                <a:gd name="T88" fmla="*/ 105 w 1152"/>
                <a:gd name="T89" fmla="*/ 211 h 761"/>
                <a:gd name="T90" fmla="*/ 111 w 1152"/>
                <a:gd name="T91" fmla="*/ 86 h 761"/>
                <a:gd name="T92" fmla="*/ 255 w 1152"/>
                <a:gd name="T93" fmla="*/ 55 h 761"/>
                <a:gd name="T94" fmla="*/ 421 w 1152"/>
                <a:gd name="T95" fmla="*/ 81 h 761"/>
                <a:gd name="T96" fmla="*/ 496 w 1152"/>
                <a:gd name="T97" fmla="*/ 88 h 761"/>
                <a:gd name="T98" fmla="*/ 563 w 1152"/>
                <a:gd name="T99" fmla="*/ 23 h 761"/>
                <a:gd name="T100" fmla="*/ 683 w 1152"/>
                <a:gd name="T101" fmla="*/ 8 h 761"/>
                <a:gd name="T102" fmla="*/ 827 w 1152"/>
                <a:gd name="T103" fmla="*/ 103 h 761"/>
                <a:gd name="T104" fmla="*/ 893 w 1152"/>
                <a:gd name="T105" fmla="*/ 183 h 761"/>
                <a:gd name="T106" fmla="*/ 1030 w 1152"/>
                <a:gd name="T107" fmla="*/ 224 h 761"/>
                <a:gd name="T108" fmla="*/ 1152 w 1152"/>
                <a:gd name="T109" fmla="*/ 279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761">
                  <a:moveTo>
                    <a:pt x="1125" y="327"/>
                  </a:moveTo>
                  <a:lnTo>
                    <a:pt x="1120" y="328"/>
                  </a:lnTo>
                  <a:lnTo>
                    <a:pt x="1129" y="340"/>
                  </a:lnTo>
                  <a:lnTo>
                    <a:pt x="1147" y="336"/>
                  </a:lnTo>
                  <a:lnTo>
                    <a:pt x="1145" y="345"/>
                  </a:lnTo>
                  <a:lnTo>
                    <a:pt x="1130" y="357"/>
                  </a:lnTo>
                  <a:lnTo>
                    <a:pt x="1141" y="374"/>
                  </a:lnTo>
                  <a:lnTo>
                    <a:pt x="1142" y="402"/>
                  </a:lnTo>
                  <a:lnTo>
                    <a:pt x="1125" y="415"/>
                  </a:lnTo>
                  <a:lnTo>
                    <a:pt x="1117" y="434"/>
                  </a:lnTo>
                  <a:lnTo>
                    <a:pt x="1065" y="441"/>
                  </a:lnTo>
                  <a:lnTo>
                    <a:pt x="1034" y="474"/>
                  </a:lnTo>
                  <a:lnTo>
                    <a:pt x="1030" y="502"/>
                  </a:lnTo>
                  <a:lnTo>
                    <a:pt x="1019" y="512"/>
                  </a:lnTo>
                  <a:lnTo>
                    <a:pt x="1015" y="512"/>
                  </a:lnTo>
                  <a:lnTo>
                    <a:pt x="1018" y="506"/>
                  </a:lnTo>
                  <a:lnTo>
                    <a:pt x="999" y="503"/>
                  </a:lnTo>
                  <a:lnTo>
                    <a:pt x="981" y="513"/>
                  </a:lnTo>
                  <a:lnTo>
                    <a:pt x="976" y="522"/>
                  </a:lnTo>
                  <a:lnTo>
                    <a:pt x="971" y="525"/>
                  </a:lnTo>
                  <a:lnTo>
                    <a:pt x="968" y="523"/>
                  </a:lnTo>
                  <a:lnTo>
                    <a:pt x="947" y="531"/>
                  </a:lnTo>
                  <a:lnTo>
                    <a:pt x="939" y="545"/>
                  </a:lnTo>
                  <a:lnTo>
                    <a:pt x="933" y="549"/>
                  </a:lnTo>
                  <a:lnTo>
                    <a:pt x="928" y="541"/>
                  </a:lnTo>
                  <a:lnTo>
                    <a:pt x="919" y="540"/>
                  </a:lnTo>
                  <a:lnTo>
                    <a:pt x="911" y="541"/>
                  </a:lnTo>
                  <a:lnTo>
                    <a:pt x="908" y="549"/>
                  </a:lnTo>
                  <a:lnTo>
                    <a:pt x="906" y="557"/>
                  </a:lnTo>
                  <a:lnTo>
                    <a:pt x="898" y="559"/>
                  </a:lnTo>
                  <a:lnTo>
                    <a:pt x="898" y="555"/>
                  </a:lnTo>
                  <a:lnTo>
                    <a:pt x="887" y="550"/>
                  </a:lnTo>
                  <a:lnTo>
                    <a:pt x="877" y="562"/>
                  </a:lnTo>
                  <a:lnTo>
                    <a:pt x="863" y="569"/>
                  </a:lnTo>
                  <a:lnTo>
                    <a:pt x="847" y="574"/>
                  </a:lnTo>
                  <a:lnTo>
                    <a:pt x="844" y="570"/>
                  </a:lnTo>
                  <a:lnTo>
                    <a:pt x="841" y="552"/>
                  </a:lnTo>
                  <a:lnTo>
                    <a:pt x="837" y="559"/>
                  </a:lnTo>
                  <a:lnTo>
                    <a:pt x="840" y="577"/>
                  </a:lnTo>
                  <a:lnTo>
                    <a:pt x="844" y="577"/>
                  </a:lnTo>
                  <a:lnTo>
                    <a:pt x="838" y="582"/>
                  </a:lnTo>
                  <a:lnTo>
                    <a:pt x="837" y="578"/>
                  </a:lnTo>
                  <a:lnTo>
                    <a:pt x="836" y="572"/>
                  </a:lnTo>
                  <a:lnTo>
                    <a:pt x="832" y="567"/>
                  </a:lnTo>
                  <a:lnTo>
                    <a:pt x="829" y="579"/>
                  </a:lnTo>
                  <a:lnTo>
                    <a:pt x="832" y="580"/>
                  </a:lnTo>
                  <a:lnTo>
                    <a:pt x="823" y="589"/>
                  </a:lnTo>
                  <a:lnTo>
                    <a:pt x="813" y="594"/>
                  </a:lnTo>
                  <a:lnTo>
                    <a:pt x="809" y="597"/>
                  </a:lnTo>
                  <a:lnTo>
                    <a:pt x="802" y="598"/>
                  </a:lnTo>
                  <a:lnTo>
                    <a:pt x="799" y="611"/>
                  </a:lnTo>
                  <a:lnTo>
                    <a:pt x="793" y="614"/>
                  </a:lnTo>
                  <a:lnTo>
                    <a:pt x="789" y="612"/>
                  </a:lnTo>
                  <a:lnTo>
                    <a:pt x="787" y="607"/>
                  </a:lnTo>
                  <a:lnTo>
                    <a:pt x="793" y="603"/>
                  </a:lnTo>
                  <a:lnTo>
                    <a:pt x="793" y="601"/>
                  </a:lnTo>
                  <a:lnTo>
                    <a:pt x="787" y="604"/>
                  </a:lnTo>
                  <a:lnTo>
                    <a:pt x="779" y="595"/>
                  </a:lnTo>
                  <a:lnTo>
                    <a:pt x="771" y="596"/>
                  </a:lnTo>
                  <a:lnTo>
                    <a:pt x="769" y="601"/>
                  </a:lnTo>
                  <a:lnTo>
                    <a:pt x="764" y="596"/>
                  </a:lnTo>
                  <a:lnTo>
                    <a:pt x="759" y="604"/>
                  </a:lnTo>
                  <a:lnTo>
                    <a:pt x="755" y="596"/>
                  </a:lnTo>
                  <a:lnTo>
                    <a:pt x="750" y="589"/>
                  </a:lnTo>
                  <a:lnTo>
                    <a:pt x="741" y="584"/>
                  </a:lnTo>
                  <a:lnTo>
                    <a:pt x="739" y="597"/>
                  </a:lnTo>
                  <a:lnTo>
                    <a:pt x="744" y="603"/>
                  </a:lnTo>
                  <a:lnTo>
                    <a:pt x="748" y="607"/>
                  </a:lnTo>
                  <a:lnTo>
                    <a:pt x="755" y="607"/>
                  </a:lnTo>
                  <a:lnTo>
                    <a:pt x="763" y="612"/>
                  </a:lnTo>
                  <a:lnTo>
                    <a:pt x="765" y="621"/>
                  </a:lnTo>
                  <a:lnTo>
                    <a:pt x="770" y="622"/>
                  </a:lnTo>
                  <a:lnTo>
                    <a:pt x="768" y="611"/>
                  </a:lnTo>
                  <a:lnTo>
                    <a:pt x="769" y="607"/>
                  </a:lnTo>
                  <a:lnTo>
                    <a:pt x="784" y="616"/>
                  </a:lnTo>
                  <a:lnTo>
                    <a:pt x="790" y="619"/>
                  </a:lnTo>
                  <a:lnTo>
                    <a:pt x="795" y="622"/>
                  </a:lnTo>
                  <a:lnTo>
                    <a:pt x="787" y="630"/>
                  </a:lnTo>
                  <a:lnTo>
                    <a:pt x="786" y="632"/>
                  </a:lnTo>
                  <a:lnTo>
                    <a:pt x="799" y="631"/>
                  </a:lnTo>
                  <a:lnTo>
                    <a:pt x="803" y="634"/>
                  </a:lnTo>
                  <a:lnTo>
                    <a:pt x="799" y="638"/>
                  </a:lnTo>
                  <a:lnTo>
                    <a:pt x="810" y="638"/>
                  </a:lnTo>
                  <a:lnTo>
                    <a:pt x="818" y="641"/>
                  </a:lnTo>
                  <a:lnTo>
                    <a:pt x="825" y="649"/>
                  </a:lnTo>
                  <a:lnTo>
                    <a:pt x="821" y="667"/>
                  </a:lnTo>
                  <a:lnTo>
                    <a:pt x="834" y="667"/>
                  </a:lnTo>
                  <a:lnTo>
                    <a:pt x="861" y="677"/>
                  </a:lnTo>
                  <a:lnTo>
                    <a:pt x="863" y="672"/>
                  </a:lnTo>
                  <a:lnTo>
                    <a:pt x="845" y="661"/>
                  </a:lnTo>
                  <a:lnTo>
                    <a:pt x="831" y="640"/>
                  </a:lnTo>
                  <a:lnTo>
                    <a:pt x="819" y="617"/>
                  </a:lnTo>
                  <a:lnTo>
                    <a:pt x="813" y="622"/>
                  </a:lnTo>
                  <a:lnTo>
                    <a:pt x="810" y="617"/>
                  </a:lnTo>
                  <a:lnTo>
                    <a:pt x="807" y="607"/>
                  </a:lnTo>
                  <a:lnTo>
                    <a:pt x="812" y="605"/>
                  </a:lnTo>
                  <a:lnTo>
                    <a:pt x="811" y="601"/>
                  </a:lnTo>
                  <a:lnTo>
                    <a:pt x="813" y="599"/>
                  </a:lnTo>
                  <a:lnTo>
                    <a:pt x="834" y="640"/>
                  </a:lnTo>
                  <a:lnTo>
                    <a:pt x="848" y="660"/>
                  </a:lnTo>
                  <a:lnTo>
                    <a:pt x="862" y="667"/>
                  </a:lnTo>
                  <a:lnTo>
                    <a:pt x="867" y="668"/>
                  </a:lnTo>
                  <a:lnTo>
                    <a:pt x="873" y="668"/>
                  </a:lnTo>
                  <a:lnTo>
                    <a:pt x="875" y="664"/>
                  </a:lnTo>
                  <a:lnTo>
                    <a:pt x="881" y="658"/>
                  </a:lnTo>
                  <a:lnTo>
                    <a:pt x="887" y="668"/>
                  </a:lnTo>
                  <a:lnTo>
                    <a:pt x="894" y="664"/>
                  </a:lnTo>
                  <a:lnTo>
                    <a:pt x="896" y="659"/>
                  </a:lnTo>
                  <a:lnTo>
                    <a:pt x="909" y="656"/>
                  </a:lnTo>
                  <a:lnTo>
                    <a:pt x="918" y="658"/>
                  </a:lnTo>
                  <a:lnTo>
                    <a:pt x="930" y="667"/>
                  </a:lnTo>
                  <a:lnTo>
                    <a:pt x="926" y="670"/>
                  </a:lnTo>
                  <a:lnTo>
                    <a:pt x="917" y="669"/>
                  </a:lnTo>
                  <a:lnTo>
                    <a:pt x="914" y="670"/>
                  </a:lnTo>
                  <a:lnTo>
                    <a:pt x="913" y="683"/>
                  </a:lnTo>
                  <a:lnTo>
                    <a:pt x="911" y="692"/>
                  </a:lnTo>
                  <a:lnTo>
                    <a:pt x="906" y="693"/>
                  </a:lnTo>
                  <a:lnTo>
                    <a:pt x="897" y="694"/>
                  </a:lnTo>
                  <a:lnTo>
                    <a:pt x="888" y="701"/>
                  </a:lnTo>
                  <a:lnTo>
                    <a:pt x="873" y="689"/>
                  </a:lnTo>
                  <a:lnTo>
                    <a:pt x="857" y="689"/>
                  </a:lnTo>
                  <a:lnTo>
                    <a:pt x="851" y="697"/>
                  </a:lnTo>
                  <a:lnTo>
                    <a:pt x="847" y="706"/>
                  </a:lnTo>
                  <a:lnTo>
                    <a:pt x="832" y="711"/>
                  </a:lnTo>
                  <a:lnTo>
                    <a:pt x="827" y="718"/>
                  </a:lnTo>
                  <a:lnTo>
                    <a:pt x="818" y="719"/>
                  </a:lnTo>
                  <a:lnTo>
                    <a:pt x="812" y="714"/>
                  </a:lnTo>
                  <a:lnTo>
                    <a:pt x="806" y="717"/>
                  </a:lnTo>
                  <a:lnTo>
                    <a:pt x="792" y="732"/>
                  </a:lnTo>
                  <a:lnTo>
                    <a:pt x="771" y="749"/>
                  </a:lnTo>
                  <a:lnTo>
                    <a:pt x="753" y="761"/>
                  </a:lnTo>
                  <a:lnTo>
                    <a:pt x="736" y="751"/>
                  </a:lnTo>
                  <a:lnTo>
                    <a:pt x="718" y="749"/>
                  </a:lnTo>
                  <a:lnTo>
                    <a:pt x="717" y="744"/>
                  </a:lnTo>
                  <a:lnTo>
                    <a:pt x="729" y="735"/>
                  </a:lnTo>
                  <a:lnTo>
                    <a:pt x="726" y="724"/>
                  </a:lnTo>
                  <a:lnTo>
                    <a:pt x="731" y="721"/>
                  </a:lnTo>
                  <a:lnTo>
                    <a:pt x="734" y="702"/>
                  </a:lnTo>
                  <a:lnTo>
                    <a:pt x="724" y="687"/>
                  </a:lnTo>
                  <a:lnTo>
                    <a:pt x="713" y="690"/>
                  </a:lnTo>
                  <a:lnTo>
                    <a:pt x="711" y="685"/>
                  </a:lnTo>
                  <a:lnTo>
                    <a:pt x="698" y="673"/>
                  </a:lnTo>
                  <a:lnTo>
                    <a:pt x="689" y="673"/>
                  </a:lnTo>
                  <a:lnTo>
                    <a:pt x="685" y="680"/>
                  </a:lnTo>
                  <a:lnTo>
                    <a:pt x="675" y="677"/>
                  </a:lnTo>
                  <a:lnTo>
                    <a:pt x="667" y="672"/>
                  </a:lnTo>
                  <a:lnTo>
                    <a:pt x="665" y="666"/>
                  </a:lnTo>
                  <a:lnTo>
                    <a:pt x="669" y="663"/>
                  </a:lnTo>
                  <a:lnTo>
                    <a:pt x="683" y="653"/>
                  </a:lnTo>
                  <a:lnTo>
                    <a:pt x="701" y="637"/>
                  </a:lnTo>
                  <a:lnTo>
                    <a:pt x="704" y="631"/>
                  </a:lnTo>
                  <a:lnTo>
                    <a:pt x="707" y="636"/>
                  </a:lnTo>
                  <a:lnTo>
                    <a:pt x="721" y="630"/>
                  </a:lnTo>
                  <a:lnTo>
                    <a:pt x="740" y="625"/>
                  </a:lnTo>
                  <a:lnTo>
                    <a:pt x="747" y="627"/>
                  </a:lnTo>
                  <a:lnTo>
                    <a:pt x="744" y="620"/>
                  </a:lnTo>
                  <a:lnTo>
                    <a:pt x="750" y="614"/>
                  </a:lnTo>
                  <a:lnTo>
                    <a:pt x="738" y="618"/>
                  </a:lnTo>
                  <a:lnTo>
                    <a:pt x="737" y="610"/>
                  </a:lnTo>
                  <a:lnTo>
                    <a:pt x="734" y="606"/>
                  </a:lnTo>
                  <a:lnTo>
                    <a:pt x="732" y="592"/>
                  </a:lnTo>
                  <a:lnTo>
                    <a:pt x="729" y="601"/>
                  </a:lnTo>
                  <a:lnTo>
                    <a:pt x="724" y="602"/>
                  </a:lnTo>
                  <a:lnTo>
                    <a:pt x="727" y="611"/>
                  </a:lnTo>
                  <a:lnTo>
                    <a:pt x="725" y="611"/>
                  </a:lnTo>
                  <a:lnTo>
                    <a:pt x="718" y="606"/>
                  </a:lnTo>
                  <a:lnTo>
                    <a:pt x="714" y="607"/>
                  </a:lnTo>
                  <a:lnTo>
                    <a:pt x="709" y="604"/>
                  </a:lnTo>
                  <a:lnTo>
                    <a:pt x="709" y="597"/>
                  </a:lnTo>
                  <a:lnTo>
                    <a:pt x="704" y="600"/>
                  </a:lnTo>
                  <a:lnTo>
                    <a:pt x="697" y="595"/>
                  </a:lnTo>
                  <a:lnTo>
                    <a:pt x="695" y="599"/>
                  </a:lnTo>
                  <a:lnTo>
                    <a:pt x="691" y="600"/>
                  </a:lnTo>
                  <a:lnTo>
                    <a:pt x="683" y="602"/>
                  </a:lnTo>
                  <a:lnTo>
                    <a:pt x="674" y="605"/>
                  </a:lnTo>
                  <a:lnTo>
                    <a:pt x="673" y="610"/>
                  </a:lnTo>
                  <a:lnTo>
                    <a:pt x="688" y="613"/>
                  </a:lnTo>
                  <a:lnTo>
                    <a:pt x="683" y="614"/>
                  </a:lnTo>
                  <a:lnTo>
                    <a:pt x="668" y="612"/>
                  </a:lnTo>
                  <a:lnTo>
                    <a:pt x="661" y="613"/>
                  </a:lnTo>
                  <a:lnTo>
                    <a:pt x="612" y="601"/>
                  </a:lnTo>
                  <a:lnTo>
                    <a:pt x="611" y="593"/>
                  </a:lnTo>
                  <a:lnTo>
                    <a:pt x="614" y="600"/>
                  </a:lnTo>
                  <a:lnTo>
                    <a:pt x="654" y="609"/>
                  </a:lnTo>
                  <a:lnTo>
                    <a:pt x="662" y="610"/>
                  </a:lnTo>
                  <a:lnTo>
                    <a:pt x="642" y="594"/>
                  </a:lnTo>
                  <a:lnTo>
                    <a:pt x="631" y="594"/>
                  </a:lnTo>
                  <a:lnTo>
                    <a:pt x="629" y="599"/>
                  </a:lnTo>
                  <a:lnTo>
                    <a:pt x="620" y="596"/>
                  </a:lnTo>
                  <a:lnTo>
                    <a:pt x="619" y="589"/>
                  </a:lnTo>
                  <a:lnTo>
                    <a:pt x="638" y="585"/>
                  </a:lnTo>
                  <a:lnTo>
                    <a:pt x="642" y="584"/>
                  </a:lnTo>
                  <a:lnTo>
                    <a:pt x="636" y="574"/>
                  </a:lnTo>
                  <a:lnTo>
                    <a:pt x="622" y="571"/>
                  </a:lnTo>
                  <a:lnTo>
                    <a:pt x="615" y="574"/>
                  </a:lnTo>
                  <a:lnTo>
                    <a:pt x="604" y="566"/>
                  </a:lnTo>
                  <a:lnTo>
                    <a:pt x="603" y="563"/>
                  </a:lnTo>
                  <a:lnTo>
                    <a:pt x="614" y="566"/>
                  </a:lnTo>
                  <a:lnTo>
                    <a:pt x="617" y="564"/>
                  </a:lnTo>
                  <a:lnTo>
                    <a:pt x="630" y="568"/>
                  </a:lnTo>
                  <a:lnTo>
                    <a:pt x="643" y="570"/>
                  </a:lnTo>
                  <a:lnTo>
                    <a:pt x="654" y="574"/>
                  </a:lnTo>
                  <a:lnTo>
                    <a:pt x="683" y="545"/>
                  </a:lnTo>
                  <a:lnTo>
                    <a:pt x="656" y="563"/>
                  </a:lnTo>
                  <a:lnTo>
                    <a:pt x="642" y="567"/>
                  </a:lnTo>
                  <a:lnTo>
                    <a:pt x="634" y="560"/>
                  </a:lnTo>
                  <a:lnTo>
                    <a:pt x="629" y="554"/>
                  </a:lnTo>
                  <a:lnTo>
                    <a:pt x="628" y="549"/>
                  </a:lnTo>
                  <a:lnTo>
                    <a:pt x="627" y="540"/>
                  </a:lnTo>
                  <a:lnTo>
                    <a:pt x="632" y="535"/>
                  </a:lnTo>
                  <a:lnTo>
                    <a:pt x="629" y="528"/>
                  </a:lnTo>
                  <a:lnTo>
                    <a:pt x="628" y="521"/>
                  </a:lnTo>
                  <a:lnTo>
                    <a:pt x="625" y="531"/>
                  </a:lnTo>
                  <a:lnTo>
                    <a:pt x="628" y="534"/>
                  </a:lnTo>
                  <a:lnTo>
                    <a:pt x="621" y="540"/>
                  </a:lnTo>
                  <a:lnTo>
                    <a:pt x="622" y="547"/>
                  </a:lnTo>
                  <a:lnTo>
                    <a:pt x="626" y="553"/>
                  </a:lnTo>
                  <a:lnTo>
                    <a:pt x="625" y="558"/>
                  </a:lnTo>
                  <a:lnTo>
                    <a:pt x="617" y="561"/>
                  </a:lnTo>
                  <a:lnTo>
                    <a:pt x="612" y="557"/>
                  </a:lnTo>
                  <a:lnTo>
                    <a:pt x="609" y="559"/>
                  </a:lnTo>
                  <a:lnTo>
                    <a:pt x="600" y="559"/>
                  </a:lnTo>
                  <a:lnTo>
                    <a:pt x="608" y="545"/>
                  </a:lnTo>
                  <a:lnTo>
                    <a:pt x="601" y="545"/>
                  </a:lnTo>
                  <a:lnTo>
                    <a:pt x="598" y="541"/>
                  </a:lnTo>
                  <a:lnTo>
                    <a:pt x="600" y="554"/>
                  </a:lnTo>
                  <a:lnTo>
                    <a:pt x="595" y="558"/>
                  </a:lnTo>
                  <a:lnTo>
                    <a:pt x="584" y="559"/>
                  </a:lnTo>
                  <a:lnTo>
                    <a:pt x="578" y="562"/>
                  </a:lnTo>
                  <a:lnTo>
                    <a:pt x="558" y="563"/>
                  </a:lnTo>
                  <a:lnTo>
                    <a:pt x="555" y="568"/>
                  </a:lnTo>
                  <a:lnTo>
                    <a:pt x="557" y="574"/>
                  </a:lnTo>
                  <a:lnTo>
                    <a:pt x="553" y="582"/>
                  </a:lnTo>
                  <a:lnTo>
                    <a:pt x="551" y="593"/>
                  </a:lnTo>
                  <a:lnTo>
                    <a:pt x="543" y="600"/>
                  </a:lnTo>
                  <a:lnTo>
                    <a:pt x="536" y="608"/>
                  </a:lnTo>
                  <a:lnTo>
                    <a:pt x="536" y="605"/>
                  </a:lnTo>
                  <a:lnTo>
                    <a:pt x="540" y="599"/>
                  </a:lnTo>
                  <a:lnTo>
                    <a:pt x="534" y="598"/>
                  </a:lnTo>
                  <a:lnTo>
                    <a:pt x="529" y="594"/>
                  </a:lnTo>
                  <a:lnTo>
                    <a:pt x="527" y="587"/>
                  </a:lnTo>
                  <a:lnTo>
                    <a:pt x="524" y="592"/>
                  </a:lnTo>
                  <a:lnTo>
                    <a:pt x="522" y="586"/>
                  </a:lnTo>
                  <a:lnTo>
                    <a:pt x="516" y="584"/>
                  </a:lnTo>
                  <a:lnTo>
                    <a:pt x="514" y="593"/>
                  </a:lnTo>
                  <a:lnTo>
                    <a:pt x="522" y="602"/>
                  </a:lnTo>
                  <a:lnTo>
                    <a:pt x="528" y="605"/>
                  </a:lnTo>
                  <a:lnTo>
                    <a:pt x="532" y="607"/>
                  </a:lnTo>
                  <a:lnTo>
                    <a:pt x="532" y="616"/>
                  </a:lnTo>
                  <a:lnTo>
                    <a:pt x="529" y="624"/>
                  </a:lnTo>
                  <a:lnTo>
                    <a:pt x="521" y="626"/>
                  </a:lnTo>
                  <a:lnTo>
                    <a:pt x="516" y="632"/>
                  </a:lnTo>
                  <a:lnTo>
                    <a:pt x="513" y="632"/>
                  </a:lnTo>
                  <a:lnTo>
                    <a:pt x="504" y="633"/>
                  </a:lnTo>
                  <a:lnTo>
                    <a:pt x="494" y="636"/>
                  </a:lnTo>
                  <a:lnTo>
                    <a:pt x="500" y="641"/>
                  </a:lnTo>
                  <a:lnTo>
                    <a:pt x="487" y="649"/>
                  </a:lnTo>
                  <a:lnTo>
                    <a:pt x="484" y="644"/>
                  </a:lnTo>
                  <a:lnTo>
                    <a:pt x="481" y="637"/>
                  </a:lnTo>
                  <a:lnTo>
                    <a:pt x="484" y="634"/>
                  </a:lnTo>
                  <a:lnTo>
                    <a:pt x="484" y="627"/>
                  </a:lnTo>
                  <a:lnTo>
                    <a:pt x="480" y="623"/>
                  </a:lnTo>
                  <a:lnTo>
                    <a:pt x="474" y="639"/>
                  </a:lnTo>
                  <a:lnTo>
                    <a:pt x="474" y="650"/>
                  </a:lnTo>
                  <a:lnTo>
                    <a:pt x="481" y="655"/>
                  </a:lnTo>
                  <a:lnTo>
                    <a:pt x="482" y="664"/>
                  </a:lnTo>
                  <a:lnTo>
                    <a:pt x="477" y="667"/>
                  </a:lnTo>
                  <a:lnTo>
                    <a:pt x="479" y="674"/>
                  </a:lnTo>
                  <a:lnTo>
                    <a:pt x="461" y="657"/>
                  </a:lnTo>
                  <a:lnTo>
                    <a:pt x="442" y="658"/>
                  </a:lnTo>
                  <a:lnTo>
                    <a:pt x="428" y="669"/>
                  </a:lnTo>
                  <a:lnTo>
                    <a:pt x="408" y="672"/>
                  </a:lnTo>
                  <a:lnTo>
                    <a:pt x="382" y="648"/>
                  </a:lnTo>
                  <a:lnTo>
                    <a:pt x="389" y="624"/>
                  </a:lnTo>
                  <a:lnTo>
                    <a:pt x="410" y="618"/>
                  </a:lnTo>
                  <a:lnTo>
                    <a:pt x="429" y="603"/>
                  </a:lnTo>
                  <a:lnTo>
                    <a:pt x="434" y="574"/>
                  </a:lnTo>
                  <a:lnTo>
                    <a:pt x="444" y="564"/>
                  </a:lnTo>
                  <a:lnTo>
                    <a:pt x="452" y="570"/>
                  </a:lnTo>
                  <a:lnTo>
                    <a:pt x="481" y="568"/>
                  </a:lnTo>
                  <a:lnTo>
                    <a:pt x="491" y="565"/>
                  </a:lnTo>
                  <a:lnTo>
                    <a:pt x="500" y="573"/>
                  </a:lnTo>
                  <a:lnTo>
                    <a:pt x="509" y="568"/>
                  </a:lnTo>
                  <a:lnTo>
                    <a:pt x="497" y="553"/>
                  </a:lnTo>
                  <a:lnTo>
                    <a:pt x="500" y="539"/>
                  </a:lnTo>
                  <a:lnTo>
                    <a:pt x="483" y="499"/>
                  </a:lnTo>
                  <a:lnTo>
                    <a:pt x="473" y="498"/>
                  </a:lnTo>
                  <a:lnTo>
                    <a:pt x="460" y="473"/>
                  </a:lnTo>
                  <a:lnTo>
                    <a:pt x="463" y="452"/>
                  </a:lnTo>
                  <a:lnTo>
                    <a:pt x="440" y="406"/>
                  </a:lnTo>
                  <a:lnTo>
                    <a:pt x="415" y="403"/>
                  </a:lnTo>
                  <a:lnTo>
                    <a:pt x="338" y="373"/>
                  </a:lnTo>
                  <a:lnTo>
                    <a:pt x="304" y="386"/>
                  </a:lnTo>
                  <a:lnTo>
                    <a:pt x="302" y="396"/>
                  </a:lnTo>
                  <a:lnTo>
                    <a:pt x="262" y="400"/>
                  </a:lnTo>
                  <a:lnTo>
                    <a:pt x="234" y="434"/>
                  </a:lnTo>
                  <a:lnTo>
                    <a:pt x="224" y="431"/>
                  </a:lnTo>
                  <a:lnTo>
                    <a:pt x="196" y="432"/>
                  </a:lnTo>
                  <a:lnTo>
                    <a:pt x="171" y="446"/>
                  </a:lnTo>
                  <a:lnTo>
                    <a:pt x="153" y="436"/>
                  </a:lnTo>
                  <a:lnTo>
                    <a:pt x="143" y="439"/>
                  </a:lnTo>
                  <a:lnTo>
                    <a:pt x="130" y="430"/>
                  </a:lnTo>
                  <a:lnTo>
                    <a:pt x="119" y="435"/>
                  </a:lnTo>
                  <a:lnTo>
                    <a:pt x="66" y="420"/>
                  </a:lnTo>
                  <a:lnTo>
                    <a:pt x="44" y="437"/>
                  </a:lnTo>
                  <a:lnTo>
                    <a:pt x="35" y="431"/>
                  </a:lnTo>
                  <a:lnTo>
                    <a:pt x="30" y="417"/>
                  </a:lnTo>
                  <a:lnTo>
                    <a:pt x="20" y="413"/>
                  </a:lnTo>
                  <a:lnTo>
                    <a:pt x="15" y="394"/>
                  </a:lnTo>
                  <a:lnTo>
                    <a:pt x="5" y="384"/>
                  </a:lnTo>
                  <a:lnTo>
                    <a:pt x="0" y="357"/>
                  </a:lnTo>
                  <a:lnTo>
                    <a:pt x="15" y="314"/>
                  </a:lnTo>
                  <a:lnTo>
                    <a:pt x="29" y="302"/>
                  </a:lnTo>
                  <a:lnTo>
                    <a:pt x="27" y="293"/>
                  </a:lnTo>
                  <a:lnTo>
                    <a:pt x="105" y="211"/>
                  </a:lnTo>
                  <a:lnTo>
                    <a:pt x="119" y="210"/>
                  </a:lnTo>
                  <a:lnTo>
                    <a:pt x="127" y="200"/>
                  </a:lnTo>
                  <a:lnTo>
                    <a:pt x="131" y="154"/>
                  </a:lnTo>
                  <a:lnTo>
                    <a:pt x="104" y="113"/>
                  </a:lnTo>
                  <a:lnTo>
                    <a:pt x="98" y="93"/>
                  </a:lnTo>
                  <a:lnTo>
                    <a:pt x="111" y="90"/>
                  </a:lnTo>
                  <a:lnTo>
                    <a:pt x="111" y="86"/>
                  </a:lnTo>
                  <a:lnTo>
                    <a:pt x="113" y="81"/>
                  </a:lnTo>
                  <a:lnTo>
                    <a:pt x="124" y="87"/>
                  </a:lnTo>
                  <a:lnTo>
                    <a:pt x="141" y="64"/>
                  </a:lnTo>
                  <a:lnTo>
                    <a:pt x="139" y="55"/>
                  </a:lnTo>
                  <a:lnTo>
                    <a:pt x="148" y="48"/>
                  </a:lnTo>
                  <a:lnTo>
                    <a:pt x="226" y="55"/>
                  </a:lnTo>
                  <a:lnTo>
                    <a:pt x="255" y="55"/>
                  </a:lnTo>
                  <a:lnTo>
                    <a:pt x="292" y="72"/>
                  </a:lnTo>
                  <a:lnTo>
                    <a:pt x="308" y="69"/>
                  </a:lnTo>
                  <a:lnTo>
                    <a:pt x="326" y="64"/>
                  </a:lnTo>
                  <a:lnTo>
                    <a:pt x="342" y="81"/>
                  </a:lnTo>
                  <a:lnTo>
                    <a:pt x="387" y="79"/>
                  </a:lnTo>
                  <a:lnTo>
                    <a:pt x="396" y="87"/>
                  </a:lnTo>
                  <a:lnTo>
                    <a:pt x="421" y="81"/>
                  </a:lnTo>
                  <a:lnTo>
                    <a:pt x="429" y="90"/>
                  </a:lnTo>
                  <a:lnTo>
                    <a:pt x="441" y="75"/>
                  </a:lnTo>
                  <a:lnTo>
                    <a:pt x="455" y="81"/>
                  </a:lnTo>
                  <a:lnTo>
                    <a:pt x="453" y="90"/>
                  </a:lnTo>
                  <a:lnTo>
                    <a:pt x="467" y="87"/>
                  </a:lnTo>
                  <a:lnTo>
                    <a:pt x="472" y="93"/>
                  </a:lnTo>
                  <a:lnTo>
                    <a:pt x="496" y="88"/>
                  </a:lnTo>
                  <a:lnTo>
                    <a:pt x="508" y="110"/>
                  </a:lnTo>
                  <a:lnTo>
                    <a:pt x="523" y="110"/>
                  </a:lnTo>
                  <a:lnTo>
                    <a:pt x="528" y="114"/>
                  </a:lnTo>
                  <a:lnTo>
                    <a:pt x="536" y="101"/>
                  </a:lnTo>
                  <a:lnTo>
                    <a:pt x="530" y="96"/>
                  </a:lnTo>
                  <a:lnTo>
                    <a:pt x="534" y="64"/>
                  </a:lnTo>
                  <a:lnTo>
                    <a:pt x="563" y="23"/>
                  </a:lnTo>
                  <a:lnTo>
                    <a:pt x="618" y="15"/>
                  </a:lnTo>
                  <a:lnTo>
                    <a:pt x="639" y="22"/>
                  </a:lnTo>
                  <a:lnTo>
                    <a:pt x="651" y="12"/>
                  </a:lnTo>
                  <a:lnTo>
                    <a:pt x="651" y="5"/>
                  </a:lnTo>
                  <a:lnTo>
                    <a:pt x="658" y="5"/>
                  </a:lnTo>
                  <a:lnTo>
                    <a:pt x="666" y="0"/>
                  </a:lnTo>
                  <a:lnTo>
                    <a:pt x="683" y="8"/>
                  </a:lnTo>
                  <a:lnTo>
                    <a:pt x="725" y="0"/>
                  </a:lnTo>
                  <a:lnTo>
                    <a:pt x="746" y="3"/>
                  </a:lnTo>
                  <a:lnTo>
                    <a:pt x="777" y="41"/>
                  </a:lnTo>
                  <a:lnTo>
                    <a:pt x="765" y="54"/>
                  </a:lnTo>
                  <a:lnTo>
                    <a:pt x="774" y="68"/>
                  </a:lnTo>
                  <a:lnTo>
                    <a:pt x="775" y="96"/>
                  </a:lnTo>
                  <a:lnTo>
                    <a:pt x="827" y="103"/>
                  </a:lnTo>
                  <a:lnTo>
                    <a:pt x="832" y="124"/>
                  </a:lnTo>
                  <a:lnTo>
                    <a:pt x="849" y="160"/>
                  </a:lnTo>
                  <a:lnTo>
                    <a:pt x="855" y="167"/>
                  </a:lnTo>
                  <a:lnTo>
                    <a:pt x="857" y="183"/>
                  </a:lnTo>
                  <a:lnTo>
                    <a:pt x="853" y="193"/>
                  </a:lnTo>
                  <a:lnTo>
                    <a:pt x="870" y="203"/>
                  </a:lnTo>
                  <a:lnTo>
                    <a:pt x="893" y="183"/>
                  </a:lnTo>
                  <a:lnTo>
                    <a:pt x="931" y="204"/>
                  </a:lnTo>
                  <a:lnTo>
                    <a:pt x="958" y="202"/>
                  </a:lnTo>
                  <a:lnTo>
                    <a:pt x="972" y="189"/>
                  </a:lnTo>
                  <a:lnTo>
                    <a:pt x="993" y="209"/>
                  </a:lnTo>
                  <a:lnTo>
                    <a:pt x="998" y="222"/>
                  </a:lnTo>
                  <a:lnTo>
                    <a:pt x="1010" y="234"/>
                  </a:lnTo>
                  <a:lnTo>
                    <a:pt x="1030" y="224"/>
                  </a:lnTo>
                  <a:lnTo>
                    <a:pt x="1051" y="237"/>
                  </a:lnTo>
                  <a:lnTo>
                    <a:pt x="1060" y="252"/>
                  </a:lnTo>
                  <a:lnTo>
                    <a:pt x="1088" y="249"/>
                  </a:lnTo>
                  <a:lnTo>
                    <a:pt x="1095" y="260"/>
                  </a:lnTo>
                  <a:lnTo>
                    <a:pt x="1119" y="281"/>
                  </a:lnTo>
                  <a:lnTo>
                    <a:pt x="1141" y="274"/>
                  </a:lnTo>
                  <a:lnTo>
                    <a:pt x="1152" y="279"/>
                  </a:lnTo>
                  <a:lnTo>
                    <a:pt x="1143" y="291"/>
                  </a:lnTo>
                  <a:lnTo>
                    <a:pt x="1150" y="306"/>
                  </a:lnTo>
                  <a:lnTo>
                    <a:pt x="1125" y="32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08" name="Freeform 503"/>
            <p:cNvSpPr>
              <a:spLocks/>
            </p:cNvSpPr>
            <p:nvPr/>
          </p:nvSpPr>
          <p:spPr bwMode="auto">
            <a:xfrm>
              <a:off x="5060" y="1848"/>
              <a:ext cx="12" cy="24"/>
            </a:xfrm>
            <a:custGeom>
              <a:avLst/>
              <a:gdLst>
                <a:gd name="T0" fmla="*/ 8 w 12"/>
                <a:gd name="T1" fmla="*/ 24 h 24"/>
                <a:gd name="T2" fmla="*/ 12 w 12"/>
                <a:gd name="T3" fmla="*/ 14 h 24"/>
                <a:gd name="T4" fmla="*/ 4 w 12"/>
                <a:gd name="T5" fmla="*/ 0 h 24"/>
                <a:gd name="T6" fmla="*/ 8 w 12"/>
                <a:gd name="T7" fmla="*/ 13 h 24"/>
                <a:gd name="T8" fmla="*/ 0 w 12"/>
                <a:gd name="T9" fmla="*/ 19 h 24"/>
                <a:gd name="T10" fmla="*/ 8 w 12"/>
                <a:gd name="T11" fmla="*/ 24 h 24"/>
              </a:gdLst>
              <a:ahLst/>
              <a:cxnLst>
                <a:cxn ang="0">
                  <a:pos x="T0" y="T1"/>
                </a:cxn>
                <a:cxn ang="0">
                  <a:pos x="T2" y="T3"/>
                </a:cxn>
                <a:cxn ang="0">
                  <a:pos x="T4" y="T5"/>
                </a:cxn>
                <a:cxn ang="0">
                  <a:pos x="T6" y="T7"/>
                </a:cxn>
                <a:cxn ang="0">
                  <a:pos x="T8" y="T9"/>
                </a:cxn>
                <a:cxn ang="0">
                  <a:pos x="T10" y="T11"/>
                </a:cxn>
              </a:cxnLst>
              <a:rect l="0" t="0" r="r" b="b"/>
              <a:pathLst>
                <a:path w="12" h="24">
                  <a:moveTo>
                    <a:pt x="8" y="24"/>
                  </a:moveTo>
                  <a:lnTo>
                    <a:pt x="12" y="14"/>
                  </a:lnTo>
                  <a:lnTo>
                    <a:pt x="4" y="0"/>
                  </a:lnTo>
                  <a:lnTo>
                    <a:pt x="8" y="13"/>
                  </a:lnTo>
                  <a:lnTo>
                    <a:pt x="0" y="19"/>
                  </a:lnTo>
                  <a:lnTo>
                    <a:pt x="8" y="2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09" name="Freeform 504"/>
            <p:cNvSpPr>
              <a:spLocks/>
            </p:cNvSpPr>
            <p:nvPr/>
          </p:nvSpPr>
          <p:spPr bwMode="auto">
            <a:xfrm>
              <a:off x="5060" y="1848"/>
              <a:ext cx="12" cy="24"/>
            </a:xfrm>
            <a:custGeom>
              <a:avLst/>
              <a:gdLst>
                <a:gd name="T0" fmla="*/ 8 w 12"/>
                <a:gd name="T1" fmla="*/ 24 h 24"/>
                <a:gd name="T2" fmla="*/ 12 w 12"/>
                <a:gd name="T3" fmla="*/ 14 h 24"/>
                <a:gd name="T4" fmla="*/ 4 w 12"/>
                <a:gd name="T5" fmla="*/ 0 h 24"/>
                <a:gd name="T6" fmla="*/ 8 w 12"/>
                <a:gd name="T7" fmla="*/ 13 h 24"/>
                <a:gd name="T8" fmla="*/ 0 w 12"/>
                <a:gd name="T9" fmla="*/ 19 h 24"/>
                <a:gd name="T10" fmla="*/ 8 w 12"/>
                <a:gd name="T11" fmla="*/ 24 h 24"/>
              </a:gdLst>
              <a:ahLst/>
              <a:cxnLst>
                <a:cxn ang="0">
                  <a:pos x="T0" y="T1"/>
                </a:cxn>
                <a:cxn ang="0">
                  <a:pos x="T2" y="T3"/>
                </a:cxn>
                <a:cxn ang="0">
                  <a:pos x="T4" y="T5"/>
                </a:cxn>
                <a:cxn ang="0">
                  <a:pos x="T6" y="T7"/>
                </a:cxn>
                <a:cxn ang="0">
                  <a:pos x="T8" y="T9"/>
                </a:cxn>
                <a:cxn ang="0">
                  <a:pos x="T10" y="T11"/>
                </a:cxn>
              </a:cxnLst>
              <a:rect l="0" t="0" r="r" b="b"/>
              <a:pathLst>
                <a:path w="12" h="24">
                  <a:moveTo>
                    <a:pt x="8" y="24"/>
                  </a:moveTo>
                  <a:lnTo>
                    <a:pt x="12" y="14"/>
                  </a:lnTo>
                  <a:lnTo>
                    <a:pt x="4" y="0"/>
                  </a:lnTo>
                  <a:lnTo>
                    <a:pt x="8" y="13"/>
                  </a:lnTo>
                  <a:lnTo>
                    <a:pt x="0" y="19"/>
                  </a:lnTo>
                  <a:lnTo>
                    <a:pt x="8" y="2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10" name="Freeform 505"/>
            <p:cNvSpPr>
              <a:spLocks/>
            </p:cNvSpPr>
            <p:nvPr/>
          </p:nvSpPr>
          <p:spPr bwMode="auto">
            <a:xfrm>
              <a:off x="4924" y="1908"/>
              <a:ext cx="14" cy="8"/>
            </a:xfrm>
            <a:custGeom>
              <a:avLst/>
              <a:gdLst>
                <a:gd name="T0" fmla="*/ 7 w 14"/>
                <a:gd name="T1" fmla="*/ 0 h 8"/>
                <a:gd name="T2" fmla="*/ 0 w 14"/>
                <a:gd name="T3" fmla="*/ 1 h 8"/>
                <a:gd name="T4" fmla="*/ 9 w 14"/>
                <a:gd name="T5" fmla="*/ 8 h 8"/>
                <a:gd name="T6" fmla="*/ 14 w 14"/>
                <a:gd name="T7" fmla="*/ 8 h 8"/>
                <a:gd name="T8" fmla="*/ 7 w 14"/>
                <a:gd name="T9" fmla="*/ 0 h 8"/>
              </a:gdLst>
              <a:ahLst/>
              <a:cxnLst>
                <a:cxn ang="0">
                  <a:pos x="T0" y="T1"/>
                </a:cxn>
                <a:cxn ang="0">
                  <a:pos x="T2" y="T3"/>
                </a:cxn>
                <a:cxn ang="0">
                  <a:pos x="T4" y="T5"/>
                </a:cxn>
                <a:cxn ang="0">
                  <a:pos x="T6" y="T7"/>
                </a:cxn>
                <a:cxn ang="0">
                  <a:pos x="T8" y="T9"/>
                </a:cxn>
              </a:cxnLst>
              <a:rect l="0" t="0" r="r" b="b"/>
              <a:pathLst>
                <a:path w="14" h="8">
                  <a:moveTo>
                    <a:pt x="7" y="0"/>
                  </a:moveTo>
                  <a:lnTo>
                    <a:pt x="0" y="1"/>
                  </a:lnTo>
                  <a:lnTo>
                    <a:pt x="9" y="8"/>
                  </a:lnTo>
                  <a:lnTo>
                    <a:pt x="14" y="8"/>
                  </a:lnTo>
                  <a:lnTo>
                    <a:pt x="7"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11" name="Freeform 506"/>
            <p:cNvSpPr>
              <a:spLocks/>
            </p:cNvSpPr>
            <p:nvPr/>
          </p:nvSpPr>
          <p:spPr bwMode="auto">
            <a:xfrm>
              <a:off x="4924" y="1908"/>
              <a:ext cx="14" cy="8"/>
            </a:xfrm>
            <a:custGeom>
              <a:avLst/>
              <a:gdLst>
                <a:gd name="T0" fmla="*/ 7 w 14"/>
                <a:gd name="T1" fmla="*/ 0 h 8"/>
                <a:gd name="T2" fmla="*/ 0 w 14"/>
                <a:gd name="T3" fmla="*/ 1 h 8"/>
                <a:gd name="T4" fmla="*/ 9 w 14"/>
                <a:gd name="T5" fmla="*/ 8 h 8"/>
                <a:gd name="T6" fmla="*/ 14 w 14"/>
                <a:gd name="T7" fmla="*/ 8 h 8"/>
                <a:gd name="T8" fmla="*/ 7 w 14"/>
                <a:gd name="T9" fmla="*/ 0 h 8"/>
              </a:gdLst>
              <a:ahLst/>
              <a:cxnLst>
                <a:cxn ang="0">
                  <a:pos x="T0" y="T1"/>
                </a:cxn>
                <a:cxn ang="0">
                  <a:pos x="T2" y="T3"/>
                </a:cxn>
                <a:cxn ang="0">
                  <a:pos x="T4" y="T5"/>
                </a:cxn>
                <a:cxn ang="0">
                  <a:pos x="T6" y="T7"/>
                </a:cxn>
                <a:cxn ang="0">
                  <a:pos x="T8" y="T9"/>
                </a:cxn>
              </a:cxnLst>
              <a:rect l="0" t="0" r="r" b="b"/>
              <a:pathLst>
                <a:path w="14" h="8">
                  <a:moveTo>
                    <a:pt x="7" y="0"/>
                  </a:moveTo>
                  <a:lnTo>
                    <a:pt x="0" y="1"/>
                  </a:lnTo>
                  <a:lnTo>
                    <a:pt x="9" y="8"/>
                  </a:lnTo>
                  <a:lnTo>
                    <a:pt x="14" y="8"/>
                  </a:lnTo>
                  <a:lnTo>
                    <a:pt x="7"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12" name="Freeform 507"/>
            <p:cNvSpPr>
              <a:spLocks/>
            </p:cNvSpPr>
            <p:nvPr/>
          </p:nvSpPr>
          <p:spPr bwMode="auto">
            <a:xfrm>
              <a:off x="4910" y="1733"/>
              <a:ext cx="180" cy="252"/>
            </a:xfrm>
            <a:custGeom>
              <a:avLst/>
              <a:gdLst>
                <a:gd name="T0" fmla="*/ 104 w 180"/>
                <a:gd name="T1" fmla="*/ 178 h 252"/>
                <a:gd name="T2" fmla="*/ 91 w 180"/>
                <a:gd name="T3" fmla="*/ 171 h 252"/>
                <a:gd name="T4" fmla="*/ 108 w 180"/>
                <a:gd name="T5" fmla="*/ 154 h 252"/>
                <a:gd name="T6" fmla="*/ 101 w 180"/>
                <a:gd name="T7" fmla="*/ 146 h 252"/>
                <a:gd name="T8" fmla="*/ 112 w 180"/>
                <a:gd name="T9" fmla="*/ 146 h 252"/>
                <a:gd name="T10" fmla="*/ 127 w 180"/>
                <a:gd name="T11" fmla="*/ 137 h 252"/>
                <a:gd name="T12" fmla="*/ 111 w 180"/>
                <a:gd name="T13" fmla="*/ 128 h 252"/>
                <a:gd name="T14" fmla="*/ 119 w 180"/>
                <a:gd name="T15" fmla="*/ 121 h 252"/>
                <a:gd name="T16" fmla="*/ 139 w 180"/>
                <a:gd name="T17" fmla="*/ 122 h 252"/>
                <a:gd name="T18" fmla="*/ 132 w 180"/>
                <a:gd name="T19" fmla="*/ 109 h 252"/>
                <a:gd name="T20" fmla="*/ 140 w 180"/>
                <a:gd name="T21" fmla="*/ 91 h 252"/>
                <a:gd name="T22" fmla="*/ 145 w 180"/>
                <a:gd name="T23" fmla="*/ 102 h 252"/>
                <a:gd name="T24" fmla="*/ 163 w 180"/>
                <a:gd name="T25" fmla="*/ 90 h 252"/>
                <a:gd name="T26" fmla="*/ 166 w 180"/>
                <a:gd name="T27" fmla="*/ 101 h 252"/>
                <a:gd name="T28" fmla="*/ 177 w 180"/>
                <a:gd name="T29" fmla="*/ 88 h 252"/>
                <a:gd name="T30" fmla="*/ 171 w 180"/>
                <a:gd name="T31" fmla="*/ 55 h 252"/>
                <a:gd name="T32" fmla="*/ 152 w 180"/>
                <a:gd name="T33" fmla="*/ 59 h 252"/>
                <a:gd name="T34" fmla="*/ 134 w 180"/>
                <a:gd name="T35" fmla="*/ 64 h 252"/>
                <a:gd name="T36" fmla="*/ 127 w 180"/>
                <a:gd name="T37" fmla="*/ 67 h 252"/>
                <a:gd name="T38" fmla="*/ 129 w 180"/>
                <a:gd name="T39" fmla="*/ 61 h 252"/>
                <a:gd name="T40" fmla="*/ 130 w 180"/>
                <a:gd name="T41" fmla="*/ 59 h 252"/>
                <a:gd name="T42" fmla="*/ 133 w 180"/>
                <a:gd name="T43" fmla="*/ 56 h 252"/>
                <a:gd name="T44" fmla="*/ 142 w 180"/>
                <a:gd name="T45" fmla="*/ 47 h 252"/>
                <a:gd name="T46" fmla="*/ 128 w 180"/>
                <a:gd name="T47" fmla="*/ 51 h 252"/>
                <a:gd name="T48" fmla="*/ 133 w 180"/>
                <a:gd name="T49" fmla="*/ 42 h 252"/>
                <a:gd name="T50" fmla="*/ 139 w 180"/>
                <a:gd name="T51" fmla="*/ 31 h 252"/>
                <a:gd name="T52" fmla="*/ 136 w 180"/>
                <a:gd name="T53" fmla="*/ 12 h 252"/>
                <a:gd name="T54" fmla="*/ 121 w 180"/>
                <a:gd name="T55" fmla="*/ 0 h 252"/>
                <a:gd name="T56" fmla="*/ 98 w 180"/>
                <a:gd name="T57" fmla="*/ 10 h 252"/>
                <a:gd name="T58" fmla="*/ 75 w 180"/>
                <a:gd name="T59" fmla="*/ 9 h 252"/>
                <a:gd name="T60" fmla="*/ 74 w 180"/>
                <a:gd name="T61" fmla="*/ 30 h 252"/>
                <a:gd name="T62" fmla="*/ 75 w 180"/>
                <a:gd name="T63" fmla="*/ 37 h 252"/>
                <a:gd name="T64" fmla="*/ 77 w 180"/>
                <a:gd name="T65" fmla="*/ 55 h 252"/>
                <a:gd name="T66" fmla="*/ 65 w 180"/>
                <a:gd name="T67" fmla="*/ 37 h 252"/>
                <a:gd name="T68" fmla="*/ 51 w 180"/>
                <a:gd name="T69" fmla="*/ 34 h 252"/>
                <a:gd name="T70" fmla="*/ 43 w 180"/>
                <a:gd name="T71" fmla="*/ 53 h 252"/>
                <a:gd name="T72" fmla="*/ 42 w 180"/>
                <a:gd name="T73" fmla="*/ 57 h 252"/>
                <a:gd name="T74" fmla="*/ 35 w 180"/>
                <a:gd name="T75" fmla="*/ 57 h 252"/>
                <a:gd name="T76" fmla="*/ 19 w 180"/>
                <a:gd name="T77" fmla="*/ 55 h 252"/>
                <a:gd name="T78" fmla="*/ 12 w 180"/>
                <a:gd name="T79" fmla="*/ 41 h 252"/>
                <a:gd name="T80" fmla="*/ 2 w 180"/>
                <a:gd name="T81" fmla="*/ 53 h 252"/>
                <a:gd name="T82" fmla="*/ 8 w 180"/>
                <a:gd name="T83" fmla="*/ 75 h 252"/>
                <a:gd name="T84" fmla="*/ 4 w 180"/>
                <a:gd name="T85" fmla="*/ 78 h 252"/>
                <a:gd name="T86" fmla="*/ 11 w 180"/>
                <a:gd name="T87" fmla="*/ 107 h 252"/>
                <a:gd name="T88" fmla="*/ 16 w 180"/>
                <a:gd name="T89" fmla="*/ 130 h 252"/>
                <a:gd name="T90" fmla="*/ 4 w 180"/>
                <a:gd name="T91" fmla="*/ 134 h 252"/>
                <a:gd name="T92" fmla="*/ 4 w 180"/>
                <a:gd name="T93" fmla="*/ 120 h 252"/>
                <a:gd name="T94" fmla="*/ 0 w 180"/>
                <a:gd name="T95" fmla="*/ 158 h 252"/>
                <a:gd name="T96" fmla="*/ 16 w 180"/>
                <a:gd name="T97" fmla="*/ 167 h 252"/>
                <a:gd name="T98" fmla="*/ 21 w 180"/>
                <a:gd name="T99" fmla="*/ 157 h 252"/>
                <a:gd name="T100" fmla="*/ 25 w 180"/>
                <a:gd name="T101" fmla="*/ 176 h 252"/>
                <a:gd name="T102" fmla="*/ 39 w 180"/>
                <a:gd name="T103" fmla="*/ 182 h 252"/>
                <a:gd name="T104" fmla="*/ 42 w 180"/>
                <a:gd name="T105" fmla="*/ 211 h 252"/>
                <a:gd name="T106" fmla="*/ 46 w 180"/>
                <a:gd name="T107" fmla="*/ 234 h 252"/>
                <a:gd name="T108" fmla="*/ 69 w 180"/>
                <a:gd name="T109" fmla="*/ 252 h 252"/>
                <a:gd name="T110" fmla="*/ 85 w 180"/>
                <a:gd name="T111" fmla="*/ 244 h 252"/>
                <a:gd name="T112" fmla="*/ 98 w 180"/>
                <a:gd name="T113" fmla="*/ 241 h 252"/>
                <a:gd name="T114" fmla="*/ 101 w 180"/>
                <a:gd name="T115" fmla="*/ 224 h 252"/>
                <a:gd name="T116" fmla="*/ 86 w 180"/>
                <a:gd name="T117" fmla="*/ 212 h 252"/>
                <a:gd name="T118" fmla="*/ 96 w 180"/>
                <a:gd name="T119" fmla="*/ 18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 h="252">
                  <a:moveTo>
                    <a:pt x="96" y="185"/>
                  </a:moveTo>
                  <a:lnTo>
                    <a:pt x="104" y="178"/>
                  </a:lnTo>
                  <a:lnTo>
                    <a:pt x="102" y="171"/>
                  </a:lnTo>
                  <a:lnTo>
                    <a:pt x="91" y="171"/>
                  </a:lnTo>
                  <a:lnTo>
                    <a:pt x="100" y="162"/>
                  </a:lnTo>
                  <a:lnTo>
                    <a:pt x="108" y="154"/>
                  </a:lnTo>
                  <a:lnTo>
                    <a:pt x="94" y="149"/>
                  </a:lnTo>
                  <a:lnTo>
                    <a:pt x="101" y="146"/>
                  </a:lnTo>
                  <a:lnTo>
                    <a:pt x="104" y="137"/>
                  </a:lnTo>
                  <a:lnTo>
                    <a:pt x="112" y="146"/>
                  </a:lnTo>
                  <a:lnTo>
                    <a:pt x="124" y="144"/>
                  </a:lnTo>
                  <a:lnTo>
                    <a:pt x="127" y="137"/>
                  </a:lnTo>
                  <a:lnTo>
                    <a:pt x="120" y="133"/>
                  </a:lnTo>
                  <a:lnTo>
                    <a:pt x="111" y="128"/>
                  </a:lnTo>
                  <a:lnTo>
                    <a:pt x="118" y="125"/>
                  </a:lnTo>
                  <a:lnTo>
                    <a:pt x="119" y="121"/>
                  </a:lnTo>
                  <a:lnTo>
                    <a:pt x="133" y="131"/>
                  </a:lnTo>
                  <a:lnTo>
                    <a:pt x="139" y="122"/>
                  </a:lnTo>
                  <a:lnTo>
                    <a:pt x="139" y="115"/>
                  </a:lnTo>
                  <a:lnTo>
                    <a:pt x="132" y="109"/>
                  </a:lnTo>
                  <a:lnTo>
                    <a:pt x="136" y="98"/>
                  </a:lnTo>
                  <a:lnTo>
                    <a:pt x="140" y="91"/>
                  </a:lnTo>
                  <a:lnTo>
                    <a:pt x="147" y="86"/>
                  </a:lnTo>
                  <a:lnTo>
                    <a:pt x="145" y="102"/>
                  </a:lnTo>
                  <a:lnTo>
                    <a:pt x="155" y="91"/>
                  </a:lnTo>
                  <a:lnTo>
                    <a:pt x="163" y="90"/>
                  </a:lnTo>
                  <a:lnTo>
                    <a:pt x="163" y="100"/>
                  </a:lnTo>
                  <a:lnTo>
                    <a:pt x="166" y="101"/>
                  </a:lnTo>
                  <a:lnTo>
                    <a:pt x="167" y="95"/>
                  </a:lnTo>
                  <a:lnTo>
                    <a:pt x="177" y="88"/>
                  </a:lnTo>
                  <a:lnTo>
                    <a:pt x="180" y="67"/>
                  </a:lnTo>
                  <a:lnTo>
                    <a:pt x="171" y="55"/>
                  </a:lnTo>
                  <a:lnTo>
                    <a:pt x="160" y="57"/>
                  </a:lnTo>
                  <a:lnTo>
                    <a:pt x="152" y="59"/>
                  </a:lnTo>
                  <a:lnTo>
                    <a:pt x="141" y="57"/>
                  </a:lnTo>
                  <a:lnTo>
                    <a:pt x="134" y="64"/>
                  </a:lnTo>
                  <a:lnTo>
                    <a:pt x="127" y="67"/>
                  </a:lnTo>
                  <a:lnTo>
                    <a:pt x="127" y="67"/>
                  </a:lnTo>
                  <a:lnTo>
                    <a:pt x="128" y="64"/>
                  </a:lnTo>
                  <a:lnTo>
                    <a:pt x="129" y="61"/>
                  </a:lnTo>
                  <a:lnTo>
                    <a:pt x="130" y="59"/>
                  </a:lnTo>
                  <a:lnTo>
                    <a:pt x="130" y="59"/>
                  </a:lnTo>
                  <a:lnTo>
                    <a:pt x="131" y="58"/>
                  </a:lnTo>
                  <a:lnTo>
                    <a:pt x="133" y="56"/>
                  </a:lnTo>
                  <a:lnTo>
                    <a:pt x="136" y="54"/>
                  </a:lnTo>
                  <a:lnTo>
                    <a:pt x="142" y="47"/>
                  </a:lnTo>
                  <a:lnTo>
                    <a:pt x="140" y="43"/>
                  </a:lnTo>
                  <a:lnTo>
                    <a:pt x="128" y="51"/>
                  </a:lnTo>
                  <a:lnTo>
                    <a:pt x="128" y="44"/>
                  </a:lnTo>
                  <a:lnTo>
                    <a:pt x="133" y="42"/>
                  </a:lnTo>
                  <a:lnTo>
                    <a:pt x="140" y="39"/>
                  </a:lnTo>
                  <a:lnTo>
                    <a:pt x="139" y="31"/>
                  </a:lnTo>
                  <a:lnTo>
                    <a:pt x="136" y="28"/>
                  </a:lnTo>
                  <a:lnTo>
                    <a:pt x="136" y="12"/>
                  </a:lnTo>
                  <a:lnTo>
                    <a:pt x="134" y="7"/>
                  </a:lnTo>
                  <a:lnTo>
                    <a:pt x="121" y="0"/>
                  </a:lnTo>
                  <a:lnTo>
                    <a:pt x="106" y="3"/>
                  </a:lnTo>
                  <a:lnTo>
                    <a:pt x="98" y="10"/>
                  </a:lnTo>
                  <a:lnTo>
                    <a:pt x="85" y="6"/>
                  </a:lnTo>
                  <a:lnTo>
                    <a:pt x="75" y="9"/>
                  </a:lnTo>
                  <a:lnTo>
                    <a:pt x="71" y="22"/>
                  </a:lnTo>
                  <a:lnTo>
                    <a:pt x="74" y="30"/>
                  </a:lnTo>
                  <a:lnTo>
                    <a:pt x="71" y="37"/>
                  </a:lnTo>
                  <a:lnTo>
                    <a:pt x="75" y="37"/>
                  </a:lnTo>
                  <a:lnTo>
                    <a:pt x="81" y="42"/>
                  </a:lnTo>
                  <a:lnTo>
                    <a:pt x="77" y="55"/>
                  </a:lnTo>
                  <a:lnTo>
                    <a:pt x="65" y="48"/>
                  </a:lnTo>
                  <a:lnTo>
                    <a:pt x="65" y="37"/>
                  </a:lnTo>
                  <a:lnTo>
                    <a:pt x="61" y="30"/>
                  </a:lnTo>
                  <a:lnTo>
                    <a:pt x="51" y="34"/>
                  </a:lnTo>
                  <a:lnTo>
                    <a:pt x="42" y="44"/>
                  </a:lnTo>
                  <a:lnTo>
                    <a:pt x="43" y="53"/>
                  </a:lnTo>
                  <a:lnTo>
                    <a:pt x="47" y="55"/>
                  </a:lnTo>
                  <a:lnTo>
                    <a:pt x="42" y="57"/>
                  </a:lnTo>
                  <a:lnTo>
                    <a:pt x="41" y="69"/>
                  </a:lnTo>
                  <a:lnTo>
                    <a:pt x="35" y="57"/>
                  </a:lnTo>
                  <a:lnTo>
                    <a:pt x="26" y="54"/>
                  </a:lnTo>
                  <a:lnTo>
                    <a:pt x="19" y="55"/>
                  </a:lnTo>
                  <a:lnTo>
                    <a:pt x="12" y="47"/>
                  </a:lnTo>
                  <a:lnTo>
                    <a:pt x="12" y="41"/>
                  </a:lnTo>
                  <a:lnTo>
                    <a:pt x="8" y="38"/>
                  </a:lnTo>
                  <a:lnTo>
                    <a:pt x="2" y="53"/>
                  </a:lnTo>
                  <a:lnTo>
                    <a:pt x="5" y="72"/>
                  </a:lnTo>
                  <a:lnTo>
                    <a:pt x="8" y="75"/>
                  </a:lnTo>
                  <a:lnTo>
                    <a:pt x="8" y="85"/>
                  </a:lnTo>
                  <a:lnTo>
                    <a:pt x="4" y="78"/>
                  </a:lnTo>
                  <a:lnTo>
                    <a:pt x="5" y="109"/>
                  </a:lnTo>
                  <a:lnTo>
                    <a:pt x="11" y="107"/>
                  </a:lnTo>
                  <a:lnTo>
                    <a:pt x="15" y="118"/>
                  </a:lnTo>
                  <a:lnTo>
                    <a:pt x="16" y="130"/>
                  </a:lnTo>
                  <a:lnTo>
                    <a:pt x="12" y="138"/>
                  </a:lnTo>
                  <a:lnTo>
                    <a:pt x="4" y="134"/>
                  </a:lnTo>
                  <a:lnTo>
                    <a:pt x="6" y="120"/>
                  </a:lnTo>
                  <a:lnTo>
                    <a:pt x="4" y="120"/>
                  </a:lnTo>
                  <a:lnTo>
                    <a:pt x="3" y="150"/>
                  </a:lnTo>
                  <a:lnTo>
                    <a:pt x="0" y="158"/>
                  </a:lnTo>
                  <a:lnTo>
                    <a:pt x="10" y="168"/>
                  </a:lnTo>
                  <a:lnTo>
                    <a:pt x="16" y="167"/>
                  </a:lnTo>
                  <a:lnTo>
                    <a:pt x="13" y="159"/>
                  </a:lnTo>
                  <a:lnTo>
                    <a:pt x="21" y="157"/>
                  </a:lnTo>
                  <a:lnTo>
                    <a:pt x="21" y="169"/>
                  </a:lnTo>
                  <a:lnTo>
                    <a:pt x="25" y="176"/>
                  </a:lnTo>
                  <a:lnTo>
                    <a:pt x="34" y="174"/>
                  </a:lnTo>
                  <a:lnTo>
                    <a:pt x="39" y="182"/>
                  </a:lnTo>
                  <a:lnTo>
                    <a:pt x="40" y="197"/>
                  </a:lnTo>
                  <a:lnTo>
                    <a:pt x="42" y="211"/>
                  </a:lnTo>
                  <a:lnTo>
                    <a:pt x="41" y="218"/>
                  </a:lnTo>
                  <a:lnTo>
                    <a:pt x="46" y="234"/>
                  </a:lnTo>
                  <a:lnTo>
                    <a:pt x="46" y="241"/>
                  </a:lnTo>
                  <a:lnTo>
                    <a:pt x="69" y="252"/>
                  </a:lnTo>
                  <a:lnTo>
                    <a:pt x="90" y="246"/>
                  </a:lnTo>
                  <a:lnTo>
                    <a:pt x="85" y="244"/>
                  </a:lnTo>
                  <a:lnTo>
                    <a:pt x="89" y="237"/>
                  </a:lnTo>
                  <a:lnTo>
                    <a:pt x="98" y="241"/>
                  </a:lnTo>
                  <a:lnTo>
                    <a:pt x="103" y="235"/>
                  </a:lnTo>
                  <a:lnTo>
                    <a:pt x="101" y="224"/>
                  </a:lnTo>
                  <a:lnTo>
                    <a:pt x="87" y="224"/>
                  </a:lnTo>
                  <a:lnTo>
                    <a:pt x="86" y="212"/>
                  </a:lnTo>
                  <a:lnTo>
                    <a:pt x="95" y="204"/>
                  </a:lnTo>
                  <a:lnTo>
                    <a:pt x="96" y="18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13" name="Freeform 508"/>
            <p:cNvSpPr>
              <a:spLocks/>
            </p:cNvSpPr>
            <p:nvPr/>
          </p:nvSpPr>
          <p:spPr bwMode="auto">
            <a:xfrm>
              <a:off x="4910" y="1733"/>
              <a:ext cx="180" cy="252"/>
            </a:xfrm>
            <a:custGeom>
              <a:avLst/>
              <a:gdLst>
                <a:gd name="T0" fmla="*/ 104 w 180"/>
                <a:gd name="T1" fmla="*/ 178 h 252"/>
                <a:gd name="T2" fmla="*/ 91 w 180"/>
                <a:gd name="T3" fmla="*/ 171 h 252"/>
                <a:gd name="T4" fmla="*/ 108 w 180"/>
                <a:gd name="T5" fmla="*/ 154 h 252"/>
                <a:gd name="T6" fmla="*/ 101 w 180"/>
                <a:gd name="T7" fmla="*/ 146 h 252"/>
                <a:gd name="T8" fmla="*/ 112 w 180"/>
                <a:gd name="T9" fmla="*/ 146 h 252"/>
                <a:gd name="T10" fmla="*/ 127 w 180"/>
                <a:gd name="T11" fmla="*/ 137 h 252"/>
                <a:gd name="T12" fmla="*/ 111 w 180"/>
                <a:gd name="T13" fmla="*/ 128 h 252"/>
                <a:gd name="T14" fmla="*/ 119 w 180"/>
                <a:gd name="T15" fmla="*/ 121 h 252"/>
                <a:gd name="T16" fmla="*/ 139 w 180"/>
                <a:gd name="T17" fmla="*/ 122 h 252"/>
                <a:gd name="T18" fmla="*/ 132 w 180"/>
                <a:gd name="T19" fmla="*/ 109 h 252"/>
                <a:gd name="T20" fmla="*/ 140 w 180"/>
                <a:gd name="T21" fmla="*/ 91 h 252"/>
                <a:gd name="T22" fmla="*/ 145 w 180"/>
                <a:gd name="T23" fmla="*/ 102 h 252"/>
                <a:gd name="T24" fmla="*/ 163 w 180"/>
                <a:gd name="T25" fmla="*/ 90 h 252"/>
                <a:gd name="T26" fmla="*/ 166 w 180"/>
                <a:gd name="T27" fmla="*/ 101 h 252"/>
                <a:gd name="T28" fmla="*/ 177 w 180"/>
                <a:gd name="T29" fmla="*/ 88 h 252"/>
                <a:gd name="T30" fmla="*/ 171 w 180"/>
                <a:gd name="T31" fmla="*/ 55 h 252"/>
                <a:gd name="T32" fmla="*/ 152 w 180"/>
                <a:gd name="T33" fmla="*/ 59 h 252"/>
                <a:gd name="T34" fmla="*/ 134 w 180"/>
                <a:gd name="T35" fmla="*/ 64 h 252"/>
                <a:gd name="T36" fmla="*/ 127 w 180"/>
                <a:gd name="T37" fmla="*/ 67 h 252"/>
                <a:gd name="T38" fmla="*/ 129 w 180"/>
                <a:gd name="T39" fmla="*/ 61 h 252"/>
                <a:gd name="T40" fmla="*/ 130 w 180"/>
                <a:gd name="T41" fmla="*/ 59 h 252"/>
                <a:gd name="T42" fmla="*/ 133 w 180"/>
                <a:gd name="T43" fmla="*/ 56 h 252"/>
                <a:gd name="T44" fmla="*/ 142 w 180"/>
                <a:gd name="T45" fmla="*/ 47 h 252"/>
                <a:gd name="T46" fmla="*/ 128 w 180"/>
                <a:gd name="T47" fmla="*/ 51 h 252"/>
                <a:gd name="T48" fmla="*/ 133 w 180"/>
                <a:gd name="T49" fmla="*/ 42 h 252"/>
                <a:gd name="T50" fmla="*/ 139 w 180"/>
                <a:gd name="T51" fmla="*/ 31 h 252"/>
                <a:gd name="T52" fmla="*/ 136 w 180"/>
                <a:gd name="T53" fmla="*/ 12 h 252"/>
                <a:gd name="T54" fmla="*/ 121 w 180"/>
                <a:gd name="T55" fmla="*/ 0 h 252"/>
                <a:gd name="T56" fmla="*/ 98 w 180"/>
                <a:gd name="T57" fmla="*/ 10 h 252"/>
                <a:gd name="T58" fmla="*/ 75 w 180"/>
                <a:gd name="T59" fmla="*/ 9 h 252"/>
                <a:gd name="T60" fmla="*/ 74 w 180"/>
                <a:gd name="T61" fmla="*/ 30 h 252"/>
                <a:gd name="T62" fmla="*/ 75 w 180"/>
                <a:gd name="T63" fmla="*/ 37 h 252"/>
                <a:gd name="T64" fmla="*/ 77 w 180"/>
                <a:gd name="T65" fmla="*/ 55 h 252"/>
                <a:gd name="T66" fmla="*/ 65 w 180"/>
                <a:gd name="T67" fmla="*/ 37 h 252"/>
                <a:gd name="T68" fmla="*/ 51 w 180"/>
                <a:gd name="T69" fmla="*/ 34 h 252"/>
                <a:gd name="T70" fmla="*/ 43 w 180"/>
                <a:gd name="T71" fmla="*/ 53 h 252"/>
                <a:gd name="T72" fmla="*/ 42 w 180"/>
                <a:gd name="T73" fmla="*/ 57 h 252"/>
                <a:gd name="T74" fmla="*/ 35 w 180"/>
                <a:gd name="T75" fmla="*/ 57 h 252"/>
                <a:gd name="T76" fmla="*/ 19 w 180"/>
                <a:gd name="T77" fmla="*/ 55 h 252"/>
                <a:gd name="T78" fmla="*/ 12 w 180"/>
                <a:gd name="T79" fmla="*/ 41 h 252"/>
                <a:gd name="T80" fmla="*/ 2 w 180"/>
                <a:gd name="T81" fmla="*/ 53 h 252"/>
                <a:gd name="T82" fmla="*/ 8 w 180"/>
                <a:gd name="T83" fmla="*/ 75 h 252"/>
                <a:gd name="T84" fmla="*/ 4 w 180"/>
                <a:gd name="T85" fmla="*/ 78 h 252"/>
                <a:gd name="T86" fmla="*/ 11 w 180"/>
                <a:gd name="T87" fmla="*/ 107 h 252"/>
                <a:gd name="T88" fmla="*/ 16 w 180"/>
                <a:gd name="T89" fmla="*/ 130 h 252"/>
                <a:gd name="T90" fmla="*/ 4 w 180"/>
                <a:gd name="T91" fmla="*/ 134 h 252"/>
                <a:gd name="T92" fmla="*/ 4 w 180"/>
                <a:gd name="T93" fmla="*/ 120 h 252"/>
                <a:gd name="T94" fmla="*/ 0 w 180"/>
                <a:gd name="T95" fmla="*/ 158 h 252"/>
                <a:gd name="T96" fmla="*/ 16 w 180"/>
                <a:gd name="T97" fmla="*/ 167 h 252"/>
                <a:gd name="T98" fmla="*/ 21 w 180"/>
                <a:gd name="T99" fmla="*/ 157 h 252"/>
                <a:gd name="T100" fmla="*/ 25 w 180"/>
                <a:gd name="T101" fmla="*/ 176 h 252"/>
                <a:gd name="T102" fmla="*/ 39 w 180"/>
                <a:gd name="T103" fmla="*/ 182 h 252"/>
                <a:gd name="T104" fmla="*/ 42 w 180"/>
                <a:gd name="T105" fmla="*/ 211 h 252"/>
                <a:gd name="T106" fmla="*/ 46 w 180"/>
                <a:gd name="T107" fmla="*/ 234 h 252"/>
                <a:gd name="T108" fmla="*/ 69 w 180"/>
                <a:gd name="T109" fmla="*/ 252 h 252"/>
                <a:gd name="T110" fmla="*/ 85 w 180"/>
                <a:gd name="T111" fmla="*/ 244 h 252"/>
                <a:gd name="T112" fmla="*/ 98 w 180"/>
                <a:gd name="T113" fmla="*/ 241 h 252"/>
                <a:gd name="T114" fmla="*/ 101 w 180"/>
                <a:gd name="T115" fmla="*/ 224 h 252"/>
                <a:gd name="T116" fmla="*/ 86 w 180"/>
                <a:gd name="T117" fmla="*/ 212 h 252"/>
                <a:gd name="T118" fmla="*/ 96 w 180"/>
                <a:gd name="T119" fmla="*/ 18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 h="252">
                  <a:moveTo>
                    <a:pt x="96" y="185"/>
                  </a:moveTo>
                  <a:lnTo>
                    <a:pt x="104" y="178"/>
                  </a:lnTo>
                  <a:lnTo>
                    <a:pt x="102" y="171"/>
                  </a:lnTo>
                  <a:lnTo>
                    <a:pt x="91" y="171"/>
                  </a:lnTo>
                  <a:lnTo>
                    <a:pt x="100" y="162"/>
                  </a:lnTo>
                  <a:lnTo>
                    <a:pt x="108" y="154"/>
                  </a:lnTo>
                  <a:lnTo>
                    <a:pt x="94" y="149"/>
                  </a:lnTo>
                  <a:lnTo>
                    <a:pt x="101" y="146"/>
                  </a:lnTo>
                  <a:lnTo>
                    <a:pt x="104" y="137"/>
                  </a:lnTo>
                  <a:lnTo>
                    <a:pt x="112" y="146"/>
                  </a:lnTo>
                  <a:lnTo>
                    <a:pt x="124" y="144"/>
                  </a:lnTo>
                  <a:lnTo>
                    <a:pt x="127" y="137"/>
                  </a:lnTo>
                  <a:lnTo>
                    <a:pt x="120" y="133"/>
                  </a:lnTo>
                  <a:lnTo>
                    <a:pt x="111" y="128"/>
                  </a:lnTo>
                  <a:lnTo>
                    <a:pt x="118" y="125"/>
                  </a:lnTo>
                  <a:lnTo>
                    <a:pt x="119" y="121"/>
                  </a:lnTo>
                  <a:lnTo>
                    <a:pt x="133" y="131"/>
                  </a:lnTo>
                  <a:lnTo>
                    <a:pt x="139" y="122"/>
                  </a:lnTo>
                  <a:lnTo>
                    <a:pt x="139" y="115"/>
                  </a:lnTo>
                  <a:lnTo>
                    <a:pt x="132" y="109"/>
                  </a:lnTo>
                  <a:lnTo>
                    <a:pt x="136" y="98"/>
                  </a:lnTo>
                  <a:lnTo>
                    <a:pt x="140" y="91"/>
                  </a:lnTo>
                  <a:lnTo>
                    <a:pt x="147" y="86"/>
                  </a:lnTo>
                  <a:lnTo>
                    <a:pt x="145" y="102"/>
                  </a:lnTo>
                  <a:lnTo>
                    <a:pt x="155" y="91"/>
                  </a:lnTo>
                  <a:lnTo>
                    <a:pt x="163" y="90"/>
                  </a:lnTo>
                  <a:lnTo>
                    <a:pt x="163" y="100"/>
                  </a:lnTo>
                  <a:lnTo>
                    <a:pt x="166" y="101"/>
                  </a:lnTo>
                  <a:lnTo>
                    <a:pt x="167" y="95"/>
                  </a:lnTo>
                  <a:lnTo>
                    <a:pt x="177" y="88"/>
                  </a:lnTo>
                  <a:lnTo>
                    <a:pt x="180" y="67"/>
                  </a:lnTo>
                  <a:lnTo>
                    <a:pt x="171" y="55"/>
                  </a:lnTo>
                  <a:lnTo>
                    <a:pt x="160" y="57"/>
                  </a:lnTo>
                  <a:lnTo>
                    <a:pt x="152" y="59"/>
                  </a:lnTo>
                  <a:lnTo>
                    <a:pt x="141" y="57"/>
                  </a:lnTo>
                  <a:lnTo>
                    <a:pt x="134" y="64"/>
                  </a:lnTo>
                  <a:lnTo>
                    <a:pt x="127" y="67"/>
                  </a:lnTo>
                  <a:lnTo>
                    <a:pt x="127" y="67"/>
                  </a:lnTo>
                  <a:lnTo>
                    <a:pt x="128" y="64"/>
                  </a:lnTo>
                  <a:lnTo>
                    <a:pt x="129" y="61"/>
                  </a:lnTo>
                  <a:lnTo>
                    <a:pt x="130" y="59"/>
                  </a:lnTo>
                  <a:lnTo>
                    <a:pt x="130" y="59"/>
                  </a:lnTo>
                  <a:lnTo>
                    <a:pt x="131" y="58"/>
                  </a:lnTo>
                  <a:lnTo>
                    <a:pt x="133" y="56"/>
                  </a:lnTo>
                  <a:lnTo>
                    <a:pt x="136" y="54"/>
                  </a:lnTo>
                  <a:lnTo>
                    <a:pt x="142" y="47"/>
                  </a:lnTo>
                  <a:lnTo>
                    <a:pt x="140" y="43"/>
                  </a:lnTo>
                  <a:lnTo>
                    <a:pt x="128" y="51"/>
                  </a:lnTo>
                  <a:lnTo>
                    <a:pt x="128" y="44"/>
                  </a:lnTo>
                  <a:lnTo>
                    <a:pt x="133" y="42"/>
                  </a:lnTo>
                  <a:lnTo>
                    <a:pt x="140" y="39"/>
                  </a:lnTo>
                  <a:lnTo>
                    <a:pt x="139" y="31"/>
                  </a:lnTo>
                  <a:lnTo>
                    <a:pt x="136" y="28"/>
                  </a:lnTo>
                  <a:lnTo>
                    <a:pt x="136" y="12"/>
                  </a:lnTo>
                  <a:lnTo>
                    <a:pt x="134" y="7"/>
                  </a:lnTo>
                  <a:lnTo>
                    <a:pt x="121" y="0"/>
                  </a:lnTo>
                  <a:lnTo>
                    <a:pt x="106" y="3"/>
                  </a:lnTo>
                  <a:lnTo>
                    <a:pt x="98" y="10"/>
                  </a:lnTo>
                  <a:lnTo>
                    <a:pt x="85" y="6"/>
                  </a:lnTo>
                  <a:lnTo>
                    <a:pt x="75" y="9"/>
                  </a:lnTo>
                  <a:lnTo>
                    <a:pt x="71" y="22"/>
                  </a:lnTo>
                  <a:lnTo>
                    <a:pt x="74" y="30"/>
                  </a:lnTo>
                  <a:lnTo>
                    <a:pt x="71" y="37"/>
                  </a:lnTo>
                  <a:lnTo>
                    <a:pt x="75" y="37"/>
                  </a:lnTo>
                  <a:lnTo>
                    <a:pt x="81" y="42"/>
                  </a:lnTo>
                  <a:lnTo>
                    <a:pt x="77" y="55"/>
                  </a:lnTo>
                  <a:lnTo>
                    <a:pt x="65" y="48"/>
                  </a:lnTo>
                  <a:lnTo>
                    <a:pt x="65" y="37"/>
                  </a:lnTo>
                  <a:lnTo>
                    <a:pt x="61" y="30"/>
                  </a:lnTo>
                  <a:lnTo>
                    <a:pt x="51" y="34"/>
                  </a:lnTo>
                  <a:lnTo>
                    <a:pt x="42" y="44"/>
                  </a:lnTo>
                  <a:lnTo>
                    <a:pt x="43" y="53"/>
                  </a:lnTo>
                  <a:lnTo>
                    <a:pt x="47" y="55"/>
                  </a:lnTo>
                  <a:lnTo>
                    <a:pt x="42" y="57"/>
                  </a:lnTo>
                  <a:lnTo>
                    <a:pt x="41" y="69"/>
                  </a:lnTo>
                  <a:lnTo>
                    <a:pt x="35" y="57"/>
                  </a:lnTo>
                  <a:lnTo>
                    <a:pt x="26" y="54"/>
                  </a:lnTo>
                  <a:lnTo>
                    <a:pt x="19" y="55"/>
                  </a:lnTo>
                  <a:lnTo>
                    <a:pt x="12" y="47"/>
                  </a:lnTo>
                  <a:lnTo>
                    <a:pt x="12" y="41"/>
                  </a:lnTo>
                  <a:lnTo>
                    <a:pt x="8" y="38"/>
                  </a:lnTo>
                  <a:lnTo>
                    <a:pt x="2" y="53"/>
                  </a:lnTo>
                  <a:lnTo>
                    <a:pt x="5" y="72"/>
                  </a:lnTo>
                  <a:lnTo>
                    <a:pt x="8" y="75"/>
                  </a:lnTo>
                  <a:lnTo>
                    <a:pt x="8" y="85"/>
                  </a:lnTo>
                  <a:lnTo>
                    <a:pt x="4" y="78"/>
                  </a:lnTo>
                  <a:lnTo>
                    <a:pt x="5" y="109"/>
                  </a:lnTo>
                  <a:lnTo>
                    <a:pt x="11" y="107"/>
                  </a:lnTo>
                  <a:lnTo>
                    <a:pt x="15" y="118"/>
                  </a:lnTo>
                  <a:lnTo>
                    <a:pt x="16" y="130"/>
                  </a:lnTo>
                  <a:lnTo>
                    <a:pt x="12" y="138"/>
                  </a:lnTo>
                  <a:lnTo>
                    <a:pt x="4" y="134"/>
                  </a:lnTo>
                  <a:lnTo>
                    <a:pt x="6" y="120"/>
                  </a:lnTo>
                  <a:lnTo>
                    <a:pt x="4" y="120"/>
                  </a:lnTo>
                  <a:lnTo>
                    <a:pt x="3" y="150"/>
                  </a:lnTo>
                  <a:lnTo>
                    <a:pt x="0" y="158"/>
                  </a:lnTo>
                  <a:lnTo>
                    <a:pt x="10" y="168"/>
                  </a:lnTo>
                  <a:lnTo>
                    <a:pt x="16" y="167"/>
                  </a:lnTo>
                  <a:lnTo>
                    <a:pt x="13" y="159"/>
                  </a:lnTo>
                  <a:lnTo>
                    <a:pt x="21" y="157"/>
                  </a:lnTo>
                  <a:lnTo>
                    <a:pt x="21" y="169"/>
                  </a:lnTo>
                  <a:lnTo>
                    <a:pt x="25" y="176"/>
                  </a:lnTo>
                  <a:lnTo>
                    <a:pt x="34" y="174"/>
                  </a:lnTo>
                  <a:lnTo>
                    <a:pt x="39" y="182"/>
                  </a:lnTo>
                  <a:lnTo>
                    <a:pt x="40" y="197"/>
                  </a:lnTo>
                  <a:lnTo>
                    <a:pt x="42" y="211"/>
                  </a:lnTo>
                  <a:lnTo>
                    <a:pt x="41" y="218"/>
                  </a:lnTo>
                  <a:lnTo>
                    <a:pt x="46" y="234"/>
                  </a:lnTo>
                  <a:lnTo>
                    <a:pt x="46" y="241"/>
                  </a:lnTo>
                  <a:lnTo>
                    <a:pt x="69" y="252"/>
                  </a:lnTo>
                  <a:lnTo>
                    <a:pt x="90" y="246"/>
                  </a:lnTo>
                  <a:lnTo>
                    <a:pt x="85" y="244"/>
                  </a:lnTo>
                  <a:lnTo>
                    <a:pt x="89" y="237"/>
                  </a:lnTo>
                  <a:lnTo>
                    <a:pt x="98" y="241"/>
                  </a:lnTo>
                  <a:lnTo>
                    <a:pt x="103" y="235"/>
                  </a:lnTo>
                  <a:lnTo>
                    <a:pt x="101" y="224"/>
                  </a:lnTo>
                  <a:lnTo>
                    <a:pt x="87" y="224"/>
                  </a:lnTo>
                  <a:lnTo>
                    <a:pt x="86" y="212"/>
                  </a:lnTo>
                  <a:lnTo>
                    <a:pt x="95" y="204"/>
                  </a:lnTo>
                  <a:lnTo>
                    <a:pt x="96" y="18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14" name="Freeform 509"/>
            <p:cNvSpPr>
              <a:spLocks/>
            </p:cNvSpPr>
            <p:nvPr/>
          </p:nvSpPr>
          <p:spPr bwMode="auto">
            <a:xfrm>
              <a:off x="5066" y="1896"/>
              <a:ext cx="10" cy="20"/>
            </a:xfrm>
            <a:custGeom>
              <a:avLst/>
              <a:gdLst>
                <a:gd name="T0" fmla="*/ 10 w 10"/>
                <a:gd name="T1" fmla="*/ 12 h 20"/>
                <a:gd name="T2" fmla="*/ 5 w 10"/>
                <a:gd name="T3" fmla="*/ 0 h 20"/>
                <a:gd name="T4" fmla="*/ 0 w 10"/>
                <a:gd name="T5" fmla="*/ 1 h 20"/>
                <a:gd name="T6" fmla="*/ 0 w 10"/>
                <a:gd name="T7" fmla="*/ 12 h 20"/>
                <a:gd name="T8" fmla="*/ 4 w 10"/>
                <a:gd name="T9" fmla="*/ 20 h 20"/>
                <a:gd name="T10" fmla="*/ 10 w 10"/>
                <a:gd name="T11" fmla="*/ 12 h 20"/>
              </a:gdLst>
              <a:ahLst/>
              <a:cxnLst>
                <a:cxn ang="0">
                  <a:pos x="T0" y="T1"/>
                </a:cxn>
                <a:cxn ang="0">
                  <a:pos x="T2" y="T3"/>
                </a:cxn>
                <a:cxn ang="0">
                  <a:pos x="T4" y="T5"/>
                </a:cxn>
                <a:cxn ang="0">
                  <a:pos x="T6" y="T7"/>
                </a:cxn>
                <a:cxn ang="0">
                  <a:pos x="T8" y="T9"/>
                </a:cxn>
                <a:cxn ang="0">
                  <a:pos x="T10" y="T11"/>
                </a:cxn>
              </a:cxnLst>
              <a:rect l="0" t="0" r="r" b="b"/>
              <a:pathLst>
                <a:path w="10" h="20">
                  <a:moveTo>
                    <a:pt x="10" y="12"/>
                  </a:moveTo>
                  <a:lnTo>
                    <a:pt x="5" y="0"/>
                  </a:lnTo>
                  <a:lnTo>
                    <a:pt x="0" y="1"/>
                  </a:lnTo>
                  <a:lnTo>
                    <a:pt x="0" y="12"/>
                  </a:lnTo>
                  <a:lnTo>
                    <a:pt x="4" y="20"/>
                  </a:lnTo>
                  <a:lnTo>
                    <a:pt x="10" y="1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15" name="Freeform 510"/>
            <p:cNvSpPr>
              <a:spLocks/>
            </p:cNvSpPr>
            <p:nvPr/>
          </p:nvSpPr>
          <p:spPr bwMode="auto">
            <a:xfrm>
              <a:off x="5066" y="1896"/>
              <a:ext cx="10" cy="20"/>
            </a:xfrm>
            <a:custGeom>
              <a:avLst/>
              <a:gdLst>
                <a:gd name="T0" fmla="*/ 10 w 10"/>
                <a:gd name="T1" fmla="*/ 12 h 20"/>
                <a:gd name="T2" fmla="*/ 5 w 10"/>
                <a:gd name="T3" fmla="*/ 0 h 20"/>
                <a:gd name="T4" fmla="*/ 0 w 10"/>
                <a:gd name="T5" fmla="*/ 1 h 20"/>
                <a:gd name="T6" fmla="*/ 0 w 10"/>
                <a:gd name="T7" fmla="*/ 12 h 20"/>
                <a:gd name="T8" fmla="*/ 4 w 10"/>
                <a:gd name="T9" fmla="*/ 20 h 20"/>
                <a:gd name="T10" fmla="*/ 10 w 10"/>
                <a:gd name="T11" fmla="*/ 12 h 20"/>
              </a:gdLst>
              <a:ahLst/>
              <a:cxnLst>
                <a:cxn ang="0">
                  <a:pos x="T0" y="T1"/>
                </a:cxn>
                <a:cxn ang="0">
                  <a:pos x="T2" y="T3"/>
                </a:cxn>
                <a:cxn ang="0">
                  <a:pos x="T4" y="T5"/>
                </a:cxn>
                <a:cxn ang="0">
                  <a:pos x="T6" y="T7"/>
                </a:cxn>
                <a:cxn ang="0">
                  <a:pos x="T8" y="T9"/>
                </a:cxn>
                <a:cxn ang="0">
                  <a:pos x="T10" y="T11"/>
                </a:cxn>
              </a:cxnLst>
              <a:rect l="0" t="0" r="r" b="b"/>
              <a:pathLst>
                <a:path w="10" h="20">
                  <a:moveTo>
                    <a:pt x="10" y="12"/>
                  </a:moveTo>
                  <a:lnTo>
                    <a:pt x="5" y="0"/>
                  </a:lnTo>
                  <a:lnTo>
                    <a:pt x="0" y="1"/>
                  </a:lnTo>
                  <a:lnTo>
                    <a:pt x="0" y="12"/>
                  </a:lnTo>
                  <a:lnTo>
                    <a:pt x="4" y="20"/>
                  </a:lnTo>
                  <a:lnTo>
                    <a:pt x="10" y="1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16" name="Freeform 511"/>
            <p:cNvSpPr>
              <a:spLocks/>
            </p:cNvSpPr>
            <p:nvPr/>
          </p:nvSpPr>
          <p:spPr bwMode="auto">
            <a:xfrm>
              <a:off x="5092" y="1830"/>
              <a:ext cx="101" cy="127"/>
            </a:xfrm>
            <a:custGeom>
              <a:avLst/>
              <a:gdLst>
                <a:gd name="T0" fmla="*/ 35 w 101"/>
                <a:gd name="T1" fmla="*/ 29 h 127"/>
                <a:gd name="T2" fmla="*/ 30 w 101"/>
                <a:gd name="T3" fmla="*/ 38 h 127"/>
                <a:gd name="T4" fmla="*/ 24 w 101"/>
                <a:gd name="T5" fmla="*/ 45 h 127"/>
                <a:gd name="T6" fmla="*/ 4 w 101"/>
                <a:gd name="T7" fmla="*/ 40 h 127"/>
                <a:gd name="T8" fmla="*/ 0 w 101"/>
                <a:gd name="T9" fmla="*/ 45 h 127"/>
                <a:gd name="T10" fmla="*/ 15 w 101"/>
                <a:gd name="T11" fmla="*/ 60 h 127"/>
                <a:gd name="T12" fmla="*/ 10 w 101"/>
                <a:gd name="T13" fmla="*/ 69 h 127"/>
                <a:gd name="T14" fmla="*/ 17 w 101"/>
                <a:gd name="T15" fmla="*/ 79 h 127"/>
                <a:gd name="T16" fmla="*/ 13 w 101"/>
                <a:gd name="T17" fmla="*/ 85 h 127"/>
                <a:gd name="T18" fmla="*/ 16 w 101"/>
                <a:gd name="T19" fmla="*/ 94 h 127"/>
                <a:gd name="T20" fmla="*/ 22 w 101"/>
                <a:gd name="T21" fmla="*/ 102 h 127"/>
                <a:gd name="T22" fmla="*/ 29 w 101"/>
                <a:gd name="T23" fmla="*/ 100 h 127"/>
                <a:gd name="T24" fmla="*/ 29 w 101"/>
                <a:gd name="T25" fmla="*/ 100 h 127"/>
                <a:gd name="T26" fmla="*/ 33 w 101"/>
                <a:gd name="T27" fmla="*/ 102 h 127"/>
                <a:gd name="T28" fmla="*/ 36 w 101"/>
                <a:gd name="T29" fmla="*/ 103 h 127"/>
                <a:gd name="T30" fmla="*/ 39 w 101"/>
                <a:gd name="T31" fmla="*/ 105 h 127"/>
                <a:gd name="T32" fmla="*/ 39 w 101"/>
                <a:gd name="T33" fmla="*/ 105 h 127"/>
                <a:gd name="T34" fmla="*/ 39 w 101"/>
                <a:gd name="T35" fmla="*/ 105 h 127"/>
                <a:gd name="T36" fmla="*/ 40 w 101"/>
                <a:gd name="T37" fmla="*/ 104 h 127"/>
                <a:gd name="T38" fmla="*/ 41 w 101"/>
                <a:gd name="T39" fmla="*/ 104 h 127"/>
                <a:gd name="T40" fmla="*/ 42 w 101"/>
                <a:gd name="T41" fmla="*/ 103 h 127"/>
                <a:gd name="T42" fmla="*/ 44 w 101"/>
                <a:gd name="T43" fmla="*/ 102 h 127"/>
                <a:gd name="T44" fmla="*/ 46 w 101"/>
                <a:gd name="T45" fmla="*/ 100 h 127"/>
                <a:gd name="T46" fmla="*/ 47 w 101"/>
                <a:gd name="T47" fmla="*/ 99 h 127"/>
                <a:gd name="T48" fmla="*/ 56 w 101"/>
                <a:gd name="T49" fmla="*/ 109 h 127"/>
                <a:gd name="T50" fmla="*/ 46 w 101"/>
                <a:gd name="T51" fmla="*/ 111 h 127"/>
                <a:gd name="T52" fmla="*/ 50 w 101"/>
                <a:gd name="T53" fmla="*/ 119 h 127"/>
                <a:gd name="T54" fmla="*/ 58 w 101"/>
                <a:gd name="T55" fmla="*/ 120 h 127"/>
                <a:gd name="T56" fmla="*/ 65 w 101"/>
                <a:gd name="T57" fmla="*/ 127 h 127"/>
                <a:gd name="T58" fmla="*/ 75 w 101"/>
                <a:gd name="T59" fmla="*/ 125 h 127"/>
                <a:gd name="T60" fmla="*/ 65 w 101"/>
                <a:gd name="T61" fmla="*/ 112 h 127"/>
                <a:gd name="T62" fmla="*/ 67 w 101"/>
                <a:gd name="T63" fmla="*/ 105 h 127"/>
                <a:gd name="T64" fmla="*/ 71 w 101"/>
                <a:gd name="T65" fmla="*/ 110 h 127"/>
                <a:gd name="T66" fmla="*/ 71 w 101"/>
                <a:gd name="T67" fmla="*/ 103 h 127"/>
                <a:gd name="T68" fmla="*/ 83 w 101"/>
                <a:gd name="T69" fmla="*/ 105 h 127"/>
                <a:gd name="T70" fmla="*/ 93 w 101"/>
                <a:gd name="T71" fmla="*/ 90 h 127"/>
                <a:gd name="T72" fmla="*/ 79 w 101"/>
                <a:gd name="T73" fmla="*/ 75 h 127"/>
                <a:gd name="T74" fmla="*/ 79 w 101"/>
                <a:gd name="T75" fmla="*/ 63 h 127"/>
                <a:gd name="T76" fmla="*/ 101 w 101"/>
                <a:gd name="T77" fmla="*/ 43 h 127"/>
                <a:gd name="T78" fmla="*/ 101 w 101"/>
                <a:gd name="T79" fmla="*/ 32 h 127"/>
                <a:gd name="T80" fmla="*/ 97 w 101"/>
                <a:gd name="T81" fmla="*/ 21 h 127"/>
                <a:gd name="T82" fmla="*/ 94 w 101"/>
                <a:gd name="T83" fmla="*/ 5 h 127"/>
                <a:gd name="T84" fmla="*/ 84 w 101"/>
                <a:gd name="T85" fmla="*/ 0 h 127"/>
                <a:gd name="T86" fmla="*/ 64 w 101"/>
                <a:gd name="T87" fmla="*/ 20 h 127"/>
                <a:gd name="T88" fmla="*/ 69 w 101"/>
                <a:gd name="T89" fmla="*/ 28 h 127"/>
                <a:gd name="T90" fmla="*/ 69 w 101"/>
                <a:gd name="T91" fmla="*/ 37 h 127"/>
                <a:gd name="T92" fmla="*/ 63 w 101"/>
                <a:gd name="T93" fmla="*/ 30 h 127"/>
                <a:gd name="T94" fmla="*/ 59 w 101"/>
                <a:gd name="T95" fmla="*/ 33 h 127"/>
                <a:gd name="T96" fmla="*/ 56 w 101"/>
                <a:gd name="T97" fmla="*/ 48 h 127"/>
                <a:gd name="T98" fmla="*/ 43 w 101"/>
                <a:gd name="T99" fmla="*/ 40 h 127"/>
                <a:gd name="T100" fmla="*/ 44 w 101"/>
                <a:gd name="T101" fmla="*/ 33 h 127"/>
                <a:gd name="T102" fmla="*/ 40 w 101"/>
                <a:gd name="T103" fmla="*/ 29 h 127"/>
                <a:gd name="T104" fmla="*/ 52 w 101"/>
                <a:gd name="T105" fmla="*/ 17 h 127"/>
                <a:gd name="T106" fmla="*/ 32 w 101"/>
                <a:gd name="T107" fmla="*/ 22 h 127"/>
                <a:gd name="T108" fmla="*/ 22 w 101"/>
                <a:gd name="T109" fmla="*/ 16 h 127"/>
                <a:gd name="T110" fmla="*/ 22 w 101"/>
                <a:gd name="T111" fmla="*/ 21 h 127"/>
                <a:gd name="T112" fmla="*/ 35 w 101"/>
                <a:gd name="T113" fmla="*/ 2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27">
                  <a:moveTo>
                    <a:pt x="35" y="29"/>
                  </a:moveTo>
                  <a:lnTo>
                    <a:pt x="30" y="38"/>
                  </a:lnTo>
                  <a:lnTo>
                    <a:pt x="24" y="45"/>
                  </a:lnTo>
                  <a:lnTo>
                    <a:pt x="4" y="40"/>
                  </a:lnTo>
                  <a:lnTo>
                    <a:pt x="0" y="45"/>
                  </a:lnTo>
                  <a:lnTo>
                    <a:pt x="15" y="60"/>
                  </a:lnTo>
                  <a:lnTo>
                    <a:pt x="10" y="69"/>
                  </a:lnTo>
                  <a:lnTo>
                    <a:pt x="17" y="79"/>
                  </a:lnTo>
                  <a:lnTo>
                    <a:pt x="13" y="85"/>
                  </a:lnTo>
                  <a:lnTo>
                    <a:pt x="16" y="94"/>
                  </a:lnTo>
                  <a:lnTo>
                    <a:pt x="22" y="102"/>
                  </a:lnTo>
                  <a:lnTo>
                    <a:pt x="29" y="100"/>
                  </a:lnTo>
                  <a:lnTo>
                    <a:pt x="29" y="100"/>
                  </a:lnTo>
                  <a:lnTo>
                    <a:pt x="33" y="102"/>
                  </a:lnTo>
                  <a:lnTo>
                    <a:pt x="36" y="103"/>
                  </a:lnTo>
                  <a:lnTo>
                    <a:pt x="39" y="105"/>
                  </a:lnTo>
                  <a:lnTo>
                    <a:pt x="39" y="105"/>
                  </a:lnTo>
                  <a:lnTo>
                    <a:pt x="39" y="105"/>
                  </a:lnTo>
                  <a:lnTo>
                    <a:pt x="40" y="104"/>
                  </a:lnTo>
                  <a:lnTo>
                    <a:pt x="41" y="104"/>
                  </a:lnTo>
                  <a:lnTo>
                    <a:pt x="42" y="103"/>
                  </a:lnTo>
                  <a:lnTo>
                    <a:pt x="44" y="102"/>
                  </a:lnTo>
                  <a:lnTo>
                    <a:pt x="46" y="100"/>
                  </a:lnTo>
                  <a:lnTo>
                    <a:pt x="47" y="99"/>
                  </a:lnTo>
                  <a:lnTo>
                    <a:pt x="56" y="109"/>
                  </a:lnTo>
                  <a:lnTo>
                    <a:pt x="46" y="111"/>
                  </a:lnTo>
                  <a:lnTo>
                    <a:pt x="50" y="119"/>
                  </a:lnTo>
                  <a:lnTo>
                    <a:pt x="58" y="120"/>
                  </a:lnTo>
                  <a:lnTo>
                    <a:pt x="65" y="127"/>
                  </a:lnTo>
                  <a:lnTo>
                    <a:pt x="75" y="125"/>
                  </a:lnTo>
                  <a:lnTo>
                    <a:pt x="65" y="112"/>
                  </a:lnTo>
                  <a:lnTo>
                    <a:pt x="67" y="105"/>
                  </a:lnTo>
                  <a:lnTo>
                    <a:pt x="71" y="110"/>
                  </a:lnTo>
                  <a:lnTo>
                    <a:pt x="71" y="103"/>
                  </a:lnTo>
                  <a:lnTo>
                    <a:pt x="83" y="105"/>
                  </a:lnTo>
                  <a:lnTo>
                    <a:pt x="93" y="90"/>
                  </a:lnTo>
                  <a:lnTo>
                    <a:pt x="79" y="75"/>
                  </a:lnTo>
                  <a:lnTo>
                    <a:pt x="79" y="63"/>
                  </a:lnTo>
                  <a:lnTo>
                    <a:pt x="101" y="43"/>
                  </a:lnTo>
                  <a:lnTo>
                    <a:pt x="101" y="32"/>
                  </a:lnTo>
                  <a:lnTo>
                    <a:pt x="97" y="21"/>
                  </a:lnTo>
                  <a:lnTo>
                    <a:pt x="94" y="5"/>
                  </a:lnTo>
                  <a:lnTo>
                    <a:pt x="84" y="0"/>
                  </a:lnTo>
                  <a:lnTo>
                    <a:pt x="64" y="20"/>
                  </a:lnTo>
                  <a:lnTo>
                    <a:pt x="69" y="28"/>
                  </a:lnTo>
                  <a:lnTo>
                    <a:pt x="69" y="37"/>
                  </a:lnTo>
                  <a:lnTo>
                    <a:pt x="63" y="30"/>
                  </a:lnTo>
                  <a:lnTo>
                    <a:pt x="59" y="33"/>
                  </a:lnTo>
                  <a:lnTo>
                    <a:pt x="56" y="48"/>
                  </a:lnTo>
                  <a:lnTo>
                    <a:pt x="43" y="40"/>
                  </a:lnTo>
                  <a:lnTo>
                    <a:pt x="44" y="33"/>
                  </a:lnTo>
                  <a:lnTo>
                    <a:pt x="40" y="29"/>
                  </a:lnTo>
                  <a:lnTo>
                    <a:pt x="52" y="17"/>
                  </a:lnTo>
                  <a:lnTo>
                    <a:pt x="32" y="22"/>
                  </a:lnTo>
                  <a:lnTo>
                    <a:pt x="22" y="16"/>
                  </a:lnTo>
                  <a:lnTo>
                    <a:pt x="22" y="21"/>
                  </a:lnTo>
                  <a:lnTo>
                    <a:pt x="35" y="2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17" name="Freeform 512"/>
            <p:cNvSpPr>
              <a:spLocks/>
            </p:cNvSpPr>
            <p:nvPr/>
          </p:nvSpPr>
          <p:spPr bwMode="auto">
            <a:xfrm>
              <a:off x="5092" y="1830"/>
              <a:ext cx="101" cy="127"/>
            </a:xfrm>
            <a:custGeom>
              <a:avLst/>
              <a:gdLst>
                <a:gd name="T0" fmla="*/ 35 w 101"/>
                <a:gd name="T1" fmla="*/ 29 h 127"/>
                <a:gd name="T2" fmla="*/ 30 w 101"/>
                <a:gd name="T3" fmla="*/ 38 h 127"/>
                <a:gd name="T4" fmla="*/ 24 w 101"/>
                <a:gd name="T5" fmla="*/ 45 h 127"/>
                <a:gd name="T6" fmla="*/ 4 w 101"/>
                <a:gd name="T7" fmla="*/ 40 h 127"/>
                <a:gd name="T8" fmla="*/ 0 w 101"/>
                <a:gd name="T9" fmla="*/ 45 h 127"/>
                <a:gd name="T10" fmla="*/ 15 w 101"/>
                <a:gd name="T11" fmla="*/ 60 h 127"/>
                <a:gd name="T12" fmla="*/ 10 w 101"/>
                <a:gd name="T13" fmla="*/ 69 h 127"/>
                <a:gd name="T14" fmla="*/ 17 w 101"/>
                <a:gd name="T15" fmla="*/ 79 h 127"/>
                <a:gd name="T16" fmla="*/ 13 w 101"/>
                <a:gd name="T17" fmla="*/ 85 h 127"/>
                <a:gd name="T18" fmla="*/ 16 w 101"/>
                <a:gd name="T19" fmla="*/ 94 h 127"/>
                <a:gd name="T20" fmla="*/ 22 w 101"/>
                <a:gd name="T21" fmla="*/ 102 h 127"/>
                <a:gd name="T22" fmla="*/ 29 w 101"/>
                <a:gd name="T23" fmla="*/ 100 h 127"/>
                <a:gd name="T24" fmla="*/ 29 w 101"/>
                <a:gd name="T25" fmla="*/ 100 h 127"/>
                <a:gd name="T26" fmla="*/ 33 w 101"/>
                <a:gd name="T27" fmla="*/ 102 h 127"/>
                <a:gd name="T28" fmla="*/ 36 w 101"/>
                <a:gd name="T29" fmla="*/ 103 h 127"/>
                <a:gd name="T30" fmla="*/ 39 w 101"/>
                <a:gd name="T31" fmla="*/ 105 h 127"/>
                <a:gd name="T32" fmla="*/ 39 w 101"/>
                <a:gd name="T33" fmla="*/ 105 h 127"/>
                <a:gd name="T34" fmla="*/ 39 w 101"/>
                <a:gd name="T35" fmla="*/ 105 h 127"/>
                <a:gd name="T36" fmla="*/ 40 w 101"/>
                <a:gd name="T37" fmla="*/ 104 h 127"/>
                <a:gd name="T38" fmla="*/ 41 w 101"/>
                <a:gd name="T39" fmla="*/ 104 h 127"/>
                <a:gd name="T40" fmla="*/ 42 w 101"/>
                <a:gd name="T41" fmla="*/ 103 h 127"/>
                <a:gd name="T42" fmla="*/ 44 w 101"/>
                <a:gd name="T43" fmla="*/ 102 h 127"/>
                <a:gd name="T44" fmla="*/ 46 w 101"/>
                <a:gd name="T45" fmla="*/ 100 h 127"/>
                <a:gd name="T46" fmla="*/ 47 w 101"/>
                <a:gd name="T47" fmla="*/ 99 h 127"/>
                <a:gd name="T48" fmla="*/ 56 w 101"/>
                <a:gd name="T49" fmla="*/ 109 h 127"/>
                <a:gd name="T50" fmla="*/ 46 w 101"/>
                <a:gd name="T51" fmla="*/ 111 h 127"/>
                <a:gd name="T52" fmla="*/ 50 w 101"/>
                <a:gd name="T53" fmla="*/ 119 h 127"/>
                <a:gd name="T54" fmla="*/ 58 w 101"/>
                <a:gd name="T55" fmla="*/ 120 h 127"/>
                <a:gd name="T56" fmla="*/ 65 w 101"/>
                <a:gd name="T57" fmla="*/ 127 h 127"/>
                <a:gd name="T58" fmla="*/ 75 w 101"/>
                <a:gd name="T59" fmla="*/ 125 h 127"/>
                <a:gd name="T60" fmla="*/ 65 w 101"/>
                <a:gd name="T61" fmla="*/ 112 h 127"/>
                <a:gd name="T62" fmla="*/ 67 w 101"/>
                <a:gd name="T63" fmla="*/ 105 h 127"/>
                <a:gd name="T64" fmla="*/ 71 w 101"/>
                <a:gd name="T65" fmla="*/ 110 h 127"/>
                <a:gd name="T66" fmla="*/ 71 w 101"/>
                <a:gd name="T67" fmla="*/ 103 h 127"/>
                <a:gd name="T68" fmla="*/ 83 w 101"/>
                <a:gd name="T69" fmla="*/ 105 h 127"/>
                <a:gd name="T70" fmla="*/ 93 w 101"/>
                <a:gd name="T71" fmla="*/ 90 h 127"/>
                <a:gd name="T72" fmla="*/ 79 w 101"/>
                <a:gd name="T73" fmla="*/ 75 h 127"/>
                <a:gd name="T74" fmla="*/ 79 w 101"/>
                <a:gd name="T75" fmla="*/ 63 h 127"/>
                <a:gd name="T76" fmla="*/ 101 w 101"/>
                <a:gd name="T77" fmla="*/ 43 h 127"/>
                <a:gd name="T78" fmla="*/ 101 w 101"/>
                <a:gd name="T79" fmla="*/ 32 h 127"/>
                <a:gd name="T80" fmla="*/ 97 w 101"/>
                <a:gd name="T81" fmla="*/ 21 h 127"/>
                <a:gd name="T82" fmla="*/ 94 w 101"/>
                <a:gd name="T83" fmla="*/ 5 h 127"/>
                <a:gd name="T84" fmla="*/ 84 w 101"/>
                <a:gd name="T85" fmla="*/ 0 h 127"/>
                <a:gd name="T86" fmla="*/ 64 w 101"/>
                <a:gd name="T87" fmla="*/ 20 h 127"/>
                <a:gd name="T88" fmla="*/ 69 w 101"/>
                <a:gd name="T89" fmla="*/ 28 h 127"/>
                <a:gd name="T90" fmla="*/ 69 w 101"/>
                <a:gd name="T91" fmla="*/ 37 h 127"/>
                <a:gd name="T92" fmla="*/ 63 w 101"/>
                <a:gd name="T93" fmla="*/ 30 h 127"/>
                <a:gd name="T94" fmla="*/ 59 w 101"/>
                <a:gd name="T95" fmla="*/ 33 h 127"/>
                <a:gd name="T96" fmla="*/ 56 w 101"/>
                <a:gd name="T97" fmla="*/ 48 h 127"/>
                <a:gd name="T98" fmla="*/ 43 w 101"/>
                <a:gd name="T99" fmla="*/ 40 h 127"/>
                <a:gd name="T100" fmla="*/ 44 w 101"/>
                <a:gd name="T101" fmla="*/ 33 h 127"/>
                <a:gd name="T102" fmla="*/ 40 w 101"/>
                <a:gd name="T103" fmla="*/ 29 h 127"/>
                <a:gd name="T104" fmla="*/ 52 w 101"/>
                <a:gd name="T105" fmla="*/ 17 h 127"/>
                <a:gd name="T106" fmla="*/ 32 w 101"/>
                <a:gd name="T107" fmla="*/ 22 h 127"/>
                <a:gd name="T108" fmla="*/ 22 w 101"/>
                <a:gd name="T109" fmla="*/ 16 h 127"/>
                <a:gd name="T110" fmla="*/ 22 w 101"/>
                <a:gd name="T111" fmla="*/ 21 h 127"/>
                <a:gd name="T112" fmla="*/ 35 w 101"/>
                <a:gd name="T113" fmla="*/ 2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27">
                  <a:moveTo>
                    <a:pt x="35" y="29"/>
                  </a:moveTo>
                  <a:lnTo>
                    <a:pt x="30" y="38"/>
                  </a:lnTo>
                  <a:lnTo>
                    <a:pt x="24" y="45"/>
                  </a:lnTo>
                  <a:lnTo>
                    <a:pt x="4" y="40"/>
                  </a:lnTo>
                  <a:lnTo>
                    <a:pt x="0" y="45"/>
                  </a:lnTo>
                  <a:lnTo>
                    <a:pt x="15" y="60"/>
                  </a:lnTo>
                  <a:lnTo>
                    <a:pt x="10" y="69"/>
                  </a:lnTo>
                  <a:lnTo>
                    <a:pt x="17" y="79"/>
                  </a:lnTo>
                  <a:lnTo>
                    <a:pt x="13" y="85"/>
                  </a:lnTo>
                  <a:lnTo>
                    <a:pt x="16" y="94"/>
                  </a:lnTo>
                  <a:lnTo>
                    <a:pt x="22" y="102"/>
                  </a:lnTo>
                  <a:lnTo>
                    <a:pt x="29" y="100"/>
                  </a:lnTo>
                  <a:lnTo>
                    <a:pt x="29" y="100"/>
                  </a:lnTo>
                  <a:lnTo>
                    <a:pt x="33" y="102"/>
                  </a:lnTo>
                  <a:lnTo>
                    <a:pt x="36" y="103"/>
                  </a:lnTo>
                  <a:lnTo>
                    <a:pt x="39" y="105"/>
                  </a:lnTo>
                  <a:lnTo>
                    <a:pt x="39" y="105"/>
                  </a:lnTo>
                  <a:lnTo>
                    <a:pt x="39" y="105"/>
                  </a:lnTo>
                  <a:lnTo>
                    <a:pt x="40" y="104"/>
                  </a:lnTo>
                  <a:lnTo>
                    <a:pt x="41" y="104"/>
                  </a:lnTo>
                  <a:lnTo>
                    <a:pt x="42" y="103"/>
                  </a:lnTo>
                  <a:lnTo>
                    <a:pt x="44" y="102"/>
                  </a:lnTo>
                  <a:lnTo>
                    <a:pt x="46" y="100"/>
                  </a:lnTo>
                  <a:lnTo>
                    <a:pt x="47" y="99"/>
                  </a:lnTo>
                  <a:lnTo>
                    <a:pt x="56" y="109"/>
                  </a:lnTo>
                  <a:lnTo>
                    <a:pt x="46" y="111"/>
                  </a:lnTo>
                  <a:lnTo>
                    <a:pt x="50" y="119"/>
                  </a:lnTo>
                  <a:lnTo>
                    <a:pt x="58" y="120"/>
                  </a:lnTo>
                  <a:lnTo>
                    <a:pt x="65" y="127"/>
                  </a:lnTo>
                  <a:lnTo>
                    <a:pt x="75" y="125"/>
                  </a:lnTo>
                  <a:lnTo>
                    <a:pt x="65" y="112"/>
                  </a:lnTo>
                  <a:lnTo>
                    <a:pt x="67" y="105"/>
                  </a:lnTo>
                  <a:lnTo>
                    <a:pt x="71" y="110"/>
                  </a:lnTo>
                  <a:lnTo>
                    <a:pt x="71" y="103"/>
                  </a:lnTo>
                  <a:lnTo>
                    <a:pt x="83" y="105"/>
                  </a:lnTo>
                  <a:lnTo>
                    <a:pt x="93" y="90"/>
                  </a:lnTo>
                  <a:lnTo>
                    <a:pt x="79" y="75"/>
                  </a:lnTo>
                  <a:lnTo>
                    <a:pt x="79" y="63"/>
                  </a:lnTo>
                  <a:lnTo>
                    <a:pt x="101" y="43"/>
                  </a:lnTo>
                  <a:lnTo>
                    <a:pt x="101" y="32"/>
                  </a:lnTo>
                  <a:lnTo>
                    <a:pt x="97" y="21"/>
                  </a:lnTo>
                  <a:lnTo>
                    <a:pt x="94" y="5"/>
                  </a:lnTo>
                  <a:lnTo>
                    <a:pt x="84" y="0"/>
                  </a:lnTo>
                  <a:lnTo>
                    <a:pt x="64" y="20"/>
                  </a:lnTo>
                  <a:lnTo>
                    <a:pt x="69" y="28"/>
                  </a:lnTo>
                  <a:lnTo>
                    <a:pt x="69" y="37"/>
                  </a:lnTo>
                  <a:lnTo>
                    <a:pt x="63" y="30"/>
                  </a:lnTo>
                  <a:lnTo>
                    <a:pt x="59" y="33"/>
                  </a:lnTo>
                  <a:lnTo>
                    <a:pt x="56" y="48"/>
                  </a:lnTo>
                  <a:lnTo>
                    <a:pt x="43" y="40"/>
                  </a:lnTo>
                  <a:lnTo>
                    <a:pt x="44" y="33"/>
                  </a:lnTo>
                  <a:lnTo>
                    <a:pt x="40" y="29"/>
                  </a:lnTo>
                  <a:lnTo>
                    <a:pt x="52" y="17"/>
                  </a:lnTo>
                  <a:lnTo>
                    <a:pt x="32" y="22"/>
                  </a:lnTo>
                  <a:lnTo>
                    <a:pt x="22" y="16"/>
                  </a:lnTo>
                  <a:lnTo>
                    <a:pt x="22" y="21"/>
                  </a:lnTo>
                  <a:lnTo>
                    <a:pt x="35" y="2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18" name="Freeform 513"/>
            <p:cNvSpPr>
              <a:spLocks/>
            </p:cNvSpPr>
            <p:nvPr/>
          </p:nvSpPr>
          <p:spPr bwMode="auto">
            <a:xfrm>
              <a:off x="4941" y="1743"/>
              <a:ext cx="22" cy="20"/>
            </a:xfrm>
            <a:custGeom>
              <a:avLst/>
              <a:gdLst>
                <a:gd name="T0" fmla="*/ 9 w 22"/>
                <a:gd name="T1" fmla="*/ 7 h 20"/>
                <a:gd name="T2" fmla="*/ 1 w 22"/>
                <a:gd name="T3" fmla="*/ 5 h 20"/>
                <a:gd name="T4" fmla="*/ 0 w 22"/>
                <a:gd name="T5" fmla="*/ 10 h 20"/>
                <a:gd name="T6" fmla="*/ 5 w 22"/>
                <a:gd name="T7" fmla="*/ 20 h 20"/>
                <a:gd name="T8" fmla="*/ 18 w 22"/>
                <a:gd name="T9" fmla="*/ 14 h 20"/>
                <a:gd name="T10" fmla="*/ 22 w 22"/>
                <a:gd name="T11" fmla="*/ 1 h 20"/>
                <a:gd name="T12" fmla="*/ 11 w 22"/>
                <a:gd name="T13" fmla="*/ 0 h 20"/>
                <a:gd name="T14" fmla="*/ 9 w 22"/>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0">
                  <a:moveTo>
                    <a:pt x="9" y="7"/>
                  </a:moveTo>
                  <a:lnTo>
                    <a:pt x="1" y="5"/>
                  </a:lnTo>
                  <a:lnTo>
                    <a:pt x="0" y="10"/>
                  </a:lnTo>
                  <a:lnTo>
                    <a:pt x="5" y="20"/>
                  </a:lnTo>
                  <a:lnTo>
                    <a:pt x="18" y="14"/>
                  </a:lnTo>
                  <a:lnTo>
                    <a:pt x="22" y="1"/>
                  </a:lnTo>
                  <a:lnTo>
                    <a:pt x="11" y="0"/>
                  </a:lnTo>
                  <a:lnTo>
                    <a:pt x="9"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19" name="Freeform 514"/>
            <p:cNvSpPr>
              <a:spLocks/>
            </p:cNvSpPr>
            <p:nvPr/>
          </p:nvSpPr>
          <p:spPr bwMode="auto">
            <a:xfrm>
              <a:off x="4941" y="1743"/>
              <a:ext cx="22" cy="20"/>
            </a:xfrm>
            <a:custGeom>
              <a:avLst/>
              <a:gdLst>
                <a:gd name="T0" fmla="*/ 9 w 22"/>
                <a:gd name="T1" fmla="*/ 7 h 20"/>
                <a:gd name="T2" fmla="*/ 1 w 22"/>
                <a:gd name="T3" fmla="*/ 5 h 20"/>
                <a:gd name="T4" fmla="*/ 0 w 22"/>
                <a:gd name="T5" fmla="*/ 10 h 20"/>
                <a:gd name="T6" fmla="*/ 5 w 22"/>
                <a:gd name="T7" fmla="*/ 20 h 20"/>
                <a:gd name="T8" fmla="*/ 18 w 22"/>
                <a:gd name="T9" fmla="*/ 14 h 20"/>
                <a:gd name="T10" fmla="*/ 22 w 22"/>
                <a:gd name="T11" fmla="*/ 1 h 20"/>
                <a:gd name="T12" fmla="*/ 11 w 22"/>
                <a:gd name="T13" fmla="*/ 0 h 20"/>
                <a:gd name="T14" fmla="*/ 9 w 22"/>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0">
                  <a:moveTo>
                    <a:pt x="9" y="7"/>
                  </a:moveTo>
                  <a:lnTo>
                    <a:pt x="1" y="5"/>
                  </a:lnTo>
                  <a:lnTo>
                    <a:pt x="0" y="10"/>
                  </a:lnTo>
                  <a:lnTo>
                    <a:pt x="5" y="20"/>
                  </a:lnTo>
                  <a:lnTo>
                    <a:pt x="18" y="14"/>
                  </a:lnTo>
                  <a:lnTo>
                    <a:pt x="22" y="1"/>
                  </a:lnTo>
                  <a:lnTo>
                    <a:pt x="11" y="0"/>
                  </a:lnTo>
                  <a:lnTo>
                    <a:pt x="9" y="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20" name="Freeform 515"/>
            <p:cNvSpPr>
              <a:spLocks/>
            </p:cNvSpPr>
            <p:nvPr/>
          </p:nvSpPr>
          <p:spPr bwMode="auto">
            <a:xfrm>
              <a:off x="5084" y="1693"/>
              <a:ext cx="18" cy="14"/>
            </a:xfrm>
            <a:custGeom>
              <a:avLst/>
              <a:gdLst>
                <a:gd name="T0" fmla="*/ 10 w 18"/>
                <a:gd name="T1" fmla="*/ 8 h 14"/>
                <a:gd name="T2" fmla="*/ 18 w 18"/>
                <a:gd name="T3" fmla="*/ 11 h 14"/>
                <a:gd name="T4" fmla="*/ 15 w 18"/>
                <a:gd name="T5" fmla="*/ 0 h 14"/>
                <a:gd name="T6" fmla="*/ 5 w 18"/>
                <a:gd name="T7" fmla="*/ 3 h 14"/>
                <a:gd name="T8" fmla="*/ 0 w 18"/>
                <a:gd name="T9" fmla="*/ 10 h 14"/>
                <a:gd name="T10" fmla="*/ 3 w 18"/>
                <a:gd name="T11" fmla="*/ 14 h 14"/>
                <a:gd name="T12" fmla="*/ 10 w 18"/>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8" h="14">
                  <a:moveTo>
                    <a:pt x="10" y="8"/>
                  </a:moveTo>
                  <a:lnTo>
                    <a:pt x="18" y="11"/>
                  </a:lnTo>
                  <a:lnTo>
                    <a:pt x="15" y="0"/>
                  </a:lnTo>
                  <a:lnTo>
                    <a:pt x="5" y="3"/>
                  </a:lnTo>
                  <a:lnTo>
                    <a:pt x="0" y="10"/>
                  </a:lnTo>
                  <a:lnTo>
                    <a:pt x="3" y="14"/>
                  </a:lnTo>
                  <a:lnTo>
                    <a:pt x="10" y="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21" name="Freeform 516"/>
            <p:cNvSpPr>
              <a:spLocks/>
            </p:cNvSpPr>
            <p:nvPr/>
          </p:nvSpPr>
          <p:spPr bwMode="auto">
            <a:xfrm>
              <a:off x="5084" y="1693"/>
              <a:ext cx="18" cy="14"/>
            </a:xfrm>
            <a:custGeom>
              <a:avLst/>
              <a:gdLst>
                <a:gd name="T0" fmla="*/ 10 w 18"/>
                <a:gd name="T1" fmla="*/ 8 h 14"/>
                <a:gd name="T2" fmla="*/ 18 w 18"/>
                <a:gd name="T3" fmla="*/ 11 h 14"/>
                <a:gd name="T4" fmla="*/ 15 w 18"/>
                <a:gd name="T5" fmla="*/ 0 h 14"/>
                <a:gd name="T6" fmla="*/ 5 w 18"/>
                <a:gd name="T7" fmla="*/ 3 h 14"/>
                <a:gd name="T8" fmla="*/ 0 w 18"/>
                <a:gd name="T9" fmla="*/ 10 h 14"/>
                <a:gd name="T10" fmla="*/ 3 w 18"/>
                <a:gd name="T11" fmla="*/ 14 h 14"/>
                <a:gd name="T12" fmla="*/ 10 w 18"/>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8" h="14">
                  <a:moveTo>
                    <a:pt x="10" y="8"/>
                  </a:moveTo>
                  <a:lnTo>
                    <a:pt x="18" y="11"/>
                  </a:lnTo>
                  <a:lnTo>
                    <a:pt x="15" y="0"/>
                  </a:lnTo>
                  <a:lnTo>
                    <a:pt x="5" y="3"/>
                  </a:lnTo>
                  <a:lnTo>
                    <a:pt x="0" y="10"/>
                  </a:lnTo>
                  <a:lnTo>
                    <a:pt x="3" y="14"/>
                  </a:lnTo>
                  <a:lnTo>
                    <a:pt x="10" y="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22" name="Freeform 517"/>
            <p:cNvSpPr>
              <a:spLocks/>
            </p:cNvSpPr>
            <p:nvPr/>
          </p:nvSpPr>
          <p:spPr bwMode="auto">
            <a:xfrm>
              <a:off x="4922" y="1646"/>
              <a:ext cx="144" cy="133"/>
            </a:xfrm>
            <a:custGeom>
              <a:avLst/>
              <a:gdLst>
                <a:gd name="T0" fmla="*/ 13 w 144"/>
                <a:gd name="T1" fmla="*/ 127 h 133"/>
                <a:gd name="T2" fmla="*/ 18 w 144"/>
                <a:gd name="T3" fmla="*/ 124 h 133"/>
                <a:gd name="T4" fmla="*/ 16 w 144"/>
                <a:gd name="T5" fmla="*/ 131 h 133"/>
                <a:gd name="T6" fmla="*/ 23 w 144"/>
                <a:gd name="T7" fmla="*/ 133 h 133"/>
                <a:gd name="T8" fmla="*/ 24 w 144"/>
                <a:gd name="T9" fmla="*/ 124 h 133"/>
                <a:gd name="T10" fmla="*/ 20 w 144"/>
                <a:gd name="T11" fmla="*/ 120 h 133"/>
                <a:gd name="T12" fmla="*/ 20 w 144"/>
                <a:gd name="T13" fmla="*/ 117 h 133"/>
                <a:gd name="T14" fmla="*/ 13 w 144"/>
                <a:gd name="T15" fmla="*/ 111 h 133"/>
                <a:gd name="T16" fmla="*/ 15 w 144"/>
                <a:gd name="T17" fmla="*/ 100 h 133"/>
                <a:gd name="T18" fmla="*/ 31 w 144"/>
                <a:gd name="T19" fmla="*/ 94 h 133"/>
                <a:gd name="T20" fmla="*/ 36 w 144"/>
                <a:gd name="T21" fmla="*/ 85 h 133"/>
                <a:gd name="T22" fmla="*/ 53 w 144"/>
                <a:gd name="T23" fmla="*/ 75 h 133"/>
                <a:gd name="T24" fmla="*/ 56 w 144"/>
                <a:gd name="T25" fmla="*/ 85 h 133"/>
                <a:gd name="T26" fmla="*/ 65 w 144"/>
                <a:gd name="T27" fmla="*/ 89 h 133"/>
                <a:gd name="T28" fmla="*/ 79 w 144"/>
                <a:gd name="T29" fmla="*/ 79 h 133"/>
                <a:gd name="T30" fmla="*/ 88 w 144"/>
                <a:gd name="T31" fmla="*/ 82 h 133"/>
                <a:gd name="T32" fmla="*/ 93 w 144"/>
                <a:gd name="T33" fmla="*/ 77 h 133"/>
                <a:gd name="T34" fmla="*/ 104 w 144"/>
                <a:gd name="T35" fmla="*/ 79 h 133"/>
                <a:gd name="T36" fmla="*/ 115 w 144"/>
                <a:gd name="T37" fmla="*/ 81 h 133"/>
                <a:gd name="T38" fmla="*/ 121 w 144"/>
                <a:gd name="T39" fmla="*/ 87 h 133"/>
                <a:gd name="T40" fmla="*/ 125 w 144"/>
                <a:gd name="T41" fmla="*/ 89 h 133"/>
                <a:gd name="T42" fmla="*/ 126 w 144"/>
                <a:gd name="T43" fmla="*/ 83 h 133"/>
                <a:gd name="T44" fmla="*/ 133 w 144"/>
                <a:gd name="T45" fmla="*/ 69 h 133"/>
                <a:gd name="T46" fmla="*/ 142 w 144"/>
                <a:gd name="T47" fmla="*/ 56 h 133"/>
                <a:gd name="T48" fmla="*/ 143 w 144"/>
                <a:gd name="T49" fmla="*/ 44 h 133"/>
                <a:gd name="T50" fmla="*/ 138 w 144"/>
                <a:gd name="T51" fmla="*/ 32 h 133"/>
                <a:gd name="T52" fmla="*/ 132 w 144"/>
                <a:gd name="T53" fmla="*/ 23 h 133"/>
                <a:gd name="T54" fmla="*/ 139 w 144"/>
                <a:gd name="T55" fmla="*/ 7 h 133"/>
                <a:gd name="T56" fmla="*/ 144 w 144"/>
                <a:gd name="T57" fmla="*/ 1 h 133"/>
                <a:gd name="T58" fmla="*/ 140 w 144"/>
                <a:gd name="T59" fmla="*/ 0 h 133"/>
                <a:gd name="T60" fmla="*/ 127 w 144"/>
                <a:gd name="T61" fmla="*/ 15 h 133"/>
                <a:gd name="T62" fmla="*/ 119 w 144"/>
                <a:gd name="T63" fmla="*/ 22 h 133"/>
                <a:gd name="T64" fmla="*/ 109 w 144"/>
                <a:gd name="T65" fmla="*/ 22 h 133"/>
                <a:gd name="T66" fmla="*/ 101 w 144"/>
                <a:gd name="T67" fmla="*/ 27 h 133"/>
                <a:gd name="T68" fmla="*/ 88 w 144"/>
                <a:gd name="T69" fmla="*/ 42 h 133"/>
                <a:gd name="T70" fmla="*/ 74 w 144"/>
                <a:gd name="T71" fmla="*/ 63 h 133"/>
                <a:gd name="T72" fmla="*/ 48 w 144"/>
                <a:gd name="T73" fmla="*/ 67 h 133"/>
                <a:gd name="T74" fmla="*/ 40 w 144"/>
                <a:gd name="T75" fmla="*/ 72 h 133"/>
                <a:gd name="T76" fmla="*/ 22 w 144"/>
                <a:gd name="T77" fmla="*/ 76 h 133"/>
                <a:gd name="T78" fmla="*/ 5 w 144"/>
                <a:gd name="T79" fmla="*/ 90 h 133"/>
                <a:gd name="T80" fmla="*/ 2 w 144"/>
                <a:gd name="T81" fmla="*/ 109 h 133"/>
                <a:gd name="T82" fmla="*/ 0 w 144"/>
                <a:gd name="T83" fmla="*/ 115 h 133"/>
                <a:gd name="T84" fmla="*/ 7 w 144"/>
                <a:gd name="T85" fmla="*/ 118 h 133"/>
                <a:gd name="T86" fmla="*/ 13 w 144"/>
                <a:gd name="T87"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33">
                  <a:moveTo>
                    <a:pt x="13" y="127"/>
                  </a:moveTo>
                  <a:lnTo>
                    <a:pt x="18" y="124"/>
                  </a:lnTo>
                  <a:lnTo>
                    <a:pt x="16" y="131"/>
                  </a:lnTo>
                  <a:lnTo>
                    <a:pt x="23" y="133"/>
                  </a:lnTo>
                  <a:lnTo>
                    <a:pt x="24" y="124"/>
                  </a:lnTo>
                  <a:lnTo>
                    <a:pt x="20" y="120"/>
                  </a:lnTo>
                  <a:lnTo>
                    <a:pt x="20" y="117"/>
                  </a:lnTo>
                  <a:lnTo>
                    <a:pt x="13" y="111"/>
                  </a:lnTo>
                  <a:lnTo>
                    <a:pt x="15" y="100"/>
                  </a:lnTo>
                  <a:lnTo>
                    <a:pt x="31" y="94"/>
                  </a:lnTo>
                  <a:lnTo>
                    <a:pt x="36" y="85"/>
                  </a:lnTo>
                  <a:lnTo>
                    <a:pt x="53" y="75"/>
                  </a:lnTo>
                  <a:lnTo>
                    <a:pt x="56" y="85"/>
                  </a:lnTo>
                  <a:lnTo>
                    <a:pt x="65" y="89"/>
                  </a:lnTo>
                  <a:lnTo>
                    <a:pt x="79" y="79"/>
                  </a:lnTo>
                  <a:lnTo>
                    <a:pt x="88" y="82"/>
                  </a:lnTo>
                  <a:lnTo>
                    <a:pt x="93" y="77"/>
                  </a:lnTo>
                  <a:lnTo>
                    <a:pt x="104" y="79"/>
                  </a:lnTo>
                  <a:lnTo>
                    <a:pt x="115" y="81"/>
                  </a:lnTo>
                  <a:lnTo>
                    <a:pt x="121" y="87"/>
                  </a:lnTo>
                  <a:lnTo>
                    <a:pt x="125" y="89"/>
                  </a:lnTo>
                  <a:lnTo>
                    <a:pt x="126" y="83"/>
                  </a:lnTo>
                  <a:lnTo>
                    <a:pt x="133" y="69"/>
                  </a:lnTo>
                  <a:lnTo>
                    <a:pt x="142" y="56"/>
                  </a:lnTo>
                  <a:lnTo>
                    <a:pt x="143" y="44"/>
                  </a:lnTo>
                  <a:lnTo>
                    <a:pt x="138" y="32"/>
                  </a:lnTo>
                  <a:lnTo>
                    <a:pt x="132" y="23"/>
                  </a:lnTo>
                  <a:lnTo>
                    <a:pt x="139" y="7"/>
                  </a:lnTo>
                  <a:lnTo>
                    <a:pt x="144" y="1"/>
                  </a:lnTo>
                  <a:lnTo>
                    <a:pt x="140" y="0"/>
                  </a:lnTo>
                  <a:lnTo>
                    <a:pt x="127" y="15"/>
                  </a:lnTo>
                  <a:lnTo>
                    <a:pt x="119" y="22"/>
                  </a:lnTo>
                  <a:lnTo>
                    <a:pt x="109" y="22"/>
                  </a:lnTo>
                  <a:lnTo>
                    <a:pt x="101" y="27"/>
                  </a:lnTo>
                  <a:lnTo>
                    <a:pt x="88" y="42"/>
                  </a:lnTo>
                  <a:lnTo>
                    <a:pt x="74" y="63"/>
                  </a:lnTo>
                  <a:lnTo>
                    <a:pt x="48" y="67"/>
                  </a:lnTo>
                  <a:lnTo>
                    <a:pt x="40" y="72"/>
                  </a:lnTo>
                  <a:lnTo>
                    <a:pt x="22" y="76"/>
                  </a:lnTo>
                  <a:lnTo>
                    <a:pt x="5" y="90"/>
                  </a:lnTo>
                  <a:lnTo>
                    <a:pt x="2" y="109"/>
                  </a:lnTo>
                  <a:lnTo>
                    <a:pt x="0" y="115"/>
                  </a:lnTo>
                  <a:lnTo>
                    <a:pt x="7" y="118"/>
                  </a:lnTo>
                  <a:lnTo>
                    <a:pt x="13" y="1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23" name="Freeform 518"/>
            <p:cNvSpPr>
              <a:spLocks/>
            </p:cNvSpPr>
            <p:nvPr/>
          </p:nvSpPr>
          <p:spPr bwMode="auto">
            <a:xfrm>
              <a:off x="4922" y="1646"/>
              <a:ext cx="144" cy="133"/>
            </a:xfrm>
            <a:custGeom>
              <a:avLst/>
              <a:gdLst>
                <a:gd name="T0" fmla="*/ 13 w 144"/>
                <a:gd name="T1" fmla="*/ 127 h 133"/>
                <a:gd name="T2" fmla="*/ 18 w 144"/>
                <a:gd name="T3" fmla="*/ 124 h 133"/>
                <a:gd name="T4" fmla="*/ 16 w 144"/>
                <a:gd name="T5" fmla="*/ 131 h 133"/>
                <a:gd name="T6" fmla="*/ 23 w 144"/>
                <a:gd name="T7" fmla="*/ 133 h 133"/>
                <a:gd name="T8" fmla="*/ 24 w 144"/>
                <a:gd name="T9" fmla="*/ 124 h 133"/>
                <a:gd name="T10" fmla="*/ 20 w 144"/>
                <a:gd name="T11" fmla="*/ 120 h 133"/>
                <a:gd name="T12" fmla="*/ 20 w 144"/>
                <a:gd name="T13" fmla="*/ 117 h 133"/>
                <a:gd name="T14" fmla="*/ 13 w 144"/>
                <a:gd name="T15" fmla="*/ 111 h 133"/>
                <a:gd name="T16" fmla="*/ 15 w 144"/>
                <a:gd name="T17" fmla="*/ 100 h 133"/>
                <a:gd name="T18" fmla="*/ 31 w 144"/>
                <a:gd name="T19" fmla="*/ 94 h 133"/>
                <a:gd name="T20" fmla="*/ 36 w 144"/>
                <a:gd name="T21" fmla="*/ 85 h 133"/>
                <a:gd name="T22" fmla="*/ 53 w 144"/>
                <a:gd name="T23" fmla="*/ 75 h 133"/>
                <a:gd name="T24" fmla="*/ 56 w 144"/>
                <a:gd name="T25" fmla="*/ 85 h 133"/>
                <a:gd name="T26" fmla="*/ 65 w 144"/>
                <a:gd name="T27" fmla="*/ 89 h 133"/>
                <a:gd name="T28" fmla="*/ 79 w 144"/>
                <a:gd name="T29" fmla="*/ 79 h 133"/>
                <a:gd name="T30" fmla="*/ 88 w 144"/>
                <a:gd name="T31" fmla="*/ 82 h 133"/>
                <a:gd name="T32" fmla="*/ 93 w 144"/>
                <a:gd name="T33" fmla="*/ 77 h 133"/>
                <a:gd name="T34" fmla="*/ 104 w 144"/>
                <a:gd name="T35" fmla="*/ 79 h 133"/>
                <a:gd name="T36" fmla="*/ 115 w 144"/>
                <a:gd name="T37" fmla="*/ 81 h 133"/>
                <a:gd name="T38" fmla="*/ 121 w 144"/>
                <a:gd name="T39" fmla="*/ 87 h 133"/>
                <a:gd name="T40" fmla="*/ 125 w 144"/>
                <a:gd name="T41" fmla="*/ 89 h 133"/>
                <a:gd name="T42" fmla="*/ 126 w 144"/>
                <a:gd name="T43" fmla="*/ 83 h 133"/>
                <a:gd name="T44" fmla="*/ 133 w 144"/>
                <a:gd name="T45" fmla="*/ 69 h 133"/>
                <a:gd name="T46" fmla="*/ 142 w 144"/>
                <a:gd name="T47" fmla="*/ 56 h 133"/>
                <a:gd name="T48" fmla="*/ 143 w 144"/>
                <a:gd name="T49" fmla="*/ 44 h 133"/>
                <a:gd name="T50" fmla="*/ 138 w 144"/>
                <a:gd name="T51" fmla="*/ 32 h 133"/>
                <a:gd name="T52" fmla="*/ 132 w 144"/>
                <a:gd name="T53" fmla="*/ 23 h 133"/>
                <a:gd name="T54" fmla="*/ 139 w 144"/>
                <a:gd name="T55" fmla="*/ 7 h 133"/>
                <a:gd name="T56" fmla="*/ 144 w 144"/>
                <a:gd name="T57" fmla="*/ 1 h 133"/>
                <a:gd name="T58" fmla="*/ 140 w 144"/>
                <a:gd name="T59" fmla="*/ 0 h 133"/>
                <a:gd name="T60" fmla="*/ 127 w 144"/>
                <a:gd name="T61" fmla="*/ 15 h 133"/>
                <a:gd name="T62" fmla="*/ 119 w 144"/>
                <a:gd name="T63" fmla="*/ 22 h 133"/>
                <a:gd name="T64" fmla="*/ 109 w 144"/>
                <a:gd name="T65" fmla="*/ 22 h 133"/>
                <a:gd name="T66" fmla="*/ 101 w 144"/>
                <a:gd name="T67" fmla="*/ 27 h 133"/>
                <a:gd name="T68" fmla="*/ 88 w 144"/>
                <a:gd name="T69" fmla="*/ 42 h 133"/>
                <a:gd name="T70" fmla="*/ 74 w 144"/>
                <a:gd name="T71" fmla="*/ 63 h 133"/>
                <a:gd name="T72" fmla="*/ 48 w 144"/>
                <a:gd name="T73" fmla="*/ 67 h 133"/>
                <a:gd name="T74" fmla="*/ 40 w 144"/>
                <a:gd name="T75" fmla="*/ 72 h 133"/>
                <a:gd name="T76" fmla="*/ 22 w 144"/>
                <a:gd name="T77" fmla="*/ 76 h 133"/>
                <a:gd name="T78" fmla="*/ 5 w 144"/>
                <a:gd name="T79" fmla="*/ 90 h 133"/>
                <a:gd name="T80" fmla="*/ 2 w 144"/>
                <a:gd name="T81" fmla="*/ 109 h 133"/>
                <a:gd name="T82" fmla="*/ 0 w 144"/>
                <a:gd name="T83" fmla="*/ 115 h 133"/>
                <a:gd name="T84" fmla="*/ 7 w 144"/>
                <a:gd name="T85" fmla="*/ 118 h 133"/>
                <a:gd name="T86" fmla="*/ 13 w 144"/>
                <a:gd name="T87"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33">
                  <a:moveTo>
                    <a:pt x="13" y="127"/>
                  </a:moveTo>
                  <a:lnTo>
                    <a:pt x="18" y="124"/>
                  </a:lnTo>
                  <a:lnTo>
                    <a:pt x="16" y="131"/>
                  </a:lnTo>
                  <a:lnTo>
                    <a:pt x="23" y="133"/>
                  </a:lnTo>
                  <a:lnTo>
                    <a:pt x="24" y="124"/>
                  </a:lnTo>
                  <a:lnTo>
                    <a:pt x="20" y="120"/>
                  </a:lnTo>
                  <a:lnTo>
                    <a:pt x="20" y="117"/>
                  </a:lnTo>
                  <a:lnTo>
                    <a:pt x="13" y="111"/>
                  </a:lnTo>
                  <a:lnTo>
                    <a:pt x="15" y="100"/>
                  </a:lnTo>
                  <a:lnTo>
                    <a:pt x="31" y="94"/>
                  </a:lnTo>
                  <a:lnTo>
                    <a:pt x="36" y="85"/>
                  </a:lnTo>
                  <a:lnTo>
                    <a:pt x="53" y="75"/>
                  </a:lnTo>
                  <a:lnTo>
                    <a:pt x="56" y="85"/>
                  </a:lnTo>
                  <a:lnTo>
                    <a:pt x="65" y="89"/>
                  </a:lnTo>
                  <a:lnTo>
                    <a:pt x="79" y="79"/>
                  </a:lnTo>
                  <a:lnTo>
                    <a:pt x="88" y="82"/>
                  </a:lnTo>
                  <a:lnTo>
                    <a:pt x="93" y="77"/>
                  </a:lnTo>
                  <a:lnTo>
                    <a:pt x="104" y="79"/>
                  </a:lnTo>
                  <a:lnTo>
                    <a:pt x="115" y="81"/>
                  </a:lnTo>
                  <a:lnTo>
                    <a:pt x="121" y="87"/>
                  </a:lnTo>
                  <a:lnTo>
                    <a:pt x="125" y="89"/>
                  </a:lnTo>
                  <a:lnTo>
                    <a:pt x="126" y="83"/>
                  </a:lnTo>
                  <a:lnTo>
                    <a:pt x="133" y="69"/>
                  </a:lnTo>
                  <a:lnTo>
                    <a:pt x="142" y="56"/>
                  </a:lnTo>
                  <a:lnTo>
                    <a:pt x="143" y="44"/>
                  </a:lnTo>
                  <a:lnTo>
                    <a:pt x="138" y="32"/>
                  </a:lnTo>
                  <a:lnTo>
                    <a:pt x="132" y="23"/>
                  </a:lnTo>
                  <a:lnTo>
                    <a:pt x="139" y="7"/>
                  </a:lnTo>
                  <a:lnTo>
                    <a:pt x="144" y="1"/>
                  </a:lnTo>
                  <a:lnTo>
                    <a:pt x="140" y="0"/>
                  </a:lnTo>
                  <a:lnTo>
                    <a:pt x="127" y="15"/>
                  </a:lnTo>
                  <a:lnTo>
                    <a:pt x="119" y="22"/>
                  </a:lnTo>
                  <a:lnTo>
                    <a:pt x="109" y="22"/>
                  </a:lnTo>
                  <a:lnTo>
                    <a:pt x="101" y="27"/>
                  </a:lnTo>
                  <a:lnTo>
                    <a:pt x="88" y="42"/>
                  </a:lnTo>
                  <a:lnTo>
                    <a:pt x="74" y="63"/>
                  </a:lnTo>
                  <a:lnTo>
                    <a:pt x="48" y="67"/>
                  </a:lnTo>
                  <a:lnTo>
                    <a:pt x="40" y="72"/>
                  </a:lnTo>
                  <a:lnTo>
                    <a:pt x="22" y="76"/>
                  </a:lnTo>
                  <a:lnTo>
                    <a:pt x="5" y="90"/>
                  </a:lnTo>
                  <a:lnTo>
                    <a:pt x="2" y="109"/>
                  </a:lnTo>
                  <a:lnTo>
                    <a:pt x="0" y="115"/>
                  </a:lnTo>
                  <a:lnTo>
                    <a:pt x="7" y="118"/>
                  </a:lnTo>
                  <a:lnTo>
                    <a:pt x="13" y="127"/>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24" name="Freeform 519"/>
            <p:cNvSpPr>
              <a:spLocks/>
            </p:cNvSpPr>
            <p:nvPr/>
          </p:nvSpPr>
          <p:spPr bwMode="auto">
            <a:xfrm>
              <a:off x="5165" y="1951"/>
              <a:ext cx="28" cy="18"/>
            </a:xfrm>
            <a:custGeom>
              <a:avLst/>
              <a:gdLst>
                <a:gd name="T0" fmla="*/ 7 w 28"/>
                <a:gd name="T1" fmla="*/ 0 h 18"/>
                <a:gd name="T2" fmla="*/ 11 w 28"/>
                <a:gd name="T3" fmla="*/ 7 h 18"/>
                <a:gd name="T4" fmla="*/ 0 w 28"/>
                <a:gd name="T5" fmla="*/ 11 h 18"/>
                <a:gd name="T6" fmla="*/ 7 w 28"/>
                <a:gd name="T7" fmla="*/ 18 h 18"/>
                <a:gd name="T8" fmla="*/ 13 w 28"/>
                <a:gd name="T9" fmla="*/ 11 h 18"/>
                <a:gd name="T10" fmla="*/ 20 w 28"/>
                <a:gd name="T11" fmla="*/ 9 h 18"/>
                <a:gd name="T12" fmla="*/ 28 w 28"/>
                <a:gd name="T13" fmla="*/ 10 h 18"/>
                <a:gd name="T14" fmla="*/ 25 w 28"/>
                <a:gd name="T15" fmla="*/ 5 h 18"/>
                <a:gd name="T16" fmla="*/ 7 w 2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8">
                  <a:moveTo>
                    <a:pt x="7" y="0"/>
                  </a:moveTo>
                  <a:lnTo>
                    <a:pt x="11" y="7"/>
                  </a:lnTo>
                  <a:lnTo>
                    <a:pt x="0" y="11"/>
                  </a:lnTo>
                  <a:lnTo>
                    <a:pt x="7" y="18"/>
                  </a:lnTo>
                  <a:lnTo>
                    <a:pt x="13" y="11"/>
                  </a:lnTo>
                  <a:lnTo>
                    <a:pt x="20" y="9"/>
                  </a:lnTo>
                  <a:lnTo>
                    <a:pt x="28" y="10"/>
                  </a:lnTo>
                  <a:lnTo>
                    <a:pt x="25" y="5"/>
                  </a:lnTo>
                  <a:lnTo>
                    <a:pt x="7"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25" name="Freeform 520"/>
            <p:cNvSpPr>
              <a:spLocks/>
            </p:cNvSpPr>
            <p:nvPr/>
          </p:nvSpPr>
          <p:spPr bwMode="auto">
            <a:xfrm>
              <a:off x="5165" y="1951"/>
              <a:ext cx="28" cy="18"/>
            </a:xfrm>
            <a:custGeom>
              <a:avLst/>
              <a:gdLst>
                <a:gd name="T0" fmla="*/ 7 w 28"/>
                <a:gd name="T1" fmla="*/ 0 h 18"/>
                <a:gd name="T2" fmla="*/ 11 w 28"/>
                <a:gd name="T3" fmla="*/ 7 h 18"/>
                <a:gd name="T4" fmla="*/ 0 w 28"/>
                <a:gd name="T5" fmla="*/ 11 h 18"/>
                <a:gd name="T6" fmla="*/ 7 w 28"/>
                <a:gd name="T7" fmla="*/ 18 h 18"/>
                <a:gd name="T8" fmla="*/ 13 w 28"/>
                <a:gd name="T9" fmla="*/ 11 h 18"/>
                <a:gd name="T10" fmla="*/ 20 w 28"/>
                <a:gd name="T11" fmla="*/ 9 h 18"/>
                <a:gd name="T12" fmla="*/ 28 w 28"/>
                <a:gd name="T13" fmla="*/ 10 h 18"/>
                <a:gd name="T14" fmla="*/ 25 w 28"/>
                <a:gd name="T15" fmla="*/ 5 h 18"/>
                <a:gd name="T16" fmla="*/ 7 w 2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8">
                  <a:moveTo>
                    <a:pt x="7" y="0"/>
                  </a:moveTo>
                  <a:lnTo>
                    <a:pt x="11" y="7"/>
                  </a:lnTo>
                  <a:lnTo>
                    <a:pt x="0" y="11"/>
                  </a:lnTo>
                  <a:lnTo>
                    <a:pt x="7" y="18"/>
                  </a:lnTo>
                  <a:lnTo>
                    <a:pt x="13" y="11"/>
                  </a:lnTo>
                  <a:lnTo>
                    <a:pt x="20" y="9"/>
                  </a:lnTo>
                  <a:lnTo>
                    <a:pt x="28" y="10"/>
                  </a:lnTo>
                  <a:lnTo>
                    <a:pt x="25" y="5"/>
                  </a:lnTo>
                  <a:lnTo>
                    <a:pt x="7"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26" name="Freeform 521"/>
            <p:cNvSpPr>
              <a:spLocks/>
            </p:cNvSpPr>
            <p:nvPr/>
          </p:nvSpPr>
          <p:spPr bwMode="auto">
            <a:xfrm>
              <a:off x="5136" y="1959"/>
              <a:ext cx="29" cy="36"/>
            </a:xfrm>
            <a:custGeom>
              <a:avLst/>
              <a:gdLst>
                <a:gd name="T0" fmla="*/ 12 w 29"/>
                <a:gd name="T1" fmla="*/ 8 h 36"/>
                <a:gd name="T2" fmla="*/ 6 w 29"/>
                <a:gd name="T3" fmla="*/ 0 h 36"/>
                <a:gd name="T4" fmla="*/ 0 w 29"/>
                <a:gd name="T5" fmla="*/ 1 h 36"/>
                <a:gd name="T6" fmla="*/ 9 w 29"/>
                <a:gd name="T7" fmla="*/ 17 h 36"/>
                <a:gd name="T8" fmla="*/ 7 w 29"/>
                <a:gd name="T9" fmla="*/ 22 h 36"/>
                <a:gd name="T10" fmla="*/ 12 w 29"/>
                <a:gd name="T11" fmla="*/ 36 h 36"/>
                <a:gd name="T12" fmla="*/ 17 w 29"/>
                <a:gd name="T13" fmla="*/ 29 h 36"/>
                <a:gd name="T14" fmla="*/ 22 w 29"/>
                <a:gd name="T15" fmla="*/ 23 h 36"/>
                <a:gd name="T16" fmla="*/ 29 w 29"/>
                <a:gd name="T17" fmla="*/ 13 h 36"/>
                <a:gd name="T18" fmla="*/ 19 w 29"/>
                <a:gd name="T19" fmla="*/ 3 h 36"/>
                <a:gd name="T20" fmla="*/ 12 w 29"/>
                <a:gd name="T21"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6">
                  <a:moveTo>
                    <a:pt x="12" y="8"/>
                  </a:moveTo>
                  <a:lnTo>
                    <a:pt x="6" y="0"/>
                  </a:lnTo>
                  <a:lnTo>
                    <a:pt x="0" y="1"/>
                  </a:lnTo>
                  <a:lnTo>
                    <a:pt x="9" y="17"/>
                  </a:lnTo>
                  <a:lnTo>
                    <a:pt x="7" y="22"/>
                  </a:lnTo>
                  <a:lnTo>
                    <a:pt x="12" y="36"/>
                  </a:lnTo>
                  <a:lnTo>
                    <a:pt x="17" y="29"/>
                  </a:lnTo>
                  <a:lnTo>
                    <a:pt x="22" y="23"/>
                  </a:lnTo>
                  <a:lnTo>
                    <a:pt x="29" y="13"/>
                  </a:lnTo>
                  <a:lnTo>
                    <a:pt x="19" y="3"/>
                  </a:lnTo>
                  <a:lnTo>
                    <a:pt x="12" y="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27" name="Freeform 522"/>
            <p:cNvSpPr>
              <a:spLocks/>
            </p:cNvSpPr>
            <p:nvPr/>
          </p:nvSpPr>
          <p:spPr bwMode="auto">
            <a:xfrm>
              <a:off x="5136" y="1959"/>
              <a:ext cx="29" cy="36"/>
            </a:xfrm>
            <a:custGeom>
              <a:avLst/>
              <a:gdLst>
                <a:gd name="T0" fmla="*/ 12 w 29"/>
                <a:gd name="T1" fmla="*/ 8 h 36"/>
                <a:gd name="T2" fmla="*/ 6 w 29"/>
                <a:gd name="T3" fmla="*/ 0 h 36"/>
                <a:gd name="T4" fmla="*/ 0 w 29"/>
                <a:gd name="T5" fmla="*/ 1 h 36"/>
                <a:gd name="T6" fmla="*/ 9 w 29"/>
                <a:gd name="T7" fmla="*/ 17 h 36"/>
                <a:gd name="T8" fmla="*/ 7 w 29"/>
                <a:gd name="T9" fmla="*/ 22 h 36"/>
                <a:gd name="T10" fmla="*/ 12 w 29"/>
                <a:gd name="T11" fmla="*/ 36 h 36"/>
                <a:gd name="T12" fmla="*/ 17 w 29"/>
                <a:gd name="T13" fmla="*/ 29 h 36"/>
                <a:gd name="T14" fmla="*/ 22 w 29"/>
                <a:gd name="T15" fmla="*/ 23 h 36"/>
                <a:gd name="T16" fmla="*/ 29 w 29"/>
                <a:gd name="T17" fmla="*/ 13 h 36"/>
                <a:gd name="T18" fmla="*/ 19 w 29"/>
                <a:gd name="T19" fmla="*/ 3 h 36"/>
                <a:gd name="T20" fmla="*/ 12 w 29"/>
                <a:gd name="T21"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6">
                  <a:moveTo>
                    <a:pt x="12" y="8"/>
                  </a:moveTo>
                  <a:lnTo>
                    <a:pt x="6" y="0"/>
                  </a:lnTo>
                  <a:lnTo>
                    <a:pt x="0" y="1"/>
                  </a:lnTo>
                  <a:lnTo>
                    <a:pt x="9" y="17"/>
                  </a:lnTo>
                  <a:lnTo>
                    <a:pt x="7" y="22"/>
                  </a:lnTo>
                  <a:lnTo>
                    <a:pt x="12" y="36"/>
                  </a:lnTo>
                  <a:lnTo>
                    <a:pt x="17" y="29"/>
                  </a:lnTo>
                  <a:lnTo>
                    <a:pt x="22" y="23"/>
                  </a:lnTo>
                  <a:lnTo>
                    <a:pt x="29" y="13"/>
                  </a:lnTo>
                  <a:lnTo>
                    <a:pt x="19" y="3"/>
                  </a:lnTo>
                  <a:lnTo>
                    <a:pt x="12" y="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28" name="Freeform 523"/>
            <p:cNvSpPr>
              <a:spLocks/>
            </p:cNvSpPr>
            <p:nvPr/>
          </p:nvSpPr>
          <p:spPr bwMode="auto">
            <a:xfrm>
              <a:off x="5096" y="1963"/>
              <a:ext cx="46" cy="30"/>
            </a:xfrm>
            <a:custGeom>
              <a:avLst/>
              <a:gdLst>
                <a:gd name="T0" fmla="*/ 39 w 46"/>
                <a:gd name="T1" fmla="*/ 9 h 30"/>
                <a:gd name="T2" fmla="*/ 39 w 46"/>
                <a:gd name="T3" fmla="*/ 9 h 30"/>
                <a:gd name="T4" fmla="*/ 38 w 46"/>
                <a:gd name="T5" fmla="*/ 9 h 30"/>
                <a:gd name="T6" fmla="*/ 36 w 46"/>
                <a:gd name="T7" fmla="*/ 9 h 30"/>
                <a:gd name="T8" fmla="*/ 31 w 46"/>
                <a:gd name="T9" fmla="*/ 8 h 30"/>
                <a:gd name="T10" fmla="*/ 27 w 46"/>
                <a:gd name="T11" fmla="*/ 8 h 30"/>
                <a:gd name="T12" fmla="*/ 25 w 46"/>
                <a:gd name="T13" fmla="*/ 8 h 30"/>
                <a:gd name="T14" fmla="*/ 23 w 46"/>
                <a:gd name="T15" fmla="*/ 8 h 30"/>
                <a:gd name="T16" fmla="*/ 23 w 46"/>
                <a:gd name="T17" fmla="*/ 8 h 30"/>
                <a:gd name="T18" fmla="*/ 20 w 46"/>
                <a:gd name="T19" fmla="*/ 6 h 30"/>
                <a:gd name="T20" fmla="*/ 15 w 46"/>
                <a:gd name="T21" fmla="*/ 4 h 30"/>
                <a:gd name="T22" fmla="*/ 7 w 46"/>
                <a:gd name="T23" fmla="*/ 0 h 30"/>
                <a:gd name="T24" fmla="*/ 0 w 46"/>
                <a:gd name="T25" fmla="*/ 2 h 30"/>
                <a:gd name="T26" fmla="*/ 0 w 46"/>
                <a:gd name="T27" fmla="*/ 6 h 30"/>
                <a:gd name="T28" fmla="*/ 10 w 46"/>
                <a:gd name="T29" fmla="*/ 13 h 30"/>
                <a:gd name="T30" fmla="*/ 0 w 46"/>
                <a:gd name="T31" fmla="*/ 14 h 30"/>
                <a:gd name="T32" fmla="*/ 0 w 46"/>
                <a:gd name="T33" fmla="*/ 19 h 30"/>
                <a:gd name="T34" fmla="*/ 16 w 46"/>
                <a:gd name="T35" fmla="*/ 25 h 30"/>
                <a:gd name="T36" fmla="*/ 20 w 46"/>
                <a:gd name="T37" fmla="*/ 29 h 30"/>
                <a:gd name="T38" fmla="*/ 32 w 46"/>
                <a:gd name="T39" fmla="*/ 29 h 30"/>
                <a:gd name="T40" fmla="*/ 46 w 46"/>
                <a:gd name="T41" fmla="*/ 30 h 30"/>
                <a:gd name="T42" fmla="*/ 42 w 46"/>
                <a:gd name="T43" fmla="*/ 20 h 30"/>
                <a:gd name="T44" fmla="*/ 42 w 46"/>
                <a:gd name="T45" fmla="*/ 20 h 30"/>
                <a:gd name="T46" fmla="*/ 42 w 46"/>
                <a:gd name="T47" fmla="*/ 19 h 30"/>
                <a:gd name="T48" fmla="*/ 41 w 46"/>
                <a:gd name="T49" fmla="*/ 15 h 30"/>
                <a:gd name="T50" fmla="*/ 41 w 46"/>
                <a:gd name="T51" fmla="*/ 13 h 30"/>
                <a:gd name="T52" fmla="*/ 41 w 46"/>
                <a:gd name="T53" fmla="*/ 12 h 30"/>
                <a:gd name="T54" fmla="*/ 40 w 46"/>
                <a:gd name="T55" fmla="*/ 10 h 30"/>
                <a:gd name="T56" fmla="*/ 39 w 46"/>
                <a:gd name="T57" fmla="*/ 9 h 30"/>
                <a:gd name="T58" fmla="*/ 39 w 46"/>
                <a:gd name="T59"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30">
                  <a:moveTo>
                    <a:pt x="39" y="9"/>
                  </a:moveTo>
                  <a:lnTo>
                    <a:pt x="39" y="9"/>
                  </a:lnTo>
                  <a:lnTo>
                    <a:pt x="38" y="9"/>
                  </a:lnTo>
                  <a:lnTo>
                    <a:pt x="36" y="9"/>
                  </a:lnTo>
                  <a:lnTo>
                    <a:pt x="31" y="8"/>
                  </a:lnTo>
                  <a:lnTo>
                    <a:pt x="27" y="8"/>
                  </a:lnTo>
                  <a:lnTo>
                    <a:pt x="25" y="8"/>
                  </a:lnTo>
                  <a:lnTo>
                    <a:pt x="23" y="8"/>
                  </a:lnTo>
                  <a:lnTo>
                    <a:pt x="23" y="8"/>
                  </a:lnTo>
                  <a:lnTo>
                    <a:pt x="20" y="6"/>
                  </a:lnTo>
                  <a:lnTo>
                    <a:pt x="15" y="4"/>
                  </a:lnTo>
                  <a:lnTo>
                    <a:pt x="7" y="0"/>
                  </a:lnTo>
                  <a:lnTo>
                    <a:pt x="0" y="2"/>
                  </a:lnTo>
                  <a:lnTo>
                    <a:pt x="0" y="6"/>
                  </a:lnTo>
                  <a:lnTo>
                    <a:pt x="10" y="13"/>
                  </a:lnTo>
                  <a:lnTo>
                    <a:pt x="0" y="14"/>
                  </a:lnTo>
                  <a:lnTo>
                    <a:pt x="0" y="19"/>
                  </a:lnTo>
                  <a:lnTo>
                    <a:pt x="16" y="25"/>
                  </a:lnTo>
                  <a:lnTo>
                    <a:pt x="20" y="29"/>
                  </a:lnTo>
                  <a:lnTo>
                    <a:pt x="32" y="29"/>
                  </a:lnTo>
                  <a:lnTo>
                    <a:pt x="46" y="30"/>
                  </a:lnTo>
                  <a:lnTo>
                    <a:pt x="42" y="20"/>
                  </a:lnTo>
                  <a:lnTo>
                    <a:pt x="42" y="20"/>
                  </a:lnTo>
                  <a:lnTo>
                    <a:pt x="42" y="19"/>
                  </a:lnTo>
                  <a:lnTo>
                    <a:pt x="41" y="15"/>
                  </a:lnTo>
                  <a:lnTo>
                    <a:pt x="41" y="13"/>
                  </a:lnTo>
                  <a:lnTo>
                    <a:pt x="41" y="12"/>
                  </a:lnTo>
                  <a:lnTo>
                    <a:pt x="40" y="10"/>
                  </a:lnTo>
                  <a:lnTo>
                    <a:pt x="39" y="9"/>
                  </a:lnTo>
                  <a:lnTo>
                    <a:pt x="39" y="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29" name="Freeform 524"/>
            <p:cNvSpPr>
              <a:spLocks/>
            </p:cNvSpPr>
            <p:nvPr/>
          </p:nvSpPr>
          <p:spPr bwMode="auto">
            <a:xfrm>
              <a:off x="5096" y="1963"/>
              <a:ext cx="46" cy="30"/>
            </a:xfrm>
            <a:custGeom>
              <a:avLst/>
              <a:gdLst>
                <a:gd name="T0" fmla="*/ 39 w 46"/>
                <a:gd name="T1" fmla="*/ 9 h 30"/>
                <a:gd name="T2" fmla="*/ 39 w 46"/>
                <a:gd name="T3" fmla="*/ 9 h 30"/>
                <a:gd name="T4" fmla="*/ 38 w 46"/>
                <a:gd name="T5" fmla="*/ 9 h 30"/>
                <a:gd name="T6" fmla="*/ 36 w 46"/>
                <a:gd name="T7" fmla="*/ 9 h 30"/>
                <a:gd name="T8" fmla="*/ 31 w 46"/>
                <a:gd name="T9" fmla="*/ 8 h 30"/>
                <a:gd name="T10" fmla="*/ 27 w 46"/>
                <a:gd name="T11" fmla="*/ 8 h 30"/>
                <a:gd name="T12" fmla="*/ 25 w 46"/>
                <a:gd name="T13" fmla="*/ 8 h 30"/>
                <a:gd name="T14" fmla="*/ 23 w 46"/>
                <a:gd name="T15" fmla="*/ 8 h 30"/>
                <a:gd name="T16" fmla="*/ 23 w 46"/>
                <a:gd name="T17" fmla="*/ 8 h 30"/>
                <a:gd name="T18" fmla="*/ 20 w 46"/>
                <a:gd name="T19" fmla="*/ 6 h 30"/>
                <a:gd name="T20" fmla="*/ 15 w 46"/>
                <a:gd name="T21" fmla="*/ 4 h 30"/>
                <a:gd name="T22" fmla="*/ 7 w 46"/>
                <a:gd name="T23" fmla="*/ 0 h 30"/>
                <a:gd name="T24" fmla="*/ 0 w 46"/>
                <a:gd name="T25" fmla="*/ 2 h 30"/>
                <a:gd name="T26" fmla="*/ 0 w 46"/>
                <a:gd name="T27" fmla="*/ 6 h 30"/>
                <a:gd name="T28" fmla="*/ 10 w 46"/>
                <a:gd name="T29" fmla="*/ 13 h 30"/>
                <a:gd name="T30" fmla="*/ 0 w 46"/>
                <a:gd name="T31" fmla="*/ 14 h 30"/>
                <a:gd name="T32" fmla="*/ 0 w 46"/>
                <a:gd name="T33" fmla="*/ 19 h 30"/>
                <a:gd name="T34" fmla="*/ 16 w 46"/>
                <a:gd name="T35" fmla="*/ 25 h 30"/>
                <a:gd name="T36" fmla="*/ 20 w 46"/>
                <a:gd name="T37" fmla="*/ 29 h 30"/>
                <a:gd name="T38" fmla="*/ 32 w 46"/>
                <a:gd name="T39" fmla="*/ 29 h 30"/>
                <a:gd name="T40" fmla="*/ 46 w 46"/>
                <a:gd name="T41" fmla="*/ 30 h 30"/>
                <a:gd name="T42" fmla="*/ 42 w 46"/>
                <a:gd name="T43" fmla="*/ 20 h 30"/>
                <a:gd name="T44" fmla="*/ 42 w 46"/>
                <a:gd name="T45" fmla="*/ 20 h 30"/>
                <a:gd name="T46" fmla="*/ 42 w 46"/>
                <a:gd name="T47" fmla="*/ 19 h 30"/>
                <a:gd name="T48" fmla="*/ 41 w 46"/>
                <a:gd name="T49" fmla="*/ 15 h 30"/>
                <a:gd name="T50" fmla="*/ 41 w 46"/>
                <a:gd name="T51" fmla="*/ 13 h 30"/>
                <a:gd name="T52" fmla="*/ 41 w 46"/>
                <a:gd name="T53" fmla="*/ 12 h 30"/>
                <a:gd name="T54" fmla="*/ 40 w 46"/>
                <a:gd name="T55" fmla="*/ 10 h 30"/>
                <a:gd name="T56" fmla="*/ 39 w 46"/>
                <a:gd name="T57" fmla="*/ 9 h 30"/>
                <a:gd name="T58" fmla="*/ 39 w 46"/>
                <a:gd name="T59"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30">
                  <a:moveTo>
                    <a:pt x="39" y="9"/>
                  </a:moveTo>
                  <a:lnTo>
                    <a:pt x="39" y="9"/>
                  </a:lnTo>
                  <a:lnTo>
                    <a:pt x="38" y="9"/>
                  </a:lnTo>
                  <a:lnTo>
                    <a:pt x="36" y="9"/>
                  </a:lnTo>
                  <a:lnTo>
                    <a:pt x="31" y="8"/>
                  </a:lnTo>
                  <a:lnTo>
                    <a:pt x="27" y="8"/>
                  </a:lnTo>
                  <a:lnTo>
                    <a:pt x="25" y="8"/>
                  </a:lnTo>
                  <a:lnTo>
                    <a:pt x="23" y="8"/>
                  </a:lnTo>
                  <a:lnTo>
                    <a:pt x="23" y="8"/>
                  </a:lnTo>
                  <a:lnTo>
                    <a:pt x="20" y="6"/>
                  </a:lnTo>
                  <a:lnTo>
                    <a:pt x="15" y="4"/>
                  </a:lnTo>
                  <a:lnTo>
                    <a:pt x="7" y="0"/>
                  </a:lnTo>
                  <a:lnTo>
                    <a:pt x="0" y="2"/>
                  </a:lnTo>
                  <a:lnTo>
                    <a:pt x="0" y="6"/>
                  </a:lnTo>
                  <a:lnTo>
                    <a:pt x="10" y="13"/>
                  </a:lnTo>
                  <a:lnTo>
                    <a:pt x="0" y="14"/>
                  </a:lnTo>
                  <a:lnTo>
                    <a:pt x="0" y="19"/>
                  </a:lnTo>
                  <a:lnTo>
                    <a:pt x="16" y="25"/>
                  </a:lnTo>
                  <a:lnTo>
                    <a:pt x="20" y="29"/>
                  </a:lnTo>
                  <a:lnTo>
                    <a:pt x="32" y="29"/>
                  </a:lnTo>
                  <a:lnTo>
                    <a:pt x="46" y="30"/>
                  </a:lnTo>
                  <a:lnTo>
                    <a:pt x="42" y="20"/>
                  </a:lnTo>
                  <a:lnTo>
                    <a:pt x="42" y="20"/>
                  </a:lnTo>
                  <a:lnTo>
                    <a:pt x="42" y="19"/>
                  </a:lnTo>
                  <a:lnTo>
                    <a:pt x="41" y="15"/>
                  </a:lnTo>
                  <a:lnTo>
                    <a:pt x="41" y="13"/>
                  </a:lnTo>
                  <a:lnTo>
                    <a:pt x="41" y="12"/>
                  </a:lnTo>
                  <a:lnTo>
                    <a:pt x="40" y="10"/>
                  </a:lnTo>
                  <a:lnTo>
                    <a:pt x="39" y="9"/>
                  </a:lnTo>
                  <a:lnTo>
                    <a:pt x="39" y="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30" name="Freeform 525"/>
            <p:cNvSpPr>
              <a:spLocks/>
            </p:cNvSpPr>
            <p:nvPr/>
          </p:nvSpPr>
          <p:spPr bwMode="auto">
            <a:xfrm>
              <a:off x="5324" y="1922"/>
              <a:ext cx="30" cy="37"/>
            </a:xfrm>
            <a:custGeom>
              <a:avLst/>
              <a:gdLst>
                <a:gd name="T0" fmla="*/ 28 w 30"/>
                <a:gd name="T1" fmla="*/ 19 h 37"/>
                <a:gd name="T2" fmla="*/ 7 w 30"/>
                <a:gd name="T3" fmla="*/ 0 h 37"/>
                <a:gd name="T4" fmla="*/ 1 w 30"/>
                <a:gd name="T5" fmla="*/ 7 h 37"/>
                <a:gd name="T6" fmla="*/ 0 w 30"/>
                <a:gd name="T7" fmla="*/ 21 h 37"/>
                <a:gd name="T8" fmla="*/ 27 w 30"/>
                <a:gd name="T9" fmla="*/ 37 h 37"/>
                <a:gd name="T10" fmla="*/ 30 w 30"/>
                <a:gd name="T11" fmla="*/ 23 h 37"/>
                <a:gd name="T12" fmla="*/ 28 w 30"/>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0" h="37">
                  <a:moveTo>
                    <a:pt x="28" y="19"/>
                  </a:moveTo>
                  <a:lnTo>
                    <a:pt x="7" y="0"/>
                  </a:lnTo>
                  <a:lnTo>
                    <a:pt x="1" y="7"/>
                  </a:lnTo>
                  <a:lnTo>
                    <a:pt x="0" y="21"/>
                  </a:lnTo>
                  <a:lnTo>
                    <a:pt x="27" y="37"/>
                  </a:lnTo>
                  <a:lnTo>
                    <a:pt x="30" y="23"/>
                  </a:lnTo>
                  <a:lnTo>
                    <a:pt x="28" y="1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31" name="Freeform 526"/>
            <p:cNvSpPr>
              <a:spLocks/>
            </p:cNvSpPr>
            <p:nvPr/>
          </p:nvSpPr>
          <p:spPr bwMode="auto">
            <a:xfrm>
              <a:off x="5324" y="1922"/>
              <a:ext cx="30" cy="37"/>
            </a:xfrm>
            <a:custGeom>
              <a:avLst/>
              <a:gdLst>
                <a:gd name="T0" fmla="*/ 28 w 30"/>
                <a:gd name="T1" fmla="*/ 19 h 37"/>
                <a:gd name="T2" fmla="*/ 7 w 30"/>
                <a:gd name="T3" fmla="*/ 0 h 37"/>
                <a:gd name="T4" fmla="*/ 1 w 30"/>
                <a:gd name="T5" fmla="*/ 7 h 37"/>
                <a:gd name="T6" fmla="*/ 0 w 30"/>
                <a:gd name="T7" fmla="*/ 21 h 37"/>
                <a:gd name="T8" fmla="*/ 27 w 30"/>
                <a:gd name="T9" fmla="*/ 37 h 37"/>
                <a:gd name="T10" fmla="*/ 30 w 30"/>
                <a:gd name="T11" fmla="*/ 23 h 37"/>
                <a:gd name="T12" fmla="*/ 28 w 30"/>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0" h="37">
                  <a:moveTo>
                    <a:pt x="28" y="19"/>
                  </a:moveTo>
                  <a:lnTo>
                    <a:pt x="7" y="0"/>
                  </a:lnTo>
                  <a:lnTo>
                    <a:pt x="1" y="7"/>
                  </a:lnTo>
                  <a:lnTo>
                    <a:pt x="0" y="21"/>
                  </a:lnTo>
                  <a:lnTo>
                    <a:pt x="27" y="37"/>
                  </a:lnTo>
                  <a:lnTo>
                    <a:pt x="30" y="23"/>
                  </a:lnTo>
                  <a:lnTo>
                    <a:pt x="28" y="1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32" name="Freeform 527"/>
            <p:cNvSpPr>
              <a:spLocks/>
            </p:cNvSpPr>
            <p:nvPr/>
          </p:nvSpPr>
          <p:spPr bwMode="auto">
            <a:xfrm>
              <a:off x="5017" y="1890"/>
              <a:ext cx="67" cy="63"/>
            </a:xfrm>
            <a:custGeom>
              <a:avLst/>
              <a:gdLst>
                <a:gd name="T0" fmla="*/ 56 w 67"/>
                <a:gd name="T1" fmla="*/ 56 h 63"/>
                <a:gd name="T2" fmla="*/ 63 w 67"/>
                <a:gd name="T3" fmla="*/ 51 h 63"/>
                <a:gd name="T4" fmla="*/ 67 w 67"/>
                <a:gd name="T5" fmla="*/ 42 h 63"/>
                <a:gd name="T6" fmla="*/ 64 w 67"/>
                <a:gd name="T7" fmla="*/ 32 h 63"/>
                <a:gd name="T8" fmla="*/ 50 w 67"/>
                <a:gd name="T9" fmla="*/ 27 h 63"/>
                <a:gd name="T10" fmla="*/ 47 w 67"/>
                <a:gd name="T11" fmla="*/ 20 h 63"/>
                <a:gd name="T12" fmla="*/ 44 w 67"/>
                <a:gd name="T13" fmla="*/ 16 h 63"/>
                <a:gd name="T14" fmla="*/ 42 w 67"/>
                <a:gd name="T15" fmla="*/ 12 h 63"/>
                <a:gd name="T16" fmla="*/ 40 w 67"/>
                <a:gd name="T17" fmla="*/ 6 h 63"/>
                <a:gd name="T18" fmla="*/ 24 w 67"/>
                <a:gd name="T19" fmla="*/ 0 h 63"/>
                <a:gd name="T20" fmla="*/ 18 w 67"/>
                <a:gd name="T21" fmla="*/ 10 h 63"/>
                <a:gd name="T22" fmla="*/ 10 w 67"/>
                <a:gd name="T23" fmla="*/ 12 h 63"/>
                <a:gd name="T24" fmla="*/ 1 w 67"/>
                <a:gd name="T25" fmla="*/ 8 h 63"/>
                <a:gd name="T26" fmla="*/ 0 w 67"/>
                <a:gd name="T27" fmla="*/ 20 h 63"/>
                <a:gd name="T28" fmla="*/ 7 w 67"/>
                <a:gd name="T29" fmla="*/ 28 h 63"/>
                <a:gd name="T30" fmla="*/ 18 w 67"/>
                <a:gd name="T31" fmla="*/ 36 h 63"/>
                <a:gd name="T32" fmla="*/ 19 w 67"/>
                <a:gd name="T33" fmla="*/ 46 h 63"/>
                <a:gd name="T34" fmla="*/ 27 w 67"/>
                <a:gd name="T35" fmla="*/ 48 h 63"/>
                <a:gd name="T36" fmla="*/ 22 w 67"/>
                <a:gd name="T37" fmla="*/ 52 h 63"/>
                <a:gd name="T38" fmla="*/ 31 w 67"/>
                <a:gd name="T39" fmla="*/ 61 h 63"/>
                <a:gd name="T40" fmla="*/ 45 w 67"/>
                <a:gd name="T41" fmla="*/ 63 h 63"/>
                <a:gd name="T42" fmla="*/ 56 w 67"/>
                <a:gd name="T43"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63">
                  <a:moveTo>
                    <a:pt x="56" y="56"/>
                  </a:moveTo>
                  <a:lnTo>
                    <a:pt x="63" y="51"/>
                  </a:lnTo>
                  <a:lnTo>
                    <a:pt x="67" y="42"/>
                  </a:lnTo>
                  <a:lnTo>
                    <a:pt x="64" y="32"/>
                  </a:lnTo>
                  <a:lnTo>
                    <a:pt x="50" y="27"/>
                  </a:lnTo>
                  <a:lnTo>
                    <a:pt x="47" y="20"/>
                  </a:lnTo>
                  <a:lnTo>
                    <a:pt x="44" y="16"/>
                  </a:lnTo>
                  <a:lnTo>
                    <a:pt x="42" y="12"/>
                  </a:lnTo>
                  <a:lnTo>
                    <a:pt x="40" y="6"/>
                  </a:lnTo>
                  <a:lnTo>
                    <a:pt x="24" y="0"/>
                  </a:lnTo>
                  <a:lnTo>
                    <a:pt x="18" y="10"/>
                  </a:lnTo>
                  <a:lnTo>
                    <a:pt x="10" y="12"/>
                  </a:lnTo>
                  <a:lnTo>
                    <a:pt x="1" y="8"/>
                  </a:lnTo>
                  <a:lnTo>
                    <a:pt x="0" y="20"/>
                  </a:lnTo>
                  <a:lnTo>
                    <a:pt x="7" y="28"/>
                  </a:lnTo>
                  <a:lnTo>
                    <a:pt x="18" y="36"/>
                  </a:lnTo>
                  <a:lnTo>
                    <a:pt x="19" y="46"/>
                  </a:lnTo>
                  <a:lnTo>
                    <a:pt x="27" y="48"/>
                  </a:lnTo>
                  <a:lnTo>
                    <a:pt x="22" y="52"/>
                  </a:lnTo>
                  <a:lnTo>
                    <a:pt x="31" y="61"/>
                  </a:lnTo>
                  <a:lnTo>
                    <a:pt x="45" y="63"/>
                  </a:lnTo>
                  <a:lnTo>
                    <a:pt x="56" y="5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33" name="Freeform 528"/>
            <p:cNvSpPr>
              <a:spLocks/>
            </p:cNvSpPr>
            <p:nvPr/>
          </p:nvSpPr>
          <p:spPr bwMode="auto">
            <a:xfrm>
              <a:off x="5017" y="1890"/>
              <a:ext cx="67" cy="63"/>
            </a:xfrm>
            <a:custGeom>
              <a:avLst/>
              <a:gdLst>
                <a:gd name="T0" fmla="*/ 56 w 67"/>
                <a:gd name="T1" fmla="*/ 56 h 63"/>
                <a:gd name="T2" fmla="*/ 63 w 67"/>
                <a:gd name="T3" fmla="*/ 51 h 63"/>
                <a:gd name="T4" fmla="*/ 67 w 67"/>
                <a:gd name="T5" fmla="*/ 42 h 63"/>
                <a:gd name="T6" fmla="*/ 64 w 67"/>
                <a:gd name="T7" fmla="*/ 32 h 63"/>
                <a:gd name="T8" fmla="*/ 50 w 67"/>
                <a:gd name="T9" fmla="*/ 27 h 63"/>
                <a:gd name="T10" fmla="*/ 47 w 67"/>
                <a:gd name="T11" fmla="*/ 20 h 63"/>
                <a:gd name="T12" fmla="*/ 44 w 67"/>
                <a:gd name="T13" fmla="*/ 16 h 63"/>
                <a:gd name="T14" fmla="*/ 42 w 67"/>
                <a:gd name="T15" fmla="*/ 12 h 63"/>
                <a:gd name="T16" fmla="*/ 40 w 67"/>
                <a:gd name="T17" fmla="*/ 6 h 63"/>
                <a:gd name="T18" fmla="*/ 24 w 67"/>
                <a:gd name="T19" fmla="*/ 0 h 63"/>
                <a:gd name="T20" fmla="*/ 18 w 67"/>
                <a:gd name="T21" fmla="*/ 10 h 63"/>
                <a:gd name="T22" fmla="*/ 10 w 67"/>
                <a:gd name="T23" fmla="*/ 12 h 63"/>
                <a:gd name="T24" fmla="*/ 1 w 67"/>
                <a:gd name="T25" fmla="*/ 8 h 63"/>
                <a:gd name="T26" fmla="*/ 0 w 67"/>
                <a:gd name="T27" fmla="*/ 20 h 63"/>
                <a:gd name="T28" fmla="*/ 7 w 67"/>
                <a:gd name="T29" fmla="*/ 28 h 63"/>
                <a:gd name="T30" fmla="*/ 18 w 67"/>
                <a:gd name="T31" fmla="*/ 36 h 63"/>
                <a:gd name="T32" fmla="*/ 19 w 67"/>
                <a:gd name="T33" fmla="*/ 46 h 63"/>
                <a:gd name="T34" fmla="*/ 27 w 67"/>
                <a:gd name="T35" fmla="*/ 48 h 63"/>
                <a:gd name="T36" fmla="*/ 22 w 67"/>
                <a:gd name="T37" fmla="*/ 52 h 63"/>
                <a:gd name="T38" fmla="*/ 31 w 67"/>
                <a:gd name="T39" fmla="*/ 61 h 63"/>
                <a:gd name="T40" fmla="*/ 45 w 67"/>
                <a:gd name="T41" fmla="*/ 63 h 63"/>
                <a:gd name="T42" fmla="*/ 56 w 67"/>
                <a:gd name="T43"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63">
                  <a:moveTo>
                    <a:pt x="56" y="56"/>
                  </a:moveTo>
                  <a:lnTo>
                    <a:pt x="63" y="51"/>
                  </a:lnTo>
                  <a:lnTo>
                    <a:pt x="67" y="42"/>
                  </a:lnTo>
                  <a:lnTo>
                    <a:pt x="64" y="32"/>
                  </a:lnTo>
                  <a:lnTo>
                    <a:pt x="50" y="27"/>
                  </a:lnTo>
                  <a:lnTo>
                    <a:pt x="47" y="20"/>
                  </a:lnTo>
                  <a:lnTo>
                    <a:pt x="44" y="16"/>
                  </a:lnTo>
                  <a:lnTo>
                    <a:pt x="42" y="12"/>
                  </a:lnTo>
                  <a:lnTo>
                    <a:pt x="40" y="6"/>
                  </a:lnTo>
                  <a:lnTo>
                    <a:pt x="24" y="0"/>
                  </a:lnTo>
                  <a:lnTo>
                    <a:pt x="18" y="10"/>
                  </a:lnTo>
                  <a:lnTo>
                    <a:pt x="10" y="12"/>
                  </a:lnTo>
                  <a:lnTo>
                    <a:pt x="1" y="8"/>
                  </a:lnTo>
                  <a:lnTo>
                    <a:pt x="0" y="20"/>
                  </a:lnTo>
                  <a:lnTo>
                    <a:pt x="7" y="28"/>
                  </a:lnTo>
                  <a:lnTo>
                    <a:pt x="18" y="36"/>
                  </a:lnTo>
                  <a:lnTo>
                    <a:pt x="19" y="46"/>
                  </a:lnTo>
                  <a:lnTo>
                    <a:pt x="27" y="48"/>
                  </a:lnTo>
                  <a:lnTo>
                    <a:pt x="22" y="52"/>
                  </a:lnTo>
                  <a:lnTo>
                    <a:pt x="31" y="61"/>
                  </a:lnTo>
                  <a:lnTo>
                    <a:pt x="45" y="63"/>
                  </a:lnTo>
                  <a:lnTo>
                    <a:pt x="56" y="5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34" name="Freeform 529"/>
            <p:cNvSpPr>
              <a:spLocks/>
            </p:cNvSpPr>
            <p:nvPr/>
          </p:nvSpPr>
          <p:spPr bwMode="auto">
            <a:xfrm>
              <a:off x="5013" y="1946"/>
              <a:ext cx="18" cy="31"/>
            </a:xfrm>
            <a:custGeom>
              <a:avLst/>
              <a:gdLst>
                <a:gd name="T0" fmla="*/ 2 w 18"/>
                <a:gd name="T1" fmla="*/ 0 h 31"/>
                <a:gd name="T2" fmla="*/ 4 w 18"/>
                <a:gd name="T3" fmla="*/ 9 h 31"/>
                <a:gd name="T4" fmla="*/ 0 w 18"/>
                <a:gd name="T5" fmla="*/ 10 h 31"/>
                <a:gd name="T6" fmla="*/ 3 w 18"/>
                <a:gd name="T7" fmla="*/ 19 h 31"/>
                <a:gd name="T8" fmla="*/ 3 w 18"/>
                <a:gd name="T9" fmla="*/ 23 h 31"/>
                <a:gd name="T10" fmla="*/ 13 w 18"/>
                <a:gd name="T11" fmla="*/ 31 h 31"/>
                <a:gd name="T12" fmla="*/ 18 w 18"/>
                <a:gd name="T13" fmla="*/ 19 h 31"/>
                <a:gd name="T14" fmla="*/ 18 w 18"/>
                <a:gd name="T15" fmla="*/ 13 h 31"/>
                <a:gd name="T16" fmla="*/ 2 w 18"/>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2" y="0"/>
                  </a:moveTo>
                  <a:lnTo>
                    <a:pt x="4" y="9"/>
                  </a:lnTo>
                  <a:lnTo>
                    <a:pt x="0" y="10"/>
                  </a:lnTo>
                  <a:lnTo>
                    <a:pt x="3" y="19"/>
                  </a:lnTo>
                  <a:lnTo>
                    <a:pt x="3" y="23"/>
                  </a:lnTo>
                  <a:lnTo>
                    <a:pt x="13" y="31"/>
                  </a:lnTo>
                  <a:lnTo>
                    <a:pt x="18" y="19"/>
                  </a:lnTo>
                  <a:lnTo>
                    <a:pt x="18" y="13"/>
                  </a:lnTo>
                  <a:lnTo>
                    <a:pt x="2"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35" name="Freeform 530"/>
            <p:cNvSpPr>
              <a:spLocks/>
            </p:cNvSpPr>
            <p:nvPr/>
          </p:nvSpPr>
          <p:spPr bwMode="auto">
            <a:xfrm>
              <a:off x="5013" y="1946"/>
              <a:ext cx="18" cy="31"/>
            </a:xfrm>
            <a:custGeom>
              <a:avLst/>
              <a:gdLst>
                <a:gd name="T0" fmla="*/ 2 w 18"/>
                <a:gd name="T1" fmla="*/ 0 h 31"/>
                <a:gd name="T2" fmla="*/ 4 w 18"/>
                <a:gd name="T3" fmla="*/ 9 h 31"/>
                <a:gd name="T4" fmla="*/ 0 w 18"/>
                <a:gd name="T5" fmla="*/ 10 h 31"/>
                <a:gd name="T6" fmla="*/ 3 w 18"/>
                <a:gd name="T7" fmla="*/ 19 h 31"/>
                <a:gd name="T8" fmla="*/ 3 w 18"/>
                <a:gd name="T9" fmla="*/ 23 h 31"/>
                <a:gd name="T10" fmla="*/ 13 w 18"/>
                <a:gd name="T11" fmla="*/ 31 h 31"/>
                <a:gd name="T12" fmla="*/ 18 w 18"/>
                <a:gd name="T13" fmla="*/ 19 h 31"/>
                <a:gd name="T14" fmla="*/ 18 w 18"/>
                <a:gd name="T15" fmla="*/ 13 h 31"/>
                <a:gd name="T16" fmla="*/ 2 w 18"/>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2" y="0"/>
                  </a:moveTo>
                  <a:lnTo>
                    <a:pt x="4" y="9"/>
                  </a:lnTo>
                  <a:lnTo>
                    <a:pt x="0" y="10"/>
                  </a:lnTo>
                  <a:lnTo>
                    <a:pt x="3" y="19"/>
                  </a:lnTo>
                  <a:lnTo>
                    <a:pt x="3" y="23"/>
                  </a:lnTo>
                  <a:lnTo>
                    <a:pt x="13" y="31"/>
                  </a:lnTo>
                  <a:lnTo>
                    <a:pt x="18" y="19"/>
                  </a:lnTo>
                  <a:lnTo>
                    <a:pt x="18" y="13"/>
                  </a:lnTo>
                  <a:lnTo>
                    <a:pt x="2"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36" name="Freeform 531"/>
            <p:cNvSpPr>
              <a:spLocks/>
            </p:cNvSpPr>
            <p:nvPr/>
          </p:nvSpPr>
          <p:spPr bwMode="auto">
            <a:xfrm>
              <a:off x="5074" y="1940"/>
              <a:ext cx="18" cy="45"/>
            </a:xfrm>
            <a:custGeom>
              <a:avLst/>
              <a:gdLst>
                <a:gd name="T0" fmla="*/ 6 w 18"/>
                <a:gd name="T1" fmla="*/ 15 h 45"/>
                <a:gd name="T2" fmla="*/ 1 w 18"/>
                <a:gd name="T3" fmla="*/ 26 h 45"/>
                <a:gd name="T4" fmla="*/ 0 w 18"/>
                <a:gd name="T5" fmla="*/ 36 h 45"/>
                <a:gd name="T6" fmla="*/ 1 w 18"/>
                <a:gd name="T7" fmla="*/ 45 h 45"/>
                <a:gd name="T8" fmla="*/ 6 w 18"/>
                <a:gd name="T9" fmla="*/ 39 h 45"/>
                <a:gd name="T10" fmla="*/ 13 w 18"/>
                <a:gd name="T11" fmla="*/ 22 h 45"/>
                <a:gd name="T12" fmla="*/ 18 w 18"/>
                <a:gd name="T13" fmla="*/ 9 h 45"/>
                <a:gd name="T14" fmla="*/ 18 w 18"/>
                <a:gd name="T15" fmla="*/ 0 h 45"/>
                <a:gd name="T16" fmla="*/ 6 w 18"/>
                <a:gd name="T17"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5">
                  <a:moveTo>
                    <a:pt x="6" y="15"/>
                  </a:moveTo>
                  <a:lnTo>
                    <a:pt x="1" y="26"/>
                  </a:lnTo>
                  <a:lnTo>
                    <a:pt x="0" y="36"/>
                  </a:lnTo>
                  <a:lnTo>
                    <a:pt x="1" y="45"/>
                  </a:lnTo>
                  <a:lnTo>
                    <a:pt x="6" y="39"/>
                  </a:lnTo>
                  <a:lnTo>
                    <a:pt x="13" y="22"/>
                  </a:lnTo>
                  <a:lnTo>
                    <a:pt x="18" y="9"/>
                  </a:lnTo>
                  <a:lnTo>
                    <a:pt x="18" y="0"/>
                  </a:lnTo>
                  <a:lnTo>
                    <a:pt x="6" y="1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37" name="Freeform 532"/>
            <p:cNvSpPr>
              <a:spLocks/>
            </p:cNvSpPr>
            <p:nvPr/>
          </p:nvSpPr>
          <p:spPr bwMode="auto">
            <a:xfrm>
              <a:off x="5074" y="1940"/>
              <a:ext cx="18" cy="45"/>
            </a:xfrm>
            <a:custGeom>
              <a:avLst/>
              <a:gdLst>
                <a:gd name="T0" fmla="*/ 6 w 18"/>
                <a:gd name="T1" fmla="*/ 15 h 45"/>
                <a:gd name="T2" fmla="*/ 1 w 18"/>
                <a:gd name="T3" fmla="*/ 26 h 45"/>
                <a:gd name="T4" fmla="*/ 0 w 18"/>
                <a:gd name="T5" fmla="*/ 36 h 45"/>
                <a:gd name="T6" fmla="*/ 1 w 18"/>
                <a:gd name="T7" fmla="*/ 45 h 45"/>
                <a:gd name="T8" fmla="*/ 6 w 18"/>
                <a:gd name="T9" fmla="*/ 39 h 45"/>
                <a:gd name="T10" fmla="*/ 13 w 18"/>
                <a:gd name="T11" fmla="*/ 22 h 45"/>
                <a:gd name="T12" fmla="*/ 18 w 18"/>
                <a:gd name="T13" fmla="*/ 9 h 45"/>
                <a:gd name="T14" fmla="*/ 18 w 18"/>
                <a:gd name="T15" fmla="*/ 0 h 45"/>
                <a:gd name="T16" fmla="*/ 6 w 18"/>
                <a:gd name="T17"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5">
                  <a:moveTo>
                    <a:pt x="6" y="15"/>
                  </a:moveTo>
                  <a:lnTo>
                    <a:pt x="1" y="26"/>
                  </a:lnTo>
                  <a:lnTo>
                    <a:pt x="0" y="36"/>
                  </a:lnTo>
                  <a:lnTo>
                    <a:pt x="1" y="45"/>
                  </a:lnTo>
                  <a:lnTo>
                    <a:pt x="6" y="39"/>
                  </a:lnTo>
                  <a:lnTo>
                    <a:pt x="13" y="22"/>
                  </a:lnTo>
                  <a:lnTo>
                    <a:pt x="18" y="9"/>
                  </a:lnTo>
                  <a:lnTo>
                    <a:pt x="18" y="0"/>
                  </a:lnTo>
                  <a:lnTo>
                    <a:pt x="6" y="1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38" name="Freeform 533"/>
            <p:cNvSpPr>
              <a:spLocks/>
            </p:cNvSpPr>
            <p:nvPr/>
          </p:nvSpPr>
          <p:spPr bwMode="auto">
            <a:xfrm>
              <a:off x="5050" y="1965"/>
              <a:ext cx="14" cy="12"/>
            </a:xfrm>
            <a:custGeom>
              <a:avLst/>
              <a:gdLst>
                <a:gd name="T0" fmla="*/ 4 w 14"/>
                <a:gd name="T1" fmla="*/ 9 h 12"/>
                <a:gd name="T2" fmla="*/ 12 w 14"/>
                <a:gd name="T3" fmla="*/ 12 h 12"/>
                <a:gd name="T4" fmla="*/ 14 w 14"/>
                <a:gd name="T5" fmla="*/ 4 h 12"/>
                <a:gd name="T6" fmla="*/ 0 w 14"/>
                <a:gd name="T7" fmla="*/ 0 h 12"/>
                <a:gd name="T8" fmla="*/ 4 w 14"/>
                <a:gd name="T9" fmla="*/ 9 h 12"/>
              </a:gdLst>
              <a:ahLst/>
              <a:cxnLst>
                <a:cxn ang="0">
                  <a:pos x="T0" y="T1"/>
                </a:cxn>
                <a:cxn ang="0">
                  <a:pos x="T2" y="T3"/>
                </a:cxn>
                <a:cxn ang="0">
                  <a:pos x="T4" y="T5"/>
                </a:cxn>
                <a:cxn ang="0">
                  <a:pos x="T6" y="T7"/>
                </a:cxn>
                <a:cxn ang="0">
                  <a:pos x="T8" y="T9"/>
                </a:cxn>
              </a:cxnLst>
              <a:rect l="0" t="0" r="r" b="b"/>
              <a:pathLst>
                <a:path w="14" h="12">
                  <a:moveTo>
                    <a:pt x="4" y="9"/>
                  </a:moveTo>
                  <a:lnTo>
                    <a:pt x="12" y="12"/>
                  </a:lnTo>
                  <a:lnTo>
                    <a:pt x="14" y="4"/>
                  </a:lnTo>
                  <a:lnTo>
                    <a:pt x="0" y="0"/>
                  </a:lnTo>
                  <a:lnTo>
                    <a:pt x="4" y="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39" name="Freeform 534"/>
            <p:cNvSpPr>
              <a:spLocks/>
            </p:cNvSpPr>
            <p:nvPr/>
          </p:nvSpPr>
          <p:spPr bwMode="auto">
            <a:xfrm>
              <a:off x="5050" y="1965"/>
              <a:ext cx="14" cy="12"/>
            </a:xfrm>
            <a:custGeom>
              <a:avLst/>
              <a:gdLst>
                <a:gd name="T0" fmla="*/ 4 w 14"/>
                <a:gd name="T1" fmla="*/ 9 h 12"/>
                <a:gd name="T2" fmla="*/ 12 w 14"/>
                <a:gd name="T3" fmla="*/ 12 h 12"/>
                <a:gd name="T4" fmla="*/ 14 w 14"/>
                <a:gd name="T5" fmla="*/ 4 h 12"/>
                <a:gd name="T6" fmla="*/ 0 w 14"/>
                <a:gd name="T7" fmla="*/ 0 h 12"/>
                <a:gd name="T8" fmla="*/ 4 w 14"/>
                <a:gd name="T9" fmla="*/ 9 h 12"/>
              </a:gdLst>
              <a:ahLst/>
              <a:cxnLst>
                <a:cxn ang="0">
                  <a:pos x="T0" y="T1"/>
                </a:cxn>
                <a:cxn ang="0">
                  <a:pos x="T2" y="T3"/>
                </a:cxn>
                <a:cxn ang="0">
                  <a:pos x="T4" y="T5"/>
                </a:cxn>
                <a:cxn ang="0">
                  <a:pos x="T6" y="T7"/>
                </a:cxn>
                <a:cxn ang="0">
                  <a:pos x="T8" y="T9"/>
                </a:cxn>
              </a:cxnLst>
              <a:rect l="0" t="0" r="r" b="b"/>
              <a:pathLst>
                <a:path w="14" h="12">
                  <a:moveTo>
                    <a:pt x="4" y="9"/>
                  </a:moveTo>
                  <a:lnTo>
                    <a:pt x="12" y="12"/>
                  </a:lnTo>
                  <a:lnTo>
                    <a:pt x="14" y="4"/>
                  </a:lnTo>
                  <a:lnTo>
                    <a:pt x="0" y="0"/>
                  </a:lnTo>
                  <a:lnTo>
                    <a:pt x="4" y="9"/>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40" name="Freeform 535"/>
            <p:cNvSpPr>
              <a:spLocks/>
            </p:cNvSpPr>
            <p:nvPr/>
          </p:nvSpPr>
          <p:spPr bwMode="auto">
            <a:xfrm>
              <a:off x="5068" y="1951"/>
              <a:ext cx="8" cy="12"/>
            </a:xfrm>
            <a:custGeom>
              <a:avLst/>
              <a:gdLst>
                <a:gd name="T0" fmla="*/ 0 w 8"/>
                <a:gd name="T1" fmla="*/ 6 h 12"/>
                <a:gd name="T2" fmla="*/ 2 w 8"/>
                <a:gd name="T3" fmla="*/ 12 h 12"/>
                <a:gd name="T4" fmla="*/ 8 w 8"/>
                <a:gd name="T5" fmla="*/ 0 h 12"/>
                <a:gd name="T6" fmla="*/ 0 w 8"/>
                <a:gd name="T7" fmla="*/ 6 h 12"/>
              </a:gdLst>
              <a:ahLst/>
              <a:cxnLst>
                <a:cxn ang="0">
                  <a:pos x="T0" y="T1"/>
                </a:cxn>
                <a:cxn ang="0">
                  <a:pos x="T2" y="T3"/>
                </a:cxn>
                <a:cxn ang="0">
                  <a:pos x="T4" y="T5"/>
                </a:cxn>
                <a:cxn ang="0">
                  <a:pos x="T6" y="T7"/>
                </a:cxn>
              </a:cxnLst>
              <a:rect l="0" t="0" r="r" b="b"/>
              <a:pathLst>
                <a:path w="8" h="12">
                  <a:moveTo>
                    <a:pt x="0" y="6"/>
                  </a:moveTo>
                  <a:lnTo>
                    <a:pt x="2" y="12"/>
                  </a:lnTo>
                  <a:lnTo>
                    <a:pt x="8" y="0"/>
                  </a:lnTo>
                  <a:lnTo>
                    <a:pt x="0" y="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41" name="Freeform 536"/>
            <p:cNvSpPr>
              <a:spLocks/>
            </p:cNvSpPr>
            <p:nvPr/>
          </p:nvSpPr>
          <p:spPr bwMode="auto">
            <a:xfrm>
              <a:off x="5068" y="1951"/>
              <a:ext cx="8" cy="12"/>
            </a:xfrm>
            <a:custGeom>
              <a:avLst/>
              <a:gdLst>
                <a:gd name="T0" fmla="*/ 0 w 8"/>
                <a:gd name="T1" fmla="*/ 6 h 12"/>
                <a:gd name="T2" fmla="*/ 2 w 8"/>
                <a:gd name="T3" fmla="*/ 12 h 12"/>
                <a:gd name="T4" fmla="*/ 8 w 8"/>
                <a:gd name="T5" fmla="*/ 0 h 12"/>
                <a:gd name="T6" fmla="*/ 0 w 8"/>
                <a:gd name="T7" fmla="*/ 6 h 12"/>
              </a:gdLst>
              <a:ahLst/>
              <a:cxnLst>
                <a:cxn ang="0">
                  <a:pos x="T0" y="T1"/>
                </a:cxn>
                <a:cxn ang="0">
                  <a:pos x="T2" y="T3"/>
                </a:cxn>
                <a:cxn ang="0">
                  <a:pos x="T4" y="T5"/>
                </a:cxn>
                <a:cxn ang="0">
                  <a:pos x="T6" y="T7"/>
                </a:cxn>
              </a:cxnLst>
              <a:rect l="0" t="0" r="r" b="b"/>
              <a:pathLst>
                <a:path w="8" h="12">
                  <a:moveTo>
                    <a:pt x="0" y="6"/>
                  </a:moveTo>
                  <a:lnTo>
                    <a:pt x="2" y="12"/>
                  </a:lnTo>
                  <a:lnTo>
                    <a:pt x="8" y="0"/>
                  </a:lnTo>
                  <a:lnTo>
                    <a:pt x="0" y="6"/>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42" name="Freeform 537"/>
            <p:cNvSpPr>
              <a:spLocks/>
            </p:cNvSpPr>
            <p:nvPr/>
          </p:nvSpPr>
          <p:spPr bwMode="auto">
            <a:xfrm>
              <a:off x="4936" y="1934"/>
              <a:ext cx="5" cy="19"/>
            </a:xfrm>
            <a:custGeom>
              <a:avLst/>
              <a:gdLst>
                <a:gd name="T0" fmla="*/ 0 w 5"/>
                <a:gd name="T1" fmla="*/ 12 h 19"/>
                <a:gd name="T2" fmla="*/ 0 w 5"/>
                <a:gd name="T3" fmla="*/ 19 h 19"/>
                <a:gd name="T4" fmla="*/ 4 w 5"/>
                <a:gd name="T5" fmla="*/ 13 h 19"/>
                <a:gd name="T6" fmla="*/ 5 w 5"/>
                <a:gd name="T7" fmla="*/ 7 h 19"/>
                <a:gd name="T8" fmla="*/ 3 w 5"/>
                <a:gd name="T9" fmla="*/ 0 h 19"/>
                <a:gd name="T10" fmla="*/ 0 w 5"/>
                <a:gd name="T11" fmla="*/ 12 h 19"/>
              </a:gdLst>
              <a:ahLst/>
              <a:cxnLst>
                <a:cxn ang="0">
                  <a:pos x="T0" y="T1"/>
                </a:cxn>
                <a:cxn ang="0">
                  <a:pos x="T2" y="T3"/>
                </a:cxn>
                <a:cxn ang="0">
                  <a:pos x="T4" y="T5"/>
                </a:cxn>
                <a:cxn ang="0">
                  <a:pos x="T6" y="T7"/>
                </a:cxn>
                <a:cxn ang="0">
                  <a:pos x="T8" y="T9"/>
                </a:cxn>
                <a:cxn ang="0">
                  <a:pos x="T10" y="T11"/>
                </a:cxn>
              </a:cxnLst>
              <a:rect l="0" t="0" r="r" b="b"/>
              <a:pathLst>
                <a:path w="5" h="19">
                  <a:moveTo>
                    <a:pt x="0" y="12"/>
                  </a:moveTo>
                  <a:lnTo>
                    <a:pt x="0" y="19"/>
                  </a:lnTo>
                  <a:lnTo>
                    <a:pt x="4" y="13"/>
                  </a:lnTo>
                  <a:lnTo>
                    <a:pt x="5" y="7"/>
                  </a:lnTo>
                  <a:lnTo>
                    <a:pt x="3" y="0"/>
                  </a:lnTo>
                  <a:lnTo>
                    <a:pt x="0" y="1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43" name="Freeform 538"/>
            <p:cNvSpPr>
              <a:spLocks/>
            </p:cNvSpPr>
            <p:nvPr/>
          </p:nvSpPr>
          <p:spPr bwMode="auto">
            <a:xfrm>
              <a:off x="4936" y="1934"/>
              <a:ext cx="5" cy="19"/>
            </a:xfrm>
            <a:custGeom>
              <a:avLst/>
              <a:gdLst>
                <a:gd name="T0" fmla="*/ 0 w 5"/>
                <a:gd name="T1" fmla="*/ 12 h 19"/>
                <a:gd name="T2" fmla="*/ 0 w 5"/>
                <a:gd name="T3" fmla="*/ 19 h 19"/>
                <a:gd name="T4" fmla="*/ 4 w 5"/>
                <a:gd name="T5" fmla="*/ 13 h 19"/>
                <a:gd name="T6" fmla="*/ 5 w 5"/>
                <a:gd name="T7" fmla="*/ 7 h 19"/>
                <a:gd name="T8" fmla="*/ 3 w 5"/>
                <a:gd name="T9" fmla="*/ 0 h 19"/>
                <a:gd name="T10" fmla="*/ 0 w 5"/>
                <a:gd name="T11" fmla="*/ 12 h 19"/>
              </a:gdLst>
              <a:ahLst/>
              <a:cxnLst>
                <a:cxn ang="0">
                  <a:pos x="T0" y="T1"/>
                </a:cxn>
                <a:cxn ang="0">
                  <a:pos x="T2" y="T3"/>
                </a:cxn>
                <a:cxn ang="0">
                  <a:pos x="T4" y="T5"/>
                </a:cxn>
                <a:cxn ang="0">
                  <a:pos x="T6" y="T7"/>
                </a:cxn>
                <a:cxn ang="0">
                  <a:pos x="T8" y="T9"/>
                </a:cxn>
                <a:cxn ang="0">
                  <a:pos x="T10" y="T11"/>
                </a:cxn>
              </a:cxnLst>
              <a:rect l="0" t="0" r="r" b="b"/>
              <a:pathLst>
                <a:path w="5" h="19">
                  <a:moveTo>
                    <a:pt x="0" y="12"/>
                  </a:moveTo>
                  <a:lnTo>
                    <a:pt x="0" y="19"/>
                  </a:lnTo>
                  <a:lnTo>
                    <a:pt x="4" y="13"/>
                  </a:lnTo>
                  <a:lnTo>
                    <a:pt x="5" y="7"/>
                  </a:lnTo>
                  <a:lnTo>
                    <a:pt x="3" y="0"/>
                  </a:lnTo>
                  <a:lnTo>
                    <a:pt x="0" y="12"/>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44" name="Freeform 539"/>
            <p:cNvSpPr>
              <a:spLocks/>
            </p:cNvSpPr>
            <p:nvPr/>
          </p:nvSpPr>
          <p:spPr bwMode="auto">
            <a:xfrm>
              <a:off x="5272" y="2047"/>
              <a:ext cx="46" cy="39"/>
            </a:xfrm>
            <a:custGeom>
              <a:avLst/>
              <a:gdLst>
                <a:gd name="T0" fmla="*/ 6 w 46"/>
                <a:gd name="T1" fmla="*/ 14 h 39"/>
                <a:gd name="T2" fmla="*/ 0 w 46"/>
                <a:gd name="T3" fmla="*/ 9 h 39"/>
                <a:gd name="T4" fmla="*/ 4 w 46"/>
                <a:gd name="T5" fmla="*/ 0 h 39"/>
                <a:gd name="T6" fmla="*/ 16 w 46"/>
                <a:gd name="T7" fmla="*/ 16 h 39"/>
                <a:gd name="T8" fmla="*/ 23 w 46"/>
                <a:gd name="T9" fmla="*/ 23 h 39"/>
                <a:gd name="T10" fmla="*/ 35 w 46"/>
                <a:gd name="T11" fmla="*/ 24 h 39"/>
                <a:gd name="T12" fmla="*/ 43 w 46"/>
                <a:gd name="T13" fmla="*/ 23 h 39"/>
                <a:gd name="T14" fmla="*/ 42 w 46"/>
                <a:gd name="T15" fmla="*/ 26 h 39"/>
                <a:gd name="T16" fmla="*/ 46 w 46"/>
                <a:gd name="T17" fmla="*/ 39 h 39"/>
                <a:gd name="T18" fmla="*/ 38 w 46"/>
                <a:gd name="T19" fmla="*/ 33 h 39"/>
                <a:gd name="T20" fmla="*/ 29 w 46"/>
                <a:gd name="T21" fmla="*/ 32 h 39"/>
                <a:gd name="T22" fmla="*/ 22 w 46"/>
                <a:gd name="T23" fmla="*/ 37 h 39"/>
                <a:gd name="T24" fmla="*/ 15 w 46"/>
                <a:gd name="T25" fmla="*/ 32 h 39"/>
                <a:gd name="T26" fmla="*/ 15 w 46"/>
                <a:gd name="T27" fmla="*/ 32 h 39"/>
                <a:gd name="T28" fmla="*/ 14 w 46"/>
                <a:gd name="T29" fmla="*/ 31 h 39"/>
                <a:gd name="T30" fmla="*/ 13 w 46"/>
                <a:gd name="T31" fmla="*/ 31 h 39"/>
                <a:gd name="T32" fmla="*/ 11 w 46"/>
                <a:gd name="T33" fmla="*/ 29 h 39"/>
                <a:gd name="T34" fmla="*/ 11 w 46"/>
                <a:gd name="T35" fmla="*/ 28 h 39"/>
                <a:gd name="T36" fmla="*/ 10 w 46"/>
                <a:gd name="T37" fmla="*/ 27 h 39"/>
                <a:gd name="T38" fmla="*/ 10 w 46"/>
                <a:gd name="T39" fmla="*/ 27 h 39"/>
                <a:gd name="T40" fmla="*/ 11 w 46"/>
                <a:gd name="T41" fmla="*/ 21 h 39"/>
                <a:gd name="T42" fmla="*/ 11 w 46"/>
                <a:gd name="T43" fmla="*/ 16 h 39"/>
                <a:gd name="T44" fmla="*/ 6 w 46"/>
                <a:gd name="T45"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14"/>
                  </a:moveTo>
                  <a:lnTo>
                    <a:pt x="0" y="9"/>
                  </a:lnTo>
                  <a:lnTo>
                    <a:pt x="4" y="0"/>
                  </a:lnTo>
                  <a:lnTo>
                    <a:pt x="16" y="16"/>
                  </a:lnTo>
                  <a:lnTo>
                    <a:pt x="23" y="23"/>
                  </a:lnTo>
                  <a:lnTo>
                    <a:pt x="35" y="24"/>
                  </a:lnTo>
                  <a:lnTo>
                    <a:pt x="43" y="23"/>
                  </a:lnTo>
                  <a:lnTo>
                    <a:pt x="42" y="26"/>
                  </a:lnTo>
                  <a:lnTo>
                    <a:pt x="46" y="39"/>
                  </a:lnTo>
                  <a:lnTo>
                    <a:pt x="38" y="33"/>
                  </a:lnTo>
                  <a:lnTo>
                    <a:pt x="29" y="32"/>
                  </a:lnTo>
                  <a:lnTo>
                    <a:pt x="22" y="37"/>
                  </a:lnTo>
                  <a:lnTo>
                    <a:pt x="15" y="32"/>
                  </a:lnTo>
                  <a:lnTo>
                    <a:pt x="15" y="32"/>
                  </a:lnTo>
                  <a:lnTo>
                    <a:pt x="14" y="31"/>
                  </a:lnTo>
                  <a:lnTo>
                    <a:pt x="13" y="31"/>
                  </a:lnTo>
                  <a:lnTo>
                    <a:pt x="11" y="29"/>
                  </a:lnTo>
                  <a:lnTo>
                    <a:pt x="11" y="28"/>
                  </a:lnTo>
                  <a:lnTo>
                    <a:pt x="10" y="27"/>
                  </a:lnTo>
                  <a:lnTo>
                    <a:pt x="10" y="27"/>
                  </a:lnTo>
                  <a:lnTo>
                    <a:pt x="11" y="21"/>
                  </a:lnTo>
                  <a:lnTo>
                    <a:pt x="11" y="16"/>
                  </a:lnTo>
                  <a:lnTo>
                    <a:pt x="6" y="1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45" name="Freeform 540"/>
            <p:cNvSpPr>
              <a:spLocks/>
            </p:cNvSpPr>
            <p:nvPr/>
          </p:nvSpPr>
          <p:spPr bwMode="auto">
            <a:xfrm>
              <a:off x="5272" y="2047"/>
              <a:ext cx="46" cy="39"/>
            </a:xfrm>
            <a:custGeom>
              <a:avLst/>
              <a:gdLst>
                <a:gd name="T0" fmla="*/ 6 w 46"/>
                <a:gd name="T1" fmla="*/ 14 h 39"/>
                <a:gd name="T2" fmla="*/ 0 w 46"/>
                <a:gd name="T3" fmla="*/ 9 h 39"/>
                <a:gd name="T4" fmla="*/ 4 w 46"/>
                <a:gd name="T5" fmla="*/ 0 h 39"/>
                <a:gd name="T6" fmla="*/ 16 w 46"/>
                <a:gd name="T7" fmla="*/ 16 h 39"/>
                <a:gd name="T8" fmla="*/ 23 w 46"/>
                <a:gd name="T9" fmla="*/ 23 h 39"/>
                <a:gd name="T10" fmla="*/ 35 w 46"/>
                <a:gd name="T11" fmla="*/ 24 h 39"/>
                <a:gd name="T12" fmla="*/ 43 w 46"/>
                <a:gd name="T13" fmla="*/ 23 h 39"/>
                <a:gd name="T14" fmla="*/ 42 w 46"/>
                <a:gd name="T15" fmla="*/ 26 h 39"/>
                <a:gd name="T16" fmla="*/ 46 w 46"/>
                <a:gd name="T17" fmla="*/ 39 h 39"/>
                <a:gd name="T18" fmla="*/ 38 w 46"/>
                <a:gd name="T19" fmla="*/ 33 h 39"/>
                <a:gd name="T20" fmla="*/ 29 w 46"/>
                <a:gd name="T21" fmla="*/ 32 h 39"/>
                <a:gd name="T22" fmla="*/ 22 w 46"/>
                <a:gd name="T23" fmla="*/ 37 h 39"/>
                <a:gd name="T24" fmla="*/ 15 w 46"/>
                <a:gd name="T25" fmla="*/ 32 h 39"/>
                <a:gd name="T26" fmla="*/ 15 w 46"/>
                <a:gd name="T27" fmla="*/ 32 h 39"/>
                <a:gd name="T28" fmla="*/ 14 w 46"/>
                <a:gd name="T29" fmla="*/ 31 h 39"/>
                <a:gd name="T30" fmla="*/ 13 w 46"/>
                <a:gd name="T31" fmla="*/ 31 h 39"/>
                <a:gd name="T32" fmla="*/ 11 w 46"/>
                <a:gd name="T33" fmla="*/ 29 h 39"/>
                <a:gd name="T34" fmla="*/ 11 w 46"/>
                <a:gd name="T35" fmla="*/ 28 h 39"/>
                <a:gd name="T36" fmla="*/ 10 w 46"/>
                <a:gd name="T37" fmla="*/ 27 h 39"/>
                <a:gd name="T38" fmla="*/ 10 w 46"/>
                <a:gd name="T39" fmla="*/ 27 h 39"/>
                <a:gd name="T40" fmla="*/ 11 w 46"/>
                <a:gd name="T41" fmla="*/ 21 h 39"/>
                <a:gd name="T42" fmla="*/ 11 w 46"/>
                <a:gd name="T43" fmla="*/ 16 h 39"/>
                <a:gd name="T44" fmla="*/ 6 w 46"/>
                <a:gd name="T45"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14"/>
                  </a:moveTo>
                  <a:lnTo>
                    <a:pt x="0" y="9"/>
                  </a:lnTo>
                  <a:lnTo>
                    <a:pt x="4" y="0"/>
                  </a:lnTo>
                  <a:lnTo>
                    <a:pt x="16" y="16"/>
                  </a:lnTo>
                  <a:lnTo>
                    <a:pt x="23" y="23"/>
                  </a:lnTo>
                  <a:lnTo>
                    <a:pt x="35" y="24"/>
                  </a:lnTo>
                  <a:lnTo>
                    <a:pt x="43" y="23"/>
                  </a:lnTo>
                  <a:lnTo>
                    <a:pt x="42" y="26"/>
                  </a:lnTo>
                  <a:lnTo>
                    <a:pt x="46" y="39"/>
                  </a:lnTo>
                  <a:lnTo>
                    <a:pt x="38" y="33"/>
                  </a:lnTo>
                  <a:lnTo>
                    <a:pt x="29" y="32"/>
                  </a:lnTo>
                  <a:lnTo>
                    <a:pt x="22" y="37"/>
                  </a:lnTo>
                  <a:lnTo>
                    <a:pt x="15" y="32"/>
                  </a:lnTo>
                  <a:lnTo>
                    <a:pt x="15" y="32"/>
                  </a:lnTo>
                  <a:lnTo>
                    <a:pt x="14" y="31"/>
                  </a:lnTo>
                  <a:lnTo>
                    <a:pt x="13" y="31"/>
                  </a:lnTo>
                  <a:lnTo>
                    <a:pt x="11" y="29"/>
                  </a:lnTo>
                  <a:lnTo>
                    <a:pt x="11" y="28"/>
                  </a:lnTo>
                  <a:lnTo>
                    <a:pt x="10" y="27"/>
                  </a:lnTo>
                  <a:lnTo>
                    <a:pt x="10" y="27"/>
                  </a:lnTo>
                  <a:lnTo>
                    <a:pt x="11" y="21"/>
                  </a:lnTo>
                  <a:lnTo>
                    <a:pt x="11" y="16"/>
                  </a:lnTo>
                  <a:lnTo>
                    <a:pt x="6" y="1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46" name="Freeform 541"/>
            <p:cNvSpPr>
              <a:spLocks/>
            </p:cNvSpPr>
            <p:nvPr/>
          </p:nvSpPr>
          <p:spPr bwMode="auto">
            <a:xfrm>
              <a:off x="5229" y="1991"/>
              <a:ext cx="35" cy="46"/>
            </a:xfrm>
            <a:custGeom>
              <a:avLst/>
              <a:gdLst>
                <a:gd name="T0" fmla="*/ 0 w 35"/>
                <a:gd name="T1" fmla="*/ 38 h 46"/>
                <a:gd name="T2" fmla="*/ 9 w 35"/>
                <a:gd name="T3" fmla="*/ 45 h 46"/>
                <a:gd name="T4" fmla="*/ 9 w 35"/>
                <a:gd name="T5" fmla="*/ 45 h 46"/>
                <a:gd name="T6" fmla="*/ 9 w 35"/>
                <a:gd name="T7" fmla="*/ 46 h 46"/>
                <a:gd name="T8" fmla="*/ 10 w 35"/>
                <a:gd name="T9" fmla="*/ 46 h 46"/>
                <a:gd name="T10" fmla="*/ 11 w 35"/>
                <a:gd name="T11" fmla="*/ 46 h 46"/>
                <a:gd name="T12" fmla="*/ 11 w 35"/>
                <a:gd name="T13" fmla="*/ 46 h 46"/>
                <a:gd name="T14" fmla="*/ 12 w 35"/>
                <a:gd name="T15" fmla="*/ 46 h 46"/>
                <a:gd name="T16" fmla="*/ 13 w 35"/>
                <a:gd name="T17" fmla="*/ 45 h 46"/>
                <a:gd name="T18" fmla="*/ 13 w 35"/>
                <a:gd name="T19" fmla="*/ 45 h 46"/>
                <a:gd name="T20" fmla="*/ 15 w 35"/>
                <a:gd name="T21" fmla="*/ 43 h 46"/>
                <a:gd name="T22" fmla="*/ 17 w 35"/>
                <a:gd name="T23" fmla="*/ 40 h 46"/>
                <a:gd name="T24" fmla="*/ 19 w 35"/>
                <a:gd name="T25" fmla="*/ 36 h 46"/>
                <a:gd name="T26" fmla="*/ 25 w 35"/>
                <a:gd name="T27" fmla="*/ 37 h 46"/>
                <a:gd name="T28" fmla="*/ 31 w 35"/>
                <a:gd name="T29" fmla="*/ 40 h 46"/>
                <a:gd name="T30" fmla="*/ 35 w 35"/>
                <a:gd name="T31" fmla="*/ 36 h 46"/>
                <a:gd name="T32" fmla="*/ 30 w 35"/>
                <a:gd name="T33" fmla="*/ 28 h 46"/>
                <a:gd name="T34" fmla="*/ 26 w 35"/>
                <a:gd name="T35" fmla="*/ 26 h 46"/>
                <a:gd name="T36" fmla="*/ 30 w 35"/>
                <a:gd name="T37" fmla="*/ 21 h 46"/>
                <a:gd name="T38" fmla="*/ 31 w 35"/>
                <a:gd name="T39" fmla="*/ 17 h 46"/>
                <a:gd name="T40" fmla="*/ 27 w 35"/>
                <a:gd name="T41" fmla="*/ 12 h 46"/>
                <a:gd name="T42" fmla="*/ 19 w 35"/>
                <a:gd name="T43" fmla="*/ 13 h 46"/>
                <a:gd name="T44" fmla="*/ 15 w 35"/>
                <a:gd name="T45" fmla="*/ 9 h 46"/>
                <a:gd name="T46" fmla="*/ 15 w 35"/>
                <a:gd name="T47" fmla="*/ 2 h 46"/>
                <a:gd name="T48" fmla="*/ 5 w 35"/>
                <a:gd name="T49" fmla="*/ 0 h 46"/>
                <a:gd name="T50" fmla="*/ 2 w 35"/>
                <a:gd name="T51" fmla="*/ 5 h 46"/>
                <a:gd name="T52" fmla="*/ 3 w 35"/>
                <a:gd name="T53" fmla="*/ 11 h 46"/>
                <a:gd name="T54" fmla="*/ 12 w 35"/>
                <a:gd name="T55" fmla="*/ 12 h 46"/>
                <a:gd name="T56" fmla="*/ 21 w 35"/>
                <a:gd name="T57" fmla="*/ 18 h 46"/>
                <a:gd name="T58" fmla="*/ 21 w 35"/>
                <a:gd name="T59" fmla="*/ 23 h 46"/>
                <a:gd name="T60" fmla="*/ 14 w 35"/>
                <a:gd name="T61" fmla="*/ 25 h 46"/>
                <a:gd name="T62" fmla="*/ 7 w 35"/>
                <a:gd name="T63" fmla="*/ 19 h 46"/>
                <a:gd name="T64" fmla="*/ 3 w 35"/>
                <a:gd name="T65" fmla="*/ 21 h 46"/>
                <a:gd name="T66" fmla="*/ 6 w 35"/>
                <a:gd name="T67" fmla="*/ 28 h 46"/>
                <a:gd name="T68" fmla="*/ 3 w 35"/>
                <a:gd name="T69" fmla="*/ 32 h 46"/>
                <a:gd name="T70" fmla="*/ 0 w 35"/>
                <a:gd name="T7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6">
                  <a:moveTo>
                    <a:pt x="0" y="38"/>
                  </a:moveTo>
                  <a:lnTo>
                    <a:pt x="9" y="45"/>
                  </a:lnTo>
                  <a:lnTo>
                    <a:pt x="9" y="45"/>
                  </a:lnTo>
                  <a:lnTo>
                    <a:pt x="9" y="46"/>
                  </a:lnTo>
                  <a:lnTo>
                    <a:pt x="10" y="46"/>
                  </a:lnTo>
                  <a:lnTo>
                    <a:pt x="11" y="46"/>
                  </a:lnTo>
                  <a:lnTo>
                    <a:pt x="11" y="46"/>
                  </a:lnTo>
                  <a:lnTo>
                    <a:pt x="12" y="46"/>
                  </a:lnTo>
                  <a:lnTo>
                    <a:pt x="13" y="45"/>
                  </a:lnTo>
                  <a:lnTo>
                    <a:pt x="13" y="45"/>
                  </a:lnTo>
                  <a:lnTo>
                    <a:pt x="15" y="43"/>
                  </a:lnTo>
                  <a:lnTo>
                    <a:pt x="17" y="40"/>
                  </a:lnTo>
                  <a:lnTo>
                    <a:pt x="19" y="36"/>
                  </a:lnTo>
                  <a:lnTo>
                    <a:pt x="25" y="37"/>
                  </a:lnTo>
                  <a:lnTo>
                    <a:pt x="31" y="40"/>
                  </a:lnTo>
                  <a:lnTo>
                    <a:pt x="35" y="36"/>
                  </a:lnTo>
                  <a:lnTo>
                    <a:pt x="30" y="28"/>
                  </a:lnTo>
                  <a:lnTo>
                    <a:pt x="26" y="26"/>
                  </a:lnTo>
                  <a:lnTo>
                    <a:pt x="30" y="21"/>
                  </a:lnTo>
                  <a:lnTo>
                    <a:pt x="31" y="17"/>
                  </a:lnTo>
                  <a:lnTo>
                    <a:pt x="27" y="12"/>
                  </a:lnTo>
                  <a:lnTo>
                    <a:pt x="19" y="13"/>
                  </a:lnTo>
                  <a:lnTo>
                    <a:pt x="15" y="9"/>
                  </a:lnTo>
                  <a:lnTo>
                    <a:pt x="15" y="2"/>
                  </a:lnTo>
                  <a:lnTo>
                    <a:pt x="5" y="0"/>
                  </a:lnTo>
                  <a:lnTo>
                    <a:pt x="2" y="5"/>
                  </a:lnTo>
                  <a:lnTo>
                    <a:pt x="3" y="11"/>
                  </a:lnTo>
                  <a:lnTo>
                    <a:pt x="12" y="12"/>
                  </a:lnTo>
                  <a:lnTo>
                    <a:pt x="21" y="18"/>
                  </a:lnTo>
                  <a:lnTo>
                    <a:pt x="21" y="23"/>
                  </a:lnTo>
                  <a:lnTo>
                    <a:pt x="14" y="25"/>
                  </a:lnTo>
                  <a:lnTo>
                    <a:pt x="7" y="19"/>
                  </a:lnTo>
                  <a:lnTo>
                    <a:pt x="3" y="21"/>
                  </a:lnTo>
                  <a:lnTo>
                    <a:pt x="6" y="28"/>
                  </a:lnTo>
                  <a:lnTo>
                    <a:pt x="3" y="32"/>
                  </a:lnTo>
                  <a:lnTo>
                    <a:pt x="0" y="38"/>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47" name="Freeform 542"/>
            <p:cNvSpPr>
              <a:spLocks/>
            </p:cNvSpPr>
            <p:nvPr/>
          </p:nvSpPr>
          <p:spPr bwMode="auto">
            <a:xfrm>
              <a:off x="5229" y="1991"/>
              <a:ext cx="35" cy="46"/>
            </a:xfrm>
            <a:custGeom>
              <a:avLst/>
              <a:gdLst>
                <a:gd name="T0" fmla="*/ 0 w 35"/>
                <a:gd name="T1" fmla="*/ 38 h 46"/>
                <a:gd name="T2" fmla="*/ 9 w 35"/>
                <a:gd name="T3" fmla="*/ 45 h 46"/>
                <a:gd name="T4" fmla="*/ 9 w 35"/>
                <a:gd name="T5" fmla="*/ 45 h 46"/>
                <a:gd name="T6" fmla="*/ 9 w 35"/>
                <a:gd name="T7" fmla="*/ 46 h 46"/>
                <a:gd name="T8" fmla="*/ 10 w 35"/>
                <a:gd name="T9" fmla="*/ 46 h 46"/>
                <a:gd name="T10" fmla="*/ 11 w 35"/>
                <a:gd name="T11" fmla="*/ 46 h 46"/>
                <a:gd name="T12" fmla="*/ 11 w 35"/>
                <a:gd name="T13" fmla="*/ 46 h 46"/>
                <a:gd name="T14" fmla="*/ 12 w 35"/>
                <a:gd name="T15" fmla="*/ 46 h 46"/>
                <a:gd name="T16" fmla="*/ 13 w 35"/>
                <a:gd name="T17" fmla="*/ 45 h 46"/>
                <a:gd name="T18" fmla="*/ 13 w 35"/>
                <a:gd name="T19" fmla="*/ 45 h 46"/>
                <a:gd name="T20" fmla="*/ 15 w 35"/>
                <a:gd name="T21" fmla="*/ 43 h 46"/>
                <a:gd name="T22" fmla="*/ 17 w 35"/>
                <a:gd name="T23" fmla="*/ 40 h 46"/>
                <a:gd name="T24" fmla="*/ 19 w 35"/>
                <a:gd name="T25" fmla="*/ 36 h 46"/>
                <a:gd name="T26" fmla="*/ 25 w 35"/>
                <a:gd name="T27" fmla="*/ 37 h 46"/>
                <a:gd name="T28" fmla="*/ 31 w 35"/>
                <a:gd name="T29" fmla="*/ 40 h 46"/>
                <a:gd name="T30" fmla="*/ 35 w 35"/>
                <a:gd name="T31" fmla="*/ 36 h 46"/>
                <a:gd name="T32" fmla="*/ 30 w 35"/>
                <a:gd name="T33" fmla="*/ 28 h 46"/>
                <a:gd name="T34" fmla="*/ 26 w 35"/>
                <a:gd name="T35" fmla="*/ 26 h 46"/>
                <a:gd name="T36" fmla="*/ 30 w 35"/>
                <a:gd name="T37" fmla="*/ 21 h 46"/>
                <a:gd name="T38" fmla="*/ 31 w 35"/>
                <a:gd name="T39" fmla="*/ 17 h 46"/>
                <a:gd name="T40" fmla="*/ 27 w 35"/>
                <a:gd name="T41" fmla="*/ 12 h 46"/>
                <a:gd name="T42" fmla="*/ 19 w 35"/>
                <a:gd name="T43" fmla="*/ 13 h 46"/>
                <a:gd name="T44" fmla="*/ 15 w 35"/>
                <a:gd name="T45" fmla="*/ 9 h 46"/>
                <a:gd name="T46" fmla="*/ 15 w 35"/>
                <a:gd name="T47" fmla="*/ 2 h 46"/>
                <a:gd name="T48" fmla="*/ 5 w 35"/>
                <a:gd name="T49" fmla="*/ 0 h 46"/>
                <a:gd name="T50" fmla="*/ 2 w 35"/>
                <a:gd name="T51" fmla="*/ 5 h 46"/>
                <a:gd name="T52" fmla="*/ 3 w 35"/>
                <a:gd name="T53" fmla="*/ 11 h 46"/>
                <a:gd name="T54" fmla="*/ 12 w 35"/>
                <a:gd name="T55" fmla="*/ 12 h 46"/>
                <a:gd name="T56" fmla="*/ 21 w 35"/>
                <a:gd name="T57" fmla="*/ 18 h 46"/>
                <a:gd name="T58" fmla="*/ 21 w 35"/>
                <a:gd name="T59" fmla="*/ 23 h 46"/>
                <a:gd name="T60" fmla="*/ 14 w 35"/>
                <a:gd name="T61" fmla="*/ 25 h 46"/>
                <a:gd name="T62" fmla="*/ 7 w 35"/>
                <a:gd name="T63" fmla="*/ 19 h 46"/>
                <a:gd name="T64" fmla="*/ 3 w 35"/>
                <a:gd name="T65" fmla="*/ 21 h 46"/>
                <a:gd name="T66" fmla="*/ 6 w 35"/>
                <a:gd name="T67" fmla="*/ 28 h 46"/>
                <a:gd name="T68" fmla="*/ 3 w 35"/>
                <a:gd name="T69" fmla="*/ 32 h 46"/>
                <a:gd name="T70" fmla="*/ 0 w 35"/>
                <a:gd name="T7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6">
                  <a:moveTo>
                    <a:pt x="0" y="38"/>
                  </a:moveTo>
                  <a:lnTo>
                    <a:pt x="9" y="45"/>
                  </a:lnTo>
                  <a:lnTo>
                    <a:pt x="9" y="45"/>
                  </a:lnTo>
                  <a:lnTo>
                    <a:pt x="9" y="46"/>
                  </a:lnTo>
                  <a:lnTo>
                    <a:pt x="10" y="46"/>
                  </a:lnTo>
                  <a:lnTo>
                    <a:pt x="11" y="46"/>
                  </a:lnTo>
                  <a:lnTo>
                    <a:pt x="11" y="46"/>
                  </a:lnTo>
                  <a:lnTo>
                    <a:pt x="12" y="46"/>
                  </a:lnTo>
                  <a:lnTo>
                    <a:pt x="13" y="45"/>
                  </a:lnTo>
                  <a:lnTo>
                    <a:pt x="13" y="45"/>
                  </a:lnTo>
                  <a:lnTo>
                    <a:pt x="15" y="43"/>
                  </a:lnTo>
                  <a:lnTo>
                    <a:pt x="17" y="40"/>
                  </a:lnTo>
                  <a:lnTo>
                    <a:pt x="19" y="36"/>
                  </a:lnTo>
                  <a:lnTo>
                    <a:pt x="25" y="37"/>
                  </a:lnTo>
                  <a:lnTo>
                    <a:pt x="31" y="40"/>
                  </a:lnTo>
                  <a:lnTo>
                    <a:pt x="35" y="36"/>
                  </a:lnTo>
                  <a:lnTo>
                    <a:pt x="30" y="28"/>
                  </a:lnTo>
                  <a:lnTo>
                    <a:pt x="26" y="26"/>
                  </a:lnTo>
                  <a:lnTo>
                    <a:pt x="30" y="21"/>
                  </a:lnTo>
                  <a:lnTo>
                    <a:pt x="31" y="17"/>
                  </a:lnTo>
                  <a:lnTo>
                    <a:pt x="27" y="12"/>
                  </a:lnTo>
                  <a:lnTo>
                    <a:pt x="19" y="13"/>
                  </a:lnTo>
                  <a:lnTo>
                    <a:pt x="15" y="9"/>
                  </a:lnTo>
                  <a:lnTo>
                    <a:pt x="15" y="2"/>
                  </a:lnTo>
                  <a:lnTo>
                    <a:pt x="5" y="0"/>
                  </a:lnTo>
                  <a:lnTo>
                    <a:pt x="2" y="5"/>
                  </a:lnTo>
                  <a:lnTo>
                    <a:pt x="3" y="11"/>
                  </a:lnTo>
                  <a:lnTo>
                    <a:pt x="12" y="12"/>
                  </a:lnTo>
                  <a:lnTo>
                    <a:pt x="21" y="18"/>
                  </a:lnTo>
                  <a:lnTo>
                    <a:pt x="21" y="23"/>
                  </a:lnTo>
                  <a:lnTo>
                    <a:pt x="14" y="25"/>
                  </a:lnTo>
                  <a:lnTo>
                    <a:pt x="7" y="19"/>
                  </a:lnTo>
                  <a:lnTo>
                    <a:pt x="3" y="21"/>
                  </a:lnTo>
                  <a:lnTo>
                    <a:pt x="6" y="28"/>
                  </a:lnTo>
                  <a:lnTo>
                    <a:pt x="3" y="32"/>
                  </a:lnTo>
                  <a:lnTo>
                    <a:pt x="0" y="3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48" name="Freeform 543"/>
            <p:cNvSpPr>
              <a:spLocks/>
            </p:cNvSpPr>
            <p:nvPr/>
          </p:nvSpPr>
          <p:spPr bwMode="auto">
            <a:xfrm>
              <a:off x="5096" y="2007"/>
              <a:ext cx="16" cy="16"/>
            </a:xfrm>
            <a:custGeom>
              <a:avLst/>
              <a:gdLst>
                <a:gd name="T0" fmla="*/ 14 w 16"/>
                <a:gd name="T1" fmla="*/ 14 h 16"/>
                <a:gd name="T2" fmla="*/ 16 w 16"/>
                <a:gd name="T3" fmla="*/ 8 h 16"/>
                <a:gd name="T4" fmla="*/ 6 w 16"/>
                <a:gd name="T5" fmla="*/ 0 h 16"/>
                <a:gd name="T6" fmla="*/ 0 w 16"/>
                <a:gd name="T7" fmla="*/ 1 h 16"/>
                <a:gd name="T8" fmla="*/ 0 w 16"/>
                <a:gd name="T9" fmla="*/ 12 h 16"/>
                <a:gd name="T10" fmla="*/ 7 w 16"/>
                <a:gd name="T11" fmla="*/ 16 h 16"/>
                <a:gd name="T12" fmla="*/ 14 w 16"/>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14"/>
                  </a:moveTo>
                  <a:lnTo>
                    <a:pt x="16" y="8"/>
                  </a:lnTo>
                  <a:lnTo>
                    <a:pt x="6" y="0"/>
                  </a:lnTo>
                  <a:lnTo>
                    <a:pt x="0" y="1"/>
                  </a:lnTo>
                  <a:lnTo>
                    <a:pt x="0" y="12"/>
                  </a:lnTo>
                  <a:lnTo>
                    <a:pt x="7" y="16"/>
                  </a:lnTo>
                  <a:lnTo>
                    <a:pt x="14" y="1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49" name="Freeform 544"/>
            <p:cNvSpPr>
              <a:spLocks/>
            </p:cNvSpPr>
            <p:nvPr/>
          </p:nvSpPr>
          <p:spPr bwMode="auto">
            <a:xfrm>
              <a:off x="5096" y="2007"/>
              <a:ext cx="16" cy="16"/>
            </a:xfrm>
            <a:custGeom>
              <a:avLst/>
              <a:gdLst>
                <a:gd name="T0" fmla="*/ 14 w 16"/>
                <a:gd name="T1" fmla="*/ 14 h 16"/>
                <a:gd name="T2" fmla="*/ 16 w 16"/>
                <a:gd name="T3" fmla="*/ 8 h 16"/>
                <a:gd name="T4" fmla="*/ 6 w 16"/>
                <a:gd name="T5" fmla="*/ 0 h 16"/>
                <a:gd name="T6" fmla="*/ 0 w 16"/>
                <a:gd name="T7" fmla="*/ 1 h 16"/>
                <a:gd name="T8" fmla="*/ 0 w 16"/>
                <a:gd name="T9" fmla="*/ 12 h 16"/>
                <a:gd name="T10" fmla="*/ 7 w 16"/>
                <a:gd name="T11" fmla="*/ 16 h 16"/>
                <a:gd name="T12" fmla="*/ 14 w 16"/>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14"/>
                  </a:moveTo>
                  <a:lnTo>
                    <a:pt x="16" y="8"/>
                  </a:lnTo>
                  <a:lnTo>
                    <a:pt x="6" y="0"/>
                  </a:lnTo>
                  <a:lnTo>
                    <a:pt x="0" y="1"/>
                  </a:lnTo>
                  <a:lnTo>
                    <a:pt x="0" y="12"/>
                  </a:lnTo>
                  <a:lnTo>
                    <a:pt x="7" y="16"/>
                  </a:lnTo>
                  <a:lnTo>
                    <a:pt x="14" y="14"/>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50" name="Freeform 545"/>
            <p:cNvSpPr>
              <a:spLocks/>
            </p:cNvSpPr>
            <p:nvPr/>
          </p:nvSpPr>
          <p:spPr bwMode="auto">
            <a:xfrm>
              <a:off x="4936" y="1987"/>
              <a:ext cx="9" cy="10"/>
            </a:xfrm>
            <a:custGeom>
              <a:avLst/>
              <a:gdLst>
                <a:gd name="T0" fmla="*/ 2 w 9"/>
                <a:gd name="T1" fmla="*/ 0 h 10"/>
                <a:gd name="T2" fmla="*/ 0 w 9"/>
                <a:gd name="T3" fmla="*/ 5 h 10"/>
                <a:gd name="T4" fmla="*/ 5 w 9"/>
                <a:gd name="T5" fmla="*/ 10 h 10"/>
                <a:gd name="T6" fmla="*/ 9 w 9"/>
                <a:gd name="T7" fmla="*/ 6 h 10"/>
                <a:gd name="T8" fmla="*/ 9 w 9"/>
                <a:gd name="T9" fmla="*/ 6 h 10"/>
                <a:gd name="T10" fmla="*/ 7 w 9"/>
                <a:gd name="T11" fmla="*/ 0 h 10"/>
                <a:gd name="T12" fmla="*/ 7 w 9"/>
                <a:gd name="T13" fmla="*/ 0 h 10"/>
                <a:gd name="T14" fmla="*/ 2 w 9"/>
                <a:gd name="T15" fmla="*/ 0 h 10"/>
                <a:gd name="T16" fmla="*/ 2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2" y="0"/>
                  </a:moveTo>
                  <a:lnTo>
                    <a:pt x="0" y="5"/>
                  </a:lnTo>
                  <a:lnTo>
                    <a:pt x="5" y="10"/>
                  </a:lnTo>
                  <a:lnTo>
                    <a:pt x="9" y="6"/>
                  </a:lnTo>
                  <a:lnTo>
                    <a:pt x="9" y="6"/>
                  </a:lnTo>
                  <a:lnTo>
                    <a:pt x="7" y="0"/>
                  </a:lnTo>
                  <a:lnTo>
                    <a:pt x="7" y="0"/>
                  </a:lnTo>
                  <a:lnTo>
                    <a:pt x="2" y="0"/>
                  </a:lnTo>
                  <a:lnTo>
                    <a:pt x="2" y="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51" name="Freeform 546"/>
            <p:cNvSpPr>
              <a:spLocks/>
            </p:cNvSpPr>
            <p:nvPr/>
          </p:nvSpPr>
          <p:spPr bwMode="auto">
            <a:xfrm>
              <a:off x="4936" y="1987"/>
              <a:ext cx="9" cy="10"/>
            </a:xfrm>
            <a:custGeom>
              <a:avLst/>
              <a:gdLst>
                <a:gd name="T0" fmla="*/ 2 w 9"/>
                <a:gd name="T1" fmla="*/ 0 h 10"/>
                <a:gd name="T2" fmla="*/ 0 w 9"/>
                <a:gd name="T3" fmla="*/ 5 h 10"/>
                <a:gd name="T4" fmla="*/ 5 w 9"/>
                <a:gd name="T5" fmla="*/ 10 h 10"/>
                <a:gd name="T6" fmla="*/ 9 w 9"/>
                <a:gd name="T7" fmla="*/ 6 h 10"/>
                <a:gd name="T8" fmla="*/ 9 w 9"/>
                <a:gd name="T9" fmla="*/ 6 h 10"/>
                <a:gd name="T10" fmla="*/ 7 w 9"/>
                <a:gd name="T11" fmla="*/ 0 h 10"/>
                <a:gd name="T12" fmla="*/ 7 w 9"/>
                <a:gd name="T13" fmla="*/ 0 h 10"/>
                <a:gd name="T14" fmla="*/ 2 w 9"/>
                <a:gd name="T15" fmla="*/ 0 h 10"/>
                <a:gd name="T16" fmla="*/ 2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2" y="0"/>
                  </a:moveTo>
                  <a:lnTo>
                    <a:pt x="0" y="5"/>
                  </a:lnTo>
                  <a:lnTo>
                    <a:pt x="5" y="10"/>
                  </a:lnTo>
                  <a:lnTo>
                    <a:pt x="9" y="6"/>
                  </a:lnTo>
                  <a:lnTo>
                    <a:pt x="9" y="6"/>
                  </a:lnTo>
                  <a:lnTo>
                    <a:pt x="7" y="0"/>
                  </a:lnTo>
                  <a:lnTo>
                    <a:pt x="7" y="0"/>
                  </a:lnTo>
                  <a:lnTo>
                    <a:pt x="2" y="0"/>
                  </a:lnTo>
                  <a:lnTo>
                    <a:pt x="2"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52" name="Freeform 547"/>
            <p:cNvSpPr>
              <a:spLocks/>
            </p:cNvSpPr>
            <p:nvPr/>
          </p:nvSpPr>
          <p:spPr bwMode="auto">
            <a:xfrm>
              <a:off x="4930" y="1997"/>
              <a:ext cx="6" cy="8"/>
            </a:xfrm>
            <a:custGeom>
              <a:avLst/>
              <a:gdLst>
                <a:gd name="T0" fmla="*/ 4 w 6"/>
                <a:gd name="T1" fmla="*/ 8 h 8"/>
                <a:gd name="T2" fmla="*/ 6 w 6"/>
                <a:gd name="T3" fmla="*/ 4 h 8"/>
                <a:gd name="T4" fmla="*/ 0 w 6"/>
                <a:gd name="T5" fmla="*/ 0 h 8"/>
                <a:gd name="T6" fmla="*/ 4 w 6"/>
                <a:gd name="T7" fmla="*/ 8 h 8"/>
              </a:gdLst>
              <a:ahLst/>
              <a:cxnLst>
                <a:cxn ang="0">
                  <a:pos x="T0" y="T1"/>
                </a:cxn>
                <a:cxn ang="0">
                  <a:pos x="T2" y="T3"/>
                </a:cxn>
                <a:cxn ang="0">
                  <a:pos x="T4" y="T5"/>
                </a:cxn>
                <a:cxn ang="0">
                  <a:pos x="T6" y="T7"/>
                </a:cxn>
              </a:cxnLst>
              <a:rect l="0" t="0" r="r" b="b"/>
              <a:pathLst>
                <a:path w="6" h="8">
                  <a:moveTo>
                    <a:pt x="4" y="8"/>
                  </a:moveTo>
                  <a:lnTo>
                    <a:pt x="6" y="4"/>
                  </a:lnTo>
                  <a:lnTo>
                    <a:pt x="0" y="0"/>
                  </a:lnTo>
                  <a:lnTo>
                    <a:pt x="4" y="8"/>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53" name="Freeform 548"/>
            <p:cNvSpPr>
              <a:spLocks/>
            </p:cNvSpPr>
            <p:nvPr/>
          </p:nvSpPr>
          <p:spPr bwMode="auto">
            <a:xfrm>
              <a:off x="4930" y="1997"/>
              <a:ext cx="6" cy="8"/>
            </a:xfrm>
            <a:custGeom>
              <a:avLst/>
              <a:gdLst>
                <a:gd name="T0" fmla="*/ 4 w 6"/>
                <a:gd name="T1" fmla="*/ 8 h 8"/>
                <a:gd name="T2" fmla="*/ 6 w 6"/>
                <a:gd name="T3" fmla="*/ 4 h 8"/>
                <a:gd name="T4" fmla="*/ 0 w 6"/>
                <a:gd name="T5" fmla="*/ 0 h 8"/>
                <a:gd name="T6" fmla="*/ 4 w 6"/>
                <a:gd name="T7" fmla="*/ 8 h 8"/>
              </a:gdLst>
              <a:ahLst/>
              <a:cxnLst>
                <a:cxn ang="0">
                  <a:pos x="T0" y="T1"/>
                </a:cxn>
                <a:cxn ang="0">
                  <a:pos x="T2" y="T3"/>
                </a:cxn>
                <a:cxn ang="0">
                  <a:pos x="T4" y="T5"/>
                </a:cxn>
                <a:cxn ang="0">
                  <a:pos x="T6" y="T7"/>
                </a:cxn>
              </a:cxnLst>
              <a:rect l="0" t="0" r="r" b="b"/>
              <a:pathLst>
                <a:path w="6" h="8">
                  <a:moveTo>
                    <a:pt x="4" y="8"/>
                  </a:moveTo>
                  <a:lnTo>
                    <a:pt x="6" y="4"/>
                  </a:lnTo>
                  <a:lnTo>
                    <a:pt x="0" y="0"/>
                  </a:lnTo>
                  <a:lnTo>
                    <a:pt x="4" y="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54" name="Freeform 549"/>
            <p:cNvSpPr>
              <a:spLocks/>
            </p:cNvSpPr>
            <p:nvPr/>
          </p:nvSpPr>
          <p:spPr bwMode="auto">
            <a:xfrm>
              <a:off x="4945" y="2001"/>
              <a:ext cx="6" cy="8"/>
            </a:xfrm>
            <a:custGeom>
              <a:avLst/>
              <a:gdLst>
                <a:gd name="T0" fmla="*/ 6 w 6"/>
                <a:gd name="T1" fmla="*/ 0 h 8"/>
                <a:gd name="T2" fmla="*/ 0 w 6"/>
                <a:gd name="T3" fmla="*/ 2 h 8"/>
                <a:gd name="T4" fmla="*/ 0 w 6"/>
                <a:gd name="T5" fmla="*/ 8 h 8"/>
                <a:gd name="T6" fmla="*/ 6 w 6"/>
                <a:gd name="T7" fmla="*/ 0 h 8"/>
              </a:gdLst>
              <a:ahLst/>
              <a:cxnLst>
                <a:cxn ang="0">
                  <a:pos x="T0" y="T1"/>
                </a:cxn>
                <a:cxn ang="0">
                  <a:pos x="T2" y="T3"/>
                </a:cxn>
                <a:cxn ang="0">
                  <a:pos x="T4" y="T5"/>
                </a:cxn>
                <a:cxn ang="0">
                  <a:pos x="T6" y="T7"/>
                </a:cxn>
              </a:cxnLst>
              <a:rect l="0" t="0" r="r" b="b"/>
              <a:pathLst>
                <a:path w="6" h="8">
                  <a:moveTo>
                    <a:pt x="6" y="0"/>
                  </a:moveTo>
                  <a:lnTo>
                    <a:pt x="0" y="2"/>
                  </a:lnTo>
                  <a:lnTo>
                    <a:pt x="0" y="8"/>
                  </a:lnTo>
                  <a:lnTo>
                    <a:pt x="6" y="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55" name="Freeform 550"/>
            <p:cNvSpPr>
              <a:spLocks/>
            </p:cNvSpPr>
            <p:nvPr/>
          </p:nvSpPr>
          <p:spPr bwMode="auto">
            <a:xfrm>
              <a:off x="4945" y="2001"/>
              <a:ext cx="6" cy="8"/>
            </a:xfrm>
            <a:custGeom>
              <a:avLst/>
              <a:gdLst>
                <a:gd name="T0" fmla="*/ 6 w 6"/>
                <a:gd name="T1" fmla="*/ 0 h 8"/>
                <a:gd name="T2" fmla="*/ 0 w 6"/>
                <a:gd name="T3" fmla="*/ 2 h 8"/>
                <a:gd name="T4" fmla="*/ 0 w 6"/>
                <a:gd name="T5" fmla="*/ 8 h 8"/>
                <a:gd name="T6" fmla="*/ 6 w 6"/>
                <a:gd name="T7" fmla="*/ 0 h 8"/>
              </a:gdLst>
              <a:ahLst/>
              <a:cxnLst>
                <a:cxn ang="0">
                  <a:pos x="T0" y="T1"/>
                </a:cxn>
                <a:cxn ang="0">
                  <a:pos x="T2" y="T3"/>
                </a:cxn>
                <a:cxn ang="0">
                  <a:pos x="T4" y="T5"/>
                </a:cxn>
                <a:cxn ang="0">
                  <a:pos x="T6" y="T7"/>
                </a:cxn>
              </a:cxnLst>
              <a:rect l="0" t="0" r="r" b="b"/>
              <a:pathLst>
                <a:path w="6" h="8">
                  <a:moveTo>
                    <a:pt x="6" y="0"/>
                  </a:moveTo>
                  <a:lnTo>
                    <a:pt x="0" y="2"/>
                  </a:lnTo>
                  <a:lnTo>
                    <a:pt x="0" y="8"/>
                  </a:lnTo>
                  <a:lnTo>
                    <a:pt x="6"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56" name="Freeform 551"/>
            <p:cNvSpPr>
              <a:spLocks/>
            </p:cNvSpPr>
            <p:nvPr/>
          </p:nvSpPr>
          <p:spPr bwMode="auto">
            <a:xfrm>
              <a:off x="4829" y="2104"/>
              <a:ext cx="15" cy="12"/>
            </a:xfrm>
            <a:custGeom>
              <a:avLst/>
              <a:gdLst>
                <a:gd name="T0" fmla="*/ 9 w 15"/>
                <a:gd name="T1" fmla="*/ 5 h 12"/>
                <a:gd name="T2" fmla="*/ 15 w 15"/>
                <a:gd name="T3" fmla="*/ 3 h 12"/>
                <a:gd name="T4" fmla="*/ 12 w 15"/>
                <a:gd name="T5" fmla="*/ 0 h 12"/>
                <a:gd name="T6" fmla="*/ 4 w 15"/>
                <a:gd name="T7" fmla="*/ 0 h 12"/>
                <a:gd name="T8" fmla="*/ 0 w 15"/>
                <a:gd name="T9" fmla="*/ 7 h 12"/>
                <a:gd name="T10" fmla="*/ 4 w 15"/>
                <a:gd name="T11" fmla="*/ 12 h 12"/>
                <a:gd name="T12" fmla="*/ 9 w 15"/>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5" h="12">
                  <a:moveTo>
                    <a:pt x="9" y="5"/>
                  </a:moveTo>
                  <a:lnTo>
                    <a:pt x="15" y="3"/>
                  </a:lnTo>
                  <a:lnTo>
                    <a:pt x="12" y="0"/>
                  </a:lnTo>
                  <a:lnTo>
                    <a:pt x="4" y="0"/>
                  </a:lnTo>
                  <a:lnTo>
                    <a:pt x="0" y="7"/>
                  </a:lnTo>
                  <a:lnTo>
                    <a:pt x="4" y="12"/>
                  </a:lnTo>
                  <a:lnTo>
                    <a:pt x="9" y="5"/>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57" name="Freeform 552"/>
            <p:cNvSpPr>
              <a:spLocks/>
            </p:cNvSpPr>
            <p:nvPr/>
          </p:nvSpPr>
          <p:spPr bwMode="auto">
            <a:xfrm>
              <a:off x="4829" y="2104"/>
              <a:ext cx="15" cy="12"/>
            </a:xfrm>
            <a:custGeom>
              <a:avLst/>
              <a:gdLst>
                <a:gd name="T0" fmla="*/ 9 w 15"/>
                <a:gd name="T1" fmla="*/ 5 h 12"/>
                <a:gd name="T2" fmla="*/ 15 w 15"/>
                <a:gd name="T3" fmla="*/ 3 h 12"/>
                <a:gd name="T4" fmla="*/ 12 w 15"/>
                <a:gd name="T5" fmla="*/ 0 h 12"/>
                <a:gd name="T6" fmla="*/ 4 w 15"/>
                <a:gd name="T7" fmla="*/ 0 h 12"/>
                <a:gd name="T8" fmla="*/ 0 w 15"/>
                <a:gd name="T9" fmla="*/ 7 h 12"/>
                <a:gd name="T10" fmla="*/ 4 w 15"/>
                <a:gd name="T11" fmla="*/ 12 h 12"/>
                <a:gd name="T12" fmla="*/ 9 w 15"/>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5" h="12">
                  <a:moveTo>
                    <a:pt x="9" y="5"/>
                  </a:moveTo>
                  <a:lnTo>
                    <a:pt x="15" y="3"/>
                  </a:lnTo>
                  <a:lnTo>
                    <a:pt x="12" y="0"/>
                  </a:lnTo>
                  <a:lnTo>
                    <a:pt x="4" y="0"/>
                  </a:lnTo>
                  <a:lnTo>
                    <a:pt x="0" y="7"/>
                  </a:lnTo>
                  <a:lnTo>
                    <a:pt x="4" y="12"/>
                  </a:lnTo>
                  <a:lnTo>
                    <a:pt x="9" y="5"/>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58" name="Freeform 553"/>
            <p:cNvSpPr>
              <a:spLocks/>
            </p:cNvSpPr>
            <p:nvPr/>
          </p:nvSpPr>
          <p:spPr bwMode="auto">
            <a:xfrm>
              <a:off x="4848" y="2094"/>
              <a:ext cx="16" cy="6"/>
            </a:xfrm>
            <a:custGeom>
              <a:avLst/>
              <a:gdLst>
                <a:gd name="T0" fmla="*/ 16 w 16"/>
                <a:gd name="T1" fmla="*/ 0 h 6"/>
                <a:gd name="T2" fmla="*/ 9 w 16"/>
                <a:gd name="T3" fmla="*/ 2 h 6"/>
                <a:gd name="T4" fmla="*/ 0 w 16"/>
                <a:gd name="T5" fmla="*/ 6 h 6"/>
                <a:gd name="T6" fmla="*/ 13 w 16"/>
                <a:gd name="T7" fmla="*/ 2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lnTo>
                    <a:pt x="9" y="2"/>
                  </a:lnTo>
                  <a:lnTo>
                    <a:pt x="0" y="6"/>
                  </a:lnTo>
                  <a:lnTo>
                    <a:pt x="13" y="2"/>
                  </a:lnTo>
                  <a:lnTo>
                    <a:pt x="16" y="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59" name="Freeform 554"/>
            <p:cNvSpPr>
              <a:spLocks/>
            </p:cNvSpPr>
            <p:nvPr/>
          </p:nvSpPr>
          <p:spPr bwMode="auto">
            <a:xfrm>
              <a:off x="4848" y="2094"/>
              <a:ext cx="16" cy="6"/>
            </a:xfrm>
            <a:custGeom>
              <a:avLst/>
              <a:gdLst>
                <a:gd name="T0" fmla="*/ 16 w 16"/>
                <a:gd name="T1" fmla="*/ 0 h 6"/>
                <a:gd name="T2" fmla="*/ 9 w 16"/>
                <a:gd name="T3" fmla="*/ 2 h 6"/>
                <a:gd name="T4" fmla="*/ 0 w 16"/>
                <a:gd name="T5" fmla="*/ 6 h 6"/>
                <a:gd name="T6" fmla="*/ 13 w 16"/>
                <a:gd name="T7" fmla="*/ 2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lnTo>
                    <a:pt x="9" y="2"/>
                  </a:lnTo>
                  <a:lnTo>
                    <a:pt x="0" y="6"/>
                  </a:lnTo>
                  <a:lnTo>
                    <a:pt x="13" y="2"/>
                  </a:lnTo>
                  <a:lnTo>
                    <a:pt x="16"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60" name="Freeform 555"/>
            <p:cNvSpPr>
              <a:spLocks/>
            </p:cNvSpPr>
            <p:nvPr/>
          </p:nvSpPr>
          <p:spPr bwMode="auto">
            <a:xfrm>
              <a:off x="4872" y="2090"/>
              <a:ext cx="12" cy="2"/>
            </a:xfrm>
            <a:custGeom>
              <a:avLst/>
              <a:gdLst>
                <a:gd name="T0" fmla="*/ 12 w 12"/>
                <a:gd name="T1" fmla="*/ 0 h 2"/>
                <a:gd name="T2" fmla="*/ 0 w 12"/>
                <a:gd name="T3" fmla="*/ 1 h 2"/>
                <a:gd name="T4" fmla="*/ 10 w 12"/>
                <a:gd name="T5" fmla="*/ 2 h 2"/>
                <a:gd name="T6" fmla="*/ 12 w 12"/>
                <a:gd name="T7" fmla="*/ 0 h 2"/>
              </a:gdLst>
              <a:ahLst/>
              <a:cxnLst>
                <a:cxn ang="0">
                  <a:pos x="T0" y="T1"/>
                </a:cxn>
                <a:cxn ang="0">
                  <a:pos x="T2" y="T3"/>
                </a:cxn>
                <a:cxn ang="0">
                  <a:pos x="T4" y="T5"/>
                </a:cxn>
                <a:cxn ang="0">
                  <a:pos x="T6" y="T7"/>
                </a:cxn>
              </a:cxnLst>
              <a:rect l="0" t="0" r="r" b="b"/>
              <a:pathLst>
                <a:path w="12" h="2">
                  <a:moveTo>
                    <a:pt x="12" y="0"/>
                  </a:moveTo>
                  <a:lnTo>
                    <a:pt x="0" y="1"/>
                  </a:lnTo>
                  <a:lnTo>
                    <a:pt x="10" y="2"/>
                  </a:lnTo>
                  <a:lnTo>
                    <a:pt x="12" y="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61" name="Freeform 556"/>
            <p:cNvSpPr>
              <a:spLocks/>
            </p:cNvSpPr>
            <p:nvPr/>
          </p:nvSpPr>
          <p:spPr bwMode="auto">
            <a:xfrm>
              <a:off x="4872" y="2090"/>
              <a:ext cx="12" cy="2"/>
            </a:xfrm>
            <a:custGeom>
              <a:avLst/>
              <a:gdLst>
                <a:gd name="T0" fmla="*/ 12 w 12"/>
                <a:gd name="T1" fmla="*/ 0 h 2"/>
                <a:gd name="T2" fmla="*/ 0 w 12"/>
                <a:gd name="T3" fmla="*/ 1 h 2"/>
                <a:gd name="T4" fmla="*/ 10 w 12"/>
                <a:gd name="T5" fmla="*/ 2 h 2"/>
                <a:gd name="T6" fmla="*/ 12 w 12"/>
                <a:gd name="T7" fmla="*/ 0 h 2"/>
              </a:gdLst>
              <a:ahLst/>
              <a:cxnLst>
                <a:cxn ang="0">
                  <a:pos x="T0" y="T1"/>
                </a:cxn>
                <a:cxn ang="0">
                  <a:pos x="T2" y="T3"/>
                </a:cxn>
                <a:cxn ang="0">
                  <a:pos x="T4" y="T5"/>
                </a:cxn>
                <a:cxn ang="0">
                  <a:pos x="T6" y="T7"/>
                </a:cxn>
              </a:cxnLst>
              <a:rect l="0" t="0" r="r" b="b"/>
              <a:pathLst>
                <a:path w="12" h="2">
                  <a:moveTo>
                    <a:pt x="12" y="0"/>
                  </a:moveTo>
                  <a:lnTo>
                    <a:pt x="0" y="1"/>
                  </a:lnTo>
                  <a:lnTo>
                    <a:pt x="10" y="2"/>
                  </a:lnTo>
                  <a:lnTo>
                    <a:pt x="12"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62" name="Freeform 557"/>
            <p:cNvSpPr>
              <a:spLocks/>
            </p:cNvSpPr>
            <p:nvPr/>
          </p:nvSpPr>
          <p:spPr bwMode="auto">
            <a:xfrm>
              <a:off x="4892" y="2088"/>
              <a:ext cx="12" cy="2"/>
            </a:xfrm>
            <a:custGeom>
              <a:avLst/>
              <a:gdLst>
                <a:gd name="T0" fmla="*/ 6 w 12"/>
                <a:gd name="T1" fmla="*/ 0 h 2"/>
                <a:gd name="T2" fmla="*/ 0 w 12"/>
                <a:gd name="T3" fmla="*/ 2 h 2"/>
                <a:gd name="T4" fmla="*/ 12 w 12"/>
                <a:gd name="T5" fmla="*/ 1 h 2"/>
                <a:gd name="T6" fmla="*/ 6 w 12"/>
                <a:gd name="T7" fmla="*/ 0 h 2"/>
              </a:gdLst>
              <a:ahLst/>
              <a:cxnLst>
                <a:cxn ang="0">
                  <a:pos x="T0" y="T1"/>
                </a:cxn>
                <a:cxn ang="0">
                  <a:pos x="T2" y="T3"/>
                </a:cxn>
                <a:cxn ang="0">
                  <a:pos x="T4" y="T5"/>
                </a:cxn>
                <a:cxn ang="0">
                  <a:pos x="T6" y="T7"/>
                </a:cxn>
              </a:cxnLst>
              <a:rect l="0" t="0" r="r" b="b"/>
              <a:pathLst>
                <a:path w="12" h="2">
                  <a:moveTo>
                    <a:pt x="6" y="0"/>
                  </a:moveTo>
                  <a:lnTo>
                    <a:pt x="0" y="2"/>
                  </a:lnTo>
                  <a:lnTo>
                    <a:pt x="12" y="1"/>
                  </a:lnTo>
                  <a:lnTo>
                    <a:pt x="6" y="0"/>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63" name="Freeform 558"/>
            <p:cNvSpPr>
              <a:spLocks/>
            </p:cNvSpPr>
            <p:nvPr/>
          </p:nvSpPr>
          <p:spPr bwMode="auto">
            <a:xfrm>
              <a:off x="4892" y="2088"/>
              <a:ext cx="12" cy="2"/>
            </a:xfrm>
            <a:custGeom>
              <a:avLst/>
              <a:gdLst>
                <a:gd name="T0" fmla="*/ 6 w 12"/>
                <a:gd name="T1" fmla="*/ 0 h 2"/>
                <a:gd name="T2" fmla="*/ 0 w 12"/>
                <a:gd name="T3" fmla="*/ 2 h 2"/>
                <a:gd name="T4" fmla="*/ 12 w 12"/>
                <a:gd name="T5" fmla="*/ 1 h 2"/>
                <a:gd name="T6" fmla="*/ 6 w 12"/>
                <a:gd name="T7" fmla="*/ 0 h 2"/>
              </a:gdLst>
              <a:ahLst/>
              <a:cxnLst>
                <a:cxn ang="0">
                  <a:pos x="T0" y="T1"/>
                </a:cxn>
                <a:cxn ang="0">
                  <a:pos x="T2" y="T3"/>
                </a:cxn>
                <a:cxn ang="0">
                  <a:pos x="T4" y="T5"/>
                </a:cxn>
                <a:cxn ang="0">
                  <a:pos x="T6" y="T7"/>
                </a:cxn>
              </a:cxnLst>
              <a:rect l="0" t="0" r="r" b="b"/>
              <a:pathLst>
                <a:path w="12" h="2">
                  <a:moveTo>
                    <a:pt x="6" y="0"/>
                  </a:moveTo>
                  <a:lnTo>
                    <a:pt x="0" y="2"/>
                  </a:lnTo>
                  <a:lnTo>
                    <a:pt x="12" y="1"/>
                  </a:lnTo>
                  <a:lnTo>
                    <a:pt x="6" y="0"/>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64" name="Freeform 559"/>
            <p:cNvSpPr>
              <a:spLocks/>
            </p:cNvSpPr>
            <p:nvPr/>
          </p:nvSpPr>
          <p:spPr bwMode="auto">
            <a:xfrm>
              <a:off x="4783" y="1959"/>
              <a:ext cx="571" cy="765"/>
            </a:xfrm>
            <a:custGeom>
              <a:avLst/>
              <a:gdLst>
                <a:gd name="T0" fmla="*/ 555 w 571"/>
                <a:gd name="T1" fmla="*/ 301 h 765"/>
                <a:gd name="T2" fmla="*/ 537 w 571"/>
                <a:gd name="T3" fmla="*/ 176 h 765"/>
                <a:gd name="T4" fmla="*/ 521 w 571"/>
                <a:gd name="T5" fmla="*/ 139 h 765"/>
                <a:gd name="T6" fmla="*/ 482 w 571"/>
                <a:gd name="T7" fmla="*/ 121 h 765"/>
                <a:gd name="T8" fmla="*/ 488 w 571"/>
                <a:gd name="T9" fmla="*/ 102 h 765"/>
                <a:gd name="T10" fmla="*/ 470 w 571"/>
                <a:gd name="T11" fmla="*/ 96 h 765"/>
                <a:gd name="T12" fmla="*/ 446 w 571"/>
                <a:gd name="T13" fmla="*/ 73 h 765"/>
                <a:gd name="T14" fmla="*/ 418 w 571"/>
                <a:gd name="T15" fmla="*/ 72 h 765"/>
                <a:gd name="T16" fmla="*/ 408 w 571"/>
                <a:gd name="T17" fmla="*/ 73 h 765"/>
                <a:gd name="T18" fmla="*/ 405 w 571"/>
                <a:gd name="T19" fmla="*/ 61 h 765"/>
                <a:gd name="T20" fmla="*/ 383 w 571"/>
                <a:gd name="T21" fmla="*/ 85 h 765"/>
                <a:gd name="T22" fmla="*/ 341 w 571"/>
                <a:gd name="T23" fmla="*/ 104 h 765"/>
                <a:gd name="T24" fmla="*/ 301 w 571"/>
                <a:gd name="T25" fmla="*/ 119 h 765"/>
                <a:gd name="T26" fmla="*/ 308 w 571"/>
                <a:gd name="T27" fmla="*/ 88 h 765"/>
                <a:gd name="T28" fmla="*/ 289 w 571"/>
                <a:gd name="T29" fmla="*/ 75 h 765"/>
                <a:gd name="T30" fmla="*/ 255 w 571"/>
                <a:gd name="T31" fmla="*/ 58 h 765"/>
                <a:gd name="T32" fmla="*/ 248 w 571"/>
                <a:gd name="T33" fmla="*/ 30 h 765"/>
                <a:gd name="T34" fmla="*/ 213 w 571"/>
                <a:gd name="T35" fmla="*/ 28 h 765"/>
                <a:gd name="T36" fmla="*/ 165 w 571"/>
                <a:gd name="T37" fmla="*/ 18 h 765"/>
                <a:gd name="T38" fmla="*/ 151 w 571"/>
                <a:gd name="T39" fmla="*/ 1 h 765"/>
                <a:gd name="T40" fmla="*/ 147 w 571"/>
                <a:gd name="T41" fmla="*/ 28 h 765"/>
                <a:gd name="T42" fmla="*/ 167 w 571"/>
                <a:gd name="T43" fmla="*/ 21 h 765"/>
                <a:gd name="T44" fmla="*/ 184 w 571"/>
                <a:gd name="T45" fmla="*/ 47 h 765"/>
                <a:gd name="T46" fmla="*/ 172 w 571"/>
                <a:gd name="T47" fmla="*/ 63 h 765"/>
                <a:gd name="T48" fmla="*/ 179 w 571"/>
                <a:gd name="T49" fmla="*/ 70 h 765"/>
                <a:gd name="T50" fmla="*/ 190 w 571"/>
                <a:gd name="T51" fmla="*/ 93 h 765"/>
                <a:gd name="T52" fmla="*/ 181 w 571"/>
                <a:gd name="T53" fmla="*/ 104 h 765"/>
                <a:gd name="T54" fmla="*/ 211 w 571"/>
                <a:gd name="T55" fmla="*/ 126 h 765"/>
                <a:gd name="T56" fmla="*/ 237 w 571"/>
                <a:gd name="T57" fmla="*/ 157 h 765"/>
                <a:gd name="T58" fmla="*/ 207 w 571"/>
                <a:gd name="T59" fmla="*/ 130 h 765"/>
                <a:gd name="T60" fmla="*/ 153 w 571"/>
                <a:gd name="T61" fmla="*/ 148 h 765"/>
                <a:gd name="T62" fmla="*/ 159 w 571"/>
                <a:gd name="T63" fmla="*/ 167 h 765"/>
                <a:gd name="T64" fmla="*/ 150 w 571"/>
                <a:gd name="T65" fmla="*/ 166 h 765"/>
                <a:gd name="T66" fmla="*/ 132 w 571"/>
                <a:gd name="T67" fmla="*/ 142 h 765"/>
                <a:gd name="T68" fmla="*/ 69 w 571"/>
                <a:gd name="T69" fmla="*/ 160 h 765"/>
                <a:gd name="T70" fmla="*/ 80 w 571"/>
                <a:gd name="T71" fmla="*/ 176 h 765"/>
                <a:gd name="T72" fmla="*/ 93 w 571"/>
                <a:gd name="T73" fmla="*/ 188 h 765"/>
                <a:gd name="T74" fmla="*/ 79 w 571"/>
                <a:gd name="T75" fmla="*/ 194 h 765"/>
                <a:gd name="T76" fmla="*/ 66 w 571"/>
                <a:gd name="T77" fmla="*/ 285 h 765"/>
                <a:gd name="T78" fmla="*/ 5 w 571"/>
                <a:gd name="T79" fmla="*/ 359 h 765"/>
                <a:gd name="T80" fmla="*/ 8 w 571"/>
                <a:gd name="T81" fmla="*/ 437 h 765"/>
                <a:gd name="T82" fmla="*/ 16 w 571"/>
                <a:gd name="T83" fmla="*/ 498 h 765"/>
                <a:gd name="T84" fmla="*/ 50 w 571"/>
                <a:gd name="T85" fmla="*/ 587 h 765"/>
                <a:gd name="T86" fmla="*/ 139 w 571"/>
                <a:gd name="T87" fmla="*/ 604 h 765"/>
                <a:gd name="T88" fmla="*/ 107 w 571"/>
                <a:gd name="T89" fmla="*/ 679 h 765"/>
                <a:gd name="T90" fmla="*/ 131 w 571"/>
                <a:gd name="T91" fmla="*/ 747 h 765"/>
                <a:gd name="T92" fmla="*/ 179 w 571"/>
                <a:gd name="T93" fmla="*/ 736 h 765"/>
                <a:gd name="T94" fmla="*/ 218 w 571"/>
                <a:gd name="T95" fmla="*/ 733 h 765"/>
                <a:gd name="T96" fmla="*/ 249 w 571"/>
                <a:gd name="T97" fmla="*/ 745 h 765"/>
                <a:gd name="T98" fmla="*/ 289 w 571"/>
                <a:gd name="T99" fmla="*/ 748 h 765"/>
                <a:gd name="T100" fmla="*/ 364 w 571"/>
                <a:gd name="T101" fmla="*/ 737 h 765"/>
                <a:gd name="T102" fmla="*/ 447 w 571"/>
                <a:gd name="T103" fmla="*/ 730 h 765"/>
                <a:gd name="T104" fmla="*/ 474 w 571"/>
                <a:gd name="T105" fmla="*/ 672 h 765"/>
                <a:gd name="T106" fmla="*/ 469 w 571"/>
                <a:gd name="T107" fmla="*/ 613 h 765"/>
                <a:gd name="T108" fmla="*/ 413 w 571"/>
                <a:gd name="T109" fmla="*/ 525 h 765"/>
                <a:gd name="T110" fmla="*/ 407 w 571"/>
                <a:gd name="T111" fmla="*/ 486 h 765"/>
                <a:gd name="T112" fmla="*/ 498 w 571"/>
                <a:gd name="T113" fmla="*/ 435 h 765"/>
                <a:gd name="T114" fmla="*/ 557 w 571"/>
                <a:gd name="T115" fmla="*/ 431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65">
                  <a:moveTo>
                    <a:pt x="571" y="378"/>
                  </a:moveTo>
                  <a:lnTo>
                    <a:pt x="555" y="347"/>
                  </a:lnTo>
                  <a:lnTo>
                    <a:pt x="548" y="322"/>
                  </a:lnTo>
                  <a:lnTo>
                    <a:pt x="555" y="301"/>
                  </a:lnTo>
                  <a:lnTo>
                    <a:pt x="543" y="277"/>
                  </a:lnTo>
                  <a:lnTo>
                    <a:pt x="546" y="247"/>
                  </a:lnTo>
                  <a:lnTo>
                    <a:pt x="518" y="223"/>
                  </a:lnTo>
                  <a:lnTo>
                    <a:pt x="537" y="176"/>
                  </a:lnTo>
                  <a:lnTo>
                    <a:pt x="536" y="140"/>
                  </a:lnTo>
                  <a:lnTo>
                    <a:pt x="532" y="140"/>
                  </a:lnTo>
                  <a:lnTo>
                    <a:pt x="526" y="134"/>
                  </a:lnTo>
                  <a:lnTo>
                    <a:pt x="521" y="139"/>
                  </a:lnTo>
                  <a:lnTo>
                    <a:pt x="517" y="130"/>
                  </a:lnTo>
                  <a:lnTo>
                    <a:pt x="511" y="130"/>
                  </a:lnTo>
                  <a:lnTo>
                    <a:pt x="502" y="131"/>
                  </a:lnTo>
                  <a:lnTo>
                    <a:pt x="482" y="121"/>
                  </a:lnTo>
                  <a:lnTo>
                    <a:pt x="488" y="118"/>
                  </a:lnTo>
                  <a:lnTo>
                    <a:pt x="491" y="112"/>
                  </a:lnTo>
                  <a:lnTo>
                    <a:pt x="484" y="104"/>
                  </a:lnTo>
                  <a:lnTo>
                    <a:pt x="488" y="102"/>
                  </a:lnTo>
                  <a:lnTo>
                    <a:pt x="483" y="100"/>
                  </a:lnTo>
                  <a:lnTo>
                    <a:pt x="480" y="92"/>
                  </a:lnTo>
                  <a:lnTo>
                    <a:pt x="473" y="91"/>
                  </a:lnTo>
                  <a:lnTo>
                    <a:pt x="470" y="96"/>
                  </a:lnTo>
                  <a:lnTo>
                    <a:pt x="465" y="88"/>
                  </a:lnTo>
                  <a:lnTo>
                    <a:pt x="458" y="89"/>
                  </a:lnTo>
                  <a:lnTo>
                    <a:pt x="455" y="85"/>
                  </a:lnTo>
                  <a:lnTo>
                    <a:pt x="446" y="73"/>
                  </a:lnTo>
                  <a:lnTo>
                    <a:pt x="437" y="63"/>
                  </a:lnTo>
                  <a:lnTo>
                    <a:pt x="433" y="65"/>
                  </a:lnTo>
                  <a:lnTo>
                    <a:pt x="431" y="70"/>
                  </a:lnTo>
                  <a:lnTo>
                    <a:pt x="418" y="72"/>
                  </a:lnTo>
                  <a:lnTo>
                    <a:pt x="407" y="85"/>
                  </a:lnTo>
                  <a:lnTo>
                    <a:pt x="402" y="81"/>
                  </a:lnTo>
                  <a:lnTo>
                    <a:pt x="401" y="77"/>
                  </a:lnTo>
                  <a:lnTo>
                    <a:pt x="408" y="73"/>
                  </a:lnTo>
                  <a:lnTo>
                    <a:pt x="410" y="64"/>
                  </a:lnTo>
                  <a:lnTo>
                    <a:pt x="425" y="64"/>
                  </a:lnTo>
                  <a:lnTo>
                    <a:pt x="425" y="60"/>
                  </a:lnTo>
                  <a:lnTo>
                    <a:pt x="405" y="61"/>
                  </a:lnTo>
                  <a:lnTo>
                    <a:pt x="392" y="75"/>
                  </a:lnTo>
                  <a:lnTo>
                    <a:pt x="390" y="85"/>
                  </a:lnTo>
                  <a:lnTo>
                    <a:pt x="380" y="91"/>
                  </a:lnTo>
                  <a:lnTo>
                    <a:pt x="383" y="85"/>
                  </a:lnTo>
                  <a:lnTo>
                    <a:pt x="375" y="82"/>
                  </a:lnTo>
                  <a:lnTo>
                    <a:pt x="350" y="97"/>
                  </a:lnTo>
                  <a:lnTo>
                    <a:pt x="350" y="104"/>
                  </a:lnTo>
                  <a:lnTo>
                    <a:pt x="341" y="104"/>
                  </a:lnTo>
                  <a:lnTo>
                    <a:pt x="343" y="116"/>
                  </a:lnTo>
                  <a:lnTo>
                    <a:pt x="326" y="107"/>
                  </a:lnTo>
                  <a:lnTo>
                    <a:pt x="310" y="110"/>
                  </a:lnTo>
                  <a:lnTo>
                    <a:pt x="301" y="119"/>
                  </a:lnTo>
                  <a:lnTo>
                    <a:pt x="296" y="117"/>
                  </a:lnTo>
                  <a:lnTo>
                    <a:pt x="293" y="98"/>
                  </a:lnTo>
                  <a:lnTo>
                    <a:pt x="303" y="92"/>
                  </a:lnTo>
                  <a:lnTo>
                    <a:pt x="308" y="88"/>
                  </a:lnTo>
                  <a:lnTo>
                    <a:pt x="317" y="70"/>
                  </a:lnTo>
                  <a:lnTo>
                    <a:pt x="316" y="65"/>
                  </a:lnTo>
                  <a:lnTo>
                    <a:pt x="296" y="69"/>
                  </a:lnTo>
                  <a:lnTo>
                    <a:pt x="289" y="75"/>
                  </a:lnTo>
                  <a:lnTo>
                    <a:pt x="275" y="64"/>
                  </a:lnTo>
                  <a:lnTo>
                    <a:pt x="266" y="58"/>
                  </a:lnTo>
                  <a:lnTo>
                    <a:pt x="260" y="69"/>
                  </a:lnTo>
                  <a:lnTo>
                    <a:pt x="255" y="58"/>
                  </a:lnTo>
                  <a:lnTo>
                    <a:pt x="239" y="54"/>
                  </a:lnTo>
                  <a:lnTo>
                    <a:pt x="247" y="44"/>
                  </a:lnTo>
                  <a:lnTo>
                    <a:pt x="249" y="36"/>
                  </a:lnTo>
                  <a:lnTo>
                    <a:pt x="248" y="30"/>
                  </a:lnTo>
                  <a:lnTo>
                    <a:pt x="244" y="23"/>
                  </a:lnTo>
                  <a:lnTo>
                    <a:pt x="238" y="24"/>
                  </a:lnTo>
                  <a:lnTo>
                    <a:pt x="227" y="20"/>
                  </a:lnTo>
                  <a:lnTo>
                    <a:pt x="213" y="28"/>
                  </a:lnTo>
                  <a:lnTo>
                    <a:pt x="217" y="21"/>
                  </a:lnTo>
                  <a:lnTo>
                    <a:pt x="197" y="27"/>
                  </a:lnTo>
                  <a:lnTo>
                    <a:pt x="173" y="15"/>
                  </a:lnTo>
                  <a:lnTo>
                    <a:pt x="165" y="18"/>
                  </a:lnTo>
                  <a:lnTo>
                    <a:pt x="160" y="21"/>
                  </a:lnTo>
                  <a:lnTo>
                    <a:pt x="153" y="13"/>
                  </a:lnTo>
                  <a:lnTo>
                    <a:pt x="151" y="6"/>
                  </a:lnTo>
                  <a:lnTo>
                    <a:pt x="151" y="1"/>
                  </a:lnTo>
                  <a:lnTo>
                    <a:pt x="147" y="0"/>
                  </a:lnTo>
                  <a:lnTo>
                    <a:pt x="145" y="9"/>
                  </a:lnTo>
                  <a:lnTo>
                    <a:pt x="145" y="21"/>
                  </a:lnTo>
                  <a:lnTo>
                    <a:pt x="147" y="28"/>
                  </a:lnTo>
                  <a:lnTo>
                    <a:pt x="148" y="26"/>
                  </a:lnTo>
                  <a:lnTo>
                    <a:pt x="150" y="18"/>
                  </a:lnTo>
                  <a:lnTo>
                    <a:pt x="159" y="23"/>
                  </a:lnTo>
                  <a:lnTo>
                    <a:pt x="167" y="21"/>
                  </a:lnTo>
                  <a:lnTo>
                    <a:pt x="172" y="26"/>
                  </a:lnTo>
                  <a:lnTo>
                    <a:pt x="175" y="34"/>
                  </a:lnTo>
                  <a:lnTo>
                    <a:pt x="176" y="40"/>
                  </a:lnTo>
                  <a:lnTo>
                    <a:pt x="184" y="47"/>
                  </a:lnTo>
                  <a:lnTo>
                    <a:pt x="191" y="53"/>
                  </a:lnTo>
                  <a:lnTo>
                    <a:pt x="187" y="61"/>
                  </a:lnTo>
                  <a:lnTo>
                    <a:pt x="179" y="61"/>
                  </a:lnTo>
                  <a:lnTo>
                    <a:pt x="172" y="63"/>
                  </a:lnTo>
                  <a:lnTo>
                    <a:pt x="168" y="69"/>
                  </a:lnTo>
                  <a:lnTo>
                    <a:pt x="170" y="77"/>
                  </a:lnTo>
                  <a:lnTo>
                    <a:pt x="177" y="75"/>
                  </a:lnTo>
                  <a:lnTo>
                    <a:pt x="179" y="70"/>
                  </a:lnTo>
                  <a:lnTo>
                    <a:pt x="185" y="75"/>
                  </a:lnTo>
                  <a:lnTo>
                    <a:pt x="175" y="84"/>
                  </a:lnTo>
                  <a:lnTo>
                    <a:pt x="178" y="93"/>
                  </a:lnTo>
                  <a:lnTo>
                    <a:pt x="190" y="93"/>
                  </a:lnTo>
                  <a:lnTo>
                    <a:pt x="192" y="101"/>
                  </a:lnTo>
                  <a:lnTo>
                    <a:pt x="191" y="104"/>
                  </a:lnTo>
                  <a:lnTo>
                    <a:pt x="189" y="109"/>
                  </a:lnTo>
                  <a:lnTo>
                    <a:pt x="181" y="104"/>
                  </a:lnTo>
                  <a:lnTo>
                    <a:pt x="180" y="107"/>
                  </a:lnTo>
                  <a:lnTo>
                    <a:pt x="179" y="116"/>
                  </a:lnTo>
                  <a:lnTo>
                    <a:pt x="196" y="123"/>
                  </a:lnTo>
                  <a:lnTo>
                    <a:pt x="211" y="126"/>
                  </a:lnTo>
                  <a:lnTo>
                    <a:pt x="221" y="130"/>
                  </a:lnTo>
                  <a:lnTo>
                    <a:pt x="229" y="140"/>
                  </a:lnTo>
                  <a:lnTo>
                    <a:pt x="229" y="150"/>
                  </a:lnTo>
                  <a:lnTo>
                    <a:pt x="237" y="157"/>
                  </a:lnTo>
                  <a:lnTo>
                    <a:pt x="252" y="164"/>
                  </a:lnTo>
                  <a:lnTo>
                    <a:pt x="236" y="162"/>
                  </a:lnTo>
                  <a:lnTo>
                    <a:pt x="220" y="142"/>
                  </a:lnTo>
                  <a:lnTo>
                    <a:pt x="207" y="130"/>
                  </a:lnTo>
                  <a:lnTo>
                    <a:pt x="190" y="128"/>
                  </a:lnTo>
                  <a:lnTo>
                    <a:pt x="167" y="125"/>
                  </a:lnTo>
                  <a:lnTo>
                    <a:pt x="156" y="135"/>
                  </a:lnTo>
                  <a:lnTo>
                    <a:pt x="153" y="148"/>
                  </a:lnTo>
                  <a:lnTo>
                    <a:pt x="158" y="162"/>
                  </a:lnTo>
                  <a:lnTo>
                    <a:pt x="164" y="167"/>
                  </a:lnTo>
                  <a:lnTo>
                    <a:pt x="158" y="172"/>
                  </a:lnTo>
                  <a:lnTo>
                    <a:pt x="159" y="167"/>
                  </a:lnTo>
                  <a:lnTo>
                    <a:pt x="152" y="156"/>
                  </a:lnTo>
                  <a:lnTo>
                    <a:pt x="141" y="153"/>
                  </a:lnTo>
                  <a:lnTo>
                    <a:pt x="140" y="158"/>
                  </a:lnTo>
                  <a:lnTo>
                    <a:pt x="150" y="166"/>
                  </a:lnTo>
                  <a:lnTo>
                    <a:pt x="145" y="172"/>
                  </a:lnTo>
                  <a:lnTo>
                    <a:pt x="135" y="171"/>
                  </a:lnTo>
                  <a:lnTo>
                    <a:pt x="129" y="148"/>
                  </a:lnTo>
                  <a:lnTo>
                    <a:pt x="132" y="142"/>
                  </a:lnTo>
                  <a:lnTo>
                    <a:pt x="83" y="144"/>
                  </a:lnTo>
                  <a:lnTo>
                    <a:pt x="72" y="156"/>
                  </a:lnTo>
                  <a:lnTo>
                    <a:pt x="74" y="162"/>
                  </a:lnTo>
                  <a:lnTo>
                    <a:pt x="69" y="160"/>
                  </a:lnTo>
                  <a:lnTo>
                    <a:pt x="64" y="165"/>
                  </a:lnTo>
                  <a:lnTo>
                    <a:pt x="64" y="177"/>
                  </a:lnTo>
                  <a:lnTo>
                    <a:pt x="71" y="178"/>
                  </a:lnTo>
                  <a:lnTo>
                    <a:pt x="80" y="176"/>
                  </a:lnTo>
                  <a:lnTo>
                    <a:pt x="88" y="176"/>
                  </a:lnTo>
                  <a:lnTo>
                    <a:pt x="94" y="185"/>
                  </a:lnTo>
                  <a:lnTo>
                    <a:pt x="99" y="195"/>
                  </a:lnTo>
                  <a:lnTo>
                    <a:pt x="93" y="188"/>
                  </a:lnTo>
                  <a:lnTo>
                    <a:pt x="88" y="183"/>
                  </a:lnTo>
                  <a:lnTo>
                    <a:pt x="82" y="183"/>
                  </a:lnTo>
                  <a:lnTo>
                    <a:pt x="79" y="187"/>
                  </a:lnTo>
                  <a:lnTo>
                    <a:pt x="79" y="194"/>
                  </a:lnTo>
                  <a:lnTo>
                    <a:pt x="67" y="231"/>
                  </a:lnTo>
                  <a:lnTo>
                    <a:pt x="69" y="258"/>
                  </a:lnTo>
                  <a:lnTo>
                    <a:pt x="59" y="267"/>
                  </a:lnTo>
                  <a:lnTo>
                    <a:pt x="66" y="285"/>
                  </a:lnTo>
                  <a:lnTo>
                    <a:pt x="53" y="304"/>
                  </a:lnTo>
                  <a:lnTo>
                    <a:pt x="35" y="321"/>
                  </a:lnTo>
                  <a:lnTo>
                    <a:pt x="5" y="332"/>
                  </a:lnTo>
                  <a:lnTo>
                    <a:pt x="5" y="359"/>
                  </a:lnTo>
                  <a:lnTo>
                    <a:pt x="14" y="384"/>
                  </a:lnTo>
                  <a:lnTo>
                    <a:pt x="3" y="406"/>
                  </a:lnTo>
                  <a:lnTo>
                    <a:pt x="0" y="426"/>
                  </a:lnTo>
                  <a:lnTo>
                    <a:pt x="8" y="437"/>
                  </a:lnTo>
                  <a:lnTo>
                    <a:pt x="15" y="450"/>
                  </a:lnTo>
                  <a:lnTo>
                    <a:pt x="24" y="453"/>
                  </a:lnTo>
                  <a:lnTo>
                    <a:pt x="24" y="475"/>
                  </a:lnTo>
                  <a:lnTo>
                    <a:pt x="16" y="498"/>
                  </a:lnTo>
                  <a:lnTo>
                    <a:pt x="18" y="516"/>
                  </a:lnTo>
                  <a:lnTo>
                    <a:pt x="28" y="539"/>
                  </a:lnTo>
                  <a:lnTo>
                    <a:pt x="26" y="563"/>
                  </a:lnTo>
                  <a:lnTo>
                    <a:pt x="50" y="587"/>
                  </a:lnTo>
                  <a:lnTo>
                    <a:pt x="80" y="589"/>
                  </a:lnTo>
                  <a:lnTo>
                    <a:pt x="98" y="597"/>
                  </a:lnTo>
                  <a:lnTo>
                    <a:pt x="111" y="595"/>
                  </a:lnTo>
                  <a:lnTo>
                    <a:pt x="139" y="604"/>
                  </a:lnTo>
                  <a:lnTo>
                    <a:pt x="142" y="609"/>
                  </a:lnTo>
                  <a:lnTo>
                    <a:pt x="129" y="621"/>
                  </a:lnTo>
                  <a:lnTo>
                    <a:pt x="113" y="643"/>
                  </a:lnTo>
                  <a:lnTo>
                    <a:pt x="107" y="679"/>
                  </a:lnTo>
                  <a:lnTo>
                    <a:pt x="93" y="720"/>
                  </a:lnTo>
                  <a:lnTo>
                    <a:pt x="96" y="743"/>
                  </a:lnTo>
                  <a:lnTo>
                    <a:pt x="111" y="741"/>
                  </a:lnTo>
                  <a:lnTo>
                    <a:pt x="131" y="747"/>
                  </a:lnTo>
                  <a:lnTo>
                    <a:pt x="144" y="739"/>
                  </a:lnTo>
                  <a:lnTo>
                    <a:pt x="161" y="742"/>
                  </a:lnTo>
                  <a:lnTo>
                    <a:pt x="171" y="730"/>
                  </a:lnTo>
                  <a:lnTo>
                    <a:pt x="179" y="736"/>
                  </a:lnTo>
                  <a:lnTo>
                    <a:pt x="195" y="725"/>
                  </a:lnTo>
                  <a:lnTo>
                    <a:pt x="207" y="729"/>
                  </a:lnTo>
                  <a:lnTo>
                    <a:pt x="210" y="721"/>
                  </a:lnTo>
                  <a:lnTo>
                    <a:pt x="218" y="733"/>
                  </a:lnTo>
                  <a:lnTo>
                    <a:pt x="230" y="736"/>
                  </a:lnTo>
                  <a:lnTo>
                    <a:pt x="238" y="736"/>
                  </a:lnTo>
                  <a:lnTo>
                    <a:pt x="247" y="736"/>
                  </a:lnTo>
                  <a:lnTo>
                    <a:pt x="249" y="745"/>
                  </a:lnTo>
                  <a:lnTo>
                    <a:pt x="269" y="765"/>
                  </a:lnTo>
                  <a:lnTo>
                    <a:pt x="282" y="765"/>
                  </a:lnTo>
                  <a:lnTo>
                    <a:pt x="291" y="755"/>
                  </a:lnTo>
                  <a:lnTo>
                    <a:pt x="289" y="748"/>
                  </a:lnTo>
                  <a:lnTo>
                    <a:pt x="306" y="745"/>
                  </a:lnTo>
                  <a:lnTo>
                    <a:pt x="327" y="758"/>
                  </a:lnTo>
                  <a:lnTo>
                    <a:pt x="353" y="753"/>
                  </a:lnTo>
                  <a:lnTo>
                    <a:pt x="364" y="737"/>
                  </a:lnTo>
                  <a:lnTo>
                    <a:pt x="405" y="738"/>
                  </a:lnTo>
                  <a:lnTo>
                    <a:pt x="420" y="731"/>
                  </a:lnTo>
                  <a:lnTo>
                    <a:pt x="453" y="744"/>
                  </a:lnTo>
                  <a:lnTo>
                    <a:pt x="447" y="730"/>
                  </a:lnTo>
                  <a:lnTo>
                    <a:pt x="453" y="718"/>
                  </a:lnTo>
                  <a:lnTo>
                    <a:pt x="435" y="693"/>
                  </a:lnTo>
                  <a:lnTo>
                    <a:pt x="461" y="672"/>
                  </a:lnTo>
                  <a:lnTo>
                    <a:pt x="474" y="672"/>
                  </a:lnTo>
                  <a:lnTo>
                    <a:pt x="477" y="653"/>
                  </a:lnTo>
                  <a:lnTo>
                    <a:pt x="497" y="638"/>
                  </a:lnTo>
                  <a:lnTo>
                    <a:pt x="492" y="629"/>
                  </a:lnTo>
                  <a:lnTo>
                    <a:pt x="469" y="613"/>
                  </a:lnTo>
                  <a:lnTo>
                    <a:pt x="465" y="594"/>
                  </a:lnTo>
                  <a:lnTo>
                    <a:pt x="442" y="581"/>
                  </a:lnTo>
                  <a:lnTo>
                    <a:pt x="418" y="555"/>
                  </a:lnTo>
                  <a:lnTo>
                    <a:pt x="413" y="525"/>
                  </a:lnTo>
                  <a:lnTo>
                    <a:pt x="394" y="498"/>
                  </a:lnTo>
                  <a:lnTo>
                    <a:pt x="390" y="480"/>
                  </a:lnTo>
                  <a:lnTo>
                    <a:pt x="398" y="470"/>
                  </a:lnTo>
                  <a:lnTo>
                    <a:pt x="407" y="486"/>
                  </a:lnTo>
                  <a:lnTo>
                    <a:pt x="415" y="478"/>
                  </a:lnTo>
                  <a:lnTo>
                    <a:pt x="450" y="462"/>
                  </a:lnTo>
                  <a:lnTo>
                    <a:pt x="464" y="460"/>
                  </a:lnTo>
                  <a:lnTo>
                    <a:pt x="498" y="435"/>
                  </a:lnTo>
                  <a:lnTo>
                    <a:pt x="519" y="429"/>
                  </a:lnTo>
                  <a:lnTo>
                    <a:pt x="515" y="414"/>
                  </a:lnTo>
                  <a:lnTo>
                    <a:pt x="530" y="411"/>
                  </a:lnTo>
                  <a:lnTo>
                    <a:pt x="557" y="431"/>
                  </a:lnTo>
                  <a:lnTo>
                    <a:pt x="562" y="413"/>
                  </a:lnTo>
                  <a:lnTo>
                    <a:pt x="571" y="391"/>
                  </a:lnTo>
                  <a:lnTo>
                    <a:pt x="571" y="378"/>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65" name="Freeform 560"/>
            <p:cNvSpPr>
              <a:spLocks/>
            </p:cNvSpPr>
            <p:nvPr/>
          </p:nvSpPr>
          <p:spPr bwMode="auto">
            <a:xfrm>
              <a:off x="4783" y="1959"/>
              <a:ext cx="571" cy="765"/>
            </a:xfrm>
            <a:custGeom>
              <a:avLst/>
              <a:gdLst>
                <a:gd name="T0" fmla="*/ 555 w 571"/>
                <a:gd name="T1" fmla="*/ 301 h 765"/>
                <a:gd name="T2" fmla="*/ 537 w 571"/>
                <a:gd name="T3" fmla="*/ 176 h 765"/>
                <a:gd name="T4" fmla="*/ 521 w 571"/>
                <a:gd name="T5" fmla="*/ 139 h 765"/>
                <a:gd name="T6" fmla="*/ 482 w 571"/>
                <a:gd name="T7" fmla="*/ 121 h 765"/>
                <a:gd name="T8" fmla="*/ 488 w 571"/>
                <a:gd name="T9" fmla="*/ 102 h 765"/>
                <a:gd name="T10" fmla="*/ 470 w 571"/>
                <a:gd name="T11" fmla="*/ 96 h 765"/>
                <a:gd name="T12" fmla="*/ 446 w 571"/>
                <a:gd name="T13" fmla="*/ 73 h 765"/>
                <a:gd name="T14" fmla="*/ 418 w 571"/>
                <a:gd name="T15" fmla="*/ 72 h 765"/>
                <a:gd name="T16" fmla="*/ 408 w 571"/>
                <a:gd name="T17" fmla="*/ 73 h 765"/>
                <a:gd name="T18" fmla="*/ 405 w 571"/>
                <a:gd name="T19" fmla="*/ 61 h 765"/>
                <a:gd name="T20" fmla="*/ 383 w 571"/>
                <a:gd name="T21" fmla="*/ 85 h 765"/>
                <a:gd name="T22" fmla="*/ 341 w 571"/>
                <a:gd name="T23" fmla="*/ 104 h 765"/>
                <a:gd name="T24" fmla="*/ 301 w 571"/>
                <a:gd name="T25" fmla="*/ 119 h 765"/>
                <a:gd name="T26" fmla="*/ 308 w 571"/>
                <a:gd name="T27" fmla="*/ 88 h 765"/>
                <a:gd name="T28" fmla="*/ 289 w 571"/>
                <a:gd name="T29" fmla="*/ 75 h 765"/>
                <a:gd name="T30" fmla="*/ 255 w 571"/>
                <a:gd name="T31" fmla="*/ 58 h 765"/>
                <a:gd name="T32" fmla="*/ 248 w 571"/>
                <a:gd name="T33" fmla="*/ 30 h 765"/>
                <a:gd name="T34" fmla="*/ 213 w 571"/>
                <a:gd name="T35" fmla="*/ 28 h 765"/>
                <a:gd name="T36" fmla="*/ 165 w 571"/>
                <a:gd name="T37" fmla="*/ 18 h 765"/>
                <a:gd name="T38" fmla="*/ 151 w 571"/>
                <a:gd name="T39" fmla="*/ 1 h 765"/>
                <a:gd name="T40" fmla="*/ 147 w 571"/>
                <a:gd name="T41" fmla="*/ 28 h 765"/>
                <a:gd name="T42" fmla="*/ 167 w 571"/>
                <a:gd name="T43" fmla="*/ 21 h 765"/>
                <a:gd name="T44" fmla="*/ 184 w 571"/>
                <a:gd name="T45" fmla="*/ 47 h 765"/>
                <a:gd name="T46" fmla="*/ 172 w 571"/>
                <a:gd name="T47" fmla="*/ 63 h 765"/>
                <a:gd name="T48" fmla="*/ 179 w 571"/>
                <a:gd name="T49" fmla="*/ 70 h 765"/>
                <a:gd name="T50" fmla="*/ 190 w 571"/>
                <a:gd name="T51" fmla="*/ 93 h 765"/>
                <a:gd name="T52" fmla="*/ 181 w 571"/>
                <a:gd name="T53" fmla="*/ 104 h 765"/>
                <a:gd name="T54" fmla="*/ 211 w 571"/>
                <a:gd name="T55" fmla="*/ 126 h 765"/>
                <a:gd name="T56" fmla="*/ 237 w 571"/>
                <a:gd name="T57" fmla="*/ 157 h 765"/>
                <a:gd name="T58" fmla="*/ 207 w 571"/>
                <a:gd name="T59" fmla="*/ 130 h 765"/>
                <a:gd name="T60" fmla="*/ 153 w 571"/>
                <a:gd name="T61" fmla="*/ 148 h 765"/>
                <a:gd name="T62" fmla="*/ 159 w 571"/>
                <a:gd name="T63" fmla="*/ 167 h 765"/>
                <a:gd name="T64" fmla="*/ 150 w 571"/>
                <a:gd name="T65" fmla="*/ 166 h 765"/>
                <a:gd name="T66" fmla="*/ 132 w 571"/>
                <a:gd name="T67" fmla="*/ 142 h 765"/>
                <a:gd name="T68" fmla="*/ 69 w 571"/>
                <a:gd name="T69" fmla="*/ 160 h 765"/>
                <a:gd name="T70" fmla="*/ 80 w 571"/>
                <a:gd name="T71" fmla="*/ 176 h 765"/>
                <a:gd name="T72" fmla="*/ 93 w 571"/>
                <a:gd name="T73" fmla="*/ 188 h 765"/>
                <a:gd name="T74" fmla="*/ 79 w 571"/>
                <a:gd name="T75" fmla="*/ 194 h 765"/>
                <a:gd name="T76" fmla="*/ 66 w 571"/>
                <a:gd name="T77" fmla="*/ 285 h 765"/>
                <a:gd name="T78" fmla="*/ 5 w 571"/>
                <a:gd name="T79" fmla="*/ 359 h 765"/>
                <a:gd name="T80" fmla="*/ 8 w 571"/>
                <a:gd name="T81" fmla="*/ 437 h 765"/>
                <a:gd name="T82" fmla="*/ 16 w 571"/>
                <a:gd name="T83" fmla="*/ 498 h 765"/>
                <a:gd name="T84" fmla="*/ 50 w 571"/>
                <a:gd name="T85" fmla="*/ 587 h 765"/>
                <a:gd name="T86" fmla="*/ 139 w 571"/>
                <a:gd name="T87" fmla="*/ 604 h 765"/>
                <a:gd name="T88" fmla="*/ 107 w 571"/>
                <a:gd name="T89" fmla="*/ 679 h 765"/>
                <a:gd name="T90" fmla="*/ 131 w 571"/>
                <a:gd name="T91" fmla="*/ 747 h 765"/>
                <a:gd name="T92" fmla="*/ 179 w 571"/>
                <a:gd name="T93" fmla="*/ 736 h 765"/>
                <a:gd name="T94" fmla="*/ 218 w 571"/>
                <a:gd name="T95" fmla="*/ 733 h 765"/>
                <a:gd name="T96" fmla="*/ 249 w 571"/>
                <a:gd name="T97" fmla="*/ 745 h 765"/>
                <a:gd name="T98" fmla="*/ 289 w 571"/>
                <a:gd name="T99" fmla="*/ 748 h 765"/>
                <a:gd name="T100" fmla="*/ 364 w 571"/>
                <a:gd name="T101" fmla="*/ 737 h 765"/>
                <a:gd name="T102" fmla="*/ 447 w 571"/>
                <a:gd name="T103" fmla="*/ 730 h 765"/>
                <a:gd name="T104" fmla="*/ 474 w 571"/>
                <a:gd name="T105" fmla="*/ 672 h 765"/>
                <a:gd name="T106" fmla="*/ 469 w 571"/>
                <a:gd name="T107" fmla="*/ 613 h 765"/>
                <a:gd name="T108" fmla="*/ 413 w 571"/>
                <a:gd name="T109" fmla="*/ 525 h 765"/>
                <a:gd name="T110" fmla="*/ 407 w 571"/>
                <a:gd name="T111" fmla="*/ 486 h 765"/>
                <a:gd name="T112" fmla="*/ 498 w 571"/>
                <a:gd name="T113" fmla="*/ 435 h 765"/>
                <a:gd name="T114" fmla="*/ 557 w 571"/>
                <a:gd name="T115" fmla="*/ 431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65">
                  <a:moveTo>
                    <a:pt x="571" y="378"/>
                  </a:moveTo>
                  <a:lnTo>
                    <a:pt x="555" y="347"/>
                  </a:lnTo>
                  <a:lnTo>
                    <a:pt x="548" y="322"/>
                  </a:lnTo>
                  <a:lnTo>
                    <a:pt x="555" y="301"/>
                  </a:lnTo>
                  <a:lnTo>
                    <a:pt x="543" y="277"/>
                  </a:lnTo>
                  <a:lnTo>
                    <a:pt x="546" y="247"/>
                  </a:lnTo>
                  <a:lnTo>
                    <a:pt x="518" y="223"/>
                  </a:lnTo>
                  <a:lnTo>
                    <a:pt x="537" y="176"/>
                  </a:lnTo>
                  <a:lnTo>
                    <a:pt x="536" y="140"/>
                  </a:lnTo>
                  <a:lnTo>
                    <a:pt x="532" y="140"/>
                  </a:lnTo>
                  <a:lnTo>
                    <a:pt x="526" y="134"/>
                  </a:lnTo>
                  <a:lnTo>
                    <a:pt x="521" y="139"/>
                  </a:lnTo>
                  <a:lnTo>
                    <a:pt x="517" y="130"/>
                  </a:lnTo>
                  <a:lnTo>
                    <a:pt x="511" y="130"/>
                  </a:lnTo>
                  <a:lnTo>
                    <a:pt x="502" y="131"/>
                  </a:lnTo>
                  <a:lnTo>
                    <a:pt x="482" y="121"/>
                  </a:lnTo>
                  <a:lnTo>
                    <a:pt x="488" y="118"/>
                  </a:lnTo>
                  <a:lnTo>
                    <a:pt x="491" y="112"/>
                  </a:lnTo>
                  <a:lnTo>
                    <a:pt x="484" y="104"/>
                  </a:lnTo>
                  <a:lnTo>
                    <a:pt x="488" y="102"/>
                  </a:lnTo>
                  <a:lnTo>
                    <a:pt x="483" y="100"/>
                  </a:lnTo>
                  <a:lnTo>
                    <a:pt x="480" y="92"/>
                  </a:lnTo>
                  <a:lnTo>
                    <a:pt x="473" y="91"/>
                  </a:lnTo>
                  <a:lnTo>
                    <a:pt x="470" y="96"/>
                  </a:lnTo>
                  <a:lnTo>
                    <a:pt x="465" y="88"/>
                  </a:lnTo>
                  <a:lnTo>
                    <a:pt x="458" y="89"/>
                  </a:lnTo>
                  <a:lnTo>
                    <a:pt x="455" y="85"/>
                  </a:lnTo>
                  <a:lnTo>
                    <a:pt x="446" y="73"/>
                  </a:lnTo>
                  <a:lnTo>
                    <a:pt x="437" y="63"/>
                  </a:lnTo>
                  <a:lnTo>
                    <a:pt x="433" y="65"/>
                  </a:lnTo>
                  <a:lnTo>
                    <a:pt x="431" y="70"/>
                  </a:lnTo>
                  <a:lnTo>
                    <a:pt x="418" y="72"/>
                  </a:lnTo>
                  <a:lnTo>
                    <a:pt x="407" y="85"/>
                  </a:lnTo>
                  <a:lnTo>
                    <a:pt x="402" y="81"/>
                  </a:lnTo>
                  <a:lnTo>
                    <a:pt x="401" y="77"/>
                  </a:lnTo>
                  <a:lnTo>
                    <a:pt x="408" y="73"/>
                  </a:lnTo>
                  <a:lnTo>
                    <a:pt x="410" y="64"/>
                  </a:lnTo>
                  <a:lnTo>
                    <a:pt x="425" y="64"/>
                  </a:lnTo>
                  <a:lnTo>
                    <a:pt x="425" y="60"/>
                  </a:lnTo>
                  <a:lnTo>
                    <a:pt x="405" y="61"/>
                  </a:lnTo>
                  <a:lnTo>
                    <a:pt x="392" y="75"/>
                  </a:lnTo>
                  <a:lnTo>
                    <a:pt x="390" y="85"/>
                  </a:lnTo>
                  <a:lnTo>
                    <a:pt x="380" y="91"/>
                  </a:lnTo>
                  <a:lnTo>
                    <a:pt x="383" y="85"/>
                  </a:lnTo>
                  <a:lnTo>
                    <a:pt x="375" y="82"/>
                  </a:lnTo>
                  <a:lnTo>
                    <a:pt x="350" y="97"/>
                  </a:lnTo>
                  <a:lnTo>
                    <a:pt x="350" y="104"/>
                  </a:lnTo>
                  <a:lnTo>
                    <a:pt x="341" y="104"/>
                  </a:lnTo>
                  <a:lnTo>
                    <a:pt x="343" y="116"/>
                  </a:lnTo>
                  <a:lnTo>
                    <a:pt x="326" y="107"/>
                  </a:lnTo>
                  <a:lnTo>
                    <a:pt x="310" y="110"/>
                  </a:lnTo>
                  <a:lnTo>
                    <a:pt x="301" y="119"/>
                  </a:lnTo>
                  <a:lnTo>
                    <a:pt x="296" y="117"/>
                  </a:lnTo>
                  <a:lnTo>
                    <a:pt x="293" y="98"/>
                  </a:lnTo>
                  <a:lnTo>
                    <a:pt x="303" y="92"/>
                  </a:lnTo>
                  <a:lnTo>
                    <a:pt x="308" y="88"/>
                  </a:lnTo>
                  <a:lnTo>
                    <a:pt x="317" y="70"/>
                  </a:lnTo>
                  <a:lnTo>
                    <a:pt x="316" y="65"/>
                  </a:lnTo>
                  <a:lnTo>
                    <a:pt x="296" y="69"/>
                  </a:lnTo>
                  <a:lnTo>
                    <a:pt x="289" y="75"/>
                  </a:lnTo>
                  <a:lnTo>
                    <a:pt x="275" y="64"/>
                  </a:lnTo>
                  <a:lnTo>
                    <a:pt x="266" y="58"/>
                  </a:lnTo>
                  <a:lnTo>
                    <a:pt x="260" y="69"/>
                  </a:lnTo>
                  <a:lnTo>
                    <a:pt x="255" y="58"/>
                  </a:lnTo>
                  <a:lnTo>
                    <a:pt x="239" y="54"/>
                  </a:lnTo>
                  <a:lnTo>
                    <a:pt x="247" y="44"/>
                  </a:lnTo>
                  <a:lnTo>
                    <a:pt x="249" y="36"/>
                  </a:lnTo>
                  <a:lnTo>
                    <a:pt x="248" y="30"/>
                  </a:lnTo>
                  <a:lnTo>
                    <a:pt x="244" y="23"/>
                  </a:lnTo>
                  <a:lnTo>
                    <a:pt x="238" y="24"/>
                  </a:lnTo>
                  <a:lnTo>
                    <a:pt x="227" y="20"/>
                  </a:lnTo>
                  <a:lnTo>
                    <a:pt x="213" y="28"/>
                  </a:lnTo>
                  <a:lnTo>
                    <a:pt x="217" y="21"/>
                  </a:lnTo>
                  <a:lnTo>
                    <a:pt x="197" y="27"/>
                  </a:lnTo>
                  <a:lnTo>
                    <a:pt x="173" y="15"/>
                  </a:lnTo>
                  <a:lnTo>
                    <a:pt x="165" y="18"/>
                  </a:lnTo>
                  <a:lnTo>
                    <a:pt x="160" y="21"/>
                  </a:lnTo>
                  <a:lnTo>
                    <a:pt x="153" y="13"/>
                  </a:lnTo>
                  <a:lnTo>
                    <a:pt x="151" y="6"/>
                  </a:lnTo>
                  <a:lnTo>
                    <a:pt x="151" y="1"/>
                  </a:lnTo>
                  <a:lnTo>
                    <a:pt x="147" y="0"/>
                  </a:lnTo>
                  <a:lnTo>
                    <a:pt x="145" y="9"/>
                  </a:lnTo>
                  <a:lnTo>
                    <a:pt x="145" y="21"/>
                  </a:lnTo>
                  <a:lnTo>
                    <a:pt x="147" y="28"/>
                  </a:lnTo>
                  <a:lnTo>
                    <a:pt x="148" y="26"/>
                  </a:lnTo>
                  <a:lnTo>
                    <a:pt x="150" y="18"/>
                  </a:lnTo>
                  <a:lnTo>
                    <a:pt x="159" y="23"/>
                  </a:lnTo>
                  <a:lnTo>
                    <a:pt x="167" y="21"/>
                  </a:lnTo>
                  <a:lnTo>
                    <a:pt x="172" y="26"/>
                  </a:lnTo>
                  <a:lnTo>
                    <a:pt x="175" y="34"/>
                  </a:lnTo>
                  <a:lnTo>
                    <a:pt x="176" y="40"/>
                  </a:lnTo>
                  <a:lnTo>
                    <a:pt x="184" y="47"/>
                  </a:lnTo>
                  <a:lnTo>
                    <a:pt x="191" y="53"/>
                  </a:lnTo>
                  <a:lnTo>
                    <a:pt x="187" y="61"/>
                  </a:lnTo>
                  <a:lnTo>
                    <a:pt x="179" y="61"/>
                  </a:lnTo>
                  <a:lnTo>
                    <a:pt x="172" y="63"/>
                  </a:lnTo>
                  <a:lnTo>
                    <a:pt x="168" y="69"/>
                  </a:lnTo>
                  <a:lnTo>
                    <a:pt x="170" y="77"/>
                  </a:lnTo>
                  <a:lnTo>
                    <a:pt x="177" y="75"/>
                  </a:lnTo>
                  <a:lnTo>
                    <a:pt x="179" y="70"/>
                  </a:lnTo>
                  <a:lnTo>
                    <a:pt x="185" y="75"/>
                  </a:lnTo>
                  <a:lnTo>
                    <a:pt x="175" y="84"/>
                  </a:lnTo>
                  <a:lnTo>
                    <a:pt x="178" y="93"/>
                  </a:lnTo>
                  <a:lnTo>
                    <a:pt x="190" y="93"/>
                  </a:lnTo>
                  <a:lnTo>
                    <a:pt x="192" y="101"/>
                  </a:lnTo>
                  <a:lnTo>
                    <a:pt x="191" y="104"/>
                  </a:lnTo>
                  <a:lnTo>
                    <a:pt x="189" y="109"/>
                  </a:lnTo>
                  <a:lnTo>
                    <a:pt x="181" y="104"/>
                  </a:lnTo>
                  <a:lnTo>
                    <a:pt x="180" y="107"/>
                  </a:lnTo>
                  <a:lnTo>
                    <a:pt x="179" y="116"/>
                  </a:lnTo>
                  <a:lnTo>
                    <a:pt x="196" y="123"/>
                  </a:lnTo>
                  <a:lnTo>
                    <a:pt x="211" y="126"/>
                  </a:lnTo>
                  <a:lnTo>
                    <a:pt x="221" y="130"/>
                  </a:lnTo>
                  <a:lnTo>
                    <a:pt x="229" y="140"/>
                  </a:lnTo>
                  <a:lnTo>
                    <a:pt x="229" y="150"/>
                  </a:lnTo>
                  <a:lnTo>
                    <a:pt x="237" y="157"/>
                  </a:lnTo>
                  <a:lnTo>
                    <a:pt x="252" y="164"/>
                  </a:lnTo>
                  <a:lnTo>
                    <a:pt x="236" y="162"/>
                  </a:lnTo>
                  <a:lnTo>
                    <a:pt x="220" y="142"/>
                  </a:lnTo>
                  <a:lnTo>
                    <a:pt x="207" y="130"/>
                  </a:lnTo>
                  <a:lnTo>
                    <a:pt x="190" y="128"/>
                  </a:lnTo>
                  <a:lnTo>
                    <a:pt x="167" y="125"/>
                  </a:lnTo>
                  <a:lnTo>
                    <a:pt x="156" y="135"/>
                  </a:lnTo>
                  <a:lnTo>
                    <a:pt x="153" y="148"/>
                  </a:lnTo>
                  <a:lnTo>
                    <a:pt x="158" y="162"/>
                  </a:lnTo>
                  <a:lnTo>
                    <a:pt x="164" y="167"/>
                  </a:lnTo>
                  <a:lnTo>
                    <a:pt x="158" y="172"/>
                  </a:lnTo>
                  <a:lnTo>
                    <a:pt x="159" y="167"/>
                  </a:lnTo>
                  <a:lnTo>
                    <a:pt x="152" y="156"/>
                  </a:lnTo>
                  <a:lnTo>
                    <a:pt x="141" y="153"/>
                  </a:lnTo>
                  <a:lnTo>
                    <a:pt x="140" y="158"/>
                  </a:lnTo>
                  <a:lnTo>
                    <a:pt x="150" y="166"/>
                  </a:lnTo>
                  <a:lnTo>
                    <a:pt x="145" y="172"/>
                  </a:lnTo>
                  <a:lnTo>
                    <a:pt x="135" y="171"/>
                  </a:lnTo>
                  <a:lnTo>
                    <a:pt x="129" y="148"/>
                  </a:lnTo>
                  <a:lnTo>
                    <a:pt x="132" y="142"/>
                  </a:lnTo>
                  <a:lnTo>
                    <a:pt x="83" y="144"/>
                  </a:lnTo>
                  <a:lnTo>
                    <a:pt x="72" y="156"/>
                  </a:lnTo>
                  <a:lnTo>
                    <a:pt x="74" y="162"/>
                  </a:lnTo>
                  <a:lnTo>
                    <a:pt x="69" y="160"/>
                  </a:lnTo>
                  <a:lnTo>
                    <a:pt x="64" y="165"/>
                  </a:lnTo>
                  <a:lnTo>
                    <a:pt x="64" y="177"/>
                  </a:lnTo>
                  <a:lnTo>
                    <a:pt x="71" y="178"/>
                  </a:lnTo>
                  <a:lnTo>
                    <a:pt x="80" y="176"/>
                  </a:lnTo>
                  <a:lnTo>
                    <a:pt x="88" y="176"/>
                  </a:lnTo>
                  <a:lnTo>
                    <a:pt x="94" y="185"/>
                  </a:lnTo>
                  <a:lnTo>
                    <a:pt x="99" y="195"/>
                  </a:lnTo>
                  <a:lnTo>
                    <a:pt x="93" y="188"/>
                  </a:lnTo>
                  <a:lnTo>
                    <a:pt x="88" y="183"/>
                  </a:lnTo>
                  <a:lnTo>
                    <a:pt x="82" y="183"/>
                  </a:lnTo>
                  <a:lnTo>
                    <a:pt x="79" y="187"/>
                  </a:lnTo>
                  <a:lnTo>
                    <a:pt x="79" y="194"/>
                  </a:lnTo>
                  <a:lnTo>
                    <a:pt x="67" y="231"/>
                  </a:lnTo>
                  <a:lnTo>
                    <a:pt x="69" y="258"/>
                  </a:lnTo>
                  <a:lnTo>
                    <a:pt x="59" y="267"/>
                  </a:lnTo>
                  <a:lnTo>
                    <a:pt x="66" y="285"/>
                  </a:lnTo>
                  <a:lnTo>
                    <a:pt x="53" y="304"/>
                  </a:lnTo>
                  <a:lnTo>
                    <a:pt x="35" y="321"/>
                  </a:lnTo>
                  <a:lnTo>
                    <a:pt x="5" y="332"/>
                  </a:lnTo>
                  <a:lnTo>
                    <a:pt x="5" y="359"/>
                  </a:lnTo>
                  <a:lnTo>
                    <a:pt x="14" y="384"/>
                  </a:lnTo>
                  <a:lnTo>
                    <a:pt x="3" y="406"/>
                  </a:lnTo>
                  <a:lnTo>
                    <a:pt x="0" y="426"/>
                  </a:lnTo>
                  <a:lnTo>
                    <a:pt x="8" y="437"/>
                  </a:lnTo>
                  <a:lnTo>
                    <a:pt x="15" y="450"/>
                  </a:lnTo>
                  <a:lnTo>
                    <a:pt x="24" y="453"/>
                  </a:lnTo>
                  <a:lnTo>
                    <a:pt x="24" y="475"/>
                  </a:lnTo>
                  <a:lnTo>
                    <a:pt x="16" y="498"/>
                  </a:lnTo>
                  <a:lnTo>
                    <a:pt x="18" y="516"/>
                  </a:lnTo>
                  <a:lnTo>
                    <a:pt x="28" y="539"/>
                  </a:lnTo>
                  <a:lnTo>
                    <a:pt x="26" y="563"/>
                  </a:lnTo>
                  <a:lnTo>
                    <a:pt x="50" y="587"/>
                  </a:lnTo>
                  <a:lnTo>
                    <a:pt x="80" y="589"/>
                  </a:lnTo>
                  <a:lnTo>
                    <a:pt x="98" y="597"/>
                  </a:lnTo>
                  <a:lnTo>
                    <a:pt x="111" y="595"/>
                  </a:lnTo>
                  <a:lnTo>
                    <a:pt x="139" y="604"/>
                  </a:lnTo>
                  <a:lnTo>
                    <a:pt x="142" y="609"/>
                  </a:lnTo>
                  <a:lnTo>
                    <a:pt x="129" y="621"/>
                  </a:lnTo>
                  <a:lnTo>
                    <a:pt x="113" y="643"/>
                  </a:lnTo>
                  <a:lnTo>
                    <a:pt x="107" y="679"/>
                  </a:lnTo>
                  <a:lnTo>
                    <a:pt x="93" y="720"/>
                  </a:lnTo>
                  <a:lnTo>
                    <a:pt x="96" y="743"/>
                  </a:lnTo>
                  <a:lnTo>
                    <a:pt x="111" y="741"/>
                  </a:lnTo>
                  <a:lnTo>
                    <a:pt x="131" y="747"/>
                  </a:lnTo>
                  <a:lnTo>
                    <a:pt x="144" y="739"/>
                  </a:lnTo>
                  <a:lnTo>
                    <a:pt x="161" y="742"/>
                  </a:lnTo>
                  <a:lnTo>
                    <a:pt x="171" y="730"/>
                  </a:lnTo>
                  <a:lnTo>
                    <a:pt x="179" y="736"/>
                  </a:lnTo>
                  <a:lnTo>
                    <a:pt x="195" y="725"/>
                  </a:lnTo>
                  <a:lnTo>
                    <a:pt x="207" y="729"/>
                  </a:lnTo>
                  <a:lnTo>
                    <a:pt x="210" y="721"/>
                  </a:lnTo>
                  <a:lnTo>
                    <a:pt x="218" y="733"/>
                  </a:lnTo>
                  <a:lnTo>
                    <a:pt x="230" y="736"/>
                  </a:lnTo>
                  <a:lnTo>
                    <a:pt x="238" y="736"/>
                  </a:lnTo>
                  <a:lnTo>
                    <a:pt x="247" y="736"/>
                  </a:lnTo>
                  <a:lnTo>
                    <a:pt x="249" y="745"/>
                  </a:lnTo>
                  <a:lnTo>
                    <a:pt x="269" y="765"/>
                  </a:lnTo>
                  <a:lnTo>
                    <a:pt x="282" y="765"/>
                  </a:lnTo>
                  <a:lnTo>
                    <a:pt x="291" y="755"/>
                  </a:lnTo>
                  <a:lnTo>
                    <a:pt x="289" y="748"/>
                  </a:lnTo>
                  <a:lnTo>
                    <a:pt x="306" y="745"/>
                  </a:lnTo>
                  <a:lnTo>
                    <a:pt x="327" y="758"/>
                  </a:lnTo>
                  <a:lnTo>
                    <a:pt x="353" y="753"/>
                  </a:lnTo>
                  <a:lnTo>
                    <a:pt x="364" y="737"/>
                  </a:lnTo>
                  <a:lnTo>
                    <a:pt x="405" y="738"/>
                  </a:lnTo>
                  <a:lnTo>
                    <a:pt x="420" y="731"/>
                  </a:lnTo>
                  <a:lnTo>
                    <a:pt x="453" y="744"/>
                  </a:lnTo>
                  <a:lnTo>
                    <a:pt x="447" y="730"/>
                  </a:lnTo>
                  <a:lnTo>
                    <a:pt x="453" y="718"/>
                  </a:lnTo>
                  <a:lnTo>
                    <a:pt x="435" y="693"/>
                  </a:lnTo>
                  <a:lnTo>
                    <a:pt x="461" y="672"/>
                  </a:lnTo>
                  <a:lnTo>
                    <a:pt x="474" y="672"/>
                  </a:lnTo>
                  <a:lnTo>
                    <a:pt x="477" y="653"/>
                  </a:lnTo>
                  <a:lnTo>
                    <a:pt x="497" y="638"/>
                  </a:lnTo>
                  <a:lnTo>
                    <a:pt x="492" y="629"/>
                  </a:lnTo>
                  <a:lnTo>
                    <a:pt x="469" y="613"/>
                  </a:lnTo>
                  <a:lnTo>
                    <a:pt x="465" y="594"/>
                  </a:lnTo>
                  <a:lnTo>
                    <a:pt x="442" y="581"/>
                  </a:lnTo>
                  <a:lnTo>
                    <a:pt x="418" y="555"/>
                  </a:lnTo>
                  <a:lnTo>
                    <a:pt x="413" y="525"/>
                  </a:lnTo>
                  <a:lnTo>
                    <a:pt x="394" y="498"/>
                  </a:lnTo>
                  <a:lnTo>
                    <a:pt x="390" y="480"/>
                  </a:lnTo>
                  <a:lnTo>
                    <a:pt x="398" y="470"/>
                  </a:lnTo>
                  <a:lnTo>
                    <a:pt x="407" y="486"/>
                  </a:lnTo>
                  <a:lnTo>
                    <a:pt x="415" y="478"/>
                  </a:lnTo>
                  <a:lnTo>
                    <a:pt x="450" y="462"/>
                  </a:lnTo>
                  <a:lnTo>
                    <a:pt x="464" y="460"/>
                  </a:lnTo>
                  <a:lnTo>
                    <a:pt x="498" y="435"/>
                  </a:lnTo>
                  <a:lnTo>
                    <a:pt x="519" y="429"/>
                  </a:lnTo>
                  <a:lnTo>
                    <a:pt x="515" y="414"/>
                  </a:lnTo>
                  <a:lnTo>
                    <a:pt x="530" y="411"/>
                  </a:lnTo>
                  <a:lnTo>
                    <a:pt x="557" y="431"/>
                  </a:lnTo>
                  <a:lnTo>
                    <a:pt x="562" y="413"/>
                  </a:lnTo>
                  <a:lnTo>
                    <a:pt x="571" y="391"/>
                  </a:lnTo>
                  <a:lnTo>
                    <a:pt x="571" y="378"/>
                  </a:lnTo>
                  <a:close/>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66" name="Freeform 561"/>
            <p:cNvSpPr>
              <a:spLocks/>
            </p:cNvSpPr>
            <p:nvPr/>
          </p:nvSpPr>
          <p:spPr bwMode="auto">
            <a:xfrm>
              <a:off x="7256" y="3180"/>
              <a:ext cx="338" cy="294"/>
            </a:xfrm>
            <a:custGeom>
              <a:avLst/>
              <a:gdLst>
                <a:gd name="T0" fmla="*/ 327 w 338"/>
                <a:gd name="T1" fmla="*/ 134 h 294"/>
                <a:gd name="T2" fmla="*/ 302 w 338"/>
                <a:gd name="T3" fmla="*/ 126 h 294"/>
                <a:gd name="T4" fmla="*/ 291 w 338"/>
                <a:gd name="T5" fmla="*/ 116 h 294"/>
                <a:gd name="T6" fmla="*/ 265 w 338"/>
                <a:gd name="T7" fmla="*/ 88 h 294"/>
                <a:gd name="T8" fmla="*/ 254 w 338"/>
                <a:gd name="T9" fmla="*/ 43 h 294"/>
                <a:gd name="T10" fmla="*/ 234 w 338"/>
                <a:gd name="T11" fmla="*/ 23 h 294"/>
                <a:gd name="T12" fmla="*/ 210 w 338"/>
                <a:gd name="T13" fmla="*/ 26 h 294"/>
                <a:gd name="T14" fmla="*/ 160 w 338"/>
                <a:gd name="T15" fmla="*/ 61 h 294"/>
                <a:gd name="T16" fmla="*/ 89 w 338"/>
                <a:gd name="T17" fmla="*/ 1 h 294"/>
                <a:gd name="T18" fmla="*/ 62 w 338"/>
                <a:gd name="T19" fmla="*/ 13 h 294"/>
                <a:gd name="T20" fmla="*/ 48 w 338"/>
                <a:gd name="T21" fmla="*/ 35 h 294"/>
                <a:gd name="T22" fmla="*/ 66 w 338"/>
                <a:gd name="T23" fmla="*/ 50 h 294"/>
                <a:gd name="T24" fmla="*/ 69 w 338"/>
                <a:gd name="T25" fmla="*/ 69 h 294"/>
                <a:gd name="T26" fmla="*/ 53 w 338"/>
                <a:gd name="T27" fmla="*/ 73 h 294"/>
                <a:gd name="T28" fmla="*/ 13 w 338"/>
                <a:gd name="T29" fmla="*/ 49 h 294"/>
                <a:gd name="T30" fmla="*/ 0 w 338"/>
                <a:gd name="T31" fmla="*/ 69 h 294"/>
                <a:gd name="T32" fmla="*/ 9 w 338"/>
                <a:gd name="T33" fmla="*/ 94 h 294"/>
                <a:gd name="T34" fmla="*/ 34 w 338"/>
                <a:gd name="T35" fmla="*/ 104 h 294"/>
                <a:gd name="T36" fmla="*/ 72 w 338"/>
                <a:gd name="T37" fmla="*/ 147 h 294"/>
                <a:gd name="T38" fmla="*/ 75 w 338"/>
                <a:gd name="T39" fmla="*/ 176 h 294"/>
                <a:gd name="T40" fmla="*/ 99 w 338"/>
                <a:gd name="T41" fmla="*/ 189 h 294"/>
                <a:gd name="T42" fmla="*/ 101 w 338"/>
                <a:gd name="T43" fmla="*/ 204 h 294"/>
                <a:gd name="T44" fmla="*/ 106 w 338"/>
                <a:gd name="T45" fmla="*/ 216 h 294"/>
                <a:gd name="T46" fmla="*/ 140 w 338"/>
                <a:gd name="T47" fmla="*/ 220 h 294"/>
                <a:gd name="T48" fmla="*/ 194 w 338"/>
                <a:gd name="T49" fmla="*/ 185 h 294"/>
                <a:gd name="T50" fmla="*/ 197 w 338"/>
                <a:gd name="T51" fmla="*/ 227 h 294"/>
                <a:gd name="T52" fmla="*/ 188 w 338"/>
                <a:gd name="T53" fmla="*/ 264 h 294"/>
                <a:gd name="T54" fmla="*/ 223 w 338"/>
                <a:gd name="T55" fmla="*/ 287 h 294"/>
                <a:gd name="T56" fmla="*/ 249 w 338"/>
                <a:gd name="T57" fmla="*/ 289 h 294"/>
                <a:gd name="T58" fmla="*/ 255 w 338"/>
                <a:gd name="T59" fmla="*/ 246 h 294"/>
                <a:gd name="T60" fmla="*/ 264 w 338"/>
                <a:gd name="T61" fmla="*/ 261 h 294"/>
                <a:gd name="T62" fmla="*/ 261 w 338"/>
                <a:gd name="T63" fmla="*/ 222 h 294"/>
                <a:gd name="T64" fmla="*/ 270 w 338"/>
                <a:gd name="T65" fmla="*/ 208 h 294"/>
                <a:gd name="T66" fmla="*/ 276 w 338"/>
                <a:gd name="T67" fmla="*/ 207 h 294"/>
                <a:gd name="T68" fmla="*/ 275 w 338"/>
                <a:gd name="T69" fmla="*/ 176 h 294"/>
                <a:gd name="T70" fmla="*/ 290 w 338"/>
                <a:gd name="T71" fmla="*/ 148 h 294"/>
                <a:gd name="T72" fmla="*/ 312 w 338"/>
                <a:gd name="T73" fmla="*/ 138 h 294"/>
                <a:gd name="T74" fmla="*/ 327 w 338"/>
                <a:gd name="T75" fmla="*/ 144 h 294"/>
                <a:gd name="T76" fmla="*/ 332 w 338"/>
                <a:gd name="T77" fmla="*/ 155 h 294"/>
                <a:gd name="T78" fmla="*/ 338 w 338"/>
                <a:gd name="T79" fmla="*/ 15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294">
                  <a:moveTo>
                    <a:pt x="330" y="137"/>
                  </a:moveTo>
                  <a:lnTo>
                    <a:pt x="327" y="134"/>
                  </a:lnTo>
                  <a:lnTo>
                    <a:pt x="313" y="123"/>
                  </a:lnTo>
                  <a:lnTo>
                    <a:pt x="302" y="126"/>
                  </a:lnTo>
                  <a:lnTo>
                    <a:pt x="298" y="126"/>
                  </a:lnTo>
                  <a:lnTo>
                    <a:pt x="291" y="116"/>
                  </a:lnTo>
                  <a:lnTo>
                    <a:pt x="280" y="96"/>
                  </a:lnTo>
                  <a:lnTo>
                    <a:pt x="265" y="88"/>
                  </a:lnTo>
                  <a:lnTo>
                    <a:pt x="260" y="63"/>
                  </a:lnTo>
                  <a:lnTo>
                    <a:pt x="254" y="43"/>
                  </a:lnTo>
                  <a:lnTo>
                    <a:pt x="245" y="28"/>
                  </a:lnTo>
                  <a:lnTo>
                    <a:pt x="234" y="23"/>
                  </a:lnTo>
                  <a:lnTo>
                    <a:pt x="219" y="10"/>
                  </a:lnTo>
                  <a:lnTo>
                    <a:pt x="210" y="26"/>
                  </a:lnTo>
                  <a:lnTo>
                    <a:pt x="198" y="56"/>
                  </a:lnTo>
                  <a:lnTo>
                    <a:pt x="160" y="61"/>
                  </a:lnTo>
                  <a:lnTo>
                    <a:pt x="120" y="18"/>
                  </a:lnTo>
                  <a:lnTo>
                    <a:pt x="89" y="1"/>
                  </a:lnTo>
                  <a:lnTo>
                    <a:pt x="64" y="0"/>
                  </a:lnTo>
                  <a:lnTo>
                    <a:pt x="62" y="13"/>
                  </a:lnTo>
                  <a:lnTo>
                    <a:pt x="46" y="24"/>
                  </a:lnTo>
                  <a:lnTo>
                    <a:pt x="48" y="35"/>
                  </a:lnTo>
                  <a:lnTo>
                    <a:pt x="62" y="44"/>
                  </a:lnTo>
                  <a:lnTo>
                    <a:pt x="66" y="50"/>
                  </a:lnTo>
                  <a:lnTo>
                    <a:pt x="79" y="60"/>
                  </a:lnTo>
                  <a:lnTo>
                    <a:pt x="69" y="69"/>
                  </a:lnTo>
                  <a:lnTo>
                    <a:pt x="65" y="83"/>
                  </a:lnTo>
                  <a:lnTo>
                    <a:pt x="53" y="73"/>
                  </a:lnTo>
                  <a:lnTo>
                    <a:pt x="34" y="68"/>
                  </a:lnTo>
                  <a:lnTo>
                    <a:pt x="13" y="49"/>
                  </a:lnTo>
                  <a:lnTo>
                    <a:pt x="0" y="59"/>
                  </a:lnTo>
                  <a:lnTo>
                    <a:pt x="0" y="69"/>
                  </a:lnTo>
                  <a:lnTo>
                    <a:pt x="10" y="71"/>
                  </a:lnTo>
                  <a:lnTo>
                    <a:pt x="9" y="94"/>
                  </a:lnTo>
                  <a:lnTo>
                    <a:pt x="26" y="94"/>
                  </a:lnTo>
                  <a:lnTo>
                    <a:pt x="34" y="104"/>
                  </a:lnTo>
                  <a:lnTo>
                    <a:pt x="34" y="121"/>
                  </a:lnTo>
                  <a:lnTo>
                    <a:pt x="72" y="147"/>
                  </a:lnTo>
                  <a:lnTo>
                    <a:pt x="73" y="156"/>
                  </a:lnTo>
                  <a:lnTo>
                    <a:pt x="75" y="176"/>
                  </a:lnTo>
                  <a:lnTo>
                    <a:pt x="87" y="187"/>
                  </a:lnTo>
                  <a:lnTo>
                    <a:pt x="99" y="189"/>
                  </a:lnTo>
                  <a:lnTo>
                    <a:pt x="103" y="195"/>
                  </a:lnTo>
                  <a:lnTo>
                    <a:pt x="101" y="204"/>
                  </a:lnTo>
                  <a:lnTo>
                    <a:pt x="112" y="209"/>
                  </a:lnTo>
                  <a:lnTo>
                    <a:pt x="106" y="216"/>
                  </a:lnTo>
                  <a:lnTo>
                    <a:pt x="118" y="229"/>
                  </a:lnTo>
                  <a:lnTo>
                    <a:pt x="140" y="220"/>
                  </a:lnTo>
                  <a:lnTo>
                    <a:pt x="172" y="187"/>
                  </a:lnTo>
                  <a:lnTo>
                    <a:pt x="194" y="185"/>
                  </a:lnTo>
                  <a:lnTo>
                    <a:pt x="209" y="207"/>
                  </a:lnTo>
                  <a:lnTo>
                    <a:pt x="197" y="227"/>
                  </a:lnTo>
                  <a:lnTo>
                    <a:pt x="206" y="240"/>
                  </a:lnTo>
                  <a:lnTo>
                    <a:pt x="188" y="264"/>
                  </a:lnTo>
                  <a:lnTo>
                    <a:pt x="212" y="293"/>
                  </a:lnTo>
                  <a:lnTo>
                    <a:pt x="223" y="287"/>
                  </a:lnTo>
                  <a:lnTo>
                    <a:pt x="233" y="294"/>
                  </a:lnTo>
                  <a:lnTo>
                    <a:pt x="249" y="289"/>
                  </a:lnTo>
                  <a:lnTo>
                    <a:pt x="249" y="246"/>
                  </a:lnTo>
                  <a:lnTo>
                    <a:pt x="255" y="246"/>
                  </a:lnTo>
                  <a:lnTo>
                    <a:pt x="255" y="257"/>
                  </a:lnTo>
                  <a:lnTo>
                    <a:pt x="264" y="261"/>
                  </a:lnTo>
                  <a:lnTo>
                    <a:pt x="266" y="245"/>
                  </a:lnTo>
                  <a:lnTo>
                    <a:pt x="261" y="222"/>
                  </a:lnTo>
                  <a:lnTo>
                    <a:pt x="268" y="212"/>
                  </a:lnTo>
                  <a:lnTo>
                    <a:pt x="270" y="208"/>
                  </a:lnTo>
                  <a:lnTo>
                    <a:pt x="274" y="213"/>
                  </a:lnTo>
                  <a:lnTo>
                    <a:pt x="276" y="207"/>
                  </a:lnTo>
                  <a:lnTo>
                    <a:pt x="272" y="195"/>
                  </a:lnTo>
                  <a:lnTo>
                    <a:pt x="275" y="176"/>
                  </a:lnTo>
                  <a:lnTo>
                    <a:pt x="287" y="155"/>
                  </a:lnTo>
                  <a:lnTo>
                    <a:pt x="290" y="148"/>
                  </a:lnTo>
                  <a:lnTo>
                    <a:pt x="298" y="140"/>
                  </a:lnTo>
                  <a:lnTo>
                    <a:pt x="312" y="138"/>
                  </a:lnTo>
                  <a:lnTo>
                    <a:pt x="318" y="142"/>
                  </a:lnTo>
                  <a:lnTo>
                    <a:pt x="327" y="144"/>
                  </a:lnTo>
                  <a:lnTo>
                    <a:pt x="333" y="149"/>
                  </a:lnTo>
                  <a:lnTo>
                    <a:pt x="332" y="155"/>
                  </a:lnTo>
                  <a:lnTo>
                    <a:pt x="336" y="155"/>
                  </a:lnTo>
                  <a:lnTo>
                    <a:pt x="338" y="152"/>
                  </a:lnTo>
                  <a:lnTo>
                    <a:pt x="330" y="13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67" name="Freeform 562"/>
            <p:cNvSpPr>
              <a:spLocks/>
            </p:cNvSpPr>
            <p:nvPr/>
          </p:nvSpPr>
          <p:spPr bwMode="auto">
            <a:xfrm>
              <a:off x="7256" y="3180"/>
              <a:ext cx="338" cy="294"/>
            </a:xfrm>
            <a:custGeom>
              <a:avLst/>
              <a:gdLst>
                <a:gd name="T0" fmla="*/ 327 w 338"/>
                <a:gd name="T1" fmla="*/ 134 h 294"/>
                <a:gd name="T2" fmla="*/ 302 w 338"/>
                <a:gd name="T3" fmla="*/ 126 h 294"/>
                <a:gd name="T4" fmla="*/ 291 w 338"/>
                <a:gd name="T5" fmla="*/ 116 h 294"/>
                <a:gd name="T6" fmla="*/ 265 w 338"/>
                <a:gd name="T7" fmla="*/ 88 h 294"/>
                <a:gd name="T8" fmla="*/ 254 w 338"/>
                <a:gd name="T9" fmla="*/ 43 h 294"/>
                <a:gd name="T10" fmla="*/ 234 w 338"/>
                <a:gd name="T11" fmla="*/ 23 h 294"/>
                <a:gd name="T12" fmla="*/ 210 w 338"/>
                <a:gd name="T13" fmla="*/ 26 h 294"/>
                <a:gd name="T14" fmla="*/ 160 w 338"/>
                <a:gd name="T15" fmla="*/ 61 h 294"/>
                <a:gd name="T16" fmla="*/ 89 w 338"/>
                <a:gd name="T17" fmla="*/ 1 h 294"/>
                <a:gd name="T18" fmla="*/ 62 w 338"/>
                <a:gd name="T19" fmla="*/ 13 h 294"/>
                <a:gd name="T20" fmla="*/ 48 w 338"/>
                <a:gd name="T21" fmla="*/ 35 h 294"/>
                <a:gd name="T22" fmla="*/ 66 w 338"/>
                <a:gd name="T23" fmla="*/ 50 h 294"/>
                <a:gd name="T24" fmla="*/ 69 w 338"/>
                <a:gd name="T25" fmla="*/ 69 h 294"/>
                <a:gd name="T26" fmla="*/ 53 w 338"/>
                <a:gd name="T27" fmla="*/ 73 h 294"/>
                <a:gd name="T28" fmla="*/ 13 w 338"/>
                <a:gd name="T29" fmla="*/ 49 h 294"/>
                <a:gd name="T30" fmla="*/ 0 w 338"/>
                <a:gd name="T31" fmla="*/ 69 h 294"/>
                <a:gd name="T32" fmla="*/ 9 w 338"/>
                <a:gd name="T33" fmla="*/ 94 h 294"/>
                <a:gd name="T34" fmla="*/ 34 w 338"/>
                <a:gd name="T35" fmla="*/ 104 h 294"/>
                <a:gd name="T36" fmla="*/ 72 w 338"/>
                <a:gd name="T37" fmla="*/ 147 h 294"/>
                <a:gd name="T38" fmla="*/ 75 w 338"/>
                <a:gd name="T39" fmla="*/ 176 h 294"/>
                <a:gd name="T40" fmla="*/ 99 w 338"/>
                <a:gd name="T41" fmla="*/ 189 h 294"/>
                <a:gd name="T42" fmla="*/ 101 w 338"/>
                <a:gd name="T43" fmla="*/ 204 h 294"/>
                <a:gd name="T44" fmla="*/ 106 w 338"/>
                <a:gd name="T45" fmla="*/ 216 h 294"/>
                <a:gd name="T46" fmla="*/ 140 w 338"/>
                <a:gd name="T47" fmla="*/ 220 h 294"/>
                <a:gd name="T48" fmla="*/ 194 w 338"/>
                <a:gd name="T49" fmla="*/ 185 h 294"/>
                <a:gd name="T50" fmla="*/ 197 w 338"/>
                <a:gd name="T51" fmla="*/ 227 h 294"/>
                <a:gd name="T52" fmla="*/ 188 w 338"/>
                <a:gd name="T53" fmla="*/ 264 h 294"/>
                <a:gd name="T54" fmla="*/ 223 w 338"/>
                <a:gd name="T55" fmla="*/ 287 h 294"/>
                <a:gd name="T56" fmla="*/ 249 w 338"/>
                <a:gd name="T57" fmla="*/ 289 h 294"/>
                <a:gd name="T58" fmla="*/ 255 w 338"/>
                <a:gd name="T59" fmla="*/ 246 h 294"/>
                <a:gd name="T60" fmla="*/ 264 w 338"/>
                <a:gd name="T61" fmla="*/ 261 h 294"/>
                <a:gd name="T62" fmla="*/ 261 w 338"/>
                <a:gd name="T63" fmla="*/ 222 h 294"/>
                <a:gd name="T64" fmla="*/ 270 w 338"/>
                <a:gd name="T65" fmla="*/ 208 h 294"/>
                <a:gd name="T66" fmla="*/ 276 w 338"/>
                <a:gd name="T67" fmla="*/ 207 h 294"/>
                <a:gd name="T68" fmla="*/ 275 w 338"/>
                <a:gd name="T69" fmla="*/ 176 h 294"/>
                <a:gd name="T70" fmla="*/ 290 w 338"/>
                <a:gd name="T71" fmla="*/ 148 h 294"/>
                <a:gd name="T72" fmla="*/ 312 w 338"/>
                <a:gd name="T73" fmla="*/ 138 h 294"/>
                <a:gd name="T74" fmla="*/ 327 w 338"/>
                <a:gd name="T75" fmla="*/ 144 h 294"/>
                <a:gd name="T76" fmla="*/ 332 w 338"/>
                <a:gd name="T77" fmla="*/ 155 h 294"/>
                <a:gd name="T78" fmla="*/ 338 w 338"/>
                <a:gd name="T79" fmla="*/ 15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294">
                  <a:moveTo>
                    <a:pt x="330" y="137"/>
                  </a:moveTo>
                  <a:lnTo>
                    <a:pt x="327" y="134"/>
                  </a:lnTo>
                  <a:lnTo>
                    <a:pt x="313" y="123"/>
                  </a:lnTo>
                  <a:lnTo>
                    <a:pt x="302" y="126"/>
                  </a:lnTo>
                  <a:lnTo>
                    <a:pt x="298" y="126"/>
                  </a:lnTo>
                  <a:lnTo>
                    <a:pt x="291" y="116"/>
                  </a:lnTo>
                  <a:lnTo>
                    <a:pt x="280" y="96"/>
                  </a:lnTo>
                  <a:lnTo>
                    <a:pt x="265" y="88"/>
                  </a:lnTo>
                  <a:lnTo>
                    <a:pt x="260" y="63"/>
                  </a:lnTo>
                  <a:lnTo>
                    <a:pt x="254" y="43"/>
                  </a:lnTo>
                  <a:lnTo>
                    <a:pt x="245" y="28"/>
                  </a:lnTo>
                  <a:lnTo>
                    <a:pt x="234" y="23"/>
                  </a:lnTo>
                  <a:lnTo>
                    <a:pt x="219" y="10"/>
                  </a:lnTo>
                  <a:lnTo>
                    <a:pt x="210" y="26"/>
                  </a:lnTo>
                  <a:lnTo>
                    <a:pt x="198" y="56"/>
                  </a:lnTo>
                  <a:lnTo>
                    <a:pt x="160" y="61"/>
                  </a:lnTo>
                  <a:lnTo>
                    <a:pt x="120" y="18"/>
                  </a:lnTo>
                  <a:lnTo>
                    <a:pt x="89" y="1"/>
                  </a:lnTo>
                  <a:lnTo>
                    <a:pt x="64" y="0"/>
                  </a:lnTo>
                  <a:lnTo>
                    <a:pt x="62" y="13"/>
                  </a:lnTo>
                  <a:lnTo>
                    <a:pt x="46" y="24"/>
                  </a:lnTo>
                  <a:lnTo>
                    <a:pt x="48" y="35"/>
                  </a:lnTo>
                  <a:lnTo>
                    <a:pt x="62" y="44"/>
                  </a:lnTo>
                  <a:lnTo>
                    <a:pt x="66" y="50"/>
                  </a:lnTo>
                  <a:lnTo>
                    <a:pt x="79" y="60"/>
                  </a:lnTo>
                  <a:lnTo>
                    <a:pt x="69" y="69"/>
                  </a:lnTo>
                  <a:lnTo>
                    <a:pt x="65" y="83"/>
                  </a:lnTo>
                  <a:lnTo>
                    <a:pt x="53" y="73"/>
                  </a:lnTo>
                  <a:lnTo>
                    <a:pt x="34" y="68"/>
                  </a:lnTo>
                  <a:lnTo>
                    <a:pt x="13" y="49"/>
                  </a:lnTo>
                  <a:lnTo>
                    <a:pt x="0" y="59"/>
                  </a:lnTo>
                  <a:lnTo>
                    <a:pt x="0" y="69"/>
                  </a:lnTo>
                  <a:lnTo>
                    <a:pt x="10" y="71"/>
                  </a:lnTo>
                  <a:lnTo>
                    <a:pt x="9" y="94"/>
                  </a:lnTo>
                  <a:lnTo>
                    <a:pt x="26" y="94"/>
                  </a:lnTo>
                  <a:lnTo>
                    <a:pt x="34" y="104"/>
                  </a:lnTo>
                  <a:lnTo>
                    <a:pt x="34" y="121"/>
                  </a:lnTo>
                  <a:lnTo>
                    <a:pt x="72" y="147"/>
                  </a:lnTo>
                  <a:lnTo>
                    <a:pt x="73" y="156"/>
                  </a:lnTo>
                  <a:lnTo>
                    <a:pt x="75" y="176"/>
                  </a:lnTo>
                  <a:lnTo>
                    <a:pt x="87" y="187"/>
                  </a:lnTo>
                  <a:lnTo>
                    <a:pt x="99" y="189"/>
                  </a:lnTo>
                  <a:lnTo>
                    <a:pt x="103" y="195"/>
                  </a:lnTo>
                  <a:lnTo>
                    <a:pt x="101" y="204"/>
                  </a:lnTo>
                  <a:lnTo>
                    <a:pt x="112" y="209"/>
                  </a:lnTo>
                  <a:lnTo>
                    <a:pt x="106" y="216"/>
                  </a:lnTo>
                  <a:lnTo>
                    <a:pt x="118" y="229"/>
                  </a:lnTo>
                  <a:lnTo>
                    <a:pt x="140" y="220"/>
                  </a:lnTo>
                  <a:lnTo>
                    <a:pt x="172" y="187"/>
                  </a:lnTo>
                  <a:lnTo>
                    <a:pt x="194" y="185"/>
                  </a:lnTo>
                  <a:lnTo>
                    <a:pt x="209" y="207"/>
                  </a:lnTo>
                  <a:lnTo>
                    <a:pt x="197" y="227"/>
                  </a:lnTo>
                  <a:lnTo>
                    <a:pt x="206" y="240"/>
                  </a:lnTo>
                  <a:lnTo>
                    <a:pt x="188" y="264"/>
                  </a:lnTo>
                  <a:lnTo>
                    <a:pt x="212" y="293"/>
                  </a:lnTo>
                  <a:lnTo>
                    <a:pt x="223" y="287"/>
                  </a:lnTo>
                  <a:lnTo>
                    <a:pt x="233" y="294"/>
                  </a:lnTo>
                  <a:lnTo>
                    <a:pt x="249" y="289"/>
                  </a:lnTo>
                  <a:lnTo>
                    <a:pt x="249" y="246"/>
                  </a:lnTo>
                  <a:lnTo>
                    <a:pt x="255" y="246"/>
                  </a:lnTo>
                  <a:lnTo>
                    <a:pt x="255" y="257"/>
                  </a:lnTo>
                  <a:lnTo>
                    <a:pt x="264" y="261"/>
                  </a:lnTo>
                  <a:lnTo>
                    <a:pt x="266" y="245"/>
                  </a:lnTo>
                  <a:lnTo>
                    <a:pt x="261" y="222"/>
                  </a:lnTo>
                  <a:lnTo>
                    <a:pt x="268" y="212"/>
                  </a:lnTo>
                  <a:lnTo>
                    <a:pt x="270" y="208"/>
                  </a:lnTo>
                  <a:lnTo>
                    <a:pt x="274" y="213"/>
                  </a:lnTo>
                  <a:lnTo>
                    <a:pt x="276" y="207"/>
                  </a:lnTo>
                  <a:lnTo>
                    <a:pt x="272" y="195"/>
                  </a:lnTo>
                  <a:lnTo>
                    <a:pt x="275" y="176"/>
                  </a:lnTo>
                  <a:lnTo>
                    <a:pt x="287" y="155"/>
                  </a:lnTo>
                  <a:lnTo>
                    <a:pt x="290" y="148"/>
                  </a:lnTo>
                  <a:lnTo>
                    <a:pt x="298" y="140"/>
                  </a:lnTo>
                  <a:lnTo>
                    <a:pt x="312" y="138"/>
                  </a:lnTo>
                  <a:lnTo>
                    <a:pt x="318" y="142"/>
                  </a:lnTo>
                  <a:lnTo>
                    <a:pt x="327" y="144"/>
                  </a:lnTo>
                  <a:lnTo>
                    <a:pt x="333" y="149"/>
                  </a:lnTo>
                  <a:lnTo>
                    <a:pt x="332" y="155"/>
                  </a:lnTo>
                  <a:lnTo>
                    <a:pt x="336" y="155"/>
                  </a:lnTo>
                  <a:lnTo>
                    <a:pt x="338" y="152"/>
                  </a:lnTo>
                  <a:lnTo>
                    <a:pt x="330" y="13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68" name="Freeform 563"/>
            <p:cNvSpPr>
              <a:spLocks/>
            </p:cNvSpPr>
            <p:nvPr/>
          </p:nvSpPr>
          <p:spPr bwMode="auto">
            <a:xfrm>
              <a:off x="7244" y="3359"/>
              <a:ext cx="101" cy="77"/>
            </a:xfrm>
            <a:custGeom>
              <a:avLst/>
              <a:gdLst>
                <a:gd name="T0" fmla="*/ 98 w 101"/>
                <a:gd name="T1" fmla="*/ 60 h 77"/>
                <a:gd name="T2" fmla="*/ 101 w 101"/>
                <a:gd name="T3" fmla="*/ 76 h 77"/>
                <a:gd name="T4" fmla="*/ 77 w 101"/>
                <a:gd name="T5" fmla="*/ 77 h 77"/>
                <a:gd name="T6" fmla="*/ 37 w 101"/>
                <a:gd name="T7" fmla="*/ 66 h 77"/>
                <a:gd name="T8" fmla="*/ 7 w 101"/>
                <a:gd name="T9" fmla="*/ 35 h 77"/>
                <a:gd name="T10" fmla="*/ 0 w 101"/>
                <a:gd name="T11" fmla="*/ 8 h 77"/>
                <a:gd name="T12" fmla="*/ 13 w 101"/>
                <a:gd name="T13" fmla="*/ 0 h 77"/>
                <a:gd name="T14" fmla="*/ 31 w 101"/>
                <a:gd name="T15" fmla="*/ 16 h 77"/>
                <a:gd name="T16" fmla="*/ 48 w 101"/>
                <a:gd name="T17" fmla="*/ 10 h 77"/>
                <a:gd name="T18" fmla="*/ 68 w 101"/>
                <a:gd name="T19" fmla="*/ 26 h 77"/>
                <a:gd name="T20" fmla="*/ 69 w 101"/>
                <a:gd name="T21" fmla="*/ 41 h 77"/>
                <a:gd name="T22" fmla="*/ 77 w 101"/>
                <a:gd name="T23" fmla="*/ 53 h 77"/>
                <a:gd name="T24" fmla="*/ 98 w 101"/>
                <a:gd name="T25"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7">
                  <a:moveTo>
                    <a:pt x="98" y="60"/>
                  </a:moveTo>
                  <a:lnTo>
                    <a:pt x="101" y="76"/>
                  </a:lnTo>
                  <a:lnTo>
                    <a:pt x="77" y="77"/>
                  </a:lnTo>
                  <a:lnTo>
                    <a:pt x="37" y="66"/>
                  </a:lnTo>
                  <a:lnTo>
                    <a:pt x="7" y="35"/>
                  </a:lnTo>
                  <a:lnTo>
                    <a:pt x="0" y="8"/>
                  </a:lnTo>
                  <a:lnTo>
                    <a:pt x="13" y="0"/>
                  </a:lnTo>
                  <a:lnTo>
                    <a:pt x="31" y="16"/>
                  </a:lnTo>
                  <a:lnTo>
                    <a:pt x="48" y="10"/>
                  </a:lnTo>
                  <a:lnTo>
                    <a:pt x="68" y="26"/>
                  </a:lnTo>
                  <a:lnTo>
                    <a:pt x="69" y="41"/>
                  </a:lnTo>
                  <a:lnTo>
                    <a:pt x="77" y="53"/>
                  </a:lnTo>
                  <a:lnTo>
                    <a:pt x="98" y="6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69" name="Freeform 564"/>
            <p:cNvSpPr>
              <a:spLocks/>
            </p:cNvSpPr>
            <p:nvPr/>
          </p:nvSpPr>
          <p:spPr bwMode="auto">
            <a:xfrm>
              <a:off x="7244" y="3359"/>
              <a:ext cx="101" cy="77"/>
            </a:xfrm>
            <a:custGeom>
              <a:avLst/>
              <a:gdLst>
                <a:gd name="T0" fmla="*/ 98 w 101"/>
                <a:gd name="T1" fmla="*/ 60 h 77"/>
                <a:gd name="T2" fmla="*/ 101 w 101"/>
                <a:gd name="T3" fmla="*/ 76 h 77"/>
                <a:gd name="T4" fmla="*/ 77 w 101"/>
                <a:gd name="T5" fmla="*/ 77 h 77"/>
                <a:gd name="T6" fmla="*/ 37 w 101"/>
                <a:gd name="T7" fmla="*/ 66 h 77"/>
                <a:gd name="T8" fmla="*/ 7 w 101"/>
                <a:gd name="T9" fmla="*/ 35 h 77"/>
                <a:gd name="T10" fmla="*/ 0 w 101"/>
                <a:gd name="T11" fmla="*/ 8 h 77"/>
                <a:gd name="T12" fmla="*/ 13 w 101"/>
                <a:gd name="T13" fmla="*/ 0 h 77"/>
                <a:gd name="T14" fmla="*/ 31 w 101"/>
                <a:gd name="T15" fmla="*/ 16 h 77"/>
                <a:gd name="T16" fmla="*/ 48 w 101"/>
                <a:gd name="T17" fmla="*/ 10 h 77"/>
                <a:gd name="T18" fmla="*/ 68 w 101"/>
                <a:gd name="T19" fmla="*/ 26 h 77"/>
                <a:gd name="T20" fmla="*/ 69 w 101"/>
                <a:gd name="T21" fmla="*/ 41 h 77"/>
                <a:gd name="T22" fmla="*/ 77 w 101"/>
                <a:gd name="T23" fmla="*/ 53 h 77"/>
                <a:gd name="T24" fmla="*/ 98 w 101"/>
                <a:gd name="T25"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7">
                  <a:moveTo>
                    <a:pt x="98" y="60"/>
                  </a:moveTo>
                  <a:lnTo>
                    <a:pt x="101" y="76"/>
                  </a:lnTo>
                  <a:lnTo>
                    <a:pt x="77" y="77"/>
                  </a:lnTo>
                  <a:lnTo>
                    <a:pt x="37" y="66"/>
                  </a:lnTo>
                  <a:lnTo>
                    <a:pt x="7" y="35"/>
                  </a:lnTo>
                  <a:lnTo>
                    <a:pt x="0" y="8"/>
                  </a:lnTo>
                  <a:lnTo>
                    <a:pt x="13" y="0"/>
                  </a:lnTo>
                  <a:lnTo>
                    <a:pt x="31" y="16"/>
                  </a:lnTo>
                  <a:lnTo>
                    <a:pt x="48" y="10"/>
                  </a:lnTo>
                  <a:lnTo>
                    <a:pt x="68" y="26"/>
                  </a:lnTo>
                  <a:lnTo>
                    <a:pt x="69" y="41"/>
                  </a:lnTo>
                  <a:lnTo>
                    <a:pt x="77" y="53"/>
                  </a:lnTo>
                  <a:lnTo>
                    <a:pt x="98" y="6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70" name="Freeform 565"/>
            <p:cNvSpPr>
              <a:spLocks/>
            </p:cNvSpPr>
            <p:nvPr/>
          </p:nvSpPr>
          <p:spPr bwMode="auto">
            <a:xfrm>
              <a:off x="5300" y="1969"/>
              <a:ext cx="632" cy="578"/>
            </a:xfrm>
            <a:custGeom>
              <a:avLst/>
              <a:gdLst>
                <a:gd name="T0" fmla="*/ 600 w 632"/>
                <a:gd name="T1" fmla="*/ 356 h 578"/>
                <a:gd name="T2" fmla="*/ 604 w 632"/>
                <a:gd name="T3" fmla="*/ 290 h 578"/>
                <a:gd name="T4" fmla="*/ 578 w 632"/>
                <a:gd name="T5" fmla="*/ 250 h 578"/>
                <a:gd name="T6" fmla="*/ 618 w 632"/>
                <a:gd name="T7" fmla="*/ 205 h 578"/>
                <a:gd name="T8" fmla="*/ 612 w 632"/>
                <a:gd name="T9" fmla="*/ 173 h 578"/>
                <a:gd name="T10" fmla="*/ 599 w 632"/>
                <a:gd name="T11" fmla="*/ 116 h 578"/>
                <a:gd name="T12" fmla="*/ 576 w 632"/>
                <a:gd name="T13" fmla="*/ 67 h 578"/>
                <a:gd name="T14" fmla="*/ 549 w 632"/>
                <a:gd name="T15" fmla="*/ 55 h 578"/>
                <a:gd name="T16" fmla="*/ 452 w 632"/>
                <a:gd name="T17" fmla="*/ 49 h 578"/>
                <a:gd name="T18" fmla="*/ 339 w 632"/>
                <a:gd name="T19" fmla="*/ 53 h 578"/>
                <a:gd name="T20" fmla="*/ 322 w 632"/>
                <a:gd name="T21" fmla="*/ 66 h 578"/>
                <a:gd name="T22" fmla="*/ 325 w 632"/>
                <a:gd name="T23" fmla="*/ 51 h 578"/>
                <a:gd name="T24" fmla="*/ 353 w 632"/>
                <a:gd name="T25" fmla="*/ 29 h 578"/>
                <a:gd name="T26" fmla="*/ 351 w 632"/>
                <a:gd name="T27" fmla="*/ 16 h 578"/>
                <a:gd name="T28" fmla="*/ 323 w 632"/>
                <a:gd name="T29" fmla="*/ 47 h 578"/>
                <a:gd name="T30" fmla="*/ 295 w 632"/>
                <a:gd name="T31" fmla="*/ 53 h 578"/>
                <a:gd name="T32" fmla="*/ 274 w 632"/>
                <a:gd name="T33" fmla="*/ 41 h 578"/>
                <a:gd name="T34" fmla="*/ 270 w 632"/>
                <a:gd name="T35" fmla="*/ 16 h 578"/>
                <a:gd name="T36" fmla="*/ 281 w 632"/>
                <a:gd name="T37" fmla="*/ 13 h 578"/>
                <a:gd name="T38" fmla="*/ 292 w 632"/>
                <a:gd name="T39" fmla="*/ 30 h 578"/>
                <a:gd name="T40" fmla="*/ 289 w 632"/>
                <a:gd name="T41" fmla="*/ 13 h 578"/>
                <a:gd name="T42" fmla="*/ 242 w 632"/>
                <a:gd name="T43" fmla="*/ 0 h 578"/>
                <a:gd name="T44" fmla="*/ 186 w 632"/>
                <a:gd name="T45" fmla="*/ 13 h 578"/>
                <a:gd name="T46" fmla="*/ 144 w 632"/>
                <a:gd name="T47" fmla="*/ 31 h 578"/>
                <a:gd name="T48" fmla="*/ 111 w 632"/>
                <a:gd name="T49" fmla="*/ 66 h 578"/>
                <a:gd name="T50" fmla="*/ 43 w 632"/>
                <a:gd name="T51" fmla="*/ 85 h 578"/>
                <a:gd name="T52" fmla="*/ 30 w 632"/>
                <a:gd name="T53" fmla="*/ 102 h 578"/>
                <a:gd name="T54" fmla="*/ 16 w 632"/>
                <a:gd name="T55" fmla="*/ 106 h 578"/>
                <a:gd name="T56" fmla="*/ 25 w 632"/>
                <a:gd name="T57" fmla="*/ 117 h 578"/>
                <a:gd name="T58" fmla="*/ 18 w 632"/>
                <a:gd name="T59" fmla="*/ 129 h 578"/>
                <a:gd name="T60" fmla="*/ 0 w 632"/>
                <a:gd name="T61" fmla="*/ 212 h 578"/>
                <a:gd name="T62" fmla="*/ 26 w 632"/>
                <a:gd name="T63" fmla="*/ 266 h 578"/>
                <a:gd name="T64" fmla="*/ 31 w 632"/>
                <a:gd name="T65" fmla="*/ 311 h 578"/>
                <a:gd name="T66" fmla="*/ 54 w 632"/>
                <a:gd name="T67" fmla="*/ 367 h 578"/>
                <a:gd name="T68" fmla="*/ 45 w 632"/>
                <a:gd name="T69" fmla="*/ 402 h 578"/>
                <a:gd name="T70" fmla="*/ 48 w 632"/>
                <a:gd name="T71" fmla="*/ 414 h 578"/>
                <a:gd name="T72" fmla="*/ 69 w 632"/>
                <a:gd name="T73" fmla="*/ 402 h 578"/>
                <a:gd name="T74" fmla="*/ 84 w 632"/>
                <a:gd name="T75" fmla="*/ 437 h 578"/>
                <a:gd name="T76" fmla="*/ 115 w 632"/>
                <a:gd name="T77" fmla="*/ 446 h 578"/>
                <a:gd name="T78" fmla="*/ 136 w 632"/>
                <a:gd name="T79" fmla="*/ 463 h 578"/>
                <a:gd name="T80" fmla="*/ 171 w 632"/>
                <a:gd name="T81" fmla="*/ 480 h 578"/>
                <a:gd name="T82" fmla="*/ 171 w 632"/>
                <a:gd name="T83" fmla="*/ 453 h 578"/>
                <a:gd name="T84" fmla="*/ 219 w 632"/>
                <a:gd name="T85" fmla="*/ 467 h 578"/>
                <a:gd name="T86" fmla="*/ 234 w 632"/>
                <a:gd name="T87" fmla="*/ 498 h 578"/>
                <a:gd name="T88" fmla="*/ 274 w 632"/>
                <a:gd name="T89" fmla="*/ 512 h 578"/>
                <a:gd name="T90" fmla="*/ 289 w 632"/>
                <a:gd name="T91" fmla="*/ 537 h 578"/>
                <a:gd name="T92" fmla="*/ 311 w 632"/>
                <a:gd name="T93" fmla="*/ 560 h 578"/>
                <a:gd name="T94" fmla="*/ 339 w 632"/>
                <a:gd name="T95" fmla="*/ 533 h 578"/>
                <a:gd name="T96" fmla="*/ 363 w 632"/>
                <a:gd name="T97" fmla="*/ 568 h 578"/>
                <a:gd name="T98" fmla="*/ 429 w 632"/>
                <a:gd name="T99" fmla="*/ 561 h 578"/>
                <a:gd name="T100" fmla="*/ 481 w 632"/>
                <a:gd name="T101" fmla="*/ 546 h 578"/>
                <a:gd name="T102" fmla="*/ 517 w 632"/>
                <a:gd name="T103" fmla="*/ 578 h 578"/>
                <a:gd name="T104" fmla="*/ 529 w 632"/>
                <a:gd name="T105" fmla="*/ 557 h 578"/>
                <a:gd name="T106" fmla="*/ 620 w 632"/>
                <a:gd name="T107" fmla="*/ 474 h 578"/>
                <a:gd name="T108" fmla="*/ 632 w 632"/>
                <a:gd name="T109" fmla="*/ 417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2" h="578">
                  <a:moveTo>
                    <a:pt x="605" y="377"/>
                  </a:moveTo>
                  <a:lnTo>
                    <a:pt x="600" y="356"/>
                  </a:lnTo>
                  <a:lnTo>
                    <a:pt x="595" y="323"/>
                  </a:lnTo>
                  <a:lnTo>
                    <a:pt x="604" y="290"/>
                  </a:lnTo>
                  <a:lnTo>
                    <a:pt x="572" y="276"/>
                  </a:lnTo>
                  <a:lnTo>
                    <a:pt x="578" y="250"/>
                  </a:lnTo>
                  <a:lnTo>
                    <a:pt x="616" y="230"/>
                  </a:lnTo>
                  <a:lnTo>
                    <a:pt x="618" y="205"/>
                  </a:lnTo>
                  <a:lnTo>
                    <a:pt x="622" y="197"/>
                  </a:lnTo>
                  <a:lnTo>
                    <a:pt x="612" y="173"/>
                  </a:lnTo>
                  <a:lnTo>
                    <a:pt x="597" y="125"/>
                  </a:lnTo>
                  <a:lnTo>
                    <a:pt x="599" y="116"/>
                  </a:lnTo>
                  <a:lnTo>
                    <a:pt x="598" y="88"/>
                  </a:lnTo>
                  <a:lnTo>
                    <a:pt x="576" y="67"/>
                  </a:lnTo>
                  <a:lnTo>
                    <a:pt x="558" y="55"/>
                  </a:lnTo>
                  <a:lnTo>
                    <a:pt x="549" y="55"/>
                  </a:lnTo>
                  <a:lnTo>
                    <a:pt x="505" y="61"/>
                  </a:lnTo>
                  <a:lnTo>
                    <a:pt x="452" y="49"/>
                  </a:lnTo>
                  <a:lnTo>
                    <a:pt x="349" y="45"/>
                  </a:lnTo>
                  <a:lnTo>
                    <a:pt x="339" y="53"/>
                  </a:lnTo>
                  <a:lnTo>
                    <a:pt x="327" y="62"/>
                  </a:lnTo>
                  <a:lnTo>
                    <a:pt x="322" y="66"/>
                  </a:lnTo>
                  <a:lnTo>
                    <a:pt x="318" y="52"/>
                  </a:lnTo>
                  <a:lnTo>
                    <a:pt x="325" y="51"/>
                  </a:lnTo>
                  <a:lnTo>
                    <a:pt x="342" y="40"/>
                  </a:lnTo>
                  <a:lnTo>
                    <a:pt x="353" y="29"/>
                  </a:lnTo>
                  <a:lnTo>
                    <a:pt x="354" y="18"/>
                  </a:lnTo>
                  <a:lnTo>
                    <a:pt x="351" y="16"/>
                  </a:lnTo>
                  <a:lnTo>
                    <a:pt x="347" y="29"/>
                  </a:lnTo>
                  <a:lnTo>
                    <a:pt x="323" y="47"/>
                  </a:lnTo>
                  <a:lnTo>
                    <a:pt x="308" y="52"/>
                  </a:lnTo>
                  <a:lnTo>
                    <a:pt x="295" y="53"/>
                  </a:lnTo>
                  <a:lnTo>
                    <a:pt x="290" y="47"/>
                  </a:lnTo>
                  <a:lnTo>
                    <a:pt x="274" y="41"/>
                  </a:lnTo>
                  <a:lnTo>
                    <a:pt x="272" y="26"/>
                  </a:lnTo>
                  <a:lnTo>
                    <a:pt x="270" y="16"/>
                  </a:lnTo>
                  <a:lnTo>
                    <a:pt x="276" y="9"/>
                  </a:lnTo>
                  <a:lnTo>
                    <a:pt x="281" y="13"/>
                  </a:lnTo>
                  <a:lnTo>
                    <a:pt x="289" y="24"/>
                  </a:lnTo>
                  <a:lnTo>
                    <a:pt x="292" y="30"/>
                  </a:lnTo>
                  <a:lnTo>
                    <a:pt x="293" y="27"/>
                  </a:lnTo>
                  <a:lnTo>
                    <a:pt x="289" y="13"/>
                  </a:lnTo>
                  <a:lnTo>
                    <a:pt x="271" y="2"/>
                  </a:lnTo>
                  <a:lnTo>
                    <a:pt x="242" y="0"/>
                  </a:lnTo>
                  <a:lnTo>
                    <a:pt x="211" y="8"/>
                  </a:lnTo>
                  <a:lnTo>
                    <a:pt x="186" y="13"/>
                  </a:lnTo>
                  <a:lnTo>
                    <a:pt x="167" y="28"/>
                  </a:lnTo>
                  <a:lnTo>
                    <a:pt x="144" y="31"/>
                  </a:lnTo>
                  <a:lnTo>
                    <a:pt x="128" y="50"/>
                  </a:lnTo>
                  <a:lnTo>
                    <a:pt x="111" y="66"/>
                  </a:lnTo>
                  <a:lnTo>
                    <a:pt x="80" y="72"/>
                  </a:lnTo>
                  <a:lnTo>
                    <a:pt x="43" y="85"/>
                  </a:lnTo>
                  <a:lnTo>
                    <a:pt x="36" y="94"/>
                  </a:lnTo>
                  <a:lnTo>
                    <a:pt x="30" y="102"/>
                  </a:lnTo>
                  <a:lnTo>
                    <a:pt x="21" y="99"/>
                  </a:lnTo>
                  <a:lnTo>
                    <a:pt x="16" y="106"/>
                  </a:lnTo>
                  <a:lnTo>
                    <a:pt x="20" y="115"/>
                  </a:lnTo>
                  <a:lnTo>
                    <a:pt x="25" y="117"/>
                  </a:lnTo>
                  <a:lnTo>
                    <a:pt x="21" y="122"/>
                  </a:lnTo>
                  <a:lnTo>
                    <a:pt x="18" y="129"/>
                  </a:lnTo>
                  <a:lnTo>
                    <a:pt x="19" y="164"/>
                  </a:lnTo>
                  <a:lnTo>
                    <a:pt x="0" y="212"/>
                  </a:lnTo>
                  <a:lnTo>
                    <a:pt x="28" y="236"/>
                  </a:lnTo>
                  <a:lnTo>
                    <a:pt x="26" y="266"/>
                  </a:lnTo>
                  <a:lnTo>
                    <a:pt x="37" y="290"/>
                  </a:lnTo>
                  <a:lnTo>
                    <a:pt x="31" y="311"/>
                  </a:lnTo>
                  <a:lnTo>
                    <a:pt x="38" y="336"/>
                  </a:lnTo>
                  <a:lnTo>
                    <a:pt x="54" y="367"/>
                  </a:lnTo>
                  <a:lnTo>
                    <a:pt x="54" y="380"/>
                  </a:lnTo>
                  <a:lnTo>
                    <a:pt x="45" y="402"/>
                  </a:lnTo>
                  <a:lnTo>
                    <a:pt x="39" y="420"/>
                  </a:lnTo>
                  <a:lnTo>
                    <a:pt x="48" y="414"/>
                  </a:lnTo>
                  <a:lnTo>
                    <a:pt x="55" y="399"/>
                  </a:lnTo>
                  <a:lnTo>
                    <a:pt x="69" y="402"/>
                  </a:lnTo>
                  <a:lnTo>
                    <a:pt x="76" y="435"/>
                  </a:lnTo>
                  <a:lnTo>
                    <a:pt x="84" y="437"/>
                  </a:lnTo>
                  <a:lnTo>
                    <a:pt x="99" y="430"/>
                  </a:lnTo>
                  <a:lnTo>
                    <a:pt x="115" y="446"/>
                  </a:lnTo>
                  <a:lnTo>
                    <a:pt x="141" y="441"/>
                  </a:lnTo>
                  <a:lnTo>
                    <a:pt x="136" y="463"/>
                  </a:lnTo>
                  <a:lnTo>
                    <a:pt x="157" y="484"/>
                  </a:lnTo>
                  <a:lnTo>
                    <a:pt x="171" y="480"/>
                  </a:lnTo>
                  <a:lnTo>
                    <a:pt x="163" y="462"/>
                  </a:lnTo>
                  <a:lnTo>
                    <a:pt x="171" y="453"/>
                  </a:lnTo>
                  <a:lnTo>
                    <a:pt x="190" y="468"/>
                  </a:lnTo>
                  <a:lnTo>
                    <a:pt x="219" y="467"/>
                  </a:lnTo>
                  <a:lnTo>
                    <a:pt x="227" y="465"/>
                  </a:lnTo>
                  <a:lnTo>
                    <a:pt x="234" y="498"/>
                  </a:lnTo>
                  <a:lnTo>
                    <a:pt x="247" y="492"/>
                  </a:lnTo>
                  <a:lnTo>
                    <a:pt x="274" y="512"/>
                  </a:lnTo>
                  <a:lnTo>
                    <a:pt x="274" y="530"/>
                  </a:lnTo>
                  <a:lnTo>
                    <a:pt x="289" y="537"/>
                  </a:lnTo>
                  <a:lnTo>
                    <a:pt x="290" y="541"/>
                  </a:lnTo>
                  <a:lnTo>
                    <a:pt x="311" y="560"/>
                  </a:lnTo>
                  <a:lnTo>
                    <a:pt x="331" y="537"/>
                  </a:lnTo>
                  <a:lnTo>
                    <a:pt x="339" y="533"/>
                  </a:lnTo>
                  <a:lnTo>
                    <a:pt x="350" y="555"/>
                  </a:lnTo>
                  <a:lnTo>
                    <a:pt x="363" y="568"/>
                  </a:lnTo>
                  <a:lnTo>
                    <a:pt x="400" y="551"/>
                  </a:lnTo>
                  <a:lnTo>
                    <a:pt x="429" y="561"/>
                  </a:lnTo>
                  <a:lnTo>
                    <a:pt x="444" y="548"/>
                  </a:lnTo>
                  <a:lnTo>
                    <a:pt x="481" y="546"/>
                  </a:lnTo>
                  <a:lnTo>
                    <a:pt x="495" y="565"/>
                  </a:lnTo>
                  <a:lnTo>
                    <a:pt x="517" y="578"/>
                  </a:lnTo>
                  <a:lnTo>
                    <a:pt x="531" y="566"/>
                  </a:lnTo>
                  <a:lnTo>
                    <a:pt x="529" y="557"/>
                  </a:lnTo>
                  <a:lnTo>
                    <a:pt x="606" y="475"/>
                  </a:lnTo>
                  <a:lnTo>
                    <a:pt x="620" y="474"/>
                  </a:lnTo>
                  <a:lnTo>
                    <a:pt x="629" y="464"/>
                  </a:lnTo>
                  <a:lnTo>
                    <a:pt x="632" y="417"/>
                  </a:lnTo>
                  <a:lnTo>
                    <a:pt x="605" y="37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71" name="Freeform 566"/>
            <p:cNvSpPr>
              <a:spLocks/>
            </p:cNvSpPr>
            <p:nvPr/>
          </p:nvSpPr>
          <p:spPr bwMode="auto">
            <a:xfrm>
              <a:off x="5300" y="1969"/>
              <a:ext cx="632" cy="578"/>
            </a:xfrm>
            <a:custGeom>
              <a:avLst/>
              <a:gdLst>
                <a:gd name="T0" fmla="*/ 600 w 632"/>
                <a:gd name="T1" fmla="*/ 356 h 578"/>
                <a:gd name="T2" fmla="*/ 604 w 632"/>
                <a:gd name="T3" fmla="*/ 290 h 578"/>
                <a:gd name="T4" fmla="*/ 578 w 632"/>
                <a:gd name="T5" fmla="*/ 250 h 578"/>
                <a:gd name="T6" fmla="*/ 618 w 632"/>
                <a:gd name="T7" fmla="*/ 205 h 578"/>
                <a:gd name="T8" fmla="*/ 612 w 632"/>
                <a:gd name="T9" fmla="*/ 173 h 578"/>
                <a:gd name="T10" fmla="*/ 599 w 632"/>
                <a:gd name="T11" fmla="*/ 116 h 578"/>
                <a:gd name="T12" fmla="*/ 576 w 632"/>
                <a:gd name="T13" fmla="*/ 67 h 578"/>
                <a:gd name="T14" fmla="*/ 549 w 632"/>
                <a:gd name="T15" fmla="*/ 55 h 578"/>
                <a:gd name="T16" fmla="*/ 452 w 632"/>
                <a:gd name="T17" fmla="*/ 49 h 578"/>
                <a:gd name="T18" fmla="*/ 339 w 632"/>
                <a:gd name="T19" fmla="*/ 53 h 578"/>
                <a:gd name="T20" fmla="*/ 322 w 632"/>
                <a:gd name="T21" fmla="*/ 66 h 578"/>
                <a:gd name="T22" fmla="*/ 325 w 632"/>
                <a:gd name="T23" fmla="*/ 51 h 578"/>
                <a:gd name="T24" fmla="*/ 353 w 632"/>
                <a:gd name="T25" fmla="*/ 29 h 578"/>
                <a:gd name="T26" fmla="*/ 351 w 632"/>
                <a:gd name="T27" fmla="*/ 16 h 578"/>
                <a:gd name="T28" fmla="*/ 323 w 632"/>
                <a:gd name="T29" fmla="*/ 47 h 578"/>
                <a:gd name="T30" fmla="*/ 295 w 632"/>
                <a:gd name="T31" fmla="*/ 53 h 578"/>
                <a:gd name="T32" fmla="*/ 274 w 632"/>
                <a:gd name="T33" fmla="*/ 41 h 578"/>
                <a:gd name="T34" fmla="*/ 270 w 632"/>
                <a:gd name="T35" fmla="*/ 16 h 578"/>
                <a:gd name="T36" fmla="*/ 281 w 632"/>
                <a:gd name="T37" fmla="*/ 13 h 578"/>
                <a:gd name="T38" fmla="*/ 292 w 632"/>
                <a:gd name="T39" fmla="*/ 30 h 578"/>
                <a:gd name="T40" fmla="*/ 289 w 632"/>
                <a:gd name="T41" fmla="*/ 13 h 578"/>
                <a:gd name="T42" fmla="*/ 242 w 632"/>
                <a:gd name="T43" fmla="*/ 0 h 578"/>
                <a:gd name="T44" fmla="*/ 186 w 632"/>
                <a:gd name="T45" fmla="*/ 13 h 578"/>
                <a:gd name="T46" fmla="*/ 144 w 632"/>
                <a:gd name="T47" fmla="*/ 31 h 578"/>
                <a:gd name="T48" fmla="*/ 111 w 632"/>
                <a:gd name="T49" fmla="*/ 66 h 578"/>
                <a:gd name="T50" fmla="*/ 43 w 632"/>
                <a:gd name="T51" fmla="*/ 85 h 578"/>
                <a:gd name="T52" fmla="*/ 30 w 632"/>
                <a:gd name="T53" fmla="*/ 102 h 578"/>
                <a:gd name="T54" fmla="*/ 16 w 632"/>
                <a:gd name="T55" fmla="*/ 106 h 578"/>
                <a:gd name="T56" fmla="*/ 25 w 632"/>
                <a:gd name="T57" fmla="*/ 117 h 578"/>
                <a:gd name="T58" fmla="*/ 18 w 632"/>
                <a:gd name="T59" fmla="*/ 129 h 578"/>
                <a:gd name="T60" fmla="*/ 0 w 632"/>
                <a:gd name="T61" fmla="*/ 212 h 578"/>
                <a:gd name="T62" fmla="*/ 26 w 632"/>
                <a:gd name="T63" fmla="*/ 266 h 578"/>
                <a:gd name="T64" fmla="*/ 31 w 632"/>
                <a:gd name="T65" fmla="*/ 311 h 578"/>
                <a:gd name="T66" fmla="*/ 54 w 632"/>
                <a:gd name="T67" fmla="*/ 367 h 578"/>
                <a:gd name="T68" fmla="*/ 45 w 632"/>
                <a:gd name="T69" fmla="*/ 402 h 578"/>
                <a:gd name="T70" fmla="*/ 48 w 632"/>
                <a:gd name="T71" fmla="*/ 414 h 578"/>
                <a:gd name="T72" fmla="*/ 69 w 632"/>
                <a:gd name="T73" fmla="*/ 402 h 578"/>
                <a:gd name="T74" fmla="*/ 84 w 632"/>
                <a:gd name="T75" fmla="*/ 437 h 578"/>
                <a:gd name="T76" fmla="*/ 115 w 632"/>
                <a:gd name="T77" fmla="*/ 446 h 578"/>
                <a:gd name="T78" fmla="*/ 136 w 632"/>
                <a:gd name="T79" fmla="*/ 463 h 578"/>
                <a:gd name="T80" fmla="*/ 171 w 632"/>
                <a:gd name="T81" fmla="*/ 480 h 578"/>
                <a:gd name="T82" fmla="*/ 171 w 632"/>
                <a:gd name="T83" fmla="*/ 453 h 578"/>
                <a:gd name="T84" fmla="*/ 219 w 632"/>
                <a:gd name="T85" fmla="*/ 467 h 578"/>
                <a:gd name="T86" fmla="*/ 234 w 632"/>
                <a:gd name="T87" fmla="*/ 498 h 578"/>
                <a:gd name="T88" fmla="*/ 274 w 632"/>
                <a:gd name="T89" fmla="*/ 512 h 578"/>
                <a:gd name="T90" fmla="*/ 289 w 632"/>
                <a:gd name="T91" fmla="*/ 537 h 578"/>
                <a:gd name="T92" fmla="*/ 311 w 632"/>
                <a:gd name="T93" fmla="*/ 560 h 578"/>
                <a:gd name="T94" fmla="*/ 339 w 632"/>
                <a:gd name="T95" fmla="*/ 533 h 578"/>
                <a:gd name="T96" fmla="*/ 363 w 632"/>
                <a:gd name="T97" fmla="*/ 568 h 578"/>
                <a:gd name="T98" fmla="*/ 429 w 632"/>
                <a:gd name="T99" fmla="*/ 561 h 578"/>
                <a:gd name="T100" fmla="*/ 481 w 632"/>
                <a:gd name="T101" fmla="*/ 546 h 578"/>
                <a:gd name="T102" fmla="*/ 517 w 632"/>
                <a:gd name="T103" fmla="*/ 578 h 578"/>
                <a:gd name="T104" fmla="*/ 529 w 632"/>
                <a:gd name="T105" fmla="*/ 557 h 578"/>
                <a:gd name="T106" fmla="*/ 620 w 632"/>
                <a:gd name="T107" fmla="*/ 474 h 578"/>
                <a:gd name="T108" fmla="*/ 632 w 632"/>
                <a:gd name="T109" fmla="*/ 417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2" h="578">
                  <a:moveTo>
                    <a:pt x="605" y="377"/>
                  </a:moveTo>
                  <a:lnTo>
                    <a:pt x="600" y="356"/>
                  </a:lnTo>
                  <a:lnTo>
                    <a:pt x="595" y="323"/>
                  </a:lnTo>
                  <a:lnTo>
                    <a:pt x="604" y="290"/>
                  </a:lnTo>
                  <a:lnTo>
                    <a:pt x="572" y="276"/>
                  </a:lnTo>
                  <a:lnTo>
                    <a:pt x="578" y="250"/>
                  </a:lnTo>
                  <a:lnTo>
                    <a:pt x="616" y="230"/>
                  </a:lnTo>
                  <a:lnTo>
                    <a:pt x="618" y="205"/>
                  </a:lnTo>
                  <a:lnTo>
                    <a:pt x="622" y="197"/>
                  </a:lnTo>
                  <a:lnTo>
                    <a:pt x="612" y="173"/>
                  </a:lnTo>
                  <a:lnTo>
                    <a:pt x="597" y="125"/>
                  </a:lnTo>
                  <a:lnTo>
                    <a:pt x="599" y="116"/>
                  </a:lnTo>
                  <a:lnTo>
                    <a:pt x="598" y="88"/>
                  </a:lnTo>
                  <a:lnTo>
                    <a:pt x="576" y="67"/>
                  </a:lnTo>
                  <a:lnTo>
                    <a:pt x="558" y="55"/>
                  </a:lnTo>
                  <a:lnTo>
                    <a:pt x="549" y="55"/>
                  </a:lnTo>
                  <a:lnTo>
                    <a:pt x="505" y="61"/>
                  </a:lnTo>
                  <a:lnTo>
                    <a:pt x="452" y="49"/>
                  </a:lnTo>
                  <a:lnTo>
                    <a:pt x="349" y="45"/>
                  </a:lnTo>
                  <a:lnTo>
                    <a:pt x="339" y="53"/>
                  </a:lnTo>
                  <a:lnTo>
                    <a:pt x="327" y="62"/>
                  </a:lnTo>
                  <a:lnTo>
                    <a:pt x="322" y="66"/>
                  </a:lnTo>
                  <a:lnTo>
                    <a:pt x="318" y="52"/>
                  </a:lnTo>
                  <a:lnTo>
                    <a:pt x="325" y="51"/>
                  </a:lnTo>
                  <a:lnTo>
                    <a:pt x="342" y="40"/>
                  </a:lnTo>
                  <a:lnTo>
                    <a:pt x="353" y="29"/>
                  </a:lnTo>
                  <a:lnTo>
                    <a:pt x="354" y="18"/>
                  </a:lnTo>
                  <a:lnTo>
                    <a:pt x="351" y="16"/>
                  </a:lnTo>
                  <a:lnTo>
                    <a:pt x="347" y="29"/>
                  </a:lnTo>
                  <a:lnTo>
                    <a:pt x="323" y="47"/>
                  </a:lnTo>
                  <a:lnTo>
                    <a:pt x="308" y="52"/>
                  </a:lnTo>
                  <a:lnTo>
                    <a:pt x="295" y="53"/>
                  </a:lnTo>
                  <a:lnTo>
                    <a:pt x="290" y="47"/>
                  </a:lnTo>
                  <a:lnTo>
                    <a:pt x="274" y="41"/>
                  </a:lnTo>
                  <a:lnTo>
                    <a:pt x="272" y="26"/>
                  </a:lnTo>
                  <a:lnTo>
                    <a:pt x="270" y="16"/>
                  </a:lnTo>
                  <a:lnTo>
                    <a:pt x="276" y="9"/>
                  </a:lnTo>
                  <a:lnTo>
                    <a:pt x="281" y="13"/>
                  </a:lnTo>
                  <a:lnTo>
                    <a:pt x="289" y="24"/>
                  </a:lnTo>
                  <a:lnTo>
                    <a:pt x="292" y="30"/>
                  </a:lnTo>
                  <a:lnTo>
                    <a:pt x="293" y="27"/>
                  </a:lnTo>
                  <a:lnTo>
                    <a:pt x="289" y="13"/>
                  </a:lnTo>
                  <a:lnTo>
                    <a:pt x="271" y="2"/>
                  </a:lnTo>
                  <a:lnTo>
                    <a:pt x="242" y="0"/>
                  </a:lnTo>
                  <a:lnTo>
                    <a:pt x="211" y="8"/>
                  </a:lnTo>
                  <a:lnTo>
                    <a:pt x="186" y="13"/>
                  </a:lnTo>
                  <a:lnTo>
                    <a:pt x="167" y="28"/>
                  </a:lnTo>
                  <a:lnTo>
                    <a:pt x="144" y="31"/>
                  </a:lnTo>
                  <a:lnTo>
                    <a:pt x="128" y="50"/>
                  </a:lnTo>
                  <a:lnTo>
                    <a:pt x="111" y="66"/>
                  </a:lnTo>
                  <a:lnTo>
                    <a:pt x="80" y="72"/>
                  </a:lnTo>
                  <a:lnTo>
                    <a:pt x="43" y="85"/>
                  </a:lnTo>
                  <a:lnTo>
                    <a:pt x="36" y="94"/>
                  </a:lnTo>
                  <a:lnTo>
                    <a:pt x="30" y="102"/>
                  </a:lnTo>
                  <a:lnTo>
                    <a:pt x="21" y="99"/>
                  </a:lnTo>
                  <a:lnTo>
                    <a:pt x="16" y="106"/>
                  </a:lnTo>
                  <a:lnTo>
                    <a:pt x="20" y="115"/>
                  </a:lnTo>
                  <a:lnTo>
                    <a:pt x="25" y="117"/>
                  </a:lnTo>
                  <a:lnTo>
                    <a:pt x="21" y="122"/>
                  </a:lnTo>
                  <a:lnTo>
                    <a:pt x="18" y="129"/>
                  </a:lnTo>
                  <a:lnTo>
                    <a:pt x="19" y="164"/>
                  </a:lnTo>
                  <a:lnTo>
                    <a:pt x="0" y="212"/>
                  </a:lnTo>
                  <a:lnTo>
                    <a:pt x="28" y="236"/>
                  </a:lnTo>
                  <a:lnTo>
                    <a:pt x="26" y="266"/>
                  </a:lnTo>
                  <a:lnTo>
                    <a:pt x="37" y="290"/>
                  </a:lnTo>
                  <a:lnTo>
                    <a:pt x="31" y="311"/>
                  </a:lnTo>
                  <a:lnTo>
                    <a:pt x="38" y="336"/>
                  </a:lnTo>
                  <a:lnTo>
                    <a:pt x="54" y="367"/>
                  </a:lnTo>
                  <a:lnTo>
                    <a:pt x="54" y="380"/>
                  </a:lnTo>
                  <a:lnTo>
                    <a:pt x="45" y="402"/>
                  </a:lnTo>
                  <a:lnTo>
                    <a:pt x="39" y="420"/>
                  </a:lnTo>
                  <a:lnTo>
                    <a:pt x="48" y="414"/>
                  </a:lnTo>
                  <a:lnTo>
                    <a:pt x="55" y="399"/>
                  </a:lnTo>
                  <a:lnTo>
                    <a:pt x="69" y="402"/>
                  </a:lnTo>
                  <a:lnTo>
                    <a:pt x="76" y="435"/>
                  </a:lnTo>
                  <a:lnTo>
                    <a:pt x="84" y="437"/>
                  </a:lnTo>
                  <a:lnTo>
                    <a:pt x="99" y="430"/>
                  </a:lnTo>
                  <a:lnTo>
                    <a:pt x="115" y="446"/>
                  </a:lnTo>
                  <a:lnTo>
                    <a:pt x="141" y="441"/>
                  </a:lnTo>
                  <a:lnTo>
                    <a:pt x="136" y="463"/>
                  </a:lnTo>
                  <a:lnTo>
                    <a:pt x="157" y="484"/>
                  </a:lnTo>
                  <a:lnTo>
                    <a:pt x="171" y="480"/>
                  </a:lnTo>
                  <a:lnTo>
                    <a:pt x="163" y="462"/>
                  </a:lnTo>
                  <a:lnTo>
                    <a:pt x="171" y="453"/>
                  </a:lnTo>
                  <a:lnTo>
                    <a:pt x="190" y="468"/>
                  </a:lnTo>
                  <a:lnTo>
                    <a:pt x="219" y="467"/>
                  </a:lnTo>
                  <a:lnTo>
                    <a:pt x="227" y="465"/>
                  </a:lnTo>
                  <a:lnTo>
                    <a:pt x="234" y="498"/>
                  </a:lnTo>
                  <a:lnTo>
                    <a:pt x="247" y="492"/>
                  </a:lnTo>
                  <a:lnTo>
                    <a:pt x="274" y="512"/>
                  </a:lnTo>
                  <a:lnTo>
                    <a:pt x="274" y="530"/>
                  </a:lnTo>
                  <a:lnTo>
                    <a:pt x="289" y="537"/>
                  </a:lnTo>
                  <a:lnTo>
                    <a:pt x="290" y="541"/>
                  </a:lnTo>
                  <a:lnTo>
                    <a:pt x="311" y="560"/>
                  </a:lnTo>
                  <a:lnTo>
                    <a:pt x="331" y="537"/>
                  </a:lnTo>
                  <a:lnTo>
                    <a:pt x="339" y="533"/>
                  </a:lnTo>
                  <a:lnTo>
                    <a:pt x="350" y="555"/>
                  </a:lnTo>
                  <a:lnTo>
                    <a:pt x="363" y="568"/>
                  </a:lnTo>
                  <a:lnTo>
                    <a:pt x="400" y="551"/>
                  </a:lnTo>
                  <a:lnTo>
                    <a:pt x="429" y="561"/>
                  </a:lnTo>
                  <a:lnTo>
                    <a:pt x="444" y="548"/>
                  </a:lnTo>
                  <a:lnTo>
                    <a:pt x="481" y="546"/>
                  </a:lnTo>
                  <a:lnTo>
                    <a:pt x="495" y="565"/>
                  </a:lnTo>
                  <a:lnTo>
                    <a:pt x="517" y="578"/>
                  </a:lnTo>
                  <a:lnTo>
                    <a:pt x="531" y="566"/>
                  </a:lnTo>
                  <a:lnTo>
                    <a:pt x="529" y="557"/>
                  </a:lnTo>
                  <a:lnTo>
                    <a:pt x="606" y="475"/>
                  </a:lnTo>
                  <a:lnTo>
                    <a:pt x="620" y="474"/>
                  </a:lnTo>
                  <a:lnTo>
                    <a:pt x="629" y="464"/>
                  </a:lnTo>
                  <a:lnTo>
                    <a:pt x="632" y="417"/>
                  </a:lnTo>
                  <a:lnTo>
                    <a:pt x="605" y="37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72" name="Freeform 567"/>
            <p:cNvSpPr>
              <a:spLocks/>
            </p:cNvSpPr>
            <p:nvPr/>
          </p:nvSpPr>
          <p:spPr bwMode="auto">
            <a:xfrm>
              <a:off x="4775" y="2456"/>
              <a:ext cx="36" cy="73"/>
            </a:xfrm>
            <a:custGeom>
              <a:avLst/>
              <a:gdLst>
                <a:gd name="T0" fmla="*/ 36 w 36"/>
                <a:gd name="T1" fmla="*/ 42 h 73"/>
                <a:gd name="T2" fmla="*/ 35 w 36"/>
                <a:gd name="T3" fmla="*/ 66 h 73"/>
                <a:gd name="T4" fmla="*/ 16 w 36"/>
                <a:gd name="T5" fmla="*/ 73 h 73"/>
                <a:gd name="T6" fmla="*/ 7 w 36"/>
                <a:gd name="T7" fmla="*/ 71 h 73"/>
                <a:gd name="T8" fmla="*/ 0 w 36"/>
                <a:gd name="T9" fmla="*/ 62 h 73"/>
                <a:gd name="T10" fmla="*/ 0 w 36"/>
                <a:gd name="T11" fmla="*/ 42 h 73"/>
                <a:gd name="T12" fmla="*/ 7 w 36"/>
                <a:gd name="T13" fmla="*/ 17 h 73"/>
                <a:gd name="T14" fmla="*/ 24 w 36"/>
                <a:gd name="T15" fmla="*/ 0 h 73"/>
                <a:gd name="T16" fmla="*/ 26 w 36"/>
                <a:gd name="T17" fmla="*/ 18 h 73"/>
                <a:gd name="T18" fmla="*/ 36 w 36"/>
                <a:gd name="T19"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73">
                  <a:moveTo>
                    <a:pt x="36" y="42"/>
                  </a:moveTo>
                  <a:lnTo>
                    <a:pt x="35" y="66"/>
                  </a:lnTo>
                  <a:lnTo>
                    <a:pt x="16" y="73"/>
                  </a:lnTo>
                  <a:lnTo>
                    <a:pt x="7" y="71"/>
                  </a:lnTo>
                  <a:lnTo>
                    <a:pt x="0" y="62"/>
                  </a:lnTo>
                  <a:lnTo>
                    <a:pt x="0" y="42"/>
                  </a:lnTo>
                  <a:lnTo>
                    <a:pt x="7" y="17"/>
                  </a:lnTo>
                  <a:lnTo>
                    <a:pt x="24" y="0"/>
                  </a:lnTo>
                  <a:lnTo>
                    <a:pt x="26" y="18"/>
                  </a:lnTo>
                  <a:lnTo>
                    <a:pt x="36" y="4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73" name="Freeform 568"/>
            <p:cNvSpPr>
              <a:spLocks/>
            </p:cNvSpPr>
            <p:nvPr/>
          </p:nvSpPr>
          <p:spPr bwMode="auto">
            <a:xfrm>
              <a:off x="4775" y="2456"/>
              <a:ext cx="36" cy="73"/>
            </a:xfrm>
            <a:custGeom>
              <a:avLst/>
              <a:gdLst>
                <a:gd name="T0" fmla="*/ 36 w 36"/>
                <a:gd name="T1" fmla="*/ 42 h 73"/>
                <a:gd name="T2" fmla="*/ 35 w 36"/>
                <a:gd name="T3" fmla="*/ 66 h 73"/>
                <a:gd name="T4" fmla="*/ 16 w 36"/>
                <a:gd name="T5" fmla="*/ 73 h 73"/>
                <a:gd name="T6" fmla="*/ 7 w 36"/>
                <a:gd name="T7" fmla="*/ 71 h 73"/>
                <a:gd name="T8" fmla="*/ 0 w 36"/>
                <a:gd name="T9" fmla="*/ 62 h 73"/>
                <a:gd name="T10" fmla="*/ 0 w 36"/>
                <a:gd name="T11" fmla="*/ 42 h 73"/>
                <a:gd name="T12" fmla="*/ 7 w 36"/>
                <a:gd name="T13" fmla="*/ 17 h 73"/>
                <a:gd name="T14" fmla="*/ 24 w 36"/>
                <a:gd name="T15" fmla="*/ 0 h 73"/>
                <a:gd name="T16" fmla="*/ 26 w 36"/>
                <a:gd name="T17" fmla="*/ 18 h 73"/>
                <a:gd name="T18" fmla="*/ 36 w 36"/>
                <a:gd name="T19"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73">
                  <a:moveTo>
                    <a:pt x="36" y="42"/>
                  </a:moveTo>
                  <a:lnTo>
                    <a:pt x="35" y="66"/>
                  </a:lnTo>
                  <a:lnTo>
                    <a:pt x="16" y="73"/>
                  </a:lnTo>
                  <a:lnTo>
                    <a:pt x="7" y="71"/>
                  </a:lnTo>
                  <a:lnTo>
                    <a:pt x="0" y="62"/>
                  </a:lnTo>
                  <a:lnTo>
                    <a:pt x="0" y="42"/>
                  </a:lnTo>
                  <a:lnTo>
                    <a:pt x="7" y="17"/>
                  </a:lnTo>
                  <a:lnTo>
                    <a:pt x="24" y="0"/>
                  </a:lnTo>
                  <a:lnTo>
                    <a:pt x="26" y="18"/>
                  </a:lnTo>
                  <a:lnTo>
                    <a:pt x="36" y="42"/>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74" name="Freeform 569"/>
            <p:cNvSpPr>
              <a:spLocks/>
            </p:cNvSpPr>
            <p:nvPr/>
          </p:nvSpPr>
          <p:spPr bwMode="auto">
            <a:xfrm>
              <a:off x="4571" y="2337"/>
              <a:ext cx="236" cy="184"/>
            </a:xfrm>
            <a:custGeom>
              <a:avLst/>
              <a:gdLst>
                <a:gd name="T0" fmla="*/ 236 w 236"/>
                <a:gd name="T1" fmla="*/ 96 h 184"/>
                <a:gd name="T2" fmla="*/ 228 w 236"/>
                <a:gd name="T3" fmla="*/ 120 h 184"/>
                <a:gd name="T4" fmla="*/ 210 w 236"/>
                <a:gd name="T5" fmla="*/ 137 h 184"/>
                <a:gd name="T6" fmla="*/ 204 w 236"/>
                <a:gd name="T7" fmla="*/ 161 h 184"/>
                <a:gd name="T8" fmla="*/ 203 w 236"/>
                <a:gd name="T9" fmla="*/ 181 h 184"/>
                <a:gd name="T10" fmla="*/ 182 w 236"/>
                <a:gd name="T11" fmla="*/ 184 h 184"/>
                <a:gd name="T12" fmla="*/ 159 w 236"/>
                <a:gd name="T13" fmla="*/ 170 h 184"/>
                <a:gd name="T14" fmla="*/ 148 w 236"/>
                <a:gd name="T15" fmla="*/ 150 h 184"/>
                <a:gd name="T16" fmla="*/ 145 w 236"/>
                <a:gd name="T17" fmla="*/ 129 h 184"/>
                <a:gd name="T18" fmla="*/ 139 w 236"/>
                <a:gd name="T19" fmla="*/ 125 h 184"/>
                <a:gd name="T20" fmla="*/ 125 w 236"/>
                <a:gd name="T21" fmla="*/ 143 h 184"/>
                <a:gd name="T22" fmla="*/ 103 w 236"/>
                <a:gd name="T23" fmla="*/ 138 h 184"/>
                <a:gd name="T24" fmla="*/ 92 w 236"/>
                <a:gd name="T25" fmla="*/ 115 h 184"/>
                <a:gd name="T26" fmla="*/ 80 w 236"/>
                <a:gd name="T27" fmla="*/ 92 h 184"/>
                <a:gd name="T28" fmla="*/ 55 w 236"/>
                <a:gd name="T29" fmla="*/ 93 h 184"/>
                <a:gd name="T30" fmla="*/ 45 w 236"/>
                <a:gd name="T31" fmla="*/ 87 h 184"/>
                <a:gd name="T32" fmla="*/ 39 w 236"/>
                <a:gd name="T33" fmla="*/ 68 h 184"/>
                <a:gd name="T34" fmla="*/ 28 w 236"/>
                <a:gd name="T35" fmla="*/ 64 h 184"/>
                <a:gd name="T36" fmla="*/ 8 w 236"/>
                <a:gd name="T37" fmla="*/ 71 h 184"/>
                <a:gd name="T38" fmla="*/ 6 w 236"/>
                <a:gd name="T39" fmla="*/ 59 h 184"/>
                <a:gd name="T40" fmla="*/ 0 w 236"/>
                <a:gd name="T41" fmla="*/ 49 h 184"/>
                <a:gd name="T42" fmla="*/ 1 w 236"/>
                <a:gd name="T43" fmla="*/ 35 h 184"/>
                <a:gd name="T44" fmla="*/ 20 w 236"/>
                <a:gd name="T45" fmla="*/ 24 h 184"/>
                <a:gd name="T46" fmla="*/ 39 w 236"/>
                <a:gd name="T47" fmla="*/ 7 h 184"/>
                <a:gd name="T48" fmla="*/ 68 w 236"/>
                <a:gd name="T49" fmla="*/ 27 h 184"/>
                <a:gd name="T50" fmla="*/ 86 w 236"/>
                <a:gd name="T51" fmla="*/ 27 h 184"/>
                <a:gd name="T52" fmla="*/ 108 w 236"/>
                <a:gd name="T53" fmla="*/ 16 h 184"/>
                <a:gd name="T54" fmla="*/ 124 w 236"/>
                <a:gd name="T55" fmla="*/ 0 h 184"/>
                <a:gd name="T56" fmla="*/ 155 w 236"/>
                <a:gd name="T57" fmla="*/ 2 h 184"/>
                <a:gd name="T58" fmla="*/ 167 w 236"/>
                <a:gd name="T59" fmla="*/ 8 h 184"/>
                <a:gd name="T60" fmla="*/ 186 w 236"/>
                <a:gd name="T61" fmla="*/ 8 h 184"/>
                <a:gd name="T62" fmla="*/ 196 w 236"/>
                <a:gd name="T63" fmla="*/ 10 h 184"/>
                <a:gd name="T64" fmla="*/ 202 w 236"/>
                <a:gd name="T65" fmla="*/ 22 h 184"/>
                <a:gd name="T66" fmla="*/ 196 w 236"/>
                <a:gd name="T67" fmla="*/ 34 h 184"/>
                <a:gd name="T68" fmla="*/ 184 w 236"/>
                <a:gd name="T69" fmla="*/ 44 h 184"/>
                <a:gd name="T70" fmla="*/ 190 w 236"/>
                <a:gd name="T71" fmla="*/ 56 h 184"/>
                <a:gd name="T72" fmla="*/ 202 w 236"/>
                <a:gd name="T73" fmla="*/ 60 h 184"/>
                <a:gd name="T74" fmla="*/ 220 w 236"/>
                <a:gd name="T75" fmla="*/ 58 h 184"/>
                <a:gd name="T76" fmla="*/ 227 w 236"/>
                <a:gd name="T77" fmla="*/ 71 h 184"/>
                <a:gd name="T78" fmla="*/ 236 w 236"/>
                <a:gd name="T79" fmla="*/ 74 h 184"/>
                <a:gd name="T80" fmla="*/ 236 w 236"/>
                <a:gd name="T81" fmla="*/ 9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184">
                  <a:moveTo>
                    <a:pt x="236" y="96"/>
                  </a:moveTo>
                  <a:lnTo>
                    <a:pt x="228" y="120"/>
                  </a:lnTo>
                  <a:lnTo>
                    <a:pt x="210" y="137"/>
                  </a:lnTo>
                  <a:lnTo>
                    <a:pt x="204" y="161"/>
                  </a:lnTo>
                  <a:lnTo>
                    <a:pt x="203" y="181"/>
                  </a:lnTo>
                  <a:lnTo>
                    <a:pt x="182" y="184"/>
                  </a:lnTo>
                  <a:lnTo>
                    <a:pt x="159" y="170"/>
                  </a:lnTo>
                  <a:lnTo>
                    <a:pt x="148" y="150"/>
                  </a:lnTo>
                  <a:lnTo>
                    <a:pt x="145" y="129"/>
                  </a:lnTo>
                  <a:lnTo>
                    <a:pt x="139" y="125"/>
                  </a:lnTo>
                  <a:lnTo>
                    <a:pt x="125" y="143"/>
                  </a:lnTo>
                  <a:lnTo>
                    <a:pt x="103" y="138"/>
                  </a:lnTo>
                  <a:lnTo>
                    <a:pt x="92" y="115"/>
                  </a:lnTo>
                  <a:lnTo>
                    <a:pt x="80" y="92"/>
                  </a:lnTo>
                  <a:lnTo>
                    <a:pt x="55" y="93"/>
                  </a:lnTo>
                  <a:lnTo>
                    <a:pt x="45" y="87"/>
                  </a:lnTo>
                  <a:lnTo>
                    <a:pt x="39" y="68"/>
                  </a:lnTo>
                  <a:lnTo>
                    <a:pt x="28" y="64"/>
                  </a:lnTo>
                  <a:lnTo>
                    <a:pt x="8" y="71"/>
                  </a:lnTo>
                  <a:lnTo>
                    <a:pt x="6" y="59"/>
                  </a:lnTo>
                  <a:lnTo>
                    <a:pt x="0" y="49"/>
                  </a:lnTo>
                  <a:lnTo>
                    <a:pt x="1" y="35"/>
                  </a:lnTo>
                  <a:lnTo>
                    <a:pt x="20" y="24"/>
                  </a:lnTo>
                  <a:lnTo>
                    <a:pt x="39" y="7"/>
                  </a:lnTo>
                  <a:lnTo>
                    <a:pt x="68" y="27"/>
                  </a:lnTo>
                  <a:lnTo>
                    <a:pt x="86" y="27"/>
                  </a:lnTo>
                  <a:lnTo>
                    <a:pt x="108" y="16"/>
                  </a:lnTo>
                  <a:lnTo>
                    <a:pt x="124" y="0"/>
                  </a:lnTo>
                  <a:lnTo>
                    <a:pt x="155" y="2"/>
                  </a:lnTo>
                  <a:lnTo>
                    <a:pt x="167" y="8"/>
                  </a:lnTo>
                  <a:lnTo>
                    <a:pt x="186" y="8"/>
                  </a:lnTo>
                  <a:lnTo>
                    <a:pt x="196" y="10"/>
                  </a:lnTo>
                  <a:lnTo>
                    <a:pt x="202" y="22"/>
                  </a:lnTo>
                  <a:lnTo>
                    <a:pt x="196" y="34"/>
                  </a:lnTo>
                  <a:lnTo>
                    <a:pt x="184" y="44"/>
                  </a:lnTo>
                  <a:lnTo>
                    <a:pt x="190" y="56"/>
                  </a:lnTo>
                  <a:lnTo>
                    <a:pt x="202" y="60"/>
                  </a:lnTo>
                  <a:lnTo>
                    <a:pt x="220" y="58"/>
                  </a:lnTo>
                  <a:lnTo>
                    <a:pt x="227" y="71"/>
                  </a:lnTo>
                  <a:lnTo>
                    <a:pt x="236" y="74"/>
                  </a:lnTo>
                  <a:lnTo>
                    <a:pt x="236" y="9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75" name="Freeform 570"/>
            <p:cNvSpPr>
              <a:spLocks/>
            </p:cNvSpPr>
            <p:nvPr/>
          </p:nvSpPr>
          <p:spPr bwMode="auto">
            <a:xfrm>
              <a:off x="4571" y="2337"/>
              <a:ext cx="236" cy="184"/>
            </a:xfrm>
            <a:custGeom>
              <a:avLst/>
              <a:gdLst>
                <a:gd name="T0" fmla="*/ 236 w 236"/>
                <a:gd name="T1" fmla="*/ 96 h 184"/>
                <a:gd name="T2" fmla="*/ 228 w 236"/>
                <a:gd name="T3" fmla="*/ 120 h 184"/>
                <a:gd name="T4" fmla="*/ 210 w 236"/>
                <a:gd name="T5" fmla="*/ 137 h 184"/>
                <a:gd name="T6" fmla="*/ 204 w 236"/>
                <a:gd name="T7" fmla="*/ 161 h 184"/>
                <a:gd name="T8" fmla="*/ 203 w 236"/>
                <a:gd name="T9" fmla="*/ 181 h 184"/>
                <a:gd name="T10" fmla="*/ 182 w 236"/>
                <a:gd name="T11" fmla="*/ 184 h 184"/>
                <a:gd name="T12" fmla="*/ 159 w 236"/>
                <a:gd name="T13" fmla="*/ 170 h 184"/>
                <a:gd name="T14" fmla="*/ 148 w 236"/>
                <a:gd name="T15" fmla="*/ 150 h 184"/>
                <a:gd name="T16" fmla="*/ 145 w 236"/>
                <a:gd name="T17" fmla="*/ 129 h 184"/>
                <a:gd name="T18" fmla="*/ 139 w 236"/>
                <a:gd name="T19" fmla="*/ 125 h 184"/>
                <a:gd name="T20" fmla="*/ 125 w 236"/>
                <a:gd name="T21" fmla="*/ 143 h 184"/>
                <a:gd name="T22" fmla="*/ 103 w 236"/>
                <a:gd name="T23" fmla="*/ 138 h 184"/>
                <a:gd name="T24" fmla="*/ 92 w 236"/>
                <a:gd name="T25" fmla="*/ 115 h 184"/>
                <a:gd name="T26" fmla="*/ 80 w 236"/>
                <a:gd name="T27" fmla="*/ 92 h 184"/>
                <a:gd name="T28" fmla="*/ 55 w 236"/>
                <a:gd name="T29" fmla="*/ 93 h 184"/>
                <a:gd name="T30" fmla="*/ 45 w 236"/>
                <a:gd name="T31" fmla="*/ 87 h 184"/>
                <a:gd name="T32" fmla="*/ 39 w 236"/>
                <a:gd name="T33" fmla="*/ 68 h 184"/>
                <a:gd name="T34" fmla="*/ 28 w 236"/>
                <a:gd name="T35" fmla="*/ 64 h 184"/>
                <a:gd name="T36" fmla="*/ 8 w 236"/>
                <a:gd name="T37" fmla="*/ 71 h 184"/>
                <a:gd name="T38" fmla="*/ 6 w 236"/>
                <a:gd name="T39" fmla="*/ 59 h 184"/>
                <a:gd name="T40" fmla="*/ 0 w 236"/>
                <a:gd name="T41" fmla="*/ 49 h 184"/>
                <a:gd name="T42" fmla="*/ 1 w 236"/>
                <a:gd name="T43" fmla="*/ 35 h 184"/>
                <a:gd name="T44" fmla="*/ 20 w 236"/>
                <a:gd name="T45" fmla="*/ 24 h 184"/>
                <a:gd name="T46" fmla="*/ 39 w 236"/>
                <a:gd name="T47" fmla="*/ 7 h 184"/>
                <a:gd name="T48" fmla="*/ 68 w 236"/>
                <a:gd name="T49" fmla="*/ 27 h 184"/>
                <a:gd name="T50" fmla="*/ 86 w 236"/>
                <a:gd name="T51" fmla="*/ 27 h 184"/>
                <a:gd name="T52" fmla="*/ 108 w 236"/>
                <a:gd name="T53" fmla="*/ 16 h 184"/>
                <a:gd name="T54" fmla="*/ 124 w 236"/>
                <a:gd name="T55" fmla="*/ 0 h 184"/>
                <a:gd name="T56" fmla="*/ 155 w 236"/>
                <a:gd name="T57" fmla="*/ 2 h 184"/>
                <a:gd name="T58" fmla="*/ 167 w 236"/>
                <a:gd name="T59" fmla="*/ 8 h 184"/>
                <a:gd name="T60" fmla="*/ 186 w 236"/>
                <a:gd name="T61" fmla="*/ 8 h 184"/>
                <a:gd name="T62" fmla="*/ 196 w 236"/>
                <a:gd name="T63" fmla="*/ 10 h 184"/>
                <a:gd name="T64" fmla="*/ 202 w 236"/>
                <a:gd name="T65" fmla="*/ 22 h 184"/>
                <a:gd name="T66" fmla="*/ 196 w 236"/>
                <a:gd name="T67" fmla="*/ 34 h 184"/>
                <a:gd name="T68" fmla="*/ 184 w 236"/>
                <a:gd name="T69" fmla="*/ 44 h 184"/>
                <a:gd name="T70" fmla="*/ 190 w 236"/>
                <a:gd name="T71" fmla="*/ 56 h 184"/>
                <a:gd name="T72" fmla="*/ 202 w 236"/>
                <a:gd name="T73" fmla="*/ 60 h 184"/>
                <a:gd name="T74" fmla="*/ 220 w 236"/>
                <a:gd name="T75" fmla="*/ 58 h 184"/>
                <a:gd name="T76" fmla="*/ 227 w 236"/>
                <a:gd name="T77" fmla="*/ 71 h 184"/>
                <a:gd name="T78" fmla="*/ 236 w 236"/>
                <a:gd name="T79" fmla="*/ 74 h 184"/>
                <a:gd name="T80" fmla="*/ 236 w 236"/>
                <a:gd name="T81" fmla="*/ 9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184">
                  <a:moveTo>
                    <a:pt x="236" y="96"/>
                  </a:moveTo>
                  <a:lnTo>
                    <a:pt x="228" y="120"/>
                  </a:lnTo>
                  <a:lnTo>
                    <a:pt x="210" y="137"/>
                  </a:lnTo>
                  <a:lnTo>
                    <a:pt x="204" y="161"/>
                  </a:lnTo>
                  <a:lnTo>
                    <a:pt x="203" y="181"/>
                  </a:lnTo>
                  <a:lnTo>
                    <a:pt x="182" y="184"/>
                  </a:lnTo>
                  <a:lnTo>
                    <a:pt x="159" y="170"/>
                  </a:lnTo>
                  <a:lnTo>
                    <a:pt x="148" y="150"/>
                  </a:lnTo>
                  <a:lnTo>
                    <a:pt x="145" y="129"/>
                  </a:lnTo>
                  <a:lnTo>
                    <a:pt x="139" y="125"/>
                  </a:lnTo>
                  <a:lnTo>
                    <a:pt x="125" y="143"/>
                  </a:lnTo>
                  <a:lnTo>
                    <a:pt x="103" y="138"/>
                  </a:lnTo>
                  <a:lnTo>
                    <a:pt x="92" y="115"/>
                  </a:lnTo>
                  <a:lnTo>
                    <a:pt x="80" y="92"/>
                  </a:lnTo>
                  <a:lnTo>
                    <a:pt x="55" y="93"/>
                  </a:lnTo>
                  <a:lnTo>
                    <a:pt x="45" y="87"/>
                  </a:lnTo>
                  <a:lnTo>
                    <a:pt x="39" y="68"/>
                  </a:lnTo>
                  <a:lnTo>
                    <a:pt x="28" y="64"/>
                  </a:lnTo>
                  <a:lnTo>
                    <a:pt x="8" y="71"/>
                  </a:lnTo>
                  <a:lnTo>
                    <a:pt x="6" y="59"/>
                  </a:lnTo>
                  <a:lnTo>
                    <a:pt x="0" y="49"/>
                  </a:lnTo>
                  <a:lnTo>
                    <a:pt x="1" y="35"/>
                  </a:lnTo>
                  <a:lnTo>
                    <a:pt x="20" y="24"/>
                  </a:lnTo>
                  <a:lnTo>
                    <a:pt x="39" y="7"/>
                  </a:lnTo>
                  <a:lnTo>
                    <a:pt x="68" y="27"/>
                  </a:lnTo>
                  <a:lnTo>
                    <a:pt x="86" y="27"/>
                  </a:lnTo>
                  <a:lnTo>
                    <a:pt x="108" y="16"/>
                  </a:lnTo>
                  <a:lnTo>
                    <a:pt x="124" y="0"/>
                  </a:lnTo>
                  <a:lnTo>
                    <a:pt x="155" y="2"/>
                  </a:lnTo>
                  <a:lnTo>
                    <a:pt x="167" y="8"/>
                  </a:lnTo>
                  <a:lnTo>
                    <a:pt x="186" y="8"/>
                  </a:lnTo>
                  <a:lnTo>
                    <a:pt x="196" y="10"/>
                  </a:lnTo>
                  <a:lnTo>
                    <a:pt x="202" y="22"/>
                  </a:lnTo>
                  <a:lnTo>
                    <a:pt x="196" y="34"/>
                  </a:lnTo>
                  <a:lnTo>
                    <a:pt x="184" y="44"/>
                  </a:lnTo>
                  <a:lnTo>
                    <a:pt x="190" y="56"/>
                  </a:lnTo>
                  <a:lnTo>
                    <a:pt x="202" y="60"/>
                  </a:lnTo>
                  <a:lnTo>
                    <a:pt x="220" y="58"/>
                  </a:lnTo>
                  <a:lnTo>
                    <a:pt x="227" y="71"/>
                  </a:lnTo>
                  <a:lnTo>
                    <a:pt x="236" y="74"/>
                  </a:lnTo>
                  <a:lnTo>
                    <a:pt x="236" y="9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76" name="Freeform 571"/>
            <p:cNvSpPr>
              <a:spLocks/>
            </p:cNvSpPr>
            <p:nvPr/>
          </p:nvSpPr>
          <p:spPr bwMode="auto">
            <a:xfrm>
              <a:off x="4789" y="2684"/>
              <a:ext cx="287" cy="169"/>
            </a:xfrm>
            <a:custGeom>
              <a:avLst/>
              <a:gdLst>
                <a:gd name="T0" fmla="*/ 272 w 287"/>
                <a:gd name="T1" fmla="*/ 73 h 169"/>
                <a:gd name="T2" fmla="*/ 255 w 287"/>
                <a:gd name="T3" fmla="*/ 91 h 169"/>
                <a:gd name="T4" fmla="*/ 244 w 287"/>
                <a:gd name="T5" fmla="*/ 65 h 169"/>
                <a:gd name="T6" fmla="*/ 223 w 287"/>
                <a:gd name="T7" fmla="*/ 58 h 169"/>
                <a:gd name="T8" fmla="*/ 234 w 287"/>
                <a:gd name="T9" fmla="*/ 21 h 169"/>
                <a:gd name="T10" fmla="*/ 201 w 287"/>
                <a:gd name="T11" fmla="*/ 17 h 169"/>
                <a:gd name="T12" fmla="*/ 173 w 287"/>
                <a:gd name="T13" fmla="*/ 11 h 169"/>
                <a:gd name="T14" fmla="*/ 155 w 287"/>
                <a:gd name="T15" fmla="*/ 17 h 169"/>
                <a:gd name="T16" fmla="*/ 125 w 287"/>
                <a:gd name="T17" fmla="*/ 22 h 169"/>
                <a:gd name="T18" fmla="*/ 90 w 287"/>
                <a:gd name="T19" fmla="*/ 18 h 169"/>
                <a:gd name="T20" fmla="*/ 73 w 287"/>
                <a:gd name="T21" fmla="*/ 24 h 169"/>
                <a:gd name="T22" fmla="*/ 61 w 287"/>
                <a:gd name="T23" fmla="*/ 38 h 169"/>
                <a:gd name="T24" fmla="*/ 43 w 287"/>
                <a:gd name="T25" fmla="*/ 59 h 169"/>
                <a:gd name="T26" fmla="*/ 29 w 287"/>
                <a:gd name="T27" fmla="*/ 78 h 169"/>
                <a:gd name="T28" fmla="*/ 11 w 287"/>
                <a:gd name="T29" fmla="*/ 105 h 169"/>
                <a:gd name="T30" fmla="*/ 1 w 287"/>
                <a:gd name="T31" fmla="*/ 130 h 169"/>
                <a:gd name="T32" fmla="*/ 4 w 287"/>
                <a:gd name="T33" fmla="*/ 152 h 169"/>
                <a:gd name="T34" fmla="*/ 12 w 287"/>
                <a:gd name="T35" fmla="*/ 137 h 169"/>
                <a:gd name="T36" fmla="*/ 15 w 287"/>
                <a:gd name="T37" fmla="*/ 130 h 169"/>
                <a:gd name="T38" fmla="*/ 31 w 287"/>
                <a:gd name="T39" fmla="*/ 118 h 169"/>
                <a:gd name="T40" fmla="*/ 53 w 287"/>
                <a:gd name="T41" fmla="*/ 133 h 169"/>
                <a:gd name="T42" fmla="*/ 52 w 287"/>
                <a:gd name="T43" fmla="*/ 135 h 169"/>
                <a:gd name="T44" fmla="*/ 92 w 287"/>
                <a:gd name="T45" fmla="*/ 157 h 169"/>
                <a:gd name="T46" fmla="*/ 126 w 287"/>
                <a:gd name="T47" fmla="*/ 154 h 169"/>
                <a:gd name="T48" fmla="*/ 147 w 287"/>
                <a:gd name="T49" fmla="*/ 130 h 169"/>
                <a:gd name="T50" fmla="*/ 163 w 287"/>
                <a:gd name="T51" fmla="*/ 137 h 169"/>
                <a:gd name="T52" fmla="*/ 179 w 287"/>
                <a:gd name="T53" fmla="*/ 150 h 169"/>
                <a:gd name="T54" fmla="*/ 179 w 287"/>
                <a:gd name="T55" fmla="*/ 151 h 169"/>
                <a:gd name="T56" fmla="*/ 179 w 287"/>
                <a:gd name="T57" fmla="*/ 164 h 169"/>
                <a:gd name="T58" fmla="*/ 179 w 287"/>
                <a:gd name="T59" fmla="*/ 165 h 169"/>
                <a:gd name="T60" fmla="*/ 180 w 287"/>
                <a:gd name="T61" fmla="*/ 166 h 169"/>
                <a:gd name="T62" fmla="*/ 183 w 287"/>
                <a:gd name="T63" fmla="*/ 168 h 169"/>
                <a:gd name="T64" fmla="*/ 186 w 287"/>
                <a:gd name="T65" fmla="*/ 169 h 169"/>
                <a:gd name="T66" fmla="*/ 190 w 287"/>
                <a:gd name="T67" fmla="*/ 140 h 169"/>
                <a:gd name="T68" fmla="*/ 216 w 287"/>
                <a:gd name="T69" fmla="*/ 137 h 169"/>
                <a:gd name="T70" fmla="*/ 241 w 287"/>
                <a:gd name="T71" fmla="*/ 132 h 169"/>
                <a:gd name="T72" fmla="*/ 258 w 287"/>
                <a:gd name="T73" fmla="*/ 141 h 169"/>
                <a:gd name="T74" fmla="*/ 285 w 287"/>
                <a:gd name="T75" fmla="*/ 108 h 169"/>
                <a:gd name="T76" fmla="*/ 279 w 287"/>
                <a:gd name="T77" fmla="*/ 8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7" h="169">
                  <a:moveTo>
                    <a:pt x="279" y="82"/>
                  </a:moveTo>
                  <a:lnTo>
                    <a:pt x="272" y="73"/>
                  </a:lnTo>
                  <a:lnTo>
                    <a:pt x="266" y="80"/>
                  </a:lnTo>
                  <a:lnTo>
                    <a:pt x="255" y="91"/>
                  </a:lnTo>
                  <a:lnTo>
                    <a:pt x="249" y="83"/>
                  </a:lnTo>
                  <a:lnTo>
                    <a:pt x="244" y="65"/>
                  </a:lnTo>
                  <a:lnTo>
                    <a:pt x="228" y="66"/>
                  </a:lnTo>
                  <a:lnTo>
                    <a:pt x="223" y="58"/>
                  </a:lnTo>
                  <a:lnTo>
                    <a:pt x="230" y="51"/>
                  </a:lnTo>
                  <a:lnTo>
                    <a:pt x="234" y="21"/>
                  </a:lnTo>
                  <a:lnTo>
                    <a:pt x="216" y="21"/>
                  </a:lnTo>
                  <a:lnTo>
                    <a:pt x="201" y="17"/>
                  </a:lnTo>
                  <a:lnTo>
                    <a:pt x="189" y="0"/>
                  </a:lnTo>
                  <a:lnTo>
                    <a:pt x="173" y="11"/>
                  </a:lnTo>
                  <a:lnTo>
                    <a:pt x="166" y="5"/>
                  </a:lnTo>
                  <a:lnTo>
                    <a:pt x="155" y="17"/>
                  </a:lnTo>
                  <a:lnTo>
                    <a:pt x="138" y="14"/>
                  </a:lnTo>
                  <a:lnTo>
                    <a:pt x="125" y="22"/>
                  </a:lnTo>
                  <a:lnTo>
                    <a:pt x="105" y="16"/>
                  </a:lnTo>
                  <a:lnTo>
                    <a:pt x="90" y="18"/>
                  </a:lnTo>
                  <a:lnTo>
                    <a:pt x="80" y="28"/>
                  </a:lnTo>
                  <a:lnTo>
                    <a:pt x="73" y="24"/>
                  </a:lnTo>
                  <a:lnTo>
                    <a:pt x="62" y="25"/>
                  </a:lnTo>
                  <a:lnTo>
                    <a:pt x="61" y="38"/>
                  </a:lnTo>
                  <a:lnTo>
                    <a:pt x="66" y="45"/>
                  </a:lnTo>
                  <a:lnTo>
                    <a:pt x="43" y="59"/>
                  </a:lnTo>
                  <a:lnTo>
                    <a:pt x="40" y="70"/>
                  </a:lnTo>
                  <a:lnTo>
                    <a:pt x="29" y="78"/>
                  </a:lnTo>
                  <a:lnTo>
                    <a:pt x="27" y="87"/>
                  </a:lnTo>
                  <a:lnTo>
                    <a:pt x="11" y="105"/>
                  </a:lnTo>
                  <a:lnTo>
                    <a:pt x="10" y="118"/>
                  </a:lnTo>
                  <a:lnTo>
                    <a:pt x="1" y="130"/>
                  </a:lnTo>
                  <a:lnTo>
                    <a:pt x="0" y="153"/>
                  </a:lnTo>
                  <a:lnTo>
                    <a:pt x="4" y="152"/>
                  </a:lnTo>
                  <a:lnTo>
                    <a:pt x="14" y="137"/>
                  </a:lnTo>
                  <a:lnTo>
                    <a:pt x="12" y="137"/>
                  </a:lnTo>
                  <a:lnTo>
                    <a:pt x="7" y="142"/>
                  </a:lnTo>
                  <a:lnTo>
                    <a:pt x="15" y="130"/>
                  </a:lnTo>
                  <a:lnTo>
                    <a:pt x="21" y="122"/>
                  </a:lnTo>
                  <a:lnTo>
                    <a:pt x="31" y="118"/>
                  </a:lnTo>
                  <a:lnTo>
                    <a:pt x="47" y="121"/>
                  </a:lnTo>
                  <a:lnTo>
                    <a:pt x="53" y="133"/>
                  </a:lnTo>
                  <a:lnTo>
                    <a:pt x="51" y="134"/>
                  </a:lnTo>
                  <a:lnTo>
                    <a:pt x="52" y="135"/>
                  </a:lnTo>
                  <a:lnTo>
                    <a:pt x="68" y="169"/>
                  </a:lnTo>
                  <a:lnTo>
                    <a:pt x="92" y="157"/>
                  </a:lnTo>
                  <a:lnTo>
                    <a:pt x="111" y="159"/>
                  </a:lnTo>
                  <a:lnTo>
                    <a:pt x="126" y="154"/>
                  </a:lnTo>
                  <a:lnTo>
                    <a:pt x="140" y="131"/>
                  </a:lnTo>
                  <a:lnTo>
                    <a:pt x="147" y="130"/>
                  </a:lnTo>
                  <a:lnTo>
                    <a:pt x="151" y="123"/>
                  </a:lnTo>
                  <a:lnTo>
                    <a:pt x="163" y="137"/>
                  </a:lnTo>
                  <a:lnTo>
                    <a:pt x="178" y="150"/>
                  </a:lnTo>
                  <a:lnTo>
                    <a:pt x="179" y="150"/>
                  </a:lnTo>
                  <a:lnTo>
                    <a:pt x="179" y="150"/>
                  </a:lnTo>
                  <a:lnTo>
                    <a:pt x="179" y="151"/>
                  </a:lnTo>
                  <a:lnTo>
                    <a:pt x="179" y="151"/>
                  </a:lnTo>
                  <a:lnTo>
                    <a:pt x="179" y="164"/>
                  </a:lnTo>
                  <a:lnTo>
                    <a:pt x="179" y="164"/>
                  </a:lnTo>
                  <a:lnTo>
                    <a:pt x="179" y="165"/>
                  </a:lnTo>
                  <a:lnTo>
                    <a:pt x="180" y="165"/>
                  </a:lnTo>
                  <a:lnTo>
                    <a:pt x="180" y="166"/>
                  </a:lnTo>
                  <a:lnTo>
                    <a:pt x="181" y="167"/>
                  </a:lnTo>
                  <a:lnTo>
                    <a:pt x="183" y="168"/>
                  </a:lnTo>
                  <a:lnTo>
                    <a:pt x="185" y="169"/>
                  </a:lnTo>
                  <a:lnTo>
                    <a:pt x="186" y="169"/>
                  </a:lnTo>
                  <a:lnTo>
                    <a:pt x="193" y="167"/>
                  </a:lnTo>
                  <a:lnTo>
                    <a:pt x="190" y="140"/>
                  </a:lnTo>
                  <a:lnTo>
                    <a:pt x="195" y="133"/>
                  </a:lnTo>
                  <a:lnTo>
                    <a:pt x="216" y="137"/>
                  </a:lnTo>
                  <a:lnTo>
                    <a:pt x="229" y="130"/>
                  </a:lnTo>
                  <a:lnTo>
                    <a:pt x="241" y="132"/>
                  </a:lnTo>
                  <a:lnTo>
                    <a:pt x="254" y="140"/>
                  </a:lnTo>
                  <a:lnTo>
                    <a:pt x="258" y="141"/>
                  </a:lnTo>
                  <a:lnTo>
                    <a:pt x="262" y="127"/>
                  </a:lnTo>
                  <a:lnTo>
                    <a:pt x="285" y="108"/>
                  </a:lnTo>
                  <a:lnTo>
                    <a:pt x="287" y="98"/>
                  </a:lnTo>
                  <a:lnTo>
                    <a:pt x="279" y="8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77" name="Freeform 572"/>
            <p:cNvSpPr>
              <a:spLocks/>
            </p:cNvSpPr>
            <p:nvPr/>
          </p:nvSpPr>
          <p:spPr bwMode="auto">
            <a:xfrm>
              <a:off x="4789" y="2684"/>
              <a:ext cx="287" cy="169"/>
            </a:xfrm>
            <a:custGeom>
              <a:avLst/>
              <a:gdLst>
                <a:gd name="T0" fmla="*/ 272 w 287"/>
                <a:gd name="T1" fmla="*/ 73 h 169"/>
                <a:gd name="T2" fmla="*/ 255 w 287"/>
                <a:gd name="T3" fmla="*/ 91 h 169"/>
                <a:gd name="T4" fmla="*/ 244 w 287"/>
                <a:gd name="T5" fmla="*/ 65 h 169"/>
                <a:gd name="T6" fmla="*/ 223 w 287"/>
                <a:gd name="T7" fmla="*/ 58 h 169"/>
                <a:gd name="T8" fmla="*/ 234 w 287"/>
                <a:gd name="T9" fmla="*/ 21 h 169"/>
                <a:gd name="T10" fmla="*/ 201 w 287"/>
                <a:gd name="T11" fmla="*/ 17 h 169"/>
                <a:gd name="T12" fmla="*/ 173 w 287"/>
                <a:gd name="T13" fmla="*/ 11 h 169"/>
                <a:gd name="T14" fmla="*/ 155 w 287"/>
                <a:gd name="T15" fmla="*/ 17 h 169"/>
                <a:gd name="T16" fmla="*/ 125 w 287"/>
                <a:gd name="T17" fmla="*/ 22 h 169"/>
                <a:gd name="T18" fmla="*/ 90 w 287"/>
                <a:gd name="T19" fmla="*/ 18 h 169"/>
                <a:gd name="T20" fmla="*/ 73 w 287"/>
                <a:gd name="T21" fmla="*/ 24 h 169"/>
                <a:gd name="T22" fmla="*/ 61 w 287"/>
                <a:gd name="T23" fmla="*/ 38 h 169"/>
                <a:gd name="T24" fmla="*/ 43 w 287"/>
                <a:gd name="T25" fmla="*/ 59 h 169"/>
                <a:gd name="T26" fmla="*/ 29 w 287"/>
                <a:gd name="T27" fmla="*/ 78 h 169"/>
                <a:gd name="T28" fmla="*/ 11 w 287"/>
                <a:gd name="T29" fmla="*/ 105 h 169"/>
                <a:gd name="T30" fmla="*/ 1 w 287"/>
                <a:gd name="T31" fmla="*/ 130 h 169"/>
                <a:gd name="T32" fmla="*/ 4 w 287"/>
                <a:gd name="T33" fmla="*/ 152 h 169"/>
                <a:gd name="T34" fmla="*/ 12 w 287"/>
                <a:gd name="T35" fmla="*/ 137 h 169"/>
                <a:gd name="T36" fmla="*/ 15 w 287"/>
                <a:gd name="T37" fmla="*/ 130 h 169"/>
                <a:gd name="T38" fmla="*/ 31 w 287"/>
                <a:gd name="T39" fmla="*/ 118 h 169"/>
                <a:gd name="T40" fmla="*/ 53 w 287"/>
                <a:gd name="T41" fmla="*/ 133 h 169"/>
                <a:gd name="T42" fmla="*/ 52 w 287"/>
                <a:gd name="T43" fmla="*/ 135 h 169"/>
                <a:gd name="T44" fmla="*/ 92 w 287"/>
                <a:gd name="T45" fmla="*/ 157 h 169"/>
                <a:gd name="T46" fmla="*/ 126 w 287"/>
                <a:gd name="T47" fmla="*/ 154 h 169"/>
                <a:gd name="T48" fmla="*/ 147 w 287"/>
                <a:gd name="T49" fmla="*/ 130 h 169"/>
                <a:gd name="T50" fmla="*/ 163 w 287"/>
                <a:gd name="T51" fmla="*/ 137 h 169"/>
                <a:gd name="T52" fmla="*/ 179 w 287"/>
                <a:gd name="T53" fmla="*/ 150 h 169"/>
                <a:gd name="T54" fmla="*/ 179 w 287"/>
                <a:gd name="T55" fmla="*/ 151 h 169"/>
                <a:gd name="T56" fmla="*/ 179 w 287"/>
                <a:gd name="T57" fmla="*/ 164 h 169"/>
                <a:gd name="T58" fmla="*/ 179 w 287"/>
                <a:gd name="T59" fmla="*/ 165 h 169"/>
                <a:gd name="T60" fmla="*/ 180 w 287"/>
                <a:gd name="T61" fmla="*/ 166 h 169"/>
                <a:gd name="T62" fmla="*/ 183 w 287"/>
                <a:gd name="T63" fmla="*/ 168 h 169"/>
                <a:gd name="T64" fmla="*/ 186 w 287"/>
                <a:gd name="T65" fmla="*/ 169 h 169"/>
                <a:gd name="T66" fmla="*/ 190 w 287"/>
                <a:gd name="T67" fmla="*/ 140 h 169"/>
                <a:gd name="T68" fmla="*/ 216 w 287"/>
                <a:gd name="T69" fmla="*/ 137 h 169"/>
                <a:gd name="T70" fmla="*/ 241 w 287"/>
                <a:gd name="T71" fmla="*/ 132 h 169"/>
                <a:gd name="T72" fmla="*/ 258 w 287"/>
                <a:gd name="T73" fmla="*/ 141 h 169"/>
                <a:gd name="T74" fmla="*/ 285 w 287"/>
                <a:gd name="T75" fmla="*/ 108 h 169"/>
                <a:gd name="T76" fmla="*/ 279 w 287"/>
                <a:gd name="T77" fmla="*/ 8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7" h="169">
                  <a:moveTo>
                    <a:pt x="279" y="82"/>
                  </a:moveTo>
                  <a:lnTo>
                    <a:pt x="272" y="73"/>
                  </a:lnTo>
                  <a:lnTo>
                    <a:pt x="266" y="80"/>
                  </a:lnTo>
                  <a:lnTo>
                    <a:pt x="255" y="91"/>
                  </a:lnTo>
                  <a:lnTo>
                    <a:pt x="249" y="83"/>
                  </a:lnTo>
                  <a:lnTo>
                    <a:pt x="244" y="65"/>
                  </a:lnTo>
                  <a:lnTo>
                    <a:pt x="228" y="66"/>
                  </a:lnTo>
                  <a:lnTo>
                    <a:pt x="223" y="58"/>
                  </a:lnTo>
                  <a:lnTo>
                    <a:pt x="230" y="51"/>
                  </a:lnTo>
                  <a:lnTo>
                    <a:pt x="234" y="21"/>
                  </a:lnTo>
                  <a:lnTo>
                    <a:pt x="216" y="21"/>
                  </a:lnTo>
                  <a:lnTo>
                    <a:pt x="201" y="17"/>
                  </a:lnTo>
                  <a:lnTo>
                    <a:pt x="189" y="0"/>
                  </a:lnTo>
                  <a:lnTo>
                    <a:pt x="173" y="11"/>
                  </a:lnTo>
                  <a:lnTo>
                    <a:pt x="166" y="5"/>
                  </a:lnTo>
                  <a:lnTo>
                    <a:pt x="155" y="17"/>
                  </a:lnTo>
                  <a:lnTo>
                    <a:pt x="138" y="14"/>
                  </a:lnTo>
                  <a:lnTo>
                    <a:pt x="125" y="22"/>
                  </a:lnTo>
                  <a:lnTo>
                    <a:pt x="105" y="16"/>
                  </a:lnTo>
                  <a:lnTo>
                    <a:pt x="90" y="18"/>
                  </a:lnTo>
                  <a:lnTo>
                    <a:pt x="80" y="28"/>
                  </a:lnTo>
                  <a:lnTo>
                    <a:pt x="73" y="24"/>
                  </a:lnTo>
                  <a:lnTo>
                    <a:pt x="62" y="25"/>
                  </a:lnTo>
                  <a:lnTo>
                    <a:pt x="61" y="38"/>
                  </a:lnTo>
                  <a:lnTo>
                    <a:pt x="66" y="45"/>
                  </a:lnTo>
                  <a:lnTo>
                    <a:pt x="43" y="59"/>
                  </a:lnTo>
                  <a:lnTo>
                    <a:pt x="40" y="70"/>
                  </a:lnTo>
                  <a:lnTo>
                    <a:pt x="29" y="78"/>
                  </a:lnTo>
                  <a:lnTo>
                    <a:pt x="27" y="87"/>
                  </a:lnTo>
                  <a:lnTo>
                    <a:pt x="11" y="105"/>
                  </a:lnTo>
                  <a:lnTo>
                    <a:pt x="10" y="118"/>
                  </a:lnTo>
                  <a:lnTo>
                    <a:pt x="1" y="130"/>
                  </a:lnTo>
                  <a:lnTo>
                    <a:pt x="0" y="153"/>
                  </a:lnTo>
                  <a:lnTo>
                    <a:pt x="4" y="152"/>
                  </a:lnTo>
                  <a:lnTo>
                    <a:pt x="14" y="137"/>
                  </a:lnTo>
                  <a:lnTo>
                    <a:pt x="12" y="137"/>
                  </a:lnTo>
                  <a:lnTo>
                    <a:pt x="7" y="142"/>
                  </a:lnTo>
                  <a:lnTo>
                    <a:pt x="15" y="130"/>
                  </a:lnTo>
                  <a:lnTo>
                    <a:pt x="21" y="122"/>
                  </a:lnTo>
                  <a:lnTo>
                    <a:pt x="31" y="118"/>
                  </a:lnTo>
                  <a:lnTo>
                    <a:pt x="47" y="121"/>
                  </a:lnTo>
                  <a:lnTo>
                    <a:pt x="53" y="133"/>
                  </a:lnTo>
                  <a:lnTo>
                    <a:pt x="51" y="134"/>
                  </a:lnTo>
                  <a:lnTo>
                    <a:pt x="52" y="135"/>
                  </a:lnTo>
                  <a:lnTo>
                    <a:pt x="68" y="169"/>
                  </a:lnTo>
                  <a:lnTo>
                    <a:pt x="92" y="157"/>
                  </a:lnTo>
                  <a:lnTo>
                    <a:pt x="111" y="159"/>
                  </a:lnTo>
                  <a:lnTo>
                    <a:pt x="126" y="154"/>
                  </a:lnTo>
                  <a:lnTo>
                    <a:pt x="140" y="131"/>
                  </a:lnTo>
                  <a:lnTo>
                    <a:pt x="147" y="130"/>
                  </a:lnTo>
                  <a:lnTo>
                    <a:pt x="151" y="123"/>
                  </a:lnTo>
                  <a:lnTo>
                    <a:pt x="163" y="137"/>
                  </a:lnTo>
                  <a:lnTo>
                    <a:pt x="178" y="150"/>
                  </a:lnTo>
                  <a:lnTo>
                    <a:pt x="179" y="150"/>
                  </a:lnTo>
                  <a:lnTo>
                    <a:pt x="179" y="150"/>
                  </a:lnTo>
                  <a:lnTo>
                    <a:pt x="179" y="151"/>
                  </a:lnTo>
                  <a:lnTo>
                    <a:pt x="179" y="151"/>
                  </a:lnTo>
                  <a:lnTo>
                    <a:pt x="179" y="164"/>
                  </a:lnTo>
                  <a:lnTo>
                    <a:pt x="179" y="164"/>
                  </a:lnTo>
                  <a:lnTo>
                    <a:pt x="179" y="165"/>
                  </a:lnTo>
                  <a:lnTo>
                    <a:pt x="180" y="165"/>
                  </a:lnTo>
                  <a:lnTo>
                    <a:pt x="180" y="166"/>
                  </a:lnTo>
                  <a:lnTo>
                    <a:pt x="181" y="167"/>
                  </a:lnTo>
                  <a:lnTo>
                    <a:pt x="183" y="168"/>
                  </a:lnTo>
                  <a:lnTo>
                    <a:pt x="185" y="169"/>
                  </a:lnTo>
                  <a:lnTo>
                    <a:pt x="186" y="169"/>
                  </a:lnTo>
                  <a:lnTo>
                    <a:pt x="193" y="167"/>
                  </a:lnTo>
                  <a:lnTo>
                    <a:pt x="190" y="140"/>
                  </a:lnTo>
                  <a:lnTo>
                    <a:pt x="195" y="133"/>
                  </a:lnTo>
                  <a:lnTo>
                    <a:pt x="216" y="137"/>
                  </a:lnTo>
                  <a:lnTo>
                    <a:pt x="229" y="130"/>
                  </a:lnTo>
                  <a:lnTo>
                    <a:pt x="241" y="132"/>
                  </a:lnTo>
                  <a:lnTo>
                    <a:pt x="254" y="140"/>
                  </a:lnTo>
                  <a:lnTo>
                    <a:pt x="258" y="141"/>
                  </a:lnTo>
                  <a:lnTo>
                    <a:pt x="262" y="127"/>
                  </a:lnTo>
                  <a:lnTo>
                    <a:pt x="285" y="108"/>
                  </a:lnTo>
                  <a:lnTo>
                    <a:pt x="287" y="98"/>
                  </a:lnTo>
                  <a:lnTo>
                    <a:pt x="279" y="82"/>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78" name="Freeform 573"/>
            <p:cNvSpPr>
              <a:spLocks/>
            </p:cNvSpPr>
            <p:nvPr/>
          </p:nvSpPr>
          <p:spPr bwMode="auto">
            <a:xfrm>
              <a:off x="5011" y="2734"/>
              <a:ext cx="20" cy="17"/>
            </a:xfrm>
            <a:custGeom>
              <a:avLst/>
              <a:gdLst>
                <a:gd name="T0" fmla="*/ 20 w 20"/>
                <a:gd name="T1" fmla="*/ 16 h 17"/>
                <a:gd name="T2" fmla="*/ 4 w 20"/>
                <a:gd name="T3" fmla="*/ 17 h 17"/>
                <a:gd name="T4" fmla="*/ 0 w 20"/>
                <a:gd name="T5" fmla="*/ 8 h 17"/>
                <a:gd name="T6" fmla="*/ 6 w 20"/>
                <a:gd name="T7" fmla="*/ 0 h 17"/>
                <a:gd name="T8" fmla="*/ 20 w 20"/>
                <a:gd name="T9" fmla="*/ 16 h 17"/>
              </a:gdLst>
              <a:ahLst/>
              <a:cxnLst>
                <a:cxn ang="0">
                  <a:pos x="T0" y="T1"/>
                </a:cxn>
                <a:cxn ang="0">
                  <a:pos x="T2" y="T3"/>
                </a:cxn>
                <a:cxn ang="0">
                  <a:pos x="T4" y="T5"/>
                </a:cxn>
                <a:cxn ang="0">
                  <a:pos x="T6" y="T7"/>
                </a:cxn>
                <a:cxn ang="0">
                  <a:pos x="T8" y="T9"/>
                </a:cxn>
              </a:cxnLst>
              <a:rect l="0" t="0" r="r" b="b"/>
              <a:pathLst>
                <a:path w="20" h="17">
                  <a:moveTo>
                    <a:pt x="20" y="16"/>
                  </a:moveTo>
                  <a:lnTo>
                    <a:pt x="4" y="17"/>
                  </a:lnTo>
                  <a:lnTo>
                    <a:pt x="0" y="8"/>
                  </a:lnTo>
                  <a:lnTo>
                    <a:pt x="6" y="0"/>
                  </a:lnTo>
                  <a:lnTo>
                    <a:pt x="20" y="16"/>
                  </a:lnTo>
                  <a:close/>
                </a:path>
              </a:pathLst>
            </a:custGeom>
            <a:solidFill>
              <a:srgbClr val="948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79" name="Freeform 574"/>
            <p:cNvSpPr>
              <a:spLocks/>
            </p:cNvSpPr>
            <p:nvPr/>
          </p:nvSpPr>
          <p:spPr bwMode="auto">
            <a:xfrm>
              <a:off x="5011" y="2734"/>
              <a:ext cx="20" cy="17"/>
            </a:xfrm>
            <a:custGeom>
              <a:avLst/>
              <a:gdLst>
                <a:gd name="T0" fmla="*/ 20 w 20"/>
                <a:gd name="T1" fmla="*/ 16 h 17"/>
                <a:gd name="T2" fmla="*/ 4 w 20"/>
                <a:gd name="T3" fmla="*/ 17 h 17"/>
                <a:gd name="T4" fmla="*/ 0 w 20"/>
                <a:gd name="T5" fmla="*/ 8 h 17"/>
                <a:gd name="T6" fmla="*/ 6 w 20"/>
                <a:gd name="T7" fmla="*/ 0 h 17"/>
                <a:gd name="T8" fmla="*/ 20 w 20"/>
                <a:gd name="T9" fmla="*/ 16 h 17"/>
              </a:gdLst>
              <a:ahLst/>
              <a:cxnLst>
                <a:cxn ang="0">
                  <a:pos x="T0" y="T1"/>
                </a:cxn>
                <a:cxn ang="0">
                  <a:pos x="T2" y="T3"/>
                </a:cxn>
                <a:cxn ang="0">
                  <a:pos x="T4" y="T5"/>
                </a:cxn>
                <a:cxn ang="0">
                  <a:pos x="T6" y="T7"/>
                </a:cxn>
                <a:cxn ang="0">
                  <a:pos x="T8" y="T9"/>
                </a:cxn>
              </a:cxnLst>
              <a:rect l="0" t="0" r="r" b="b"/>
              <a:pathLst>
                <a:path w="20" h="17">
                  <a:moveTo>
                    <a:pt x="20" y="16"/>
                  </a:moveTo>
                  <a:lnTo>
                    <a:pt x="4" y="17"/>
                  </a:lnTo>
                  <a:lnTo>
                    <a:pt x="0" y="8"/>
                  </a:lnTo>
                  <a:lnTo>
                    <a:pt x="6" y="0"/>
                  </a:lnTo>
                  <a:lnTo>
                    <a:pt x="20" y="1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80" name="Freeform 575"/>
            <p:cNvSpPr>
              <a:spLocks/>
            </p:cNvSpPr>
            <p:nvPr/>
          </p:nvSpPr>
          <p:spPr bwMode="auto">
            <a:xfrm>
              <a:off x="5017" y="2565"/>
              <a:ext cx="469" cy="244"/>
            </a:xfrm>
            <a:custGeom>
              <a:avLst/>
              <a:gdLst>
                <a:gd name="T0" fmla="*/ 457 w 469"/>
                <a:gd name="T1" fmla="*/ 101 h 244"/>
                <a:gd name="T2" fmla="*/ 448 w 469"/>
                <a:gd name="T3" fmla="*/ 96 h 244"/>
                <a:gd name="T4" fmla="*/ 440 w 469"/>
                <a:gd name="T5" fmla="*/ 109 h 244"/>
                <a:gd name="T6" fmla="*/ 433 w 469"/>
                <a:gd name="T7" fmla="*/ 159 h 244"/>
                <a:gd name="T8" fmla="*/ 403 w 469"/>
                <a:gd name="T9" fmla="*/ 213 h 244"/>
                <a:gd name="T10" fmla="*/ 377 w 469"/>
                <a:gd name="T11" fmla="*/ 214 h 244"/>
                <a:gd name="T12" fmla="*/ 339 w 469"/>
                <a:gd name="T13" fmla="*/ 220 h 244"/>
                <a:gd name="T14" fmla="*/ 251 w 469"/>
                <a:gd name="T15" fmla="*/ 233 h 244"/>
                <a:gd name="T16" fmla="*/ 179 w 469"/>
                <a:gd name="T17" fmla="*/ 220 h 244"/>
                <a:gd name="T18" fmla="*/ 153 w 469"/>
                <a:gd name="T19" fmla="*/ 183 h 244"/>
                <a:gd name="T20" fmla="*/ 89 w 469"/>
                <a:gd name="T21" fmla="*/ 209 h 244"/>
                <a:gd name="T22" fmla="*/ 49 w 469"/>
                <a:gd name="T23" fmla="*/ 202 h 244"/>
                <a:gd name="T24" fmla="*/ 37 w 469"/>
                <a:gd name="T25" fmla="*/ 199 h 244"/>
                <a:gd name="T26" fmla="*/ 20 w 469"/>
                <a:gd name="T27" fmla="*/ 202 h 244"/>
                <a:gd name="T28" fmla="*/ 0 w 469"/>
                <a:gd name="T29" fmla="*/ 170 h 244"/>
                <a:gd name="T30" fmla="*/ 14 w 469"/>
                <a:gd name="T31" fmla="*/ 140 h 244"/>
                <a:gd name="T32" fmla="*/ 47 w 469"/>
                <a:gd name="T33" fmla="*/ 160 h 244"/>
                <a:gd name="T34" fmla="*/ 55 w 469"/>
                <a:gd name="T35" fmla="*/ 142 h 244"/>
                <a:gd name="T36" fmla="*/ 92 w 469"/>
                <a:gd name="T37" fmla="*/ 152 h 244"/>
                <a:gd name="T38" fmla="*/ 129 w 469"/>
                <a:gd name="T39" fmla="*/ 131 h 244"/>
                <a:gd name="T40" fmla="*/ 186 w 469"/>
                <a:gd name="T41" fmla="*/ 125 h 244"/>
                <a:gd name="T42" fmla="*/ 213 w 469"/>
                <a:gd name="T43" fmla="*/ 124 h 244"/>
                <a:gd name="T44" fmla="*/ 200 w 469"/>
                <a:gd name="T45" fmla="*/ 88 h 244"/>
                <a:gd name="T46" fmla="*/ 240 w 469"/>
                <a:gd name="T47" fmla="*/ 66 h 244"/>
                <a:gd name="T48" fmla="*/ 263 w 469"/>
                <a:gd name="T49" fmla="*/ 32 h 244"/>
                <a:gd name="T50" fmla="*/ 294 w 469"/>
                <a:gd name="T51" fmla="*/ 40 h 244"/>
                <a:gd name="T52" fmla="*/ 315 w 469"/>
                <a:gd name="T53" fmla="*/ 42 h 244"/>
                <a:gd name="T54" fmla="*/ 340 w 469"/>
                <a:gd name="T55" fmla="*/ 24 h 244"/>
                <a:gd name="T56" fmla="*/ 348 w 469"/>
                <a:gd name="T57" fmla="*/ 0 h 244"/>
                <a:gd name="T58" fmla="*/ 385 w 469"/>
                <a:gd name="T59" fmla="*/ 7 h 244"/>
                <a:gd name="T60" fmla="*/ 433 w 469"/>
                <a:gd name="T61" fmla="*/ 18 h 244"/>
                <a:gd name="T62" fmla="*/ 451 w 469"/>
                <a:gd name="T63" fmla="*/ 39 h 244"/>
                <a:gd name="T64" fmla="*/ 465 w 469"/>
                <a:gd name="T65" fmla="*/ 8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9" h="244">
                  <a:moveTo>
                    <a:pt x="469" y="104"/>
                  </a:moveTo>
                  <a:lnTo>
                    <a:pt x="457" y="101"/>
                  </a:lnTo>
                  <a:lnTo>
                    <a:pt x="450" y="105"/>
                  </a:lnTo>
                  <a:lnTo>
                    <a:pt x="448" y="96"/>
                  </a:lnTo>
                  <a:lnTo>
                    <a:pt x="442" y="102"/>
                  </a:lnTo>
                  <a:lnTo>
                    <a:pt x="440" y="109"/>
                  </a:lnTo>
                  <a:lnTo>
                    <a:pt x="440" y="111"/>
                  </a:lnTo>
                  <a:lnTo>
                    <a:pt x="433" y="159"/>
                  </a:lnTo>
                  <a:lnTo>
                    <a:pt x="405" y="192"/>
                  </a:lnTo>
                  <a:lnTo>
                    <a:pt x="403" y="213"/>
                  </a:lnTo>
                  <a:lnTo>
                    <a:pt x="395" y="222"/>
                  </a:lnTo>
                  <a:lnTo>
                    <a:pt x="377" y="214"/>
                  </a:lnTo>
                  <a:lnTo>
                    <a:pt x="361" y="219"/>
                  </a:lnTo>
                  <a:lnTo>
                    <a:pt x="339" y="220"/>
                  </a:lnTo>
                  <a:lnTo>
                    <a:pt x="308" y="244"/>
                  </a:lnTo>
                  <a:lnTo>
                    <a:pt x="251" y="233"/>
                  </a:lnTo>
                  <a:lnTo>
                    <a:pt x="227" y="221"/>
                  </a:lnTo>
                  <a:lnTo>
                    <a:pt x="179" y="220"/>
                  </a:lnTo>
                  <a:lnTo>
                    <a:pt x="168" y="202"/>
                  </a:lnTo>
                  <a:lnTo>
                    <a:pt x="153" y="183"/>
                  </a:lnTo>
                  <a:lnTo>
                    <a:pt x="104" y="194"/>
                  </a:lnTo>
                  <a:lnTo>
                    <a:pt x="89" y="209"/>
                  </a:lnTo>
                  <a:lnTo>
                    <a:pt x="65" y="201"/>
                  </a:lnTo>
                  <a:lnTo>
                    <a:pt x="49" y="202"/>
                  </a:lnTo>
                  <a:lnTo>
                    <a:pt x="43" y="192"/>
                  </a:lnTo>
                  <a:lnTo>
                    <a:pt x="37" y="199"/>
                  </a:lnTo>
                  <a:lnTo>
                    <a:pt x="26" y="210"/>
                  </a:lnTo>
                  <a:lnTo>
                    <a:pt x="20" y="202"/>
                  </a:lnTo>
                  <a:lnTo>
                    <a:pt x="15" y="185"/>
                  </a:lnTo>
                  <a:lnTo>
                    <a:pt x="0" y="170"/>
                  </a:lnTo>
                  <a:lnTo>
                    <a:pt x="5" y="141"/>
                  </a:lnTo>
                  <a:lnTo>
                    <a:pt x="14" y="140"/>
                  </a:lnTo>
                  <a:lnTo>
                    <a:pt x="34" y="159"/>
                  </a:lnTo>
                  <a:lnTo>
                    <a:pt x="47" y="160"/>
                  </a:lnTo>
                  <a:lnTo>
                    <a:pt x="57" y="149"/>
                  </a:lnTo>
                  <a:lnTo>
                    <a:pt x="55" y="142"/>
                  </a:lnTo>
                  <a:lnTo>
                    <a:pt x="71" y="139"/>
                  </a:lnTo>
                  <a:lnTo>
                    <a:pt x="92" y="152"/>
                  </a:lnTo>
                  <a:lnTo>
                    <a:pt x="118" y="147"/>
                  </a:lnTo>
                  <a:lnTo>
                    <a:pt x="129" y="131"/>
                  </a:lnTo>
                  <a:lnTo>
                    <a:pt x="171" y="133"/>
                  </a:lnTo>
                  <a:lnTo>
                    <a:pt x="186" y="125"/>
                  </a:lnTo>
                  <a:lnTo>
                    <a:pt x="218" y="139"/>
                  </a:lnTo>
                  <a:lnTo>
                    <a:pt x="213" y="124"/>
                  </a:lnTo>
                  <a:lnTo>
                    <a:pt x="218" y="113"/>
                  </a:lnTo>
                  <a:lnTo>
                    <a:pt x="200" y="88"/>
                  </a:lnTo>
                  <a:lnTo>
                    <a:pt x="226" y="66"/>
                  </a:lnTo>
                  <a:lnTo>
                    <a:pt x="240" y="66"/>
                  </a:lnTo>
                  <a:lnTo>
                    <a:pt x="242" y="48"/>
                  </a:lnTo>
                  <a:lnTo>
                    <a:pt x="263" y="32"/>
                  </a:lnTo>
                  <a:lnTo>
                    <a:pt x="276" y="39"/>
                  </a:lnTo>
                  <a:lnTo>
                    <a:pt x="294" y="40"/>
                  </a:lnTo>
                  <a:lnTo>
                    <a:pt x="302" y="47"/>
                  </a:lnTo>
                  <a:lnTo>
                    <a:pt x="315" y="42"/>
                  </a:lnTo>
                  <a:lnTo>
                    <a:pt x="315" y="30"/>
                  </a:lnTo>
                  <a:lnTo>
                    <a:pt x="340" y="24"/>
                  </a:lnTo>
                  <a:lnTo>
                    <a:pt x="336" y="1"/>
                  </a:lnTo>
                  <a:lnTo>
                    <a:pt x="348" y="0"/>
                  </a:lnTo>
                  <a:lnTo>
                    <a:pt x="361" y="11"/>
                  </a:lnTo>
                  <a:lnTo>
                    <a:pt x="385" y="7"/>
                  </a:lnTo>
                  <a:lnTo>
                    <a:pt x="415" y="19"/>
                  </a:lnTo>
                  <a:lnTo>
                    <a:pt x="433" y="18"/>
                  </a:lnTo>
                  <a:lnTo>
                    <a:pt x="455" y="19"/>
                  </a:lnTo>
                  <a:lnTo>
                    <a:pt x="451" y="39"/>
                  </a:lnTo>
                  <a:lnTo>
                    <a:pt x="457" y="77"/>
                  </a:lnTo>
                  <a:lnTo>
                    <a:pt x="465" y="86"/>
                  </a:lnTo>
                  <a:lnTo>
                    <a:pt x="469" y="10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81" name="Freeform 576"/>
            <p:cNvSpPr>
              <a:spLocks/>
            </p:cNvSpPr>
            <p:nvPr/>
          </p:nvSpPr>
          <p:spPr bwMode="auto">
            <a:xfrm>
              <a:off x="5017" y="2565"/>
              <a:ext cx="469" cy="244"/>
            </a:xfrm>
            <a:custGeom>
              <a:avLst/>
              <a:gdLst>
                <a:gd name="T0" fmla="*/ 457 w 469"/>
                <a:gd name="T1" fmla="*/ 101 h 244"/>
                <a:gd name="T2" fmla="*/ 448 w 469"/>
                <a:gd name="T3" fmla="*/ 96 h 244"/>
                <a:gd name="T4" fmla="*/ 440 w 469"/>
                <a:gd name="T5" fmla="*/ 109 h 244"/>
                <a:gd name="T6" fmla="*/ 433 w 469"/>
                <a:gd name="T7" fmla="*/ 159 h 244"/>
                <a:gd name="T8" fmla="*/ 403 w 469"/>
                <a:gd name="T9" fmla="*/ 213 h 244"/>
                <a:gd name="T10" fmla="*/ 377 w 469"/>
                <a:gd name="T11" fmla="*/ 214 h 244"/>
                <a:gd name="T12" fmla="*/ 339 w 469"/>
                <a:gd name="T13" fmla="*/ 220 h 244"/>
                <a:gd name="T14" fmla="*/ 251 w 469"/>
                <a:gd name="T15" fmla="*/ 233 h 244"/>
                <a:gd name="T16" fmla="*/ 179 w 469"/>
                <a:gd name="T17" fmla="*/ 220 h 244"/>
                <a:gd name="T18" fmla="*/ 153 w 469"/>
                <a:gd name="T19" fmla="*/ 183 h 244"/>
                <a:gd name="T20" fmla="*/ 89 w 469"/>
                <a:gd name="T21" fmla="*/ 209 h 244"/>
                <a:gd name="T22" fmla="*/ 49 w 469"/>
                <a:gd name="T23" fmla="*/ 202 h 244"/>
                <a:gd name="T24" fmla="*/ 37 w 469"/>
                <a:gd name="T25" fmla="*/ 199 h 244"/>
                <a:gd name="T26" fmla="*/ 20 w 469"/>
                <a:gd name="T27" fmla="*/ 202 h 244"/>
                <a:gd name="T28" fmla="*/ 0 w 469"/>
                <a:gd name="T29" fmla="*/ 170 h 244"/>
                <a:gd name="T30" fmla="*/ 14 w 469"/>
                <a:gd name="T31" fmla="*/ 140 h 244"/>
                <a:gd name="T32" fmla="*/ 47 w 469"/>
                <a:gd name="T33" fmla="*/ 160 h 244"/>
                <a:gd name="T34" fmla="*/ 55 w 469"/>
                <a:gd name="T35" fmla="*/ 142 h 244"/>
                <a:gd name="T36" fmla="*/ 92 w 469"/>
                <a:gd name="T37" fmla="*/ 152 h 244"/>
                <a:gd name="T38" fmla="*/ 129 w 469"/>
                <a:gd name="T39" fmla="*/ 131 h 244"/>
                <a:gd name="T40" fmla="*/ 186 w 469"/>
                <a:gd name="T41" fmla="*/ 125 h 244"/>
                <a:gd name="T42" fmla="*/ 213 w 469"/>
                <a:gd name="T43" fmla="*/ 124 h 244"/>
                <a:gd name="T44" fmla="*/ 200 w 469"/>
                <a:gd name="T45" fmla="*/ 88 h 244"/>
                <a:gd name="T46" fmla="*/ 240 w 469"/>
                <a:gd name="T47" fmla="*/ 66 h 244"/>
                <a:gd name="T48" fmla="*/ 263 w 469"/>
                <a:gd name="T49" fmla="*/ 32 h 244"/>
                <a:gd name="T50" fmla="*/ 294 w 469"/>
                <a:gd name="T51" fmla="*/ 40 h 244"/>
                <a:gd name="T52" fmla="*/ 315 w 469"/>
                <a:gd name="T53" fmla="*/ 42 h 244"/>
                <a:gd name="T54" fmla="*/ 340 w 469"/>
                <a:gd name="T55" fmla="*/ 24 h 244"/>
                <a:gd name="T56" fmla="*/ 348 w 469"/>
                <a:gd name="T57" fmla="*/ 0 h 244"/>
                <a:gd name="T58" fmla="*/ 385 w 469"/>
                <a:gd name="T59" fmla="*/ 7 h 244"/>
                <a:gd name="T60" fmla="*/ 433 w 469"/>
                <a:gd name="T61" fmla="*/ 18 h 244"/>
                <a:gd name="T62" fmla="*/ 451 w 469"/>
                <a:gd name="T63" fmla="*/ 39 h 244"/>
                <a:gd name="T64" fmla="*/ 465 w 469"/>
                <a:gd name="T65" fmla="*/ 8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9" h="244">
                  <a:moveTo>
                    <a:pt x="469" y="104"/>
                  </a:moveTo>
                  <a:lnTo>
                    <a:pt x="457" y="101"/>
                  </a:lnTo>
                  <a:lnTo>
                    <a:pt x="450" y="105"/>
                  </a:lnTo>
                  <a:lnTo>
                    <a:pt x="448" y="96"/>
                  </a:lnTo>
                  <a:lnTo>
                    <a:pt x="442" y="102"/>
                  </a:lnTo>
                  <a:lnTo>
                    <a:pt x="440" y="109"/>
                  </a:lnTo>
                  <a:lnTo>
                    <a:pt x="440" y="111"/>
                  </a:lnTo>
                  <a:lnTo>
                    <a:pt x="433" y="159"/>
                  </a:lnTo>
                  <a:lnTo>
                    <a:pt x="405" y="192"/>
                  </a:lnTo>
                  <a:lnTo>
                    <a:pt x="403" y="213"/>
                  </a:lnTo>
                  <a:lnTo>
                    <a:pt x="395" y="222"/>
                  </a:lnTo>
                  <a:lnTo>
                    <a:pt x="377" y="214"/>
                  </a:lnTo>
                  <a:lnTo>
                    <a:pt x="361" y="219"/>
                  </a:lnTo>
                  <a:lnTo>
                    <a:pt x="339" y="220"/>
                  </a:lnTo>
                  <a:lnTo>
                    <a:pt x="308" y="244"/>
                  </a:lnTo>
                  <a:lnTo>
                    <a:pt x="251" y="233"/>
                  </a:lnTo>
                  <a:lnTo>
                    <a:pt x="227" y="221"/>
                  </a:lnTo>
                  <a:lnTo>
                    <a:pt x="179" y="220"/>
                  </a:lnTo>
                  <a:lnTo>
                    <a:pt x="168" y="202"/>
                  </a:lnTo>
                  <a:lnTo>
                    <a:pt x="153" y="183"/>
                  </a:lnTo>
                  <a:lnTo>
                    <a:pt x="104" y="194"/>
                  </a:lnTo>
                  <a:lnTo>
                    <a:pt x="89" y="209"/>
                  </a:lnTo>
                  <a:lnTo>
                    <a:pt x="65" y="201"/>
                  </a:lnTo>
                  <a:lnTo>
                    <a:pt x="49" y="202"/>
                  </a:lnTo>
                  <a:lnTo>
                    <a:pt x="43" y="192"/>
                  </a:lnTo>
                  <a:lnTo>
                    <a:pt x="37" y="199"/>
                  </a:lnTo>
                  <a:lnTo>
                    <a:pt x="26" y="210"/>
                  </a:lnTo>
                  <a:lnTo>
                    <a:pt x="20" y="202"/>
                  </a:lnTo>
                  <a:lnTo>
                    <a:pt x="15" y="185"/>
                  </a:lnTo>
                  <a:lnTo>
                    <a:pt x="0" y="170"/>
                  </a:lnTo>
                  <a:lnTo>
                    <a:pt x="5" y="141"/>
                  </a:lnTo>
                  <a:lnTo>
                    <a:pt x="14" y="140"/>
                  </a:lnTo>
                  <a:lnTo>
                    <a:pt x="34" y="159"/>
                  </a:lnTo>
                  <a:lnTo>
                    <a:pt x="47" y="160"/>
                  </a:lnTo>
                  <a:lnTo>
                    <a:pt x="57" y="149"/>
                  </a:lnTo>
                  <a:lnTo>
                    <a:pt x="55" y="142"/>
                  </a:lnTo>
                  <a:lnTo>
                    <a:pt x="71" y="139"/>
                  </a:lnTo>
                  <a:lnTo>
                    <a:pt x="92" y="152"/>
                  </a:lnTo>
                  <a:lnTo>
                    <a:pt x="118" y="147"/>
                  </a:lnTo>
                  <a:lnTo>
                    <a:pt x="129" y="131"/>
                  </a:lnTo>
                  <a:lnTo>
                    <a:pt x="171" y="133"/>
                  </a:lnTo>
                  <a:lnTo>
                    <a:pt x="186" y="125"/>
                  </a:lnTo>
                  <a:lnTo>
                    <a:pt x="218" y="139"/>
                  </a:lnTo>
                  <a:lnTo>
                    <a:pt x="213" y="124"/>
                  </a:lnTo>
                  <a:lnTo>
                    <a:pt x="218" y="113"/>
                  </a:lnTo>
                  <a:lnTo>
                    <a:pt x="200" y="88"/>
                  </a:lnTo>
                  <a:lnTo>
                    <a:pt x="226" y="66"/>
                  </a:lnTo>
                  <a:lnTo>
                    <a:pt x="240" y="66"/>
                  </a:lnTo>
                  <a:lnTo>
                    <a:pt x="242" y="48"/>
                  </a:lnTo>
                  <a:lnTo>
                    <a:pt x="263" y="32"/>
                  </a:lnTo>
                  <a:lnTo>
                    <a:pt x="276" y="39"/>
                  </a:lnTo>
                  <a:lnTo>
                    <a:pt x="294" y="40"/>
                  </a:lnTo>
                  <a:lnTo>
                    <a:pt x="302" y="47"/>
                  </a:lnTo>
                  <a:lnTo>
                    <a:pt x="315" y="42"/>
                  </a:lnTo>
                  <a:lnTo>
                    <a:pt x="315" y="30"/>
                  </a:lnTo>
                  <a:lnTo>
                    <a:pt x="340" y="24"/>
                  </a:lnTo>
                  <a:lnTo>
                    <a:pt x="336" y="1"/>
                  </a:lnTo>
                  <a:lnTo>
                    <a:pt x="348" y="0"/>
                  </a:lnTo>
                  <a:lnTo>
                    <a:pt x="361" y="11"/>
                  </a:lnTo>
                  <a:lnTo>
                    <a:pt x="385" y="7"/>
                  </a:lnTo>
                  <a:lnTo>
                    <a:pt x="415" y="19"/>
                  </a:lnTo>
                  <a:lnTo>
                    <a:pt x="433" y="18"/>
                  </a:lnTo>
                  <a:lnTo>
                    <a:pt x="455" y="19"/>
                  </a:lnTo>
                  <a:lnTo>
                    <a:pt x="451" y="39"/>
                  </a:lnTo>
                  <a:lnTo>
                    <a:pt x="457" y="77"/>
                  </a:lnTo>
                  <a:lnTo>
                    <a:pt x="465" y="86"/>
                  </a:lnTo>
                  <a:lnTo>
                    <a:pt x="469" y="104"/>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82" name="Freeform 577"/>
            <p:cNvSpPr>
              <a:spLocks/>
            </p:cNvSpPr>
            <p:nvPr/>
          </p:nvSpPr>
          <p:spPr bwMode="auto">
            <a:xfrm>
              <a:off x="5173" y="2370"/>
              <a:ext cx="416" cy="241"/>
            </a:xfrm>
            <a:custGeom>
              <a:avLst/>
              <a:gdLst>
                <a:gd name="T0" fmla="*/ 416 w 416"/>
                <a:gd name="T1" fmla="*/ 141 h 241"/>
                <a:gd name="T2" fmla="*/ 411 w 416"/>
                <a:gd name="T3" fmla="*/ 147 h 241"/>
                <a:gd name="T4" fmla="*/ 384 w 416"/>
                <a:gd name="T5" fmla="*/ 152 h 241"/>
                <a:gd name="T6" fmla="*/ 372 w 416"/>
                <a:gd name="T7" fmla="*/ 172 h 241"/>
                <a:gd name="T8" fmla="*/ 349 w 416"/>
                <a:gd name="T9" fmla="*/ 188 h 241"/>
                <a:gd name="T10" fmla="*/ 337 w 416"/>
                <a:gd name="T11" fmla="*/ 195 h 241"/>
                <a:gd name="T12" fmla="*/ 308 w 416"/>
                <a:gd name="T13" fmla="*/ 195 h 241"/>
                <a:gd name="T14" fmla="*/ 297 w 416"/>
                <a:gd name="T15" fmla="*/ 214 h 241"/>
                <a:gd name="T16" fmla="*/ 276 w 416"/>
                <a:gd name="T17" fmla="*/ 213 h 241"/>
                <a:gd name="T18" fmla="*/ 258 w 416"/>
                <a:gd name="T19" fmla="*/ 214 h 241"/>
                <a:gd name="T20" fmla="*/ 228 w 416"/>
                <a:gd name="T21" fmla="*/ 202 h 241"/>
                <a:gd name="T22" fmla="*/ 204 w 416"/>
                <a:gd name="T23" fmla="*/ 206 h 241"/>
                <a:gd name="T24" fmla="*/ 191 w 416"/>
                <a:gd name="T25" fmla="*/ 195 h 241"/>
                <a:gd name="T26" fmla="*/ 179 w 416"/>
                <a:gd name="T27" fmla="*/ 196 h 241"/>
                <a:gd name="T28" fmla="*/ 184 w 416"/>
                <a:gd name="T29" fmla="*/ 219 h 241"/>
                <a:gd name="T30" fmla="*/ 158 w 416"/>
                <a:gd name="T31" fmla="*/ 225 h 241"/>
                <a:gd name="T32" fmla="*/ 158 w 416"/>
                <a:gd name="T33" fmla="*/ 237 h 241"/>
                <a:gd name="T34" fmla="*/ 146 w 416"/>
                <a:gd name="T35" fmla="*/ 241 h 241"/>
                <a:gd name="T36" fmla="*/ 137 w 416"/>
                <a:gd name="T37" fmla="*/ 235 h 241"/>
                <a:gd name="T38" fmla="*/ 119 w 416"/>
                <a:gd name="T39" fmla="*/ 234 h 241"/>
                <a:gd name="T40" fmla="*/ 106 w 416"/>
                <a:gd name="T41" fmla="*/ 227 h 241"/>
                <a:gd name="T42" fmla="*/ 101 w 416"/>
                <a:gd name="T43" fmla="*/ 218 h 241"/>
                <a:gd name="T44" fmla="*/ 79 w 416"/>
                <a:gd name="T45" fmla="*/ 202 h 241"/>
                <a:gd name="T46" fmla="*/ 74 w 416"/>
                <a:gd name="T47" fmla="*/ 183 h 241"/>
                <a:gd name="T48" fmla="*/ 52 w 416"/>
                <a:gd name="T49" fmla="*/ 170 h 241"/>
                <a:gd name="T50" fmla="*/ 27 w 416"/>
                <a:gd name="T51" fmla="*/ 144 h 241"/>
                <a:gd name="T52" fmla="*/ 23 w 416"/>
                <a:gd name="T53" fmla="*/ 114 h 241"/>
                <a:gd name="T54" fmla="*/ 4 w 416"/>
                <a:gd name="T55" fmla="*/ 87 h 241"/>
                <a:gd name="T56" fmla="*/ 0 w 416"/>
                <a:gd name="T57" fmla="*/ 70 h 241"/>
                <a:gd name="T58" fmla="*/ 8 w 416"/>
                <a:gd name="T59" fmla="*/ 59 h 241"/>
                <a:gd name="T60" fmla="*/ 16 w 416"/>
                <a:gd name="T61" fmla="*/ 75 h 241"/>
                <a:gd name="T62" fmla="*/ 25 w 416"/>
                <a:gd name="T63" fmla="*/ 68 h 241"/>
                <a:gd name="T64" fmla="*/ 60 w 416"/>
                <a:gd name="T65" fmla="*/ 52 h 241"/>
                <a:gd name="T66" fmla="*/ 74 w 416"/>
                <a:gd name="T67" fmla="*/ 50 h 241"/>
                <a:gd name="T68" fmla="*/ 107 w 416"/>
                <a:gd name="T69" fmla="*/ 24 h 241"/>
                <a:gd name="T70" fmla="*/ 129 w 416"/>
                <a:gd name="T71" fmla="*/ 19 h 241"/>
                <a:gd name="T72" fmla="*/ 124 w 416"/>
                <a:gd name="T73" fmla="*/ 3 h 241"/>
                <a:gd name="T74" fmla="*/ 140 w 416"/>
                <a:gd name="T75" fmla="*/ 1 h 241"/>
                <a:gd name="T76" fmla="*/ 166 w 416"/>
                <a:gd name="T77" fmla="*/ 20 h 241"/>
                <a:gd name="T78" fmla="*/ 175 w 416"/>
                <a:gd name="T79" fmla="*/ 15 h 241"/>
                <a:gd name="T80" fmla="*/ 182 w 416"/>
                <a:gd name="T81" fmla="*/ 0 h 241"/>
                <a:gd name="T82" fmla="*/ 196 w 416"/>
                <a:gd name="T83" fmla="*/ 2 h 241"/>
                <a:gd name="T84" fmla="*/ 202 w 416"/>
                <a:gd name="T85" fmla="*/ 36 h 241"/>
                <a:gd name="T86" fmla="*/ 211 w 416"/>
                <a:gd name="T87" fmla="*/ 37 h 241"/>
                <a:gd name="T88" fmla="*/ 226 w 416"/>
                <a:gd name="T89" fmla="*/ 31 h 241"/>
                <a:gd name="T90" fmla="*/ 242 w 416"/>
                <a:gd name="T91" fmla="*/ 46 h 241"/>
                <a:gd name="T92" fmla="*/ 268 w 416"/>
                <a:gd name="T93" fmla="*/ 41 h 241"/>
                <a:gd name="T94" fmla="*/ 262 w 416"/>
                <a:gd name="T95" fmla="*/ 63 h 241"/>
                <a:gd name="T96" fmla="*/ 283 w 416"/>
                <a:gd name="T97" fmla="*/ 84 h 241"/>
                <a:gd name="T98" fmla="*/ 298 w 416"/>
                <a:gd name="T99" fmla="*/ 80 h 241"/>
                <a:gd name="T100" fmla="*/ 289 w 416"/>
                <a:gd name="T101" fmla="*/ 63 h 241"/>
                <a:gd name="T102" fmla="*/ 298 w 416"/>
                <a:gd name="T103" fmla="*/ 53 h 241"/>
                <a:gd name="T104" fmla="*/ 317 w 416"/>
                <a:gd name="T105" fmla="*/ 68 h 241"/>
                <a:gd name="T106" fmla="*/ 345 w 416"/>
                <a:gd name="T107" fmla="*/ 67 h 241"/>
                <a:gd name="T108" fmla="*/ 354 w 416"/>
                <a:gd name="T109" fmla="*/ 65 h 241"/>
                <a:gd name="T110" fmla="*/ 360 w 416"/>
                <a:gd name="T111" fmla="*/ 98 h 241"/>
                <a:gd name="T112" fmla="*/ 373 w 416"/>
                <a:gd name="T113" fmla="*/ 92 h 241"/>
                <a:gd name="T114" fmla="*/ 401 w 416"/>
                <a:gd name="T115" fmla="*/ 112 h 241"/>
                <a:gd name="T116" fmla="*/ 401 w 416"/>
                <a:gd name="T117" fmla="*/ 130 h 241"/>
                <a:gd name="T118" fmla="*/ 415 w 416"/>
                <a:gd name="T119" fmla="*/ 137 h 241"/>
                <a:gd name="T120" fmla="*/ 416 w 416"/>
                <a:gd name="T121" fmla="*/ 1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241">
                  <a:moveTo>
                    <a:pt x="416" y="141"/>
                  </a:moveTo>
                  <a:lnTo>
                    <a:pt x="411" y="147"/>
                  </a:lnTo>
                  <a:lnTo>
                    <a:pt x="384" y="152"/>
                  </a:lnTo>
                  <a:lnTo>
                    <a:pt x="372" y="172"/>
                  </a:lnTo>
                  <a:lnTo>
                    <a:pt x="349" y="188"/>
                  </a:lnTo>
                  <a:lnTo>
                    <a:pt x="337" y="195"/>
                  </a:lnTo>
                  <a:lnTo>
                    <a:pt x="308" y="195"/>
                  </a:lnTo>
                  <a:lnTo>
                    <a:pt x="297" y="214"/>
                  </a:lnTo>
                  <a:lnTo>
                    <a:pt x="276" y="213"/>
                  </a:lnTo>
                  <a:lnTo>
                    <a:pt x="258" y="214"/>
                  </a:lnTo>
                  <a:lnTo>
                    <a:pt x="228" y="202"/>
                  </a:lnTo>
                  <a:lnTo>
                    <a:pt x="204" y="206"/>
                  </a:lnTo>
                  <a:lnTo>
                    <a:pt x="191" y="195"/>
                  </a:lnTo>
                  <a:lnTo>
                    <a:pt x="179" y="196"/>
                  </a:lnTo>
                  <a:lnTo>
                    <a:pt x="184" y="219"/>
                  </a:lnTo>
                  <a:lnTo>
                    <a:pt x="158" y="225"/>
                  </a:lnTo>
                  <a:lnTo>
                    <a:pt x="158" y="237"/>
                  </a:lnTo>
                  <a:lnTo>
                    <a:pt x="146" y="241"/>
                  </a:lnTo>
                  <a:lnTo>
                    <a:pt x="137" y="235"/>
                  </a:lnTo>
                  <a:lnTo>
                    <a:pt x="119" y="234"/>
                  </a:lnTo>
                  <a:lnTo>
                    <a:pt x="106" y="227"/>
                  </a:lnTo>
                  <a:lnTo>
                    <a:pt x="101" y="218"/>
                  </a:lnTo>
                  <a:lnTo>
                    <a:pt x="79" y="202"/>
                  </a:lnTo>
                  <a:lnTo>
                    <a:pt x="74" y="183"/>
                  </a:lnTo>
                  <a:lnTo>
                    <a:pt x="52" y="170"/>
                  </a:lnTo>
                  <a:lnTo>
                    <a:pt x="27" y="144"/>
                  </a:lnTo>
                  <a:lnTo>
                    <a:pt x="23" y="114"/>
                  </a:lnTo>
                  <a:lnTo>
                    <a:pt x="4" y="87"/>
                  </a:lnTo>
                  <a:lnTo>
                    <a:pt x="0" y="70"/>
                  </a:lnTo>
                  <a:lnTo>
                    <a:pt x="8" y="59"/>
                  </a:lnTo>
                  <a:lnTo>
                    <a:pt x="16" y="75"/>
                  </a:lnTo>
                  <a:lnTo>
                    <a:pt x="25" y="68"/>
                  </a:lnTo>
                  <a:lnTo>
                    <a:pt x="60" y="52"/>
                  </a:lnTo>
                  <a:lnTo>
                    <a:pt x="74" y="50"/>
                  </a:lnTo>
                  <a:lnTo>
                    <a:pt x="107" y="24"/>
                  </a:lnTo>
                  <a:lnTo>
                    <a:pt x="129" y="19"/>
                  </a:lnTo>
                  <a:lnTo>
                    <a:pt x="124" y="3"/>
                  </a:lnTo>
                  <a:lnTo>
                    <a:pt x="140" y="1"/>
                  </a:lnTo>
                  <a:lnTo>
                    <a:pt x="166" y="20"/>
                  </a:lnTo>
                  <a:lnTo>
                    <a:pt x="175" y="15"/>
                  </a:lnTo>
                  <a:lnTo>
                    <a:pt x="182" y="0"/>
                  </a:lnTo>
                  <a:lnTo>
                    <a:pt x="196" y="2"/>
                  </a:lnTo>
                  <a:lnTo>
                    <a:pt x="202" y="36"/>
                  </a:lnTo>
                  <a:lnTo>
                    <a:pt x="211" y="37"/>
                  </a:lnTo>
                  <a:lnTo>
                    <a:pt x="226" y="31"/>
                  </a:lnTo>
                  <a:lnTo>
                    <a:pt x="242" y="46"/>
                  </a:lnTo>
                  <a:lnTo>
                    <a:pt x="268" y="41"/>
                  </a:lnTo>
                  <a:lnTo>
                    <a:pt x="262" y="63"/>
                  </a:lnTo>
                  <a:lnTo>
                    <a:pt x="283" y="84"/>
                  </a:lnTo>
                  <a:lnTo>
                    <a:pt x="298" y="80"/>
                  </a:lnTo>
                  <a:lnTo>
                    <a:pt x="289" y="63"/>
                  </a:lnTo>
                  <a:lnTo>
                    <a:pt x="298" y="53"/>
                  </a:lnTo>
                  <a:lnTo>
                    <a:pt x="317" y="68"/>
                  </a:lnTo>
                  <a:lnTo>
                    <a:pt x="345" y="67"/>
                  </a:lnTo>
                  <a:lnTo>
                    <a:pt x="354" y="65"/>
                  </a:lnTo>
                  <a:lnTo>
                    <a:pt x="360" y="98"/>
                  </a:lnTo>
                  <a:lnTo>
                    <a:pt x="373" y="92"/>
                  </a:lnTo>
                  <a:lnTo>
                    <a:pt x="401" y="112"/>
                  </a:lnTo>
                  <a:lnTo>
                    <a:pt x="401" y="130"/>
                  </a:lnTo>
                  <a:lnTo>
                    <a:pt x="415" y="137"/>
                  </a:lnTo>
                  <a:lnTo>
                    <a:pt x="416" y="14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83" name="Freeform 578"/>
            <p:cNvSpPr>
              <a:spLocks/>
            </p:cNvSpPr>
            <p:nvPr/>
          </p:nvSpPr>
          <p:spPr bwMode="auto">
            <a:xfrm>
              <a:off x="5173" y="2370"/>
              <a:ext cx="416" cy="241"/>
            </a:xfrm>
            <a:custGeom>
              <a:avLst/>
              <a:gdLst>
                <a:gd name="T0" fmla="*/ 416 w 416"/>
                <a:gd name="T1" fmla="*/ 141 h 241"/>
                <a:gd name="T2" fmla="*/ 411 w 416"/>
                <a:gd name="T3" fmla="*/ 147 h 241"/>
                <a:gd name="T4" fmla="*/ 384 w 416"/>
                <a:gd name="T5" fmla="*/ 152 h 241"/>
                <a:gd name="T6" fmla="*/ 372 w 416"/>
                <a:gd name="T7" fmla="*/ 172 h 241"/>
                <a:gd name="T8" fmla="*/ 349 w 416"/>
                <a:gd name="T9" fmla="*/ 188 h 241"/>
                <a:gd name="T10" fmla="*/ 337 w 416"/>
                <a:gd name="T11" fmla="*/ 195 h 241"/>
                <a:gd name="T12" fmla="*/ 308 w 416"/>
                <a:gd name="T13" fmla="*/ 195 h 241"/>
                <a:gd name="T14" fmla="*/ 297 w 416"/>
                <a:gd name="T15" fmla="*/ 214 h 241"/>
                <a:gd name="T16" fmla="*/ 276 w 416"/>
                <a:gd name="T17" fmla="*/ 213 h 241"/>
                <a:gd name="T18" fmla="*/ 258 w 416"/>
                <a:gd name="T19" fmla="*/ 214 h 241"/>
                <a:gd name="T20" fmla="*/ 228 w 416"/>
                <a:gd name="T21" fmla="*/ 202 h 241"/>
                <a:gd name="T22" fmla="*/ 204 w 416"/>
                <a:gd name="T23" fmla="*/ 206 h 241"/>
                <a:gd name="T24" fmla="*/ 191 w 416"/>
                <a:gd name="T25" fmla="*/ 195 h 241"/>
                <a:gd name="T26" fmla="*/ 179 w 416"/>
                <a:gd name="T27" fmla="*/ 196 h 241"/>
                <a:gd name="T28" fmla="*/ 184 w 416"/>
                <a:gd name="T29" fmla="*/ 219 h 241"/>
                <a:gd name="T30" fmla="*/ 158 w 416"/>
                <a:gd name="T31" fmla="*/ 225 h 241"/>
                <a:gd name="T32" fmla="*/ 158 w 416"/>
                <a:gd name="T33" fmla="*/ 237 h 241"/>
                <a:gd name="T34" fmla="*/ 146 w 416"/>
                <a:gd name="T35" fmla="*/ 241 h 241"/>
                <a:gd name="T36" fmla="*/ 137 w 416"/>
                <a:gd name="T37" fmla="*/ 235 h 241"/>
                <a:gd name="T38" fmla="*/ 119 w 416"/>
                <a:gd name="T39" fmla="*/ 234 h 241"/>
                <a:gd name="T40" fmla="*/ 106 w 416"/>
                <a:gd name="T41" fmla="*/ 227 h 241"/>
                <a:gd name="T42" fmla="*/ 101 w 416"/>
                <a:gd name="T43" fmla="*/ 218 h 241"/>
                <a:gd name="T44" fmla="*/ 79 w 416"/>
                <a:gd name="T45" fmla="*/ 202 h 241"/>
                <a:gd name="T46" fmla="*/ 74 w 416"/>
                <a:gd name="T47" fmla="*/ 183 h 241"/>
                <a:gd name="T48" fmla="*/ 52 w 416"/>
                <a:gd name="T49" fmla="*/ 170 h 241"/>
                <a:gd name="T50" fmla="*/ 27 w 416"/>
                <a:gd name="T51" fmla="*/ 144 h 241"/>
                <a:gd name="T52" fmla="*/ 23 w 416"/>
                <a:gd name="T53" fmla="*/ 114 h 241"/>
                <a:gd name="T54" fmla="*/ 4 w 416"/>
                <a:gd name="T55" fmla="*/ 87 h 241"/>
                <a:gd name="T56" fmla="*/ 0 w 416"/>
                <a:gd name="T57" fmla="*/ 70 h 241"/>
                <a:gd name="T58" fmla="*/ 8 w 416"/>
                <a:gd name="T59" fmla="*/ 59 h 241"/>
                <a:gd name="T60" fmla="*/ 16 w 416"/>
                <a:gd name="T61" fmla="*/ 75 h 241"/>
                <a:gd name="T62" fmla="*/ 25 w 416"/>
                <a:gd name="T63" fmla="*/ 68 h 241"/>
                <a:gd name="T64" fmla="*/ 60 w 416"/>
                <a:gd name="T65" fmla="*/ 52 h 241"/>
                <a:gd name="T66" fmla="*/ 74 w 416"/>
                <a:gd name="T67" fmla="*/ 50 h 241"/>
                <a:gd name="T68" fmla="*/ 107 w 416"/>
                <a:gd name="T69" fmla="*/ 24 h 241"/>
                <a:gd name="T70" fmla="*/ 129 w 416"/>
                <a:gd name="T71" fmla="*/ 19 h 241"/>
                <a:gd name="T72" fmla="*/ 124 w 416"/>
                <a:gd name="T73" fmla="*/ 3 h 241"/>
                <a:gd name="T74" fmla="*/ 140 w 416"/>
                <a:gd name="T75" fmla="*/ 1 h 241"/>
                <a:gd name="T76" fmla="*/ 166 w 416"/>
                <a:gd name="T77" fmla="*/ 20 h 241"/>
                <a:gd name="T78" fmla="*/ 175 w 416"/>
                <a:gd name="T79" fmla="*/ 15 h 241"/>
                <a:gd name="T80" fmla="*/ 182 w 416"/>
                <a:gd name="T81" fmla="*/ 0 h 241"/>
                <a:gd name="T82" fmla="*/ 196 w 416"/>
                <a:gd name="T83" fmla="*/ 2 h 241"/>
                <a:gd name="T84" fmla="*/ 202 w 416"/>
                <a:gd name="T85" fmla="*/ 36 h 241"/>
                <a:gd name="T86" fmla="*/ 211 w 416"/>
                <a:gd name="T87" fmla="*/ 37 h 241"/>
                <a:gd name="T88" fmla="*/ 226 w 416"/>
                <a:gd name="T89" fmla="*/ 31 h 241"/>
                <a:gd name="T90" fmla="*/ 242 w 416"/>
                <a:gd name="T91" fmla="*/ 46 h 241"/>
                <a:gd name="T92" fmla="*/ 268 w 416"/>
                <a:gd name="T93" fmla="*/ 41 h 241"/>
                <a:gd name="T94" fmla="*/ 262 w 416"/>
                <a:gd name="T95" fmla="*/ 63 h 241"/>
                <a:gd name="T96" fmla="*/ 283 w 416"/>
                <a:gd name="T97" fmla="*/ 84 h 241"/>
                <a:gd name="T98" fmla="*/ 298 w 416"/>
                <a:gd name="T99" fmla="*/ 80 h 241"/>
                <a:gd name="T100" fmla="*/ 289 w 416"/>
                <a:gd name="T101" fmla="*/ 63 h 241"/>
                <a:gd name="T102" fmla="*/ 298 w 416"/>
                <a:gd name="T103" fmla="*/ 53 h 241"/>
                <a:gd name="T104" fmla="*/ 317 w 416"/>
                <a:gd name="T105" fmla="*/ 68 h 241"/>
                <a:gd name="T106" fmla="*/ 345 w 416"/>
                <a:gd name="T107" fmla="*/ 67 h 241"/>
                <a:gd name="T108" fmla="*/ 354 w 416"/>
                <a:gd name="T109" fmla="*/ 65 h 241"/>
                <a:gd name="T110" fmla="*/ 360 w 416"/>
                <a:gd name="T111" fmla="*/ 98 h 241"/>
                <a:gd name="T112" fmla="*/ 373 w 416"/>
                <a:gd name="T113" fmla="*/ 92 h 241"/>
                <a:gd name="T114" fmla="*/ 401 w 416"/>
                <a:gd name="T115" fmla="*/ 112 h 241"/>
                <a:gd name="T116" fmla="*/ 401 w 416"/>
                <a:gd name="T117" fmla="*/ 130 h 241"/>
                <a:gd name="T118" fmla="*/ 415 w 416"/>
                <a:gd name="T119" fmla="*/ 137 h 241"/>
                <a:gd name="T120" fmla="*/ 416 w 416"/>
                <a:gd name="T121" fmla="*/ 1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241">
                  <a:moveTo>
                    <a:pt x="416" y="141"/>
                  </a:moveTo>
                  <a:lnTo>
                    <a:pt x="411" y="147"/>
                  </a:lnTo>
                  <a:lnTo>
                    <a:pt x="384" y="152"/>
                  </a:lnTo>
                  <a:lnTo>
                    <a:pt x="372" y="172"/>
                  </a:lnTo>
                  <a:lnTo>
                    <a:pt x="349" y="188"/>
                  </a:lnTo>
                  <a:lnTo>
                    <a:pt x="337" y="195"/>
                  </a:lnTo>
                  <a:lnTo>
                    <a:pt x="308" y="195"/>
                  </a:lnTo>
                  <a:lnTo>
                    <a:pt x="297" y="214"/>
                  </a:lnTo>
                  <a:lnTo>
                    <a:pt x="276" y="213"/>
                  </a:lnTo>
                  <a:lnTo>
                    <a:pt x="258" y="214"/>
                  </a:lnTo>
                  <a:lnTo>
                    <a:pt x="228" y="202"/>
                  </a:lnTo>
                  <a:lnTo>
                    <a:pt x="204" y="206"/>
                  </a:lnTo>
                  <a:lnTo>
                    <a:pt x="191" y="195"/>
                  </a:lnTo>
                  <a:lnTo>
                    <a:pt x="179" y="196"/>
                  </a:lnTo>
                  <a:lnTo>
                    <a:pt x="184" y="219"/>
                  </a:lnTo>
                  <a:lnTo>
                    <a:pt x="158" y="225"/>
                  </a:lnTo>
                  <a:lnTo>
                    <a:pt x="158" y="237"/>
                  </a:lnTo>
                  <a:lnTo>
                    <a:pt x="146" y="241"/>
                  </a:lnTo>
                  <a:lnTo>
                    <a:pt x="137" y="235"/>
                  </a:lnTo>
                  <a:lnTo>
                    <a:pt x="119" y="234"/>
                  </a:lnTo>
                  <a:lnTo>
                    <a:pt x="106" y="227"/>
                  </a:lnTo>
                  <a:lnTo>
                    <a:pt x="101" y="218"/>
                  </a:lnTo>
                  <a:lnTo>
                    <a:pt x="79" y="202"/>
                  </a:lnTo>
                  <a:lnTo>
                    <a:pt x="74" y="183"/>
                  </a:lnTo>
                  <a:lnTo>
                    <a:pt x="52" y="170"/>
                  </a:lnTo>
                  <a:lnTo>
                    <a:pt x="27" y="144"/>
                  </a:lnTo>
                  <a:lnTo>
                    <a:pt x="23" y="114"/>
                  </a:lnTo>
                  <a:lnTo>
                    <a:pt x="4" y="87"/>
                  </a:lnTo>
                  <a:lnTo>
                    <a:pt x="0" y="70"/>
                  </a:lnTo>
                  <a:lnTo>
                    <a:pt x="8" y="59"/>
                  </a:lnTo>
                  <a:lnTo>
                    <a:pt x="16" y="75"/>
                  </a:lnTo>
                  <a:lnTo>
                    <a:pt x="25" y="68"/>
                  </a:lnTo>
                  <a:lnTo>
                    <a:pt x="60" y="52"/>
                  </a:lnTo>
                  <a:lnTo>
                    <a:pt x="74" y="50"/>
                  </a:lnTo>
                  <a:lnTo>
                    <a:pt x="107" y="24"/>
                  </a:lnTo>
                  <a:lnTo>
                    <a:pt x="129" y="19"/>
                  </a:lnTo>
                  <a:lnTo>
                    <a:pt x="124" y="3"/>
                  </a:lnTo>
                  <a:lnTo>
                    <a:pt x="140" y="1"/>
                  </a:lnTo>
                  <a:lnTo>
                    <a:pt x="166" y="20"/>
                  </a:lnTo>
                  <a:lnTo>
                    <a:pt x="175" y="15"/>
                  </a:lnTo>
                  <a:lnTo>
                    <a:pt x="182" y="0"/>
                  </a:lnTo>
                  <a:lnTo>
                    <a:pt x="196" y="2"/>
                  </a:lnTo>
                  <a:lnTo>
                    <a:pt x="202" y="36"/>
                  </a:lnTo>
                  <a:lnTo>
                    <a:pt x="211" y="37"/>
                  </a:lnTo>
                  <a:lnTo>
                    <a:pt x="226" y="31"/>
                  </a:lnTo>
                  <a:lnTo>
                    <a:pt x="242" y="46"/>
                  </a:lnTo>
                  <a:lnTo>
                    <a:pt x="268" y="41"/>
                  </a:lnTo>
                  <a:lnTo>
                    <a:pt x="262" y="63"/>
                  </a:lnTo>
                  <a:lnTo>
                    <a:pt x="283" y="84"/>
                  </a:lnTo>
                  <a:lnTo>
                    <a:pt x="298" y="80"/>
                  </a:lnTo>
                  <a:lnTo>
                    <a:pt x="289" y="63"/>
                  </a:lnTo>
                  <a:lnTo>
                    <a:pt x="298" y="53"/>
                  </a:lnTo>
                  <a:lnTo>
                    <a:pt x="317" y="68"/>
                  </a:lnTo>
                  <a:lnTo>
                    <a:pt x="345" y="67"/>
                  </a:lnTo>
                  <a:lnTo>
                    <a:pt x="354" y="65"/>
                  </a:lnTo>
                  <a:lnTo>
                    <a:pt x="360" y="98"/>
                  </a:lnTo>
                  <a:lnTo>
                    <a:pt x="373" y="92"/>
                  </a:lnTo>
                  <a:lnTo>
                    <a:pt x="401" y="112"/>
                  </a:lnTo>
                  <a:lnTo>
                    <a:pt x="401" y="130"/>
                  </a:lnTo>
                  <a:lnTo>
                    <a:pt x="415" y="137"/>
                  </a:lnTo>
                  <a:lnTo>
                    <a:pt x="416" y="141"/>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84" name="Freeform 579"/>
            <p:cNvSpPr>
              <a:spLocks/>
            </p:cNvSpPr>
            <p:nvPr/>
          </p:nvSpPr>
          <p:spPr bwMode="auto">
            <a:xfrm>
              <a:off x="5467" y="2501"/>
              <a:ext cx="350" cy="181"/>
            </a:xfrm>
            <a:custGeom>
              <a:avLst/>
              <a:gdLst>
                <a:gd name="T0" fmla="*/ 335 w 350"/>
                <a:gd name="T1" fmla="*/ 88 h 181"/>
                <a:gd name="T2" fmla="*/ 339 w 350"/>
                <a:gd name="T3" fmla="*/ 116 h 181"/>
                <a:gd name="T4" fmla="*/ 323 w 350"/>
                <a:gd name="T5" fmla="*/ 122 h 181"/>
                <a:gd name="T6" fmla="*/ 299 w 350"/>
                <a:gd name="T7" fmla="*/ 110 h 181"/>
                <a:gd name="T8" fmla="*/ 273 w 350"/>
                <a:gd name="T9" fmla="*/ 112 h 181"/>
                <a:gd name="T10" fmla="*/ 251 w 350"/>
                <a:gd name="T11" fmla="*/ 98 h 181"/>
                <a:gd name="T12" fmla="*/ 243 w 350"/>
                <a:gd name="T13" fmla="*/ 111 h 181"/>
                <a:gd name="T14" fmla="*/ 225 w 350"/>
                <a:gd name="T15" fmla="*/ 117 h 181"/>
                <a:gd name="T16" fmla="*/ 214 w 350"/>
                <a:gd name="T17" fmla="*/ 145 h 181"/>
                <a:gd name="T18" fmla="*/ 186 w 350"/>
                <a:gd name="T19" fmla="*/ 138 h 181"/>
                <a:gd name="T20" fmla="*/ 160 w 350"/>
                <a:gd name="T21" fmla="*/ 137 h 181"/>
                <a:gd name="T22" fmla="*/ 131 w 350"/>
                <a:gd name="T23" fmla="*/ 159 h 181"/>
                <a:gd name="T24" fmla="*/ 118 w 350"/>
                <a:gd name="T25" fmla="*/ 162 h 181"/>
                <a:gd name="T26" fmla="*/ 118 w 350"/>
                <a:gd name="T27" fmla="*/ 173 h 181"/>
                <a:gd name="T28" fmla="*/ 108 w 350"/>
                <a:gd name="T29" fmla="*/ 181 h 181"/>
                <a:gd name="T30" fmla="*/ 61 w 350"/>
                <a:gd name="T31" fmla="*/ 179 h 181"/>
                <a:gd name="T32" fmla="*/ 53 w 350"/>
                <a:gd name="T33" fmla="*/ 170 h 181"/>
                <a:gd name="T34" fmla="*/ 26 w 350"/>
                <a:gd name="T35" fmla="*/ 154 h 181"/>
                <a:gd name="T36" fmla="*/ 15 w 350"/>
                <a:gd name="T37" fmla="*/ 150 h 181"/>
                <a:gd name="T38" fmla="*/ 6 w 350"/>
                <a:gd name="T39" fmla="*/ 141 h 181"/>
                <a:gd name="T40" fmla="*/ 0 w 350"/>
                <a:gd name="T41" fmla="*/ 102 h 181"/>
                <a:gd name="T42" fmla="*/ 4 w 350"/>
                <a:gd name="T43" fmla="*/ 82 h 181"/>
                <a:gd name="T44" fmla="*/ 15 w 350"/>
                <a:gd name="T45" fmla="*/ 63 h 181"/>
                <a:gd name="T46" fmla="*/ 44 w 350"/>
                <a:gd name="T47" fmla="*/ 64 h 181"/>
                <a:gd name="T48" fmla="*/ 56 w 350"/>
                <a:gd name="T49" fmla="*/ 56 h 181"/>
                <a:gd name="T50" fmla="*/ 79 w 350"/>
                <a:gd name="T51" fmla="*/ 40 h 181"/>
                <a:gd name="T52" fmla="*/ 91 w 350"/>
                <a:gd name="T53" fmla="*/ 20 h 181"/>
                <a:gd name="T54" fmla="*/ 118 w 350"/>
                <a:gd name="T55" fmla="*/ 14 h 181"/>
                <a:gd name="T56" fmla="*/ 123 w 350"/>
                <a:gd name="T57" fmla="*/ 8 h 181"/>
                <a:gd name="T58" fmla="*/ 145 w 350"/>
                <a:gd name="T59" fmla="*/ 27 h 181"/>
                <a:gd name="T60" fmla="*/ 164 w 350"/>
                <a:gd name="T61" fmla="*/ 4 h 181"/>
                <a:gd name="T62" fmla="*/ 172 w 350"/>
                <a:gd name="T63" fmla="*/ 0 h 181"/>
                <a:gd name="T64" fmla="*/ 184 w 350"/>
                <a:gd name="T65" fmla="*/ 22 h 181"/>
                <a:gd name="T66" fmla="*/ 197 w 350"/>
                <a:gd name="T67" fmla="*/ 35 h 181"/>
                <a:gd name="T68" fmla="*/ 233 w 350"/>
                <a:gd name="T69" fmla="*/ 19 h 181"/>
                <a:gd name="T70" fmla="*/ 262 w 350"/>
                <a:gd name="T71" fmla="*/ 29 h 181"/>
                <a:gd name="T72" fmla="*/ 277 w 350"/>
                <a:gd name="T73" fmla="*/ 16 h 181"/>
                <a:gd name="T74" fmla="*/ 314 w 350"/>
                <a:gd name="T75" fmla="*/ 13 h 181"/>
                <a:gd name="T76" fmla="*/ 328 w 350"/>
                <a:gd name="T77" fmla="*/ 32 h 181"/>
                <a:gd name="T78" fmla="*/ 350 w 350"/>
                <a:gd name="T79" fmla="*/ 46 h 181"/>
                <a:gd name="T80" fmla="*/ 335 w 350"/>
                <a:gd name="T81" fmla="*/ 8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0" h="181">
                  <a:moveTo>
                    <a:pt x="335" y="88"/>
                  </a:moveTo>
                  <a:lnTo>
                    <a:pt x="339" y="116"/>
                  </a:lnTo>
                  <a:lnTo>
                    <a:pt x="323" y="122"/>
                  </a:lnTo>
                  <a:lnTo>
                    <a:pt x="299" y="110"/>
                  </a:lnTo>
                  <a:lnTo>
                    <a:pt x="273" y="112"/>
                  </a:lnTo>
                  <a:lnTo>
                    <a:pt x="251" y="98"/>
                  </a:lnTo>
                  <a:lnTo>
                    <a:pt x="243" y="111"/>
                  </a:lnTo>
                  <a:lnTo>
                    <a:pt x="225" y="117"/>
                  </a:lnTo>
                  <a:lnTo>
                    <a:pt x="214" y="145"/>
                  </a:lnTo>
                  <a:lnTo>
                    <a:pt x="186" y="138"/>
                  </a:lnTo>
                  <a:lnTo>
                    <a:pt x="160" y="137"/>
                  </a:lnTo>
                  <a:lnTo>
                    <a:pt x="131" y="159"/>
                  </a:lnTo>
                  <a:lnTo>
                    <a:pt x="118" y="162"/>
                  </a:lnTo>
                  <a:lnTo>
                    <a:pt x="118" y="173"/>
                  </a:lnTo>
                  <a:lnTo>
                    <a:pt x="108" y="181"/>
                  </a:lnTo>
                  <a:lnTo>
                    <a:pt x="61" y="179"/>
                  </a:lnTo>
                  <a:lnTo>
                    <a:pt x="53" y="170"/>
                  </a:lnTo>
                  <a:lnTo>
                    <a:pt x="26" y="154"/>
                  </a:lnTo>
                  <a:lnTo>
                    <a:pt x="15" y="150"/>
                  </a:lnTo>
                  <a:lnTo>
                    <a:pt x="6" y="141"/>
                  </a:lnTo>
                  <a:lnTo>
                    <a:pt x="0" y="102"/>
                  </a:lnTo>
                  <a:lnTo>
                    <a:pt x="4" y="82"/>
                  </a:lnTo>
                  <a:lnTo>
                    <a:pt x="15" y="63"/>
                  </a:lnTo>
                  <a:lnTo>
                    <a:pt x="44" y="64"/>
                  </a:lnTo>
                  <a:lnTo>
                    <a:pt x="56" y="56"/>
                  </a:lnTo>
                  <a:lnTo>
                    <a:pt x="79" y="40"/>
                  </a:lnTo>
                  <a:lnTo>
                    <a:pt x="91" y="20"/>
                  </a:lnTo>
                  <a:lnTo>
                    <a:pt x="118" y="14"/>
                  </a:lnTo>
                  <a:lnTo>
                    <a:pt x="123" y="8"/>
                  </a:lnTo>
                  <a:lnTo>
                    <a:pt x="145" y="27"/>
                  </a:lnTo>
                  <a:lnTo>
                    <a:pt x="164" y="4"/>
                  </a:lnTo>
                  <a:lnTo>
                    <a:pt x="172" y="0"/>
                  </a:lnTo>
                  <a:lnTo>
                    <a:pt x="184" y="22"/>
                  </a:lnTo>
                  <a:lnTo>
                    <a:pt x="197" y="35"/>
                  </a:lnTo>
                  <a:lnTo>
                    <a:pt x="233" y="19"/>
                  </a:lnTo>
                  <a:lnTo>
                    <a:pt x="262" y="29"/>
                  </a:lnTo>
                  <a:lnTo>
                    <a:pt x="277" y="16"/>
                  </a:lnTo>
                  <a:lnTo>
                    <a:pt x="314" y="13"/>
                  </a:lnTo>
                  <a:lnTo>
                    <a:pt x="328" y="32"/>
                  </a:lnTo>
                  <a:lnTo>
                    <a:pt x="350" y="46"/>
                  </a:lnTo>
                  <a:lnTo>
                    <a:pt x="335" y="8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85" name="Freeform 580"/>
            <p:cNvSpPr>
              <a:spLocks/>
            </p:cNvSpPr>
            <p:nvPr/>
          </p:nvSpPr>
          <p:spPr bwMode="auto">
            <a:xfrm>
              <a:off x="5467" y="2501"/>
              <a:ext cx="350" cy="181"/>
            </a:xfrm>
            <a:custGeom>
              <a:avLst/>
              <a:gdLst>
                <a:gd name="T0" fmla="*/ 335 w 350"/>
                <a:gd name="T1" fmla="*/ 88 h 181"/>
                <a:gd name="T2" fmla="*/ 339 w 350"/>
                <a:gd name="T3" fmla="*/ 116 h 181"/>
                <a:gd name="T4" fmla="*/ 323 w 350"/>
                <a:gd name="T5" fmla="*/ 122 h 181"/>
                <a:gd name="T6" fmla="*/ 299 w 350"/>
                <a:gd name="T7" fmla="*/ 110 h 181"/>
                <a:gd name="T8" fmla="*/ 273 w 350"/>
                <a:gd name="T9" fmla="*/ 112 h 181"/>
                <a:gd name="T10" fmla="*/ 251 w 350"/>
                <a:gd name="T11" fmla="*/ 98 h 181"/>
                <a:gd name="T12" fmla="*/ 243 w 350"/>
                <a:gd name="T13" fmla="*/ 111 h 181"/>
                <a:gd name="T14" fmla="*/ 225 w 350"/>
                <a:gd name="T15" fmla="*/ 117 h 181"/>
                <a:gd name="T16" fmla="*/ 214 w 350"/>
                <a:gd name="T17" fmla="*/ 145 h 181"/>
                <a:gd name="T18" fmla="*/ 186 w 350"/>
                <a:gd name="T19" fmla="*/ 138 h 181"/>
                <a:gd name="T20" fmla="*/ 160 w 350"/>
                <a:gd name="T21" fmla="*/ 137 h 181"/>
                <a:gd name="T22" fmla="*/ 131 w 350"/>
                <a:gd name="T23" fmla="*/ 159 h 181"/>
                <a:gd name="T24" fmla="*/ 118 w 350"/>
                <a:gd name="T25" fmla="*/ 162 h 181"/>
                <a:gd name="T26" fmla="*/ 118 w 350"/>
                <a:gd name="T27" fmla="*/ 173 h 181"/>
                <a:gd name="T28" fmla="*/ 108 w 350"/>
                <a:gd name="T29" fmla="*/ 181 h 181"/>
                <a:gd name="T30" fmla="*/ 61 w 350"/>
                <a:gd name="T31" fmla="*/ 179 h 181"/>
                <a:gd name="T32" fmla="*/ 53 w 350"/>
                <a:gd name="T33" fmla="*/ 170 h 181"/>
                <a:gd name="T34" fmla="*/ 26 w 350"/>
                <a:gd name="T35" fmla="*/ 154 h 181"/>
                <a:gd name="T36" fmla="*/ 15 w 350"/>
                <a:gd name="T37" fmla="*/ 150 h 181"/>
                <a:gd name="T38" fmla="*/ 6 w 350"/>
                <a:gd name="T39" fmla="*/ 141 h 181"/>
                <a:gd name="T40" fmla="*/ 0 w 350"/>
                <a:gd name="T41" fmla="*/ 102 h 181"/>
                <a:gd name="T42" fmla="*/ 4 w 350"/>
                <a:gd name="T43" fmla="*/ 82 h 181"/>
                <a:gd name="T44" fmla="*/ 15 w 350"/>
                <a:gd name="T45" fmla="*/ 63 h 181"/>
                <a:gd name="T46" fmla="*/ 44 w 350"/>
                <a:gd name="T47" fmla="*/ 64 h 181"/>
                <a:gd name="T48" fmla="*/ 56 w 350"/>
                <a:gd name="T49" fmla="*/ 56 h 181"/>
                <a:gd name="T50" fmla="*/ 79 w 350"/>
                <a:gd name="T51" fmla="*/ 40 h 181"/>
                <a:gd name="T52" fmla="*/ 91 w 350"/>
                <a:gd name="T53" fmla="*/ 20 h 181"/>
                <a:gd name="T54" fmla="*/ 118 w 350"/>
                <a:gd name="T55" fmla="*/ 14 h 181"/>
                <a:gd name="T56" fmla="*/ 123 w 350"/>
                <a:gd name="T57" fmla="*/ 8 h 181"/>
                <a:gd name="T58" fmla="*/ 145 w 350"/>
                <a:gd name="T59" fmla="*/ 27 h 181"/>
                <a:gd name="T60" fmla="*/ 164 w 350"/>
                <a:gd name="T61" fmla="*/ 4 h 181"/>
                <a:gd name="T62" fmla="*/ 172 w 350"/>
                <a:gd name="T63" fmla="*/ 0 h 181"/>
                <a:gd name="T64" fmla="*/ 184 w 350"/>
                <a:gd name="T65" fmla="*/ 22 h 181"/>
                <a:gd name="T66" fmla="*/ 197 w 350"/>
                <a:gd name="T67" fmla="*/ 35 h 181"/>
                <a:gd name="T68" fmla="*/ 233 w 350"/>
                <a:gd name="T69" fmla="*/ 19 h 181"/>
                <a:gd name="T70" fmla="*/ 262 w 350"/>
                <a:gd name="T71" fmla="*/ 29 h 181"/>
                <a:gd name="T72" fmla="*/ 277 w 350"/>
                <a:gd name="T73" fmla="*/ 16 h 181"/>
                <a:gd name="T74" fmla="*/ 314 w 350"/>
                <a:gd name="T75" fmla="*/ 13 h 181"/>
                <a:gd name="T76" fmla="*/ 328 w 350"/>
                <a:gd name="T77" fmla="*/ 32 h 181"/>
                <a:gd name="T78" fmla="*/ 350 w 350"/>
                <a:gd name="T79" fmla="*/ 46 h 181"/>
                <a:gd name="T80" fmla="*/ 335 w 350"/>
                <a:gd name="T81" fmla="*/ 8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0" h="181">
                  <a:moveTo>
                    <a:pt x="335" y="88"/>
                  </a:moveTo>
                  <a:lnTo>
                    <a:pt x="339" y="116"/>
                  </a:lnTo>
                  <a:lnTo>
                    <a:pt x="323" y="122"/>
                  </a:lnTo>
                  <a:lnTo>
                    <a:pt x="299" y="110"/>
                  </a:lnTo>
                  <a:lnTo>
                    <a:pt x="273" y="112"/>
                  </a:lnTo>
                  <a:lnTo>
                    <a:pt x="251" y="98"/>
                  </a:lnTo>
                  <a:lnTo>
                    <a:pt x="243" y="111"/>
                  </a:lnTo>
                  <a:lnTo>
                    <a:pt x="225" y="117"/>
                  </a:lnTo>
                  <a:lnTo>
                    <a:pt x="214" y="145"/>
                  </a:lnTo>
                  <a:lnTo>
                    <a:pt x="186" y="138"/>
                  </a:lnTo>
                  <a:lnTo>
                    <a:pt x="160" y="137"/>
                  </a:lnTo>
                  <a:lnTo>
                    <a:pt x="131" y="159"/>
                  </a:lnTo>
                  <a:lnTo>
                    <a:pt x="118" y="162"/>
                  </a:lnTo>
                  <a:lnTo>
                    <a:pt x="118" y="173"/>
                  </a:lnTo>
                  <a:lnTo>
                    <a:pt x="108" y="181"/>
                  </a:lnTo>
                  <a:lnTo>
                    <a:pt x="61" y="179"/>
                  </a:lnTo>
                  <a:lnTo>
                    <a:pt x="53" y="170"/>
                  </a:lnTo>
                  <a:lnTo>
                    <a:pt x="26" y="154"/>
                  </a:lnTo>
                  <a:lnTo>
                    <a:pt x="15" y="150"/>
                  </a:lnTo>
                  <a:lnTo>
                    <a:pt x="6" y="141"/>
                  </a:lnTo>
                  <a:lnTo>
                    <a:pt x="0" y="102"/>
                  </a:lnTo>
                  <a:lnTo>
                    <a:pt x="4" y="82"/>
                  </a:lnTo>
                  <a:lnTo>
                    <a:pt x="15" y="63"/>
                  </a:lnTo>
                  <a:lnTo>
                    <a:pt x="44" y="64"/>
                  </a:lnTo>
                  <a:lnTo>
                    <a:pt x="56" y="56"/>
                  </a:lnTo>
                  <a:lnTo>
                    <a:pt x="79" y="40"/>
                  </a:lnTo>
                  <a:lnTo>
                    <a:pt x="91" y="20"/>
                  </a:lnTo>
                  <a:lnTo>
                    <a:pt x="118" y="14"/>
                  </a:lnTo>
                  <a:lnTo>
                    <a:pt x="123" y="8"/>
                  </a:lnTo>
                  <a:lnTo>
                    <a:pt x="145" y="27"/>
                  </a:lnTo>
                  <a:lnTo>
                    <a:pt x="164" y="4"/>
                  </a:lnTo>
                  <a:lnTo>
                    <a:pt x="172" y="0"/>
                  </a:lnTo>
                  <a:lnTo>
                    <a:pt x="184" y="22"/>
                  </a:lnTo>
                  <a:lnTo>
                    <a:pt x="197" y="35"/>
                  </a:lnTo>
                  <a:lnTo>
                    <a:pt x="233" y="19"/>
                  </a:lnTo>
                  <a:lnTo>
                    <a:pt x="262" y="29"/>
                  </a:lnTo>
                  <a:lnTo>
                    <a:pt x="277" y="16"/>
                  </a:lnTo>
                  <a:lnTo>
                    <a:pt x="314" y="13"/>
                  </a:lnTo>
                  <a:lnTo>
                    <a:pt x="328" y="32"/>
                  </a:lnTo>
                  <a:lnTo>
                    <a:pt x="350" y="46"/>
                  </a:lnTo>
                  <a:lnTo>
                    <a:pt x="335" y="88"/>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86" name="Freeform 581"/>
            <p:cNvSpPr>
              <a:spLocks/>
            </p:cNvSpPr>
            <p:nvPr/>
          </p:nvSpPr>
          <p:spPr bwMode="auto">
            <a:xfrm>
              <a:off x="5419" y="2599"/>
              <a:ext cx="426" cy="260"/>
            </a:xfrm>
            <a:custGeom>
              <a:avLst/>
              <a:gdLst>
                <a:gd name="T0" fmla="*/ 417 w 426"/>
                <a:gd name="T1" fmla="*/ 65 h 260"/>
                <a:gd name="T2" fmla="*/ 413 w 426"/>
                <a:gd name="T3" fmla="*/ 51 h 260"/>
                <a:gd name="T4" fmla="*/ 402 w 426"/>
                <a:gd name="T5" fmla="*/ 47 h 260"/>
                <a:gd name="T6" fmla="*/ 397 w 426"/>
                <a:gd name="T7" fmla="*/ 28 h 260"/>
                <a:gd name="T8" fmla="*/ 387 w 426"/>
                <a:gd name="T9" fmla="*/ 18 h 260"/>
                <a:gd name="T10" fmla="*/ 370 w 426"/>
                <a:gd name="T11" fmla="*/ 24 h 260"/>
                <a:gd name="T12" fmla="*/ 347 w 426"/>
                <a:gd name="T13" fmla="*/ 12 h 260"/>
                <a:gd name="T14" fmla="*/ 320 w 426"/>
                <a:gd name="T15" fmla="*/ 14 h 260"/>
                <a:gd name="T16" fmla="*/ 298 w 426"/>
                <a:gd name="T17" fmla="*/ 0 h 260"/>
                <a:gd name="T18" fmla="*/ 291 w 426"/>
                <a:gd name="T19" fmla="*/ 13 h 260"/>
                <a:gd name="T20" fmla="*/ 273 w 426"/>
                <a:gd name="T21" fmla="*/ 19 h 260"/>
                <a:gd name="T22" fmla="*/ 262 w 426"/>
                <a:gd name="T23" fmla="*/ 47 h 260"/>
                <a:gd name="T24" fmla="*/ 234 w 426"/>
                <a:gd name="T25" fmla="*/ 40 h 260"/>
                <a:gd name="T26" fmla="*/ 208 w 426"/>
                <a:gd name="T27" fmla="*/ 39 h 260"/>
                <a:gd name="T28" fmla="*/ 179 w 426"/>
                <a:gd name="T29" fmla="*/ 61 h 260"/>
                <a:gd name="T30" fmla="*/ 165 w 426"/>
                <a:gd name="T31" fmla="*/ 64 h 260"/>
                <a:gd name="T32" fmla="*/ 165 w 426"/>
                <a:gd name="T33" fmla="*/ 74 h 260"/>
                <a:gd name="T34" fmla="*/ 155 w 426"/>
                <a:gd name="T35" fmla="*/ 82 h 260"/>
                <a:gd name="T36" fmla="*/ 108 w 426"/>
                <a:gd name="T37" fmla="*/ 80 h 260"/>
                <a:gd name="T38" fmla="*/ 101 w 426"/>
                <a:gd name="T39" fmla="*/ 71 h 260"/>
                <a:gd name="T40" fmla="*/ 74 w 426"/>
                <a:gd name="T41" fmla="*/ 55 h 260"/>
                <a:gd name="T42" fmla="*/ 62 w 426"/>
                <a:gd name="T43" fmla="*/ 52 h 260"/>
                <a:gd name="T44" fmla="*/ 65 w 426"/>
                <a:gd name="T45" fmla="*/ 69 h 260"/>
                <a:gd name="T46" fmla="*/ 54 w 426"/>
                <a:gd name="T47" fmla="*/ 66 h 260"/>
                <a:gd name="T48" fmla="*/ 47 w 426"/>
                <a:gd name="T49" fmla="*/ 70 h 260"/>
                <a:gd name="T50" fmla="*/ 48 w 426"/>
                <a:gd name="T51" fmla="*/ 76 h 260"/>
                <a:gd name="T52" fmla="*/ 45 w 426"/>
                <a:gd name="T53" fmla="*/ 83 h 260"/>
                <a:gd name="T54" fmla="*/ 42 w 426"/>
                <a:gd name="T55" fmla="*/ 87 h 260"/>
                <a:gd name="T56" fmla="*/ 37 w 426"/>
                <a:gd name="T57" fmla="*/ 76 h 260"/>
                <a:gd name="T58" fmla="*/ 30 w 426"/>
                <a:gd name="T59" fmla="*/ 124 h 260"/>
                <a:gd name="T60" fmla="*/ 2 w 426"/>
                <a:gd name="T61" fmla="*/ 157 h 260"/>
                <a:gd name="T62" fmla="*/ 0 w 426"/>
                <a:gd name="T63" fmla="*/ 178 h 260"/>
                <a:gd name="T64" fmla="*/ 8 w 426"/>
                <a:gd name="T65" fmla="*/ 171 h 260"/>
                <a:gd name="T66" fmla="*/ 18 w 426"/>
                <a:gd name="T67" fmla="*/ 178 h 260"/>
                <a:gd name="T68" fmla="*/ 31 w 426"/>
                <a:gd name="T69" fmla="*/ 195 h 260"/>
                <a:gd name="T70" fmla="*/ 45 w 426"/>
                <a:gd name="T71" fmla="*/ 202 h 260"/>
                <a:gd name="T72" fmla="*/ 63 w 426"/>
                <a:gd name="T73" fmla="*/ 208 h 260"/>
                <a:gd name="T74" fmla="*/ 78 w 426"/>
                <a:gd name="T75" fmla="*/ 224 h 260"/>
                <a:gd name="T76" fmla="*/ 116 w 426"/>
                <a:gd name="T77" fmla="*/ 260 h 260"/>
                <a:gd name="T78" fmla="*/ 151 w 426"/>
                <a:gd name="T79" fmla="*/ 255 h 260"/>
                <a:gd name="T80" fmla="*/ 181 w 426"/>
                <a:gd name="T81" fmla="*/ 253 h 260"/>
                <a:gd name="T82" fmla="*/ 199 w 426"/>
                <a:gd name="T83" fmla="*/ 242 h 260"/>
                <a:gd name="T84" fmla="*/ 220 w 426"/>
                <a:gd name="T85" fmla="*/ 223 h 260"/>
                <a:gd name="T86" fmla="*/ 237 w 426"/>
                <a:gd name="T87" fmla="*/ 223 h 260"/>
                <a:gd name="T88" fmla="*/ 253 w 426"/>
                <a:gd name="T89" fmla="*/ 228 h 260"/>
                <a:gd name="T90" fmla="*/ 270 w 426"/>
                <a:gd name="T91" fmla="*/ 232 h 260"/>
                <a:gd name="T92" fmla="*/ 297 w 426"/>
                <a:gd name="T93" fmla="*/ 218 h 260"/>
                <a:gd name="T94" fmla="*/ 318 w 426"/>
                <a:gd name="T95" fmla="*/ 215 h 260"/>
                <a:gd name="T96" fmla="*/ 333 w 426"/>
                <a:gd name="T97" fmla="*/ 197 h 260"/>
                <a:gd name="T98" fmla="*/ 349 w 426"/>
                <a:gd name="T99" fmla="*/ 153 h 260"/>
                <a:gd name="T100" fmla="*/ 381 w 426"/>
                <a:gd name="T101" fmla="*/ 113 h 260"/>
                <a:gd name="T102" fmla="*/ 411 w 426"/>
                <a:gd name="T103" fmla="*/ 83 h 260"/>
                <a:gd name="T104" fmla="*/ 421 w 426"/>
                <a:gd name="T105" fmla="*/ 84 h 260"/>
                <a:gd name="T106" fmla="*/ 426 w 426"/>
                <a:gd name="T107" fmla="*/ 71 h 260"/>
                <a:gd name="T108" fmla="*/ 417 w 426"/>
                <a:gd name="T109" fmla="*/ 6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260">
                  <a:moveTo>
                    <a:pt x="417" y="65"/>
                  </a:moveTo>
                  <a:lnTo>
                    <a:pt x="413" y="51"/>
                  </a:lnTo>
                  <a:lnTo>
                    <a:pt x="402" y="47"/>
                  </a:lnTo>
                  <a:lnTo>
                    <a:pt x="397" y="28"/>
                  </a:lnTo>
                  <a:lnTo>
                    <a:pt x="387" y="18"/>
                  </a:lnTo>
                  <a:lnTo>
                    <a:pt x="370" y="24"/>
                  </a:lnTo>
                  <a:lnTo>
                    <a:pt x="347" y="12"/>
                  </a:lnTo>
                  <a:lnTo>
                    <a:pt x="320" y="14"/>
                  </a:lnTo>
                  <a:lnTo>
                    <a:pt x="298" y="0"/>
                  </a:lnTo>
                  <a:lnTo>
                    <a:pt x="291" y="13"/>
                  </a:lnTo>
                  <a:lnTo>
                    <a:pt x="273" y="19"/>
                  </a:lnTo>
                  <a:lnTo>
                    <a:pt x="262" y="47"/>
                  </a:lnTo>
                  <a:lnTo>
                    <a:pt x="234" y="40"/>
                  </a:lnTo>
                  <a:lnTo>
                    <a:pt x="208" y="39"/>
                  </a:lnTo>
                  <a:lnTo>
                    <a:pt x="179" y="61"/>
                  </a:lnTo>
                  <a:lnTo>
                    <a:pt x="165" y="64"/>
                  </a:lnTo>
                  <a:lnTo>
                    <a:pt x="165" y="74"/>
                  </a:lnTo>
                  <a:lnTo>
                    <a:pt x="155" y="82"/>
                  </a:lnTo>
                  <a:lnTo>
                    <a:pt x="108" y="80"/>
                  </a:lnTo>
                  <a:lnTo>
                    <a:pt x="101" y="71"/>
                  </a:lnTo>
                  <a:lnTo>
                    <a:pt x="74" y="55"/>
                  </a:lnTo>
                  <a:lnTo>
                    <a:pt x="62" y="52"/>
                  </a:lnTo>
                  <a:lnTo>
                    <a:pt x="65" y="69"/>
                  </a:lnTo>
                  <a:lnTo>
                    <a:pt x="54" y="66"/>
                  </a:lnTo>
                  <a:lnTo>
                    <a:pt x="47" y="70"/>
                  </a:lnTo>
                  <a:lnTo>
                    <a:pt x="48" y="76"/>
                  </a:lnTo>
                  <a:lnTo>
                    <a:pt x="45" y="83"/>
                  </a:lnTo>
                  <a:lnTo>
                    <a:pt x="42" y="87"/>
                  </a:lnTo>
                  <a:lnTo>
                    <a:pt x="37" y="76"/>
                  </a:lnTo>
                  <a:lnTo>
                    <a:pt x="30" y="124"/>
                  </a:lnTo>
                  <a:lnTo>
                    <a:pt x="2" y="157"/>
                  </a:lnTo>
                  <a:lnTo>
                    <a:pt x="0" y="178"/>
                  </a:lnTo>
                  <a:lnTo>
                    <a:pt x="8" y="171"/>
                  </a:lnTo>
                  <a:lnTo>
                    <a:pt x="18" y="178"/>
                  </a:lnTo>
                  <a:lnTo>
                    <a:pt x="31" y="195"/>
                  </a:lnTo>
                  <a:lnTo>
                    <a:pt x="45" y="202"/>
                  </a:lnTo>
                  <a:lnTo>
                    <a:pt x="63" y="208"/>
                  </a:lnTo>
                  <a:lnTo>
                    <a:pt x="78" y="224"/>
                  </a:lnTo>
                  <a:lnTo>
                    <a:pt x="116" y="260"/>
                  </a:lnTo>
                  <a:lnTo>
                    <a:pt x="151" y="255"/>
                  </a:lnTo>
                  <a:lnTo>
                    <a:pt x="181" y="253"/>
                  </a:lnTo>
                  <a:lnTo>
                    <a:pt x="199" y="242"/>
                  </a:lnTo>
                  <a:lnTo>
                    <a:pt x="220" y="223"/>
                  </a:lnTo>
                  <a:lnTo>
                    <a:pt x="237" y="223"/>
                  </a:lnTo>
                  <a:lnTo>
                    <a:pt x="253" y="228"/>
                  </a:lnTo>
                  <a:lnTo>
                    <a:pt x="270" y="232"/>
                  </a:lnTo>
                  <a:lnTo>
                    <a:pt x="297" y="218"/>
                  </a:lnTo>
                  <a:lnTo>
                    <a:pt x="318" y="215"/>
                  </a:lnTo>
                  <a:lnTo>
                    <a:pt x="333" y="197"/>
                  </a:lnTo>
                  <a:lnTo>
                    <a:pt x="349" y="153"/>
                  </a:lnTo>
                  <a:lnTo>
                    <a:pt x="381" y="113"/>
                  </a:lnTo>
                  <a:lnTo>
                    <a:pt x="411" y="83"/>
                  </a:lnTo>
                  <a:lnTo>
                    <a:pt x="421" y="84"/>
                  </a:lnTo>
                  <a:lnTo>
                    <a:pt x="426" y="71"/>
                  </a:lnTo>
                  <a:lnTo>
                    <a:pt x="417" y="6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87" name="Freeform 582"/>
            <p:cNvSpPr>
              <a:spLocks/>
            </p:cNvSpPr>
            <p:nvPr/>
          </p:nvSpPr>
          <p:spPr bwMode="auto">
            <a:xfrm>
              <a:off x="5419" y="2599"/>
              <a:ext cx="426" cy="260"/>
            </a:xfrm>
            <a:custGeom>
              <a:avLst/>
              <a:gdLst>
                <a:gd name="T0" fmla="*/ 417 w 426"/>
                <a:gd name="T1" fmla="*/ 65 h 260"/>
                <a:gd name="T2" fmla="*/ 413 w 426"/>
                <a:gd name="T3" fmla="*/ 51 h 260"/>
                <a:gd name="T4" fmla="*/ 402 w 426"/>
                <a:gd name="T5" fmla="*/ 47 h 260"/>
                <a:gd name="T6" fmla="*/ 397 w 426"/>
                <a:gd name="T7" fmla="*/ 28 h 260"/>
                <a:gd name="T8" fmla="*/ 387 w 426"/>
                <a:gd name="T9" fmla="*/ 18 h 260"/>
                <a:gd name="T10" fmla="*/ 370 w 426"/>
                <a:gd name="T11" fmla="*/ 24 h 260"/>
                <a:gd name="T12" fmla="*/ 347 w 426"/>
                <a:gd name="T13" fmla="*/ 12 h 260"/>
                <a:gd name="T14" fmla="*/ 320 w 426"/>
                <a:gd name="T15" fmla="*/ 14 h 260"/>
                <a:gd name="T16" fmla="*/ 298 w 426"/>
                <a:gd name="T17" fmla="*/ 0 h 260"/>
                <a:gd name="T18" fmla="*/ 291 w 426"/>
                <a:gd name="T19" fmla="*/ 13 h 260"/>
                <a:gd name="T20" fmla="*/ 273 w 426"/>
                <a:gd name="T21" fmla="*/ 19 h 260"/>
                <a:gd name="T22" fmla="*/ 262 w 426"/>
                <a:gd name="T23" fmla="*/ 47 h 260"/>
                <a:gd name="T24" fmla="*/ 234 w 426"/>
                <a:gd name="T25" fmla="*/ 40 h 260"/>
                <a:gd name="T26" fmla="*/ 208 w 426"/>
                <a:gd name="T27" fmla="*/ 39 h 260"/>
                <a:gd name="T28" fmla="*/ 179 w 426"/>
                <a:gd name="T29" fmla="*/ 61 h 260"/>
                <a:gd name="T30" fmla="*/ 165 w 426"/>
                <a:gd name="T31" fmla="*/ 64 h 260"/>
                <a:gd name="T32" fmla="*/ 165 w 426"/>
                <a:gd name="T33" fmla="*/ 74 h 260"/>
                <a:gd name="T34" fmla="*/ 155 w 426"/>
                <a:gd name="T35" fmla="*/ 82 h 260"/>
                <a:gd name="T36" fmla="*/ 108 w 426"/>
                <a:gd name="T37" fmla="*/ 80 h 260"/>
                <a:gd name="T38" fmla="*/ 101 w 426"/>
                <a:gd name="T39" fmla="*/ 71 h 260"/>
                <a:gd name="T40" fmla="*/ 74 w 426"/>
                <a:gd name="T41" fmla="*/ 55 h 260"/>
                <a:gd name="T42" fmla="*/ 62 w 426"/>
                <a:gd name="T43" fmla="*/ 52 h 260"/>
                <a:gd name="T44" fmla="*/ 65 w 426"/>
                <a:gd name="T45" fmla="*/ 69 h 260"/>
                <a:gd name="T46" fmla="*/ 54 w 426"/>
                <a:gd name="T47" fmla="*/ 66 h 260"/>
                <a:gd name="T48" fmla="*/ 47 w 426"/>
                <a:gd name="T49" fmla="*/ 70 h 260"/>
                <a:gd name="T50" fmla="*/ 48 w 426"/>
                <a:gd name="T51" fmla="*/ 76 h 260"/>
                <a:gd name="T52" fmla="*/ 45 w 426"/>
                <a:gd name="T53" fmla="*/ 83 h 260"/>
                <a:gd name="T54" fmla="*/ 42 w 426"/>
                <a:gd name="T55" fmla="*/ 87 h 260"/>
                <a:gd name="T56" fmla="*/ 37 w 426"/>
                <a:gd name="T57" fmla="*/ 76 h 260"/>
                <a:gd name="T58" fmla="*/ 30 w 426"/>
                <a:gd name="T59" fmla="*/ 124 h 260"/>
                <a:gd name="T60" fmla="*/ 2 w 426"/>
                <a:gd name="T61" fmla="*/ 157 h 260"/>
                <a:gd name="T62" fmla="*/ 0 w 426"/>
                <a:gd name="T63" fmla="*/ 178 h 260"/>
                <a:gd name="T64" fmla="*/ 8 w 426"/>
                <a:gd name="T65" fmla="*/ 171 h 260"/>
                <a:gd name="T66" fmla="*/ 18 w 426"/>
                <a:gd name="T67" fmla="*/ 178 h 260"/>
                <a:gd name="T68" fmla="*/ 31 w 426"/>
                <a:gd name="T69" fmla="*/ 195 h 260"/>
                <a:gd name="T70" fmla="*/ 45 w 426"/>
                <a:gd name="T71" fmla="*/ 202 h 260"/>
                <a:gd name="T72" fmla="*/ 63 w 426"/>
                <a:gd name="T73" fmla="*/ 208 h 260"/>
                <a:gd name="T74" fmla="*/ 78 w 426"/>
                <a:gd name="T75" fmla="*/ 224 h 260"/>
                <a:gd name="T76" fmla="*/ 116 w 426"/>
                <a:gd name="T77" fmla="*/ 260 h 260"/>
                <a:gd name="T78" fmla="*/ 151 w 426"/>
                <a:gd name="T79" fmla="*/ 255 h 260"/>
                <a:gd name="T80" fmla="*/ 181 w 426"/>
                <a:gd name="T81" fmla="*/ 253 h 260"/>
                <a:gd name="T82" fmla="*/ 199 w 426"/>
                <a:gd name="T83" fmla="*/ 242 h 260"/>
                <a:gd name="T84" fmla="*/ 220 w 426"/>
                <a:gd name="T85" fmla="*/ 223 h 260"/>
                <a:gd name="T86" fmla="*/ 237 w 426"/>
                <a:gd name="T87" fmla="*/ 223 h 260"/>
                <a:gd name="T88" fmla="*/ 253 w 426"/>
                <a:gd name="T89" fmla="*/ 228 h 260"/>
                <a:gd name="T90" fmla="*/ 270 w 426"/>
                <a:gd name="T91" fmla="*/ 232 h 260"/>
                <a:gd name="T92" fmla="*/ 297 w 426"/>
                <a:gd name="T93" fmla="*/ 218 h 260"/>
                <a:gd name="T94" fmla="*/ 318 w 426"/>
                <a:gd name="T95" fmla="*/ 215 h 260"/>
                <a:gd name="T96" fmla="*/ 333 w 426"/>
                <a:gd name="T97" fmla="*/ 197 h 260"/>
                <a:gd name="T98" fmla="*/ 349 w 426"/>
                <a:gd name="T99" fmla="*/ 153 h 260"/>
                <a:gd name="T100" fmla="*/ 381 w 426"/>
                <a:gd name="T101" fmla="*/ 113 h 260"/>
                <a:gd name="T102" fmla="*/ 411 w 426"/>
                <a:gd name="T103" fmla="*/ 83 h 260"/>
                <a:gd name="T104" fmla="*/ 421 w 426"/>
                <a:gd name="T105" fmla="*/ 84 h 260"/>
                <a:gd name="T106" fmla="*/ 426 w 426"/>
                <a:gd name="T107" fmla="*/ 71 h 260"/>
                <a:gd name="T108" fmla="*/ 417 w 426"/>
                <a:gd name="T109" fmla="*/ 6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260">
                  <a:moveTo>
                    <a:pt x="417" y="65"/>
                  </a:moveTo>
                  <a:lnTo>
                    <a:pt x="413" y="51"/>
                  </a:lnTo>
                  <a:lnTo>
                    <a:pt x="402" y="47"/>
                  </a:lnTo>
                  <a:lnTo>
                    <a:pt x="397" y="28"/>
                  </a:lnTo>
                  <a:lnTo>
                    <a:pt x="387" y="18"/>
                  </a:lnTo>
                  <a:lnTo>
                    <a:pt x="370" y="24"/>
                  </a:lnTo>
                  <a:lnTo>
                    <a:pt x="347" y="12"/>
                  </a:lnTo>
                  <a:lnTo>
                    <a:pt x="320" y="14"/>
                  </a:lnTo>
                  <a:lnTo>
                    <a:pt x="298" y="0"/>
                  </a:lnTo>
                  <a:lnTo>
                    <a:pt x="291" y="13"/>
                  </a:lnTo>
                  <a:lnTo>
                    <a:pt x="273" y="19"/>
                  </a:lnTo>
                  <a:lnTo>
                    <a:pt x="262" y="47"/>
                  </a:lnTo>
                  <a:lnTo>
                    <a:pt x="234" y="40"/>
                  </a:lnTo>
                  <a:lnTo>
                    <a:pt x="208" y="39"/>
                  </a:lnTo>
                  <a:lnTo>
                    <a:pt x="179" y="61"/>
                  </a:lnTo>
                  <a:lnTo>
                    <a:pt x="165" y="64"/>
                  </a:lnTo>
                  <a:lnTo>
                    <a:pt x="165" y="74"/>
                  </a:lnTo>
                  <a:lnTo>
                    <a:pt x="155" y="82"/>
                  </a:lnTo>
                  <a:lnTo>
                    <a:pt x="108" y="80"/>
                  </a:lnTo>
                  <a:lnTo>
                    <a:pt x="101" y="71"/>
                  </a:lnTo>
                  <a:lnTo>
                    <a:pt x="74" y="55"/>
                  </a:lnTo>
                  <a:lnTo>
                    <a:pt x="62" y="52"/>
                  </a:lnTo>
                  <a:lnTo>
                    <a:pt x="65" y="69"/>
                  </a:lnTo>
                  <a:lnTo>
                    <a:pt x="54" y="66"/>
                  </a:lnTo>
                  <a:lnTo>
                    <a:pt x="47" y="70"/>
                  </a:lnTo>
                  <a:lnTo>
                    <a:pt x="48" y="76"/>
                  </a:lnTo>
                  <a:lnTo>
                    <a:pt x="45" y="83"/>
                  </a:lnTo>
                  <a:lnTo>
                    <a:pt x="42" y="87"/>
                  </a:lnTo>
                  <a:lnTo>
                    <a:pt x="37" y="76"/>
                  </a:lnTo>
                  <a:lnTo>
                    <a:pt x="30" y="124"/>
                  </a:lnTo>
                  <a:lnTo>
                    <a:pt x="2" y="157"/>
                  </a:lnTo>
                  <a:lnTo>
                    <a:pt x="0" y="178"/>
                  </a:lnTo>
                  <a:lnTo>
                    <a:pt x="8" y="171"/>
                  </a:lnTo>
                  <a:lnTo>
                    <a:pt x="18" y="178"/>
                  </a:lnTo>
                  <a:lnTo>
                    <a:pt x="31" y="195"/>
                  </a:lnTo>
                  <a:lnTo>
                    <a:pt x="45" y="202"/>
                  </a:lnTo>
                  <a:lnTo>
                    <a:pt x="63" y="208"/>
                  </a:lnTo>
                  <a:lnTo>
                    <a:pt x="78" y="224"/>
                  </a:lnTo>
                  <a:lnTo>
                    <a:pt x="116" y="260"/>
                  </a:lnTo>
                  <a:lnTo>
                    <a:pt x="151" y="255"/>
                  </a:lnTo>
                  <a:lnTo>
                    <a:pt x="181" y="253"/>
                  </a:lnTo>
                  <a:lnTo>
                    <a:pt x="199" y="242"/>
                  </a:lnTo>
                  <a:lnTo>
                    <a:pt x="220" y="223"/>
                  </a:lnTo>
                  <a:lnTo>
                    <a:pt x="237" y="223"/>
                  </a:lnTo>
                  <a:lnTo>
                    <a:pt x="253" y="228"/>
                  </a:lnTo>
                  <a:lnTo>
                    <a:pt x="270" y="232"/>
                  </a:lnTo>
                  <a:lnTo>
                    <a:pt x="297" y="218"/>
                  </a:lnTo>
                  <a:lnTo>
                    <a:pt x="318" y="215"/>
                  </a:lnTo>
                  <a:lnTo>
                    <a:pt x="333" y="197"/>
                  </a:lnTo>
                  <a:lnTo>
                    <a:pt x="349" y="153"/>
                  </a:lnTo>
                  <a:lnTo>
                    <a:pt x="381" y="113"/>
                  </a:lnTo>
                  <a:lnTo>
                    <a:pt x="411" y="83"/>
                  </a:lnTo>
                  <a:lnTo>
                    <a:pt x="421" y="84"/>
                  </a:lnTo>
                  <a:lnTo>
                    <a:pt x="426" y="71"/>
                  </a:lnTo>
                  <a:lnTo>
                    <a:pt x="417" y="65"/>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88" name="Freeform 583"/>
            <p:cNvSpPr>
              <a:spLocks/>
            </p:cNvSpPr>
            <p:nvPr/>
          </p:nvSpPr>
          <p:spPr bwMode="auto">
            <a:xfrm>
              <a:off x="5253" y="2771"/>
              <a:ext cx="196" cy="125"/>
            </a:xfrm>
            <a:custGeom>
              <a:avLst/>
              <a:gdLst>
                <a:gd name="T0" fmla="*/ 196 w 196"/>
                <a:gd name="T1" fmla="*/ 24 h 125"/>
                <a:gd name="T2" fmla="*/ 183 w 196"/>
                <a:gd name="T3" fmla="*/ 26 h 125"/>
                <a:gd name="T4" fmla="*/ 178 w 196"/>
                <a:gd name="T5" fmla="*/ 40 h 125"/>
                <a:gd name="T6" fmla="*/ 165 w 196"/>
                <a:gd name="T7" fmla="*/ 38 h 125"/>
                <a:gd name="T8" fmla="*/ 159 w 196"/>
                <a:gd name="T9" fmla="*/ 52 h 125"/>
                <a:gd name="T10" fmla="*/ 139 w 196"/>
                <a:gd name="T11" fmla="*/ 56 h 125"/>
                <a:gd name="T12" fmla="*/ 147 w 196"/>
                <a:gd name="T13" fmla="*/ 79 h 125"/>
                <a:gd name="T14" fmla="*/ 136 w 196"/>
                <a:gd name="T15" fmla="*/ 94 h 125"/>
                <a:gd name="T16" fmla="*/ 125 w 196"/>
                <a:gd name="T17" fmla="*/ 98 h 125"/>
                <a:gd name="T18" fmla="*/ 125 w 196"/>
                <a:gd name="T19" fmla="*/ 113 h 125"/>
                <a:gd name="T20" fmla="*/ 128 w 196"/>
                <a:gd name="T21" fmla="*/ 120 h 125"/>
                <a:gd name="T22" fmla="*/ 124 w 196"/>
                <a:gd name="T23" fmla="*/ 125 h 125"/>
                <a:gd name="T24" fmla="*/ 112 w 196"/>
                <a:gd name="T25" fmla="*/ 121 h 125"/>
                <a:gd name="T26" fmla="*/ 92 w 196"/>
                <a:gd name="T27" fmla="*/ 120 h 125"/>
                <a:gd name="T28" fmla="*/ 78 w 196"/>
                <a:gd name="T29" fmla="*/ 110 h 125"/>
                <a:gd name="T30" fmla="*/ 71 w 196"/>
                <a:gd name="T31" fmla="*/ 122 h 125"/>
                <a:gd name="T32" fmla="*/ 39 w 196"/>
                <a:gd name="T33" fmla="*/ 124 h 125"/>
                <a:gd name="T34" fmla="*/ 29 w 196"/>
                <a:gd name="T35" fmla="*/ 120 h 125"/>
                <a:gd name="T36" fmla="*/ 17 w 196"/>
                <a:gd name="T37" fmla="*/ 118 h 125"/>
                <a:gd name="T38" fmla="*/ 21 w 196"/>
                <a:gd name="T39" fmla="*/ 110 h 125"/>
                <a:gd name="T40" fmla="*/ 18 w 196"/>
                <a:gd name="T41" fmla="*/ 105 h 125"/>
                <a:gd name="T42" fmla="*/ 24 w 196"/>
                <a:gd name="T43" fmla="*/ 106 h 125"/>
                <a:gd name="T44" fmla="*/ 27 w 196"/>
                <a:gd name="T45" fmla="*/ 99 h 125"/>
                <a:gd name="T46" fmla="*/ 23 w 196"/>
                <a:gd name="T47" fmla="*/ 91 h 125"/>
                <a:gd name="T48" fmla="*/ 6 w 196"/>
                <a:gd name="T49" fmla="*/ 83 h 125"/>
                <a:gd name="T50" fmla="*/ 14 w 196"/>
                <a:gd name="T51" fmla="*/ 72 h 125"/>
                <a:gd name="T52" fmla="*/ 13 w 196"/>
                <a:gd name="T53" fmla="*/ 66 h 125"/>
                <a:gd name="T54" fmla="*/ 0 w 196"/>
                <a:gd name="T55" fmla="*/ 53 h 125"/>
                <a:gd name="T56" fmla="*/ 14 w 196"/>
                <a:gd name="T57" fmla="*/ 27 h 125"/>
                <a:gd name="T58" fmla="*/ 71 w 196"/>
                <a:gd name="T59" fmla="*/ 38 h 125"/>
                <a:gd name="T60" fmla="*/ 102 w 196"/>
                <a:gd name="T61" fmla="*/ 13 h 125"/>
                <a:gd name="T62" fmla="*/ 124 w 196"/>
                <a:gd name="T63" fmla="*/ 13 h 125"/>
                <a:gd name="T64" fmla="*/ 139 w 196"/>
                <a:gd name="T65" fmla="*/ 7 h 125"/>
                <a:gd name="T66" fmla="*/ 157 w 196"/>
                <a:gd name="T67" fmla="*/ 16 h 125"/>
                <a:gd name="T68" fmla="*/ 165 w 196"/>
                <a:gd name="T69" fmla="*/ 7 h 125"/>
                <a:gd name="T70" fmla="*/ 173 w 196"/>
                <a:gd name="T71" fmla="*/ 0 h 125"/>
                <a:gd name="T72" fmla="*/ 183 w 196"/>
                <a:gd name="T73" fmla="*/ 7 h 125"/>
                <a:gd name="T74" fmla="*/ 196 w 196"/>
                <a:gd name="T75" fmla="*/ 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125">
                  <a:moveTo>
                    <a:pt x="196" y="24"/>
                  </a:moveTo>
                  <a:lnTo>
                    <a:pt x="183" y="26"/>
                  </a:lnTo>
                  <a:lnTo>
                    <a:pt x="178" y="40"/>
                  </a:lnTo>
                  <a:lnTo>
                    <a:pt x="165" y="38"/>
                  </a:lnTo>
                  <a:lnTo>
                    <a:pt x="159" y="52"/>
                  </a:lnTo>
                  <a:lnTo>
                    <a:pt x="139" y="56"/>
                  </a:lnTo>
                  <a:lnTo>
                    <a:pt x="147" y="79"/>
                  </a:lnTo>
                  <a:lnTo>
                    <a:pt x="136" y="94"/>
                  </a:lnTo>
                  <a:lnTo>
                    <a:pt x="125" y="98"/>
                  </a:lnTo>
                  <a:lnTo>
                    <a:pt x="125" y="113"/>
                  </a:lnTo>
                  <a:lnTo>
                    <a:pt x="128" y="120"/>
                  </a:lnTo>
                  <a:lnTo>
                    <a:pt x="124" y="125"/>
                  </a:lnTo>
                  <a:lnTo>
                    <a:pt x="112" y="121"/>
                  </a:lnTo>
                  <a:lnTo>
                    <a:pt x="92" y="120"/>
                  </a:lnTo>
                  <a:lnTo>
                    <a:pt x="78" y="110"/>
                  </a:lnTo>
                  <a:lnTo>
                    <a:pt x="71" y="122"/>
                  </a:lnTo>
                  <a:lnTo>
                    <a:pt x="39" y="124"/>
                  </a:lnTo>
                  <a:lnTo>
                    <a:pt x="29" y="120"/>
                  </a:lnTo>
                  <a:lnTo>
                    <a:pt x="17" y="118"/>
                  </a:lnTo>
                  <a:lnTo>
                    <a:pt x="21" y="110"/>
                  </a:lnTo>
                  <a:lnTo>
                    <a:pt x="18" y="105"/>
                  </a:lnTo>
                  <a:lnTo>
                    <a:pt x="24" y="106"/>
                  </a:lnTo>
                  <a:lnTo>
                    <a:pt x="27" y="99"/>
                  </a:lnTo>
                  <a:lnTo>
                    <a:pt x="23" y="91"/>
                  </a:lnTo>
                  <a:lnTo>
                    <a:pt x="6" y="83"/>
                  </a:lnTo>
                  <a:lnTo>
                    <a:pt x="14" y="72"/>
                  </a:lnTo>
                  <a:lnTo>
                    <a:pt x="13" y="66"/>
                  </a:lnTo>
                  <a:lnTo>
                    <a:pt x="0" y="53"/>
                  </a:lnTo>
                  <a:lnTo>
                    <a:pt x="14" y="27"/>
                  </a:lnTo>
                  <a:lnTo>
                    <a:pt x="71" y="38"/>
                  </a:lnTo>
                  <a:lnTo>
                    <a:pt x="102" y="13"/>
                  </a:lnTo>
                  <a:lnTo>
                    <a:pt x="124" y="13"/>
                  </a:lnTo>
                  <a:lnTo>
                    <a:pt x="139" y="7"/>
                  </a:lnTo>
                  <a:lnTo>
                    <a:pt x="157" y="16"/>
                  </a:lnTo>
                  <a:lnTo>
                    <a:pt x="165" y="7"/>
                  </a:lnTo>
                  <a:lnTo>
                    <a:pt x="173" y="0"/>
                  </a:lnTo>
                  <a:lnTo>
                    <a:pt x="183" y="7"/>
                  </a:lnTo>
                  <a:lnTo>
                    <a:pt x="196" y="24"/>
                  </a:lnTo>
                  <a:close/>
                </a:path>
              </a:pathLst>
            </a:custGeom>
            <a:solidFill>
              <a:srgbClr val="779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89" name="Freeform 584"/>
            <p:cNvSpPr>
              <a:spLocks/>
            </p:cNvSpPr>
            <p:nvPr/>
          </p:nvSpPr>
          <p:spPr bwMode="auto">
            <a:xfrm>
              <a:off x="5253" y="2771"/>
              <a:ext cx="196" cy="125"/>
            </a:xfrm>
            <a:custGeom>
              <a:avLst/>
              <a:gdLst>
                <a:gd name="T0" fmla="*/ 196 w 196"/>
                <a:gd name="T1" fmla="*/ 24 h 125"/>
                <a:gd name="T2" fmla="*/ 183 w 196"/>
                <a:gd name="T3" fmla="*/ 26 h 125"/>
                <a:gd name="T4" fmla="*/ 178 w 196"/>
                <a:gd name="T5" fmla="*/ 40 h 125"/>
                <a:gd name="T6" fmla="*/ 165 w 196"/>
                <a:gd name="T7" fmla="*/ 38 h 125"/>
                <a:gd name="T8" fmla="*/ 159 w 196"/>
                <a:gd name="T9" fmla="*/ 52 h 125"/>
                <a:gd name="T10" fmla="*/ 139 w 196"/>
                <a:gd name="T11" fmla="*/ 56 h 125"/>
                <a:gd name="T12" fmla="*/ 147 w 196"/>
                <a:gd name="T13" fmla="*/ 79 h 125"/>
                <a:gd name="T14" fmla="*/ 136 w 196"/>
                <a:gd name="T15" fmla="*/ 94 h 125"/>
                <a:gd name="T16" fmla="*/ 125 w 196"/>
                <a:gd name="T17" fmla="*/ 98 h 125"/>
                <a:gd name="T18" fmla="*/ 125 w 196"/>
                <a:gd name="T19" fmla="*/ 113 h 125"/>
                <a:gd name="T20" fmla="*/ 128 w 196"/>
                <a:gd name="T21" fmla="*/ 120 h 125"/>
                <a:gd name="T22" fmla="*/ 124 w 196"/>
                <a:gd name="T23" fmla="*/ 125 h 125"/>
                <a:gd name="T24" fmla="*/ 112 w 196"/>
                <a:gd name="T25" fmla="*/ 121 h 125"/>
                <a:gd name="T26" fmla="*/ 92 w 196"/>
                <a:gd name="T27" fmla="*/ 120 h 125"/>
                <a:gd name="T28" fmla="*/ 78 w 196"/>
                <a:gd name="T29" fmla="*/ 110 h 125"/>
                <a:gd name="T30" fmla="*/ 71 w 196"/>
                <a:gd name="T31" fmla="*/ 122 h 125"/>
                <a:gd name="T32" fmla="*/ 39 w 196"/>
                <a:gd name="T33" fmla="*/ 124 h 125"/>
                <a:gd name="T34" fmla="*/ 29 w 196"/>
                <a:gd name="T35" fmla="*/ 120 h 125"/>
                <a:gd name="T36" fmla="*/ 17 w 196"/>
                <a:gd name="T37" fmla="*/ 118 h 125"/>
                <a:gd name="T38" fmla="*/ 21 w 196"/>
                <a:gd name="T39" fmla="*/ 110 h 125"/>
                <a:gd name="T40" fmla="*/ 18 w 196"/>
                <a:gd name="T41" fmla="*/ 105 h 125"/>
                <a:gd name="T42" fmla="*/ 24 w 196"/>
                <a:gd name="T43" fmla="*/ 106 h 125"/>
                <a:gd name="T44" fmla="*/ 27 w 196"/>
                <a:gd name="T45" fmla="*/ 99 h 125"/>
                <a:gd name="T46" fmla="*/ 23 w 196"/>
                <a:gd name="T47" fmla="*/ 91 h 125"/>
                <a:gd name="T48" fmla="*/ 6 w 196"/>
                <a:gd name="T49" fmla="*/ 83 h 125"/>
                <a:gd name="T50" fmla="*/ 14 w 196"/>
                <a:gd name="T51" fmla="*/ 72 h 125"/>
                <a:gd name="T52" fmla="*/ 13 w 196"/>
                <a:gd name="T53" fmla="*/ 66 h 125"/>
                <a:gd name="T54" fmla="*/ 0 w 196"/>
                <a:gd name="T55" fmla="*/ 53 h 125"/>
                <a:gd name="T56" fmla="*/ 14 w 196"/>
                <a:gd name="T57" fmla="*/ 27 h 125"/>
                <a:gd name="T58" fmla="*/ 71 w 196"/>
                <a:gd name="T59" fmla="*/ 38 h 125"/>
                <a:gd name="T60" fmla="*/ 102 w 196"/>
                <a:gd name="T61" fmla="*/ 13 h 125"/>
                <a:gd name="T62" fmla="*/ 124 w 196"/>
                <a:gd name="T63" fmla="*/ 13 h 125"/>
                <a:gd name="T64" fmla="*/ 139 w 196"/>
                <a:gd name="T65" fmla="*/ 7 h 125"/>
                <a:gd name="T66" fmla="*/ 157 w 196"/>
                <a:gd name="T67" fmla="*/ 16 h 125"/>
                <a:gd name="T68" fmla="*/ 165 w 196"/>
                <a:gd name="T69" fmla="*/ 7 h 125"/>
                <a:gd name="T70" fmla="*/ 173 w 196"/>
                <a:gd name="T71" fmla="*/ 0 h 125"/>
                <a:gd name="T72" fmla="*/ 183 w 196"/>
                <a:gd name="T73" fmla="*/ 7 h 125"/>
                <a:gd name="T74" fmla="*/ 196 w 196"/>
                <a:gd name="T75" fmla="*/ 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125">
                  <a:moveTo>
                    <a:pt x="196" y="24"/>
                  </a:moveTo>
                  <a:lnTo>
                    <a:pt x="183" y="26"/>
                  </a:lnTo>
                  <a:lnTo>
                    <a:pt x="178" y="40"/>
                  </a:lnTo>
                  <a:lnTo>
                    <a:pt x="165" y="38"/>
                  </a:lnTo>
                  <a:lnTo>
                    <a:pt x="159" y="52"/>
                  </a:lnTo>
                  <a:lnTo>
                    <a:pt x="139" y="56"/>
                  </a:lnTo>
                  <a:lnTo>
                    <a:pt x="147" y="79"/>
                  </a:lnTo>
                  <a:lnTo>
                    <a:pt x="136" y="94"/>
                  </a:lnTo>
                  <a:lnTo>
                    <a:pt x="125" y="98"/>
                  </a:lnTo>
                  <a:lnTo>
                    <a:pt x="125" y="113"/>
                  </a:lnTo>
                  <a:lnTo>
                    <a:pt x="128" y="120"/>
                  </a:lnTo>
                  <a:lnTo>
                    <a:pt x="124" y="125"/>
                  </a:lnTo>
                  <a:lnTo>
                    <a:pt x="112" y="121"/>
                  </a:lnTo>
                  <a:lnTo>
                    <a:pt x="92" y="120"/>
                  </a:lnTo>
                  <a:lnTo>
                    <a:pt x="78" y="110"/>
                  </a:lnTo>
                  <a:lnTo>
                    <a:pt x="71" y="122"/>
                  </a:lnTo>
                  <a:lnTo>
                    <a:pt x="39" y="124"/>
                  </a:lnTo>
                  <a:lnTo>
                    <a:pt x="29" y="120"/>
                  </a:lnTo>
                  <a:lnTo>
                    <a:pt x="17" y="118"/>
                  </a:lnTo>
                  <a:lnTo>
                    <a:pt x="21" y="110"/>
                  </a:lnTo>
                  <a:lnTo>
                    <a:pt x="18" y="105"/>
                  </a:lnTo>
                  <a:lnTo>
                    <a:pt x="24" y="106"/>
                  </a:lnTo>
                  <a:lnTo>
                    <a:pt x="27" y="99"/>
                  </a:lnTo>
                  <a:lnTo>
                    <a:pt x="23" y="91"/>
                  </a:lnTo>
                  <a:lnTo>
                    <a:pt x="6" y="83"/>
                  </a:lnTo>
                  <a:lnTo>
                    <a:pt x="14" y="72"/>
                  </a:lnTo>
                  <a:lnTo>
                    <a:pt x="13" y="66"/>
                  </a:lnTo>
                  <a:lnTo>
                    <a:pt x="0" y="53"/>
                  </a:lnTo>
                  <a:lnTo>
                    <a:pt x="14" y="27"/>
                  </a:lnTo>
                  <a:lnTo>
                    <a:pt x="71" y="38"/>
                  </a:lnTo>
                  <a:lnTo>
                    <a:pt x="102" y="13"/>
                  </a:lnTo>
                  <a:lnTo>
                    <a:pt x="124" y="13"/>
                  </a:lnTo>
                  <a:lnTo>
                    <a:pt x="139" y="7"/>
                  </a:lnTo>
                  <a:lnTo>
                    <a:pt x="157" y="16"/>
                  </a:lnTo>
                  <a:lnTo>
                    <a:pt x="165" y="7"/>
                  </a:lnTo>
                  <a:lnTo>
                    <a:pt x="173" y="0"/>
                  </a:lnTo>
                  <a:lnTo>
                    <a:pt x="183" y="7"/>
                  </a:lnTo>
                  <a:lnTo>
                    <a:pt x="196" y="24"/>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90" name="Freeform 585"/>
            <p:cNvSpPr>
              <a:spLocks/>
            </p:cNvSpPr>
            <p:nvPr/>
          </p:nvSpPr>
          <p:spPr bwMode="auto">
            <a:xfrm>
              <a:off x="6103" y="2605"/>
              <a:ext cx="208" cy="250"/>
            </a:xfrm>
            <a:custGeom>
              <a:avLst/>
              <a:gdLst>
                <a:gd name="T0" fmla="*/ 208 w 208"/>
                <a:gd name="T1" fmla="*/ 196 h 250"/>
                <a:gd name="T2" fmla="*/ 199 w 208"/>
                <a:gd name="T3" fmla="*/ 200 h 250"/>
                <a:gd name="T4" fmla="*/ 190 w 208"/>
                <a:gd name="T5" fmla="*/ 192 h 250"/>
                <a:gd name="T6" fmla="*/ 180 w 208"/>
                <a:gd name="T7" fmla="*/ 195 h 250"/>
                <a:gd name="T8" fmla="*/ 151 w 208"/>
                <a:gd name="T9" fmla="*/ 197 h 250"/>
                <a:gd name="T10" fmla="*/ 143 w 208"/>
                <a:gd name="T11" fmla="*/ 191 h 250"/>
                <a:gd name="T12" fmla="*/ 133 w 208"/>
                <a:gd name="T13" fmla="*/ 201 h 250"/>
                <a:gd name="T14" fmla="*/ 128 w 208"/>
                <a:gd name="T15" fmla="*/ 230 h 250"/>
                <a:gd name="T16" fmla="*/ 108 w 208"/>
                <a:gd name="T17" fmla="*/ 244 h 250"/>
                <a:gd name="T18" fmla="*/ 88 w 208"/>
                <a:gd name="T19" fmla="*/ 250 h 250"/>
                <a:gd name="T20" fmla="*/ 83 w 208"/>
                <a:gd name="T21" fmla="*/ 224 h 250"/>
                <a:gd name="T22" fmla="*/ 86 w 208"/>
                <a:gd name="T23" fmla="*/ 165 h 250"/>
                <a:gd name="T24" fmla="*/ 76 w 208"/>
                <a:gd name="T25" fmla="*/ 135 h 250"/>
                <a:gd name="T26" fmla="*/ 35 w 208"/>
                <a:gd name="T27" fmla="*/ 82 h 250"/>
                <a:gd name="T28" fmla="*/ 20 w 208"/>
                <a:gd name="T29" fmla="*/ 43 h 250"/>
                <a:gd name="T30" fmla="*/ 0 w 208"/>
                <a:gd name="T31" fmla="*/ 24 h 250"/>
                <a:gd name="T32" fmla="*/ 2 w 208"/>
                <a:gd name="T33" fmla="*/ 14 h 250"/>
                <a:gd name="T34" fmla="*/ 36 w 208"/>
                <a:gd name="T35" fmla="*/ 0 h 250"/>
                <a:gd name="T36" fmla="*/ 113 w 208"/>
                <a:gd name="T37" fmla="*/ 30 h 250"/>
                <a:gd name="T38" fmla="*/ 139 w 208"/>
                <a:gd name="T39" fmla="*/ 34 h 250"/>
                <a:gd name="T40" fmla="*/ 162 w 208"/>
                <a:gd name="T41" fmla="*/ 79 h 250"/>
                <a:gd name="T42" fmla="*/ 159 w 208"/>
                <a:gd name="T43" fmla="*/ 100 h 250"/>
                <a:gd name="T44" fmla="*/ 171 w 208"/>
                <a:gd name="T45" fmla="*/ 125 h 250"/>
                <a:gd name="T46" fmla="*/ 182 w 208"/>
                <a:gd name="T47" fmla="*/ 126 h 250"/>
                <a:gd name="T48" fmla="*/ 199 w 208"/>
                <a:gd name="T49" fmla="*/ 166 h 250"/>
                <a:gd name="T50" fmla="*/ 196 w 208"/>
                <a:gd name="T51" fmla="*/ 180 h 250"/>
                <a:gd name="T52" fmla="*/ 208 w 208"/>
                <a:gd name="T53" fmla="*/ 19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50">
                  <a:moveTo>
                    <a:pt x="208" y="196"/>
                  </a:moveTo>
                  <a:lnTo>
                    <a:pt x="199" y="200"/>
                  </a:lnTo>
                  <a:lnTo>
                    <a:pt x="190" y="192"/>
                  </a:lnTo>
                  <a:lnTo>
                    <a:pt x="180" y="195"/>
                  </a:lnTo>
                  <a:lnTo>
                    <a:pt x="151" y="197"/>
                  </a:lnTo>
                  <a:lnTo>
                    <a:pt x="143" y="191"/>
                  </a:lnTo>
                  <a:lnTo>
                    <a:pt x="133" y="201"/>
                  </a:lnTo>
                  <a:lnTo>
                    <a:pt x="128" y="230"/>
                  </a:lnTo>
                  <a:lnTo>
                    <a:pt x="108" y="244"/>
                  </a:lnTo>
                  <a:lnTo>
                    <a:pt x="88" y="250"/>
                  </a:lnTo>
                  <a:lnTo>
                    <a:pt x="83" y="224"/>
                  </a:lnTo>
                  <a:lnTo>
                    <a:pt x="86" y="165"/>
                  </a:lnTo>
                  <a:lnTo>
                    <a:pt x="76" y="135"/>
                  </a:lnTo>
                  <a:lnTo>
                    <a:pt x="35" y="82"/>
                  </a:lnTo>
                  <a:lnTo>
                    <a:pt x="20" y="43"/>
                  </a:lnTo>
                  <a:lnTo>
                    <a:pt x="0" y="24"/>
                  </a:lnTo>
                  <a:lnTo>
                    <a:pt x="2" y="14"/>
                  </a:lnTo>
                  <a:lnTo>
                    <a:pt x="36" y="0"/>
                  </a:lnTo>
                  <a:lnTo>
                    <a:pt x="113" y="30"/>
                  </a:lnTo>
                  <a:lnTo>
                    <a:pt x="139" y="34"/>
                  </a:lnTo>
                  <a:lnTo>
                    <a:pt x="162" y="79"/>
                  </a:lnTo>
                  <a:lnTo>
                    <a:pt x="159" y="100"/>
                  </a:lnTo>
                  <a:lnTo>
                    <a:pt x="171" y="125"/>
                  </a:lnTo>
                  <a:lnTo>
                    <a:pt x="182" y="126"/>
                  </a:lnTo>
                  <a:lnTo>
                    <a:pt x="199" y="166"/>
                  </a:lnTo>
                  <a:lnTo>
                    <a:pt x="196" y="180"/>
                  </a:lnTo>
                  <a:lnTo>
                    <a:pt x="208" y="19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91" name="Freeform 586"/>
            <p:cNvSpPr>
              <a:spLocks/>
            </p:cNvSpPr>
            <p:nvPr/>
          </p:nvSpPr>
          <p:spPr bwMode="auto">
            <a:xfrm>
              <a:off x="6103" y="2605"/>
              <a:ext cx="208" cy="250"/>
            </a:xfrm>
            <a:custGeom>
              <a:avLst/>
              <a:gdLst>
                <a:gd name="T0" fmla="*/ 208 w 208"/>
                <a:gd name="T1" fmla="*/ 196 h 250"/>
                <a:gd name="T2" fmla="*/ 199 w 208"/>
                <a:gd name="T3" fmla="*/ 200 h 250"/>
                <a:gd name="T4" fmla="*/ 190 w 208"/>
                <a:gd name="T5" fmla="*/ 192 h 250"/>
                <a:gd name="T6" fmla="*/ 180 w 208"/>
                <a:gd name="T7" fmla="*/ 195 h 250"/>
                <a:gd name="T8" fmla="*/ 151 w 208"/>
                <a:gd name="T9" fmla="*/ 197 h 250"/>
                <a:gd name="T10" fmla="*/ 143 w 208"/>
                <a:gd name="T11" fmla="*/ 191 h 250"/>
                <a:gd name="T12" fmla="*/ 133 w 208"/>
                <a:gd name="T13" fmla="*/ 201 h 250"/>
                <a:gd name="T14" fmla="*/ 128 w 208"/>
                <a:gd name="T15" fmla="*/ 230 h 250"/>
                <a:gd name="T16" fmla="*/ 108 w 208"/>
                <a:gd name="T17" fmla="*/ 244 h 250"/>
                <a:gd name="T18" fmla="*/ 88 w 208"/>
                <a:gd name="T19" fmla="*/ 250 h 250"/>
                <a:gd name="T20" fmla="*/ 83 w 208"/>
                <a:gd name="T21" fmla="*/ 224 h 250"/>
                <a:gd name="T22" fmla="*/ 86 w 208"/>
                <a:gd name="T23" fmla="*/ 165 h 250"/>
                <a:gd name="T24" fmla="*/ 76 w 208"/>
                <a:gd name="T25" fmla="*/ 135 h 250"/>
                <a:gd name="T26" fmla="*/ 35 w 208"/>
                <a:gd name="T27" fmla="*/ 82 h 250"/>
                <a:gd name="T28" fmla="*/ 20 w 208"/>
                <a:gd name="T29" fmla="*/ 43 h 250"/>
                <a:gd name="T30" fmla="*/ 0 w 208"/>
                <a:gd name="T31" fmla="*/ 24 h 250"/>
                <a:gd name="T32" fmla="*/ 2 w 208"/>
                <a:gd name="T33" fmla="*/ 14 h 250"/>
                <a:gd name="T34" fmla="*/ 36 w 208"/>
                <a:gd name="T35" fmla="*/ 0 h 250"/>
                <a:gd name="T36" fmla="*/ 113 w 208"/>
                <a:gd name="T37" fmla="*/ 30 h 250"/>
                <a:gd name="T38" fmla="*/ 139 w 208"/>
                <a:gd name="T39" fmla="*/ 34 h 250"/>
                <a:gd name="T40" fmla="*/ 162 w 208"/>
                <a:gd name="T41" fmla="*/ 79 h 250"/>
                <a:gd name="T42" fmla="*/ 159 w 208"/>
                <a:gd name="T43" fmla="*/ 100 h 250"/>
                <a:gd name="T44" fmla="*/ 171 w 208"/>
                <a:gd name="T45" fmla="*/ 125 h 250"/>
                <a:gd name="T46" fmla="*/ 182 w 208"/>
                <a:gd name="T47" fmla="*/ 126 h 250"/>
                <a:gd name="T48" fmla="*/ 199 w 208"/>
                <a:gd name="T49" fmla="*/ 166 h 250"/>
                <a:gd name="T50" fmla="*/ 196 w 208"/>
                <a:gd name="T51" fmla="*/ 180 h 250"/>
                <a:gd name="T52" fmla="*/ 208 w 208"/>
                <a:gd name="T53" fmla="*/ 19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250">
                  <a:moveTo>
                    <a:pt x="208" y="196"/>
                  </a:moveTo>
                  <a:lnTo>
                    <a:pt x="199" y="200"/>
                  </a:lnTo>
                  <a:lnTo>
                    <a:pt x="190" y="192"/>
                  </a:lnTo>
                  <a:lnTo>
                    <a:pt x="180" y="195"/>
                  </a:lnTo>
                  <a:lnTo>
                    <a:pt x="151" y="197"/>
                  </a:lnTo>
                  <a:lnTo>
                    <a:pt x="143" y="191"/>
                  </a:lnTo>
                  <a:lnTo>
                    <a:pt x="133" y="201"/>
                  </a:lnTo>
                  <a:lnTo>
                    <a:pt x="128" y="230"/>
                  </a:lnTo>
                  <a:lnTo>
                    <a:pt x="108" y="244"/>
                  </a:lnTo>
                  <a:lnTo>
                    <a:pt x="88" y="250"/>
                  </a:lnTo>
                  <a:lnTo>
                    <a:pt x="83" y="224"/>
                  </a:lnTo>
                  <a:lnTo>
                    <a:pt x="86" y="165"/>
                  </a:lnTo>
                  <a:lnTo>
                    <a:pt x="76" y="135"/>
                  </a:lnTo>
                  <a:lnTo>
                    <a:pt x="35" y="82"/>
                  </a:lnTo>
                  <a:lnTo>
                    <a:pt x="20" y="43"/>
                  </a:lnTo>
                  <a:lnTo>
                    <a:pt x="0" y="24"/>
                  </a:lnTo>
                  <a:lnTo>
                    <a:pt x="2" y="14"/>
                  </a:lnTo>
                  <a:lnTo>
                    <a:pt x="36" y="0"/>
                  </a:lnTo>
                  <a:lnTo>
                    <a:pt x="113" y="30"/>
                  </a:lnTo>
                  <a:lnTo>
                    <a:pt x="139" y="34"/>
                  </a:lnTo>
                  <a:lnTo>
                    <a:pt x="162" y="79"/>
                  </a:lnTo>
                  <a:lnTo>
                    <a:pt x="159" y="100"/>
                  </a:lnTo>
                  <a:lnTo>
                    <a:pt x="171" y="125"/>
                  </a:lnTo>
                  <a:lnTo>
                    <a:pt x="182" y="126"/>
                  </a:lnTo>
                  <a:lnTo>
                    <a:pt x="199" y="166"/>
                  </a:lnTo>
                  <a:lnTo>
                    <a:pt x="196" y="180"/>
                  </a:lnTo>
                  <a:lnTo>
                    <a:pt x="208" y="19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92" name="Freeform 587"/>
            <p:cNvSpPr>
              <a:spLocks/>
            </p:cNvSpPr>
            <p:nvPr/>
          </p:nvSpPr>
          <p:spPr bwMode="auto">
            <a:xfrm>
              <a:off x="5831" y="3000"/>
              <a:ext cx="394" cy="256"/>
            </a:xfrm>
            <a:custGeom>
              <a:avLst/>
              <a:gdLst>
                <a:gd name="T0" fmla="*/ 392 w 394"/>
                <a:gd name="T1" fmla="*/ 64 h 256"/>
                <a:gd name="T2" fmla="*/ 382 w 394"/>
                <a:gd name="T3" fmla="*/ 82 h 256"/>
                <a:gd name="T4" fmla="*/ 360 w 394"/>
                <a:gd name="T5" fmla="*/ 85 h 256"/>
                <a:gd name="T6" fmla="*/ 338 w 394"/>
                <a:gd name="T7" fmla="*/ 131 h 256"/>
                <a:gd name="T8" fmla="*/ 332 w 394"/>
                <a:gd name="T9" fmla="*/ 141 h 256"/>
                <a:gd name="T10" fmla="*/ 326 w 394"/>
                <a:gd name="T11" fmla="*/ 153 h 256"/>
                <a:gd name="T12" fmla="*/ 315 w 394"/>
                <a:gd name="T13" fmla="*/ 152 h 256"/>
                <a:gd name="T14" fmla="*/ 310 w 394"/>
                <a:gd name="T15" fmla="*/ 160 h 256"/>
                <a:gd name="T16" fmla="*/ 319 w 394"/>
                <a:gd name="T17" fmla="*/ 159 h 256"/>
                <a:gd name="T18" fmla="*/ 333 w 394"/>
                <a:gd name="T19" fmla="*/ 161 h 256"/>
                <a:gd name="T20" fmla="*/ 336 w 394"/>
                <a:gd name="T21" fmla="*/ 173 h 256"/>
                <a:gd name="T22" fmla="*/ 345 w 394"/>
                <a:gd name="T23" fmla="*/ 184 h 256"/>
                <a:gd name="T24" fmla="*/ 335 w 394"/>
                <a:gd name="T25" fmla="*/ 193 h 256"/>
                <a:gd name="T26" fmla="*/ 311 w 394"/>
                <a:gd name="T27" fmla="*/ 199 h 256"/>
                <a:gd name="T28" fmla="*/ 290 w 394"/>
                <a:gd name="T29" fmla="*/ 186 h 256"/>
                <a:gd name="T30" fmla="*/ 269 w 394"/>
                <a:gd name="T31" fmla="*/ 193 h 256"/>
                <a:gd name="T32" fmla="*/ 250 w 394"/>
                <a:gd name="T33" fmla="*/ 207 h 256"/>
                <a:gd name="T34" fmla="*/ 235 w 394"/>
                <a:gd name="T35" fmla="*/ 221 h 256"/>
                <a:gd name="T36" fmla="*/ 225 w 394"/>
                <a:gd name="T37" fmla="*/ 240 h 256"/>
                <a:gd name="T38" fmla="*/ 142 w 394"/>
                <a:gd name="T39" fmla="*/ 230 h 256"/>
                <a:gd name="T40" fmla="*/ 81 w 394"/>
                <a:gd name="T41" fmla="*/ 242 h 256"/>
                <a:gd name="T42" fmla="*/ 26 w 394"/>
                <a:gd name="T43" fmla="*/ 256 h 256"/>
                <a:gd name="T44" fmla="*/ 36 w 394"/>
                <a:gd name="T45" fmla="*/ 224 h 256"/>
                <a:gd name="T46" fmla="*/ 7 w 394"/>
                <a:gd name="T47" fmla="*/ 176 h 256"/>
                <a:gd name="T48" fmla="*/ 4 w 394"/>
                <a:gd name="T49" fmla="*/ 120 h 256"/>
                <a:gd name="T50" fmla="*/ 27 w 394"/>
                <a:gd name="T51" fmla="*/ 90 h 256"/>
                <a:gd name="T52" fmla="*/ 0 w 394"/>
                <a:gd name="T53" fmla="*/ 41 h 256"/>
                <a:gd name="T54" fmla="*/ 16 w 394"/>
                <a:gd name="T55" fmla="*/ 0 h 256"/>
                <a:gd name="T56" fmla="*/ 34 w 394"/>
                <a:gd name="T57" fmla="*/ 13 h 256"/>
                <a:gd name="T58" fmla="*/ 28 w 394"/>
                <a:gd name="T59" fmla="*/ 38 h 256"/>
                <a:gd name="T60" fmla="*/ 103 w 394"/>
                <a:gd name="T61" fmla="*/ 51 h 256"/>
                <a:gd name="T62" fmla="*/ 158 w 394"/>
                <a:gd name="T63" fmla="*/ 53 h 256"/>
                <a:gd name="T64" fmla="*/ 221 w 394"/>
                <a:gd name="T65" fmla="*/ 24 h 256"/>
                <a:gd name="T66" fmla="*/ 313 w 394"/>
                <a:gd name="T67" fmla="*/ 16 h 256"/>
                <a:gd name="T68" fmla="*/ 349 w 394"/>
                <a:gd name="T69" fmla="*/ 27 h 256"/>
                <a:gd name="T70" fmla="*/ 394 w 394"/>
                <a:gd name="T71" fmla="*/ 5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4" h="256">
                  <a:moveTo>
                    <a:pt x="394" y="51"/>
                  </a:moveTo>
                  <a:lnTo>
                    <a:pt x="392" y="64"/>
                  </a:lnTo>
                  <a:lnTo>
                    <a:pt x="383" y="77"/>
                  </a:lnTo>
                  <a:lnTo>
                    <a:pt x="382" y="82"/>
                  </a:lnTo>
                  <a:lnTo>
                    <a:pt x="367" y="80"/>
                  </a:lnTo>
                  <a:lnTo>
                    <a:pt x="360" y="85"/>
                  </a:lnTo>
                  <a:lnTo>
                    <a:pt x="347" y="105"/>
                  </a:lnTo>
                  <a:lnTo>
                    <a:pt x="338" y="131"/>
                  </a:lnTo>
                  <a:lnTo>
                    <a:pt x="337" y="140"/>
                  </a:lnTo>
                  <a:lnTo>
                    <a:pt x="332" y="141"/>
                  </a:lnTo>
                  <a:lnTo>
                    <a:pt x="326" y="147"/>
                  </a:lnTo>
                  <a:lnTo>
                    <a:pt x="326" y="153"/>
                  </a:lnTo>
                  <a:lnTo>
                    <a:pt x="321" y="150"/>
                  </a:lnTo>
                  <a:lnTo>
                    <a:pt x="315" y="152"/>
                  </a:lnTo>
                  <a:lnTo>
                    <a:pt x="314" y="158"/>
                  </a:lnTo>
                  <a:lnTo>
                    <a:pt x="310" y="160"/>
                  </a:lnTo>
                  <a:lnTo>
                    <a:pt x="314" y="162"/>
                  </a:lnTo>
                  <a:lnTo>
                    <a:pt x="319" y="159"/>
                  </a:lnTo>
                  <a:lnTo>
                    <a:pt x="328" y="160"/>
                  </a:lnTo>
                  <a:lnTo>
                    <a:pt x="333" y="161"/>
                  </a:lnTo>
                  <a:lnTo>
                    <a:pt x="335" y="166"/>
                  </a:lnTo>
                  <a:lnTo>
                    <a:pt x="336" y="173"/>
                  </a:lnTo>
                  <a:lnTo>
                    <a:pt x="337" y="176"/>
                  </a:lnTo>
                  <a:lnTo>
                    <a:pt x="345" y="184"/>
                  </a:lnTo>
                  <a:lnTo>
                    <a:pt x="349" y="191"/>
                  </a:lnTo>
                  <a:lnTo>
                    <a:pt x="335" y="193"/>
                  </a:lnTo>
                  <a:lnTo>
                    <a:pt x="325" y="199"/>
                  </a:lnTo>
                  <a:lnTo>
                    <a:pt x="311" y="199"/>
                  </a:lnTo>
                  <a:lnTo>
                    <a:pt x="309" y="194"/>
                  </a:lnTo>
                  <a:lnTo>
                    <a:pt x="290" y="186"/>
                  </a:lnTo>
                  <a:lnTo>
                    <a:pt x="285" y="191"/>
                  </a:lnTo>
                  <a:lnTo>
                    <a:pt x="269" y="193"/>
                  </a:lnTo>
                  <a:lnTo>
                    <a:pt x="263" y="205"/>
                  </a:lnTo>
                  <a:lnTo>
                    <a:pt x="250" y="207"/>
                  </a:lnTo>
                  <a:lnTo>
                    <a:pt x="230" y="212"/>
                  </a:lnTo>
                  <a:lnTo>
                    <a:pt x="235" y="221"/>
                  </a:lnTo>
                  <a:lnTo>
                    <a:pt x="235" y="232"/>
                  </a:lnTo>
                  <a:lnTo>
                    <a:pt x="225" y="240"/>
                  </a:lnTo>
                  <a:lnTo>
                    <a:pt x="183" y="247"/>
                  </a:lnTo>
                  <a:lnTo>
                    <a:pt x="142" y="230"/>
                  </a:lnTo>
                  <a:lnTo>
                    <a:pt x="114" y="224"/>
                  </a:lnTo>
                  <a:lnTo>
                    <a:pt x="81" y="242"/>
                  </a:lnTo>
                  <a:lnTo>
                    <a:pt x="49" y="239"/>
                  </a:lnTo>
                  <a:lnTo>
                    <a:pt x="26" y="256"/>
                  </a:lnTo>
                  <a:lnTo>
                    <a:pt x="29" y="236"/>
                  </a:lnTo>
                  <a:lnTo>
                    <a:pt x="36" y="224"/>
                  </a:lnTo>
                  <a:lnTo>
                    <a:pt x="35" y="199"/>
                  </a:lnTo>
                  <a:lnTo>
                    <a:pt x="7" y="176"/>
                  </a:lnTo>
                  <a:lnTo>
                    <a:pt x="1" y="163"/>
                  </a:lnTo>
                  <a:lnTo>
                    <a:pt x="4" y="120"/>
                  </a:lnTo>
                  <a:lnTo>
                    <a:pt x="27" y="101"/>
                  </a:lnTo>
                  <a:lnTo>
                    <a:pt x="27" y="90"/>
                  </a:lnTo>
                  <a:lnTo>
                    <a:pt x="13" y="74"/>
                  </a:lnTo>
                  <a:lnTo>
                    <a:pt x="0" y="41"/>
                  </a:lnTo>
                  <a:lnTo>
                    <a:pt x="0" y="22"/>
                  </a:lnTo>
                  <a:lnTo>
                    <a:pt x="16" y="0"/>
                  </a:lnTo>
                  <a:lnTo>
                    <a:pt x="34" y="3"/>
                  </a:lnTo>
                  <a:lnTo>
                    <a:pt x="34" y="13"/>
                  </a:lnTo>
                  <a:lnTo>
                    <a:pt x="20" y="22"/>
                  </a:lnTo>
                  <a:lnTo>
                    <a:pt x="28" y="38"/>
                  </a:lnTo>
                  <a:lnTo>
                    <a:pt x="56" y="35"/>
                  </a:lnTo>
                  <a:lnTo>
                    <a:pt x="103" y="51"/>
                  </a:lnTo>
                  <a:lnTo>
                    <a:pt x="115" y="43"/>
                  </a:lnTo>
                  <a:lnTo>
                    <a:pt x="158" y="53"/>
                  </a:lnTo>
                  <a:lnTo>
                    <a:pt x="190" y="52"/>
                  </a:lnTo>
                  <a:lnTo>
                    <a:pt x="221" y="24"/>
                  </a:lnTo>
                  <a:lnTo>
                    <a:pt x="286" y="6"/>
                  </a:lnTo>
                  <a:lnTo>
                    <a:pt x="313" y="16"/>
                  </a:lnTo>
                  <a:lnTo>
                    <a:pt x="334" y="12"/>
                  </a:lnTo>
                  <a:lnTo>
                    <a:pt x="349" y="27"/>
                  </a:lnTo>
                  <a:lnTo>
                    <a:pt x="365" y="28"/>
                  </a:lnTo>
                  <a:lnTo>
                    <a:pt x="394" y="51"/>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93" name="Freeform 588"/>
            <p:cNvSpPr>
              <a:spLocks/>
            </p:cNvSpPr>
            <p:nvPr/>
          </p:nvSpPr>
          <p:spPr bwMode="auto">
            <a:xfrm>
              <a:off x="5831" y="3000"/>
              <a:ext cx="394" cy="256"/>
            </a:xfrm>
            <a:custGeom>
              <a:avLst/>
              <a:gdLst>
                <a:gd name="T0" fmla="*/ 392 w 394"/>
                <a:gd name="T1" fmla="*/ 64 h 256"/>
                <a:gd name="T2" fmla="*/ 382 w 394"/>
                <a:gd name="T3" fmla="*/ 82 h 256"/>
                <a:gd name="T4" fmla="*/ 360 w 394"/>
                <a:gd name="T5" fmla="*/ 85 h 256"/>
                <a:gd name="T6" fmla="*/ 338 w 394"/>
                <a:gd name="T7" fmla="*/ 131 h 256"/>
                <a:gd name="T8" fmla="*/ 332 w 394"/>
                <a:gd name="T9" fmla="*/ 141 h 256"/>
                <a:gd name="T10" fmla="*/ 326 w 394"/>
                <a:gd name="T11" fmla="*/ 153 h 256"/>
                <a:gd name="T12" fmla="*/ 315 w 394"/>
                <a:gd name="T13" fmla="*/ 152 h 256"/>
                <a:gd name="T14" fmla="*/ 310 w 394"/>
                <a:gd name="T15" fmla="*/ 160 h 256"/>
                <a:gd name="T16" fmla="*/ 319 w 394"/>
                <a:gd name="T17" fmla="*/ 159 h 256"/>
                <a:gd name="T18" fmla="*/ 333 w 394"/>
                <a:gd name="T19" fmla="*/ 161 h 256"/>
                <a:gd name="T20" fmla="*/ 336 w 394"/>
                <a:gd name="T21" fmla="*/ 173 h 256"/>
                <a:gd name="T22" fmla="*/ 345 w 394"/>
                <a:gd name="T23" fmla="*/ 184 h 256"/>
                <a:gd name="T24" fmla="*/ 335 w 394"/>
                <a:gd name="T25" fmla="*/ 193 h 256"/>
                <a:gd name="T26" fmla="*/ 311 w 394"/>
                <a:gd name="T27" fmla="*/ 199 h 256"/>
                <a:gd name="T28" fmla="*/ 290 w 394"/>
                <a:gd name="T29" fmla="*/ 186 h 256"/>
                <a:gd name="T30" fmla="*/ 269 w 394"/>
                <a:gd name="T31" fmla="*/ 193 h 256"/>
                <a:gd name="T32" fmla="*/ 250 w 394"/>
                <a:gd name="T33" fmla="*/ 207 h 256"/>
                <a:gd name="T34" fmla="*/ 235 w 394"/>
                <a:gd name="T35" fmla="*/ 221 h 256"/>
                <a:gd name="T36" fmla="*/ 225 w 394"/>
                <a:gd name="T37" fmla="*/ 240 h 256"/>
                <a:gd name="T38" fmla="*/ 142 w 394"/>
                <a:gd name="T39" fmla="*/ 230 h 256"/>
                <a:gd name="T40" fmla="*/ 81 w 394"/>
                <a:gd name="T41" fmla="*/ 242 h 256"/>
                <a:gd name="T42" fmla="*/ 26 w 394"/>
                <a:gd name="T43" fmla="*/ 256 h 256"/>
                <a:gd name="T44" fmla="*/ 36 w 394"/>
                <a:gd name="T45" fmla="*/ 224 h 256"/>
                <a:gd name="T46" fmla="*/ 7 w 394"/>
                <a:gd name="T47" fmla="*/ 176 h 256"/>
                <a:gd name="T48" fmla="*/ 4 w 394"/>
                <a:gd name="T49" fmla="*/ 120 h 256"/>
                <a:gd name="T50" fmla="*/ 27 w 394"/>
                <a:gd name="T51" fmla="*/ 90 h 256"/>
                <a:gd name="T52" fmla="*/ 0 w 394"/>
                <a:gd name="T53" fmla="*/ 41 h 256"/>
                <a:gd name="T54" fmla="*/ 16 w 394"/>
                <a:gd name="T55" fmla="*/ 0 h 256"/>
                <a:gd name="T56" fmla="*/ 34 w 394"/>
                <a:gd name="T57" fmla="*/ 13 h 256"/>
                <a:gd name="T58" fmla="*/ 28 w 394"/>
                <a:gd name="T59" fmla="*/ 38 h 256"/>
                <a:gd name="T60" fmla="*/ 103 w 394"/>
                <a:gd name="T61" fmla="*/ 51 h 256"/>
                <a:gd name="T62" fmla="*/ 158 w 394"/>
                <a:gd name="T63" fmla="*/ 53 h 256"/>
                <a:gd name="T64" fmla="*/ 221 w 394"/>
                <a:gd name="T65" fmla="*/ 24 h 256"/>
                <a:gd name="T66" fmla="*/ 313 w 394"/>
                <a:gd name="T67" fmla="*/ 16 h 256"/>
                <a:gd name="T68" fmla="*/ 349 w 394"/>
                <a:gd name="T69" fmla="*/ 27 h 256"/>
                <a:gd name="T70" fmla="*/ 394 w 394"/>
                <a:gd name="T71" fmla="*/ 5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4" h="256">
                  <a:moveTo>
                    <a:pt x="394" y="51"/>
                  </a:moveTo>
                  <a:lnTo>
                    <a:pt x="392" y="64"/>
                  </a:lnTo>
                  <a:lnTo>
                    <a:pt x="383" y="77"/>
                  </a:lnTo>
                  <a:lnTo>
                    <a:pt x="382" y="82"/>
                  </a:lnTo>
                  <a:lnTo>
                    <a:pt x="367" y="80"/>
                  </a:lnTo>
                  <a:lnTo>
                    <a:pt x="360" y="85"/>
                  </a:lnTo>
                  <a:lnTo>
                    <a:pt x="347" y="105"/>
                  </a:lnTo>
                  <a:lnTo>
                    <a:pt x="338" y="131"/>
                  </a:lnTo>
                  <a:lnTo>
                    <a:pt x="337" y="140"/>
                  </a:lnTo>
                  <a:lnTo>
                    <a:pt x="332" y="141"/>
                  </a:lnTo>
                  <a:lnTo>
                    <a:pt x="326" y="147"/>
                  </a:lnTo>
                  <a:lnTo>
                    <a:pt x="326" y="153"/>
                  </a:lnTo>
                  <a:lnTo>
                    <a:pt x="321" y="150"/>
                  </a:lnTo>
                  <a:lnTo>
                    <a:pt x="315" y="152"/>
                  </a:lnTo>
                  <a:lnTo>
                    <a:pt x="314" y="158"/>
                  </a:lnTo>
                  <a:lnTo>
                    <a:pt x="310" y="160"/>
                  </a:lnTo>
                  <a:lnTo>
                    <a:pt x="314" y="162"/>
                  </a:lnTo>
                  <a:lnTo>
                    <a:pt x="319" y="159"/>
                  </a:lnTo>
                  <a:lnTo>
                    <a:pt x="328" y="160"/>
                  </a:lnTo>
                  <a:lnTo>
                    <a:pt x="333" y="161"/>
                  </a:lnTo>
                  <a:lnTo>
                    <a:pt x="335" y="166"/>
                  </a:lnTo>
                  <a:lnTo>
                    <a:pt x="336" y="173"/>
                  </a:lnTo>
                  <a:lnTo>
                    <a:pt x="337" y="176"/>
                  </a:lnTo>
                  <a:lnTo>
                    <a:pt x="345" y="184"/>
                  </a:lnTo>
                  <a:lnTo>
                    <a:pt x="349" y="191"/>
                  </a:lnTo>
                  <a:lnTo>
                    <a:pt x="335" y="193"/>
                  </a:lnTo>
                  <a:lnTo>
                    <a:pt x="325" y="199"/>
                  </a:lnTo>
                  <a:lnTo>
                    <a:pt x="311" y="199"/>
                  </a:lnTo>
                  <a:lnTo>
                    <a:pt x="309" y="194"/>
                  </a:lnTo>
                  <a:lnTo>
                    <a:pt x="290" y="186"/>
                  </a:lnTo>
                  <a:lnTo>
                    <a:pt x="285" y="191"/>
                  </a:lnTo>
                  <a:lnTo>
                    <a:pt x="269" y="193"/>
                  </a:lnTo>
                  <a:lnTo>
                    <a:pt x="263" y="205"/>
                  </a:lnTo>
                  <a:lnTo>
                    <a:pt x="250" y="207"/>
                  </a:lnTo>
                  <a:lnTo>
                    <a:pt x="230" y="212"/>
                  </a:lnTo>
                  <a:lnTo>
                    <a:pt x="235" y="221"/>
                  </a:lnTo>
                  <a:lnTo>
                    <a:pt x="235" y="232"/>
                  </a:lnTo>
                  <a:lnTo>
                    <a:pt x="225" y="240"/>
                  </a:lnTo>
                  <a:lnTo>
                    <a:pt x="183" y="247"/>
                  </a:lnTo>
                  <a:lnTo>
                    <a:pt x="142" y="230"/>
                  </a:lnTo>
                  <a:lnTo>
                    <a:pt x="114" y="224"/>
                  </a:lnTo>
                  <a:lnTo>
                    <a:pt x="81" y="242"/>
                  </a:lnTo>
                  <a:lnTo>
                    <a:pt x="49" y="239"/>
                  </a:lnTo>
                  <a:lnTo>
                    <a:pt x="26" y="256"/>
                  </a:lnTo>
                  <a:lnTo>
                    <a:pt x="29" y="236"/>
                  </a:lnTo>
                  <a:lnTo>
                    <a:pt x="36" y="224"/>
                  </a:lnTo>
                  <a:lnTo>
                    <a:pt x="35" y="199"/>
                  </a:lnTo>
                  <a:lnTo>
                    <a:pt x="7" y="176"/>
                  </a:lnTo>
                  <a:lnTo>
                    <a:pt x="1" y="163"/>
                  </a:lnTo>
                  <a:lnTo>
                    <a:pt x="4" y="120"/>
                  </a:lnTo>
                  <a:lnTo>
                    <a:pt x="27" y="101"/>
                  </a:lnTo>
                  <a:lnTo>
                    <a:pt x="27" y="90"/>
                  </a:lnTo>
                  <a:lnTo>
                    <a:pt x="13" y="74"/>
                  </a:lnTo>
                  <a:lnTo>
                    <a:pt x="0" y="41"/>
                  </a:lnTo>
                  <a:lnTo>
                    <a:pt x="0" y="22"/>
                  </a:lnTo>
                  <a:lnTo>
                    <a:pt x="16" y="0"/>
                  </a:lnTo>
                  <a:lnTo>
                    <a:pt x="34" y="3"/>
                  </a:lnTo>
                  <a:lnTo>
                    <a:pt x="34" y="13"/>
                  </a:lnTo>
                  <a:lnTo>
                    <a:pt x="20" y="22"/>
                  </a:lnTo>
                  <a:lnTo>
                    <a:pt x="28" y="38"/>
                  </a:lnTo>
                  <a:lnTo>
                    <a:pt x="56" y="35"/>
                  </a:lnTo>
                  <a:lnTo>
                    <a:pt x="103" y="51"/>
                  </a:lnTo>
                  <a:lnTo>
                    <a:pt x="115" y="43"/>
                  </a:lnTo>
                  <a:lnTo>
                    <a:pt x="158" y="53"/>
                  </a:lnTo>
                  <a:lnTo>
                    <a:pt x="190" y="52"/>
                  </a:lnTo>
                  <a:lnTo>
                    <a:pt x="221" y="24"/>
                  </a:lnTo>
                  <a:lnTo>
                    <a:pt x="286" y="6"/>
                  </a:lnTo>
                  <a:lnTo>
                    <a:pt x="313" y="16"/>
                  </a:lnTo>
                  <a:lnTo>
                    <a:pt x="334" y="12"/>
                  </a:lnTo>
                  <a:lnTo>
                    <a:pt x="349" y="27"/>
                  </a:lnTo>
                  <a:lnTo>
                    <a:pt x="365" y="28"/>
                  </a:lnTo>
                  <a:lnTo>
                    <a:pt x="394" y="51"/>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94" name="Freeform 589"/>
            <p:cNvSpPr>
              <a:spLocks/>
            </p:cNvSpPr>
            <p:nvPr/>
          </p:nvSpPr>
          <p:spPr bwMode="auto">
            <a:xfrm>
              <a:off x="5690" y="2630"/>
              <a:ext cx="595" cy="423"/>
            </a:xfrm>
            <a:custGeom>
              <a:avLst/>
              <a:gdLst>
                <a:gd name="T0" fmla="*/ 595 w 595"/>
                <a:gd name="T1" fmla="*/ 314 h 423"/>
                <a:gd name="T2" fmla="*/ 582 w 595"/>
                <a:gd name="T3" fmla="*/ 327 h 423"/>
                <a:gd name="T4" fmla="*/ 565 w 595"/>
                <a:gd name="T5" fmla="*/ 333 h 423"/>
                <a:gd name="T6" fmla="*/ 544 w 595"/>
                <a:gd name="T7" fmla="*/ 355 h 423"/>
                <a:gd name="T8" fmla="*/ 554 w 595"/>
                <a:gd name="T9" fmla="*/ 342 h 423"/>
                <a:gd name="T10" fmla="*/ 560 w 595"/>
                <a:gd name="T11" fmla="*/ 331 h 423"/>
                <a:gd name="T12" fmla="*/ 567 w 595"/>
                <a:gd name="T13" fmla="*/ 321 h 423"/>
                <a:gd name="T14" fmla="*/ 559 w 595"/>
                <a:gd name="T15" fmla="*/ 317 h 423"/>
                <a:gd name="T16" fmla="*/ 550 w 595"/>
                <a:gd name="T17" fmla="*/ 306 h 423"/>
                <a:gd name="T18" fmla="*/ 541 w 595"/>
                <a:gd name="T19" fmla="*/ 315 h 423"/>
                <a:gd name="T20" fmla="*/ 532 w 595"/>
                <a:gd name="T21" fmla="*/ 318 h 423"/>
                <a:gd name="T22" fmla="*/ 548 w 595"/>
                <a:gd name="T23" fmla="*/ 320 h 423"/>
                <a:gd name="T24" fmla="*/ 543 w 595"/>
                <a:gd name="T25" fmla="*/ 333 h 423"/>
                <a:gd name="T26" fmla="*/ 538 w 595"/>
                <a:gd name="T27" fmla="*/ 338 h 423"/>
                <a:gd name="T28" fmla="*/ 533 w 595"/>
                <a:gd name="T29" fmla="*/ 338 h 423"/>
                <a:gd name="T30" fmla="*/ 538 w 595"/>
                <a:gd name="T31" fmla="*/ 349 h 423"/>
                <a:gd name="T32" fmla="*/ 532 w 595"/>
                <a:gd name="T33" fmla="*/ 361 h 423"/>
                <a:gd name="T34" fmla="*/ 544 w 595"/>
                <a:gd name="T35" fmla="*/ 351 h 423"/>
                <a:gd name="T36" fmla="*/ 530 w 595"/>
                <a:gd name="T37" fmla="*/ 369 h 423"/>
                <a:gd name="T38" fmla="*/ 532 w 595"/>
                <a:gd name="T39" fmla="*/ 385 h 423"/>
                <a:gd name="T40" fmla="*/ 535 w 595"/>
                <a:gd name="T41" fmla="*/ 421 h 423"/>
                <a:gd name="T42" fmla="*/ 490 w 595"/>
                <a:gd name="T43" fmla="*/ 397 h 423"/>
                <a:gd name="T44" fmla="*/ 455 w 595"/>
                <a:gd name="T45" fmla="*/ 386 h 423"/>
                <a:gd name="T46" fmla="*/ 362 w 595"/>
                <a:gd name="T47" fmla="*/ 394 h 423"/>
                <a:gd name="T48" fmla="*/ 300 w 595"/>
                <a:gd name="T49" fmla="*/ 423 h 423"/>
                <a:gd name="T50" fmla="*/ 244 w 595"/>
                <a:gd name="T51" fmla="*/ 421 h 423"/>
                <a:gd name="T52" fmla="*/ 170 w 595"/>
                <a:gd name="T53" fmla="*/ 408 h 423"/>
                <a:gd name="T54" fmla="*/ 176 w 595"/>
                <a:gd name="T55" fmla="*/ 383 h 423"/>
                <a:gd name="T56" fmla="*/ 157 w 595"/>
                <a:gd name="T57" fmla="*/ 371 h 423"/>
                <a:gd name="T58" fmla="*/ 149 w 595"/>
                <a:gd name="T59" fmla="*/ 339 h 423"/>
                <a:gd name="T60" fmla="*/ 125 w 595"/>
                <a:gd name="T61" fmla="*/ 338 h 423"/>
                <a:gd name="T62" fmla="*/ 95 w 595"/>
                <a:gd name="T63" fmla="*/ 317 h 423"/>
                <a:gd name="T64" fmla="*/ 69 w 595"/>
                <a:gd name="T65" fmla="*/ 320 h 423"/>
                <a:gd name="T66" fmla="*/ 70 w 595"/>
                <a:gd name="T67" fmla="*/ 283 h 423"/>
                <a:gd name="T68" fmla="*/ 40 w 595"/>
                <a:gd name="T69" fmla="*/ 273 h 423"/>
                <a:gd name="T70" fmla="*/ 0 w 595"/>
                <a:gd name="T71" fmla="*/ 202 h 423"/>
                <a:gd name="T72" fmla="*/ 48 w 595"/>
                <a:gd name="T73" fmla="*/ 185 h 423"/>
                <a:gd name="T74" fmla="*/ 79 w 595"/>
                <a:gd name="T75" fmla="*/ 123 h 423"/>
                <a:gd name="T76" fmla="*/ 141 w 595"/>
                <a:gd name="T77" fmla="*/ 53 h 423"/>
                <a:gd name="T78" fmla="*/ 156 w 595"/>
                <a:gd name="T79" fmla="*/ 40 h 423"/>
                <a:gd name="T80" fmla="*/ 232 w 595"/>
                <a:gd name="T81" fmla="*/ 39 h 423"/>
                <a:gd name="T82" fmla="*/ 256 w 595"/>
                <a:gd name="T83" fmla="*/ 42 h 423"/>
                <a:gd name="T84" fmla="*/ 284 w 595"/>
                <a:gd name="T85" fmla="*/ 49 h 423"/>
                <a:gd name="T86" fmla="*/ 337 w 595"/>
                <a:gd name="T87" fmla="*/ 34 h 423"/>
                <a:gd name="T88" fmla="*/ 375 w 595"/>
                <a:gd name="T89" fmla="*/ 4 h 423"/>
                <a:gd name="T90" fmla="*/ 434 w 595"/>
                <a:gd name="T91" fmla="*/ 19 h 423"/>
                <a:gd name="T92" fmla="*/ 490 w 595"/>
                <a:gd name="T93" fmla="*/ 111 h 423"/>
                <a:gd name="T94" fmla="*/ 497 w 595"/>
                <a:gd name="T95" fmla="*/ 201 h 423"/>
                <a:gd name="T96" fmla="*/ 495 w 595"/>
                <a:gd name="T97" fmla="*/ 252 h 423"/>
                <a:gd name="T98" fmla="*/ 541 w 595"/>
                <a:gd name="T99" fmla="*/ 272 h 423"/>
                <a:gd name="T100" fmla="*/ 573 w 595"/>
                <a:gd name="T101" fmla="*/ 260 h 423"/>
                <a:gd name="T102" fmla="*/ 595 w 595"/>
                <a:gd name="T103" fmla="*/ 293 h 423"/>
                <a:gd name="T104" fmla="*/ 590 w 595"/>
                <a:gd name="T105" fmla="*/ 30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5" h="423">
                  <a:moveTo>
                    <a:pt x="590" y="307"/>
                  </a:moveTo>
                  <a:lnTo>
                    <a:pt x="595" y="314"/>
                  </a:lnTo>
                  <a:lnTo>
                    <a:pt x="594" y="322"/>
                  </a:lnTo>
                  <a:lnTo>
                    <a:pt x="582" y="327"/>
                  </a:lnTo>
                  <a:lnTo>
                    <a:pt x="575" y="331"/>
                  </a:lnTo>
                  <a:lnTo>
                    <a:pt x="565" y="333"/>
                  </a:lnTo>
                  <a:lnTo>
                    <a:pt x="556" y="345"/>
                  </a:lnTo>
                  <a:lnTo>
                    <a:pt x="544" y="355"/>
                  </a:lnTo>
                  <a:lnTo>
                    <a:pt x="547" y="350"/>
                  </a:lnTo>
                  <a:lnTo>
                    <a:pt x="554" y="342"/>
                  </a:lnTo>
                  <a:lnTo>
                    <a:pt x="554" y="335"/>
                  </a:lnTo>
                  <a:lnTo>
                    <a:pt x="560" y="331"/>
                  </a:lnTo>
                  <a:lnTo>
                    <a:pt x="567" y="325"/>
                  </a:lnTo>
                  <a:lnTo>
                    <a:pt x="567" y="321"/>
                  </a:lnTo>
                  <a:lnTo>
                    <a:pt x="557" y="324"/>
                  </a:lnTo>
                  <a:lnTo>
                    <a:pt x="559" y="317"/>
                  </a:lnTo>
                  <a:lnTo>
                    <a:pt x="557" y="311"/>
                  </a:lnTo>
                  <a:lnTo>
                    <a:pt x="550" y="306"/>
                  </a:lnTo>
                  <a:lnTo>
                    <a:pt x="544" y="309"/>
                  </a:lnTo>
                  <a:lnTo>
                    <a:pt x="541" y="315"/>
                  </a:lnTo>
                  <a:lnTo>
                    <a:pt x="532" y="312"/>
                  </a:lnTo>
                  <a:lnTo>
                    <a:pt x="532" y="318"/>
                  </a:lnTo>
                  <a:lnTo>
                    <a:pt x="546" y="319"/>
                  </a:lnTo>
                  <a:lnTo>
                    <a:pt x="548" y="320"/>
                  </a:lnTo>
                  <a:lnTo>
                    <a:pt x="550" y="325"/>
                  </a:lnTo>
                  <a:lnTo>
                    <a:pt x="543" y="333"/>
                  </a:lnTo>
                  <a:lnTo>
                    <a:pt x="542" y="336"/>
                  </a:lnTo>
                  <a:lnTo>
                    <a:pt x="538" y="338"/>
                  </a:lnTo>
                  <a:lnTo>
                    <a:pt x="536" y="335"/>
                  </a:lnTo>
                  <a:lnTo>
                    <a:pt x="533" y="338"/>
                  </a:lnTo>
                  <a:lnTo>
                    <a:pt x="538" y="344"/>
                  </a:lnTo>
                  <a:lnTo>
                    <a:pt x="538" y="349"/>
                  </a:lnTo>
                  <a:lnTo>
                    <a:pt x="531" y="353"/>
                  </a:lnTo>
                  <a:lnTo>
                    <a:pt x="532" y="361"/>
                  </a:lnTo>
                  <a:lnTo>
                    <a:pt x="535" y="353"/>
                  </a:lnTo>
                  <a:lnTo>
                    <a:pt x="544" y="351"/>
                  </a:lnTo>
                  <a:lnTo>
                    <a:pt x="544" y="355"/>
                  </a:lnTo>
                  <a:lnTo>
                    <a:pt x="530" y="369"/>
                  </a:lnTo>
                  <a:lnTo>
                    <a:pt x="531" y="374"/>
                  </a:lnTo>
                  <a:lnTo>
                    <a:pt x="532" y="385"/>
                  </a:lnTo>
                  <a:lnTo>
                    <a:pt x="530" y="407"/>
                  </a:lnTo>
                  <a:lnTo>
                    <a:pt x="535" y="421"/>
                  </a:lnTo>
                  <a:lnTo>
                    <a:pt x="507" y="398"/>
                  </a:lnTo>
                  <a:lnTo>
                    <a:pt x="490" y="397"/>
                  </a:lnTo>
                  <a:lnTo>
                    <a:pt x="476" y="382"/>
                  </a:lnTo>
                  <a:lnTo>
                    <a:pt x="455" y="386"/>
                  </a:lnTo>
                  <a:lnTo>
                    <a:pt x="428" y="376"/>
                  </a:lnTo>
                  <a:lnTo>
                    <a:pt x="362" y="394"/>
                  </a:lnTo>
                  <a:lnTo>
                    <a:pt x="332" y="422"/>
                  </a:lnTo>
                  <a:lnTo>
                    <a:pt x="300" y="423"/>
                  </a:lnTo>
                  <a:lnTo>
                    <a:pt x="257" y="413"/>
                  </a:lnTo>
                  <a:lnTo>
                    <a:pt x="244" y="421"/>
                  </a:lnTo>
                  <a:lnTo>
                    <a:pt x="197" y="405"/>
                  </a:lnTo>
                  <a:lnTo>
                    <a:pt x="170" y="408"/>
                  </a:lnTo>
                  <a:lnTo>
                    <a:pt x="161" y="392"/>
                  </a:lnTo>
                  <a:lnTo>
                    <a:pt x="176" y="383"/>
                  </a:lnTo>
                  <a:lnTo>
                    <a:pt x="176" y="373"/>
                  </a:lnTo>
                  <a:lnTo>
                    <a:pt x="157" y="371"/>
                  </a:lnTo>
                  <a:lnTo>
                    <a:pt x="145" y="359"/>
                  </a:lnTo>
                  <a:lnTo>
                    <a:pt x="149" y="339"/>
                  </a:lnTo>
                  <a:lnTo>
                    <a:pt x="140" y="330"/>
                  </a:lnTo>
                  <a:lnTo>
                    <a:pt x="125" y="338"/>
                  </a:lnTo>
                  <a:lnTo>
                    <a:pt x="116" y="337"/>
                  </a:lnTo>
                  <a:lnTo>
                    <a:pt x="95" y="317"/>
                  </a:lnTo>
                  <a:lnTo>
                    <a:pt x="77" y="321"/>
                  </a:lnTo>
                  <a:lnTo>
                    <a:pt x="69" y="320"/>
                  </a:lnTo>
                  <a:lnTo>
                    <a:pt x="76" y="297"/>
                  </a:lnTo>
                  <a:lnTo>
                    <a:pt x="70" y="283"/>
                  </a:lnTo>
                  <a:lnTo>
                    <a:pt x="53" y="278"/>
                  </a:lnTo>
                  <a:lnTo>
                    <a:pt x="40" y="273"/>
                  </a:lnTo>
                  <a:lnTo>
                    <a:pt x="36" y="254"/>
                  </a:lnTo>
                  <a:lnTo>
                    <a:pt x="0" y="202"/>
                  </a:lnTo>
                  <a:lnTo>
                    <a:pt x="27" y="188"/>
                  </a:lnTo>
                  <a:lnTo>
                    <a:pt x="48" y="185"/>
                  </a:lnTo>
                  <a:lnTo>
                    <a:pt x="64" y="167"/>
                  </a:lnTo>
                  <a:lnTo>
                    <a:pt x="79" y="123"/>
                  </a:lnTo>
                  <a:lnTo>
                    <a:pt x="111" y="82"/>
                  </a:lnTo>
                  <a:lnTo>
                    <a:pt x="141" y="53"/>
                  </a:lnTo>
                  <a:lnTo>
                    <a:pt x="151" y="53"/>
                  </a:lnTo>
                  <a:lnTo>
                    <a:pt x="156" y="40"/>
                  </a:lnTo>
                  <a:lnTo>
                    <a:pt x="178" y="23"/>
                  </a:lnTo>
                  <a:lnTo>
                    <a:pt x="232" y="39"/>
                  </a:lnTo>
                  <a:lnTo>
                    <a:pt x="243" y="34"/>
                  </a:lnTo>
                  <a:lnTo>
                    <a:pt x="256" y="42"/>
                  </a:lnTo>
                  <a:lnTo>
                    <a:pt x="266" y="39"/>
                  </a:lnTo>
                  <a:lnTo>
                    <a:pt x="284" y="49"/>
                  </a:lnTo>
                  <a:lnTo>
                    <a:pt x="308" y="35"/>
                  </a:lnTo>
                  <a:lnTo>
                    <a:pt x="337" y="34"/>
                  </a:lnTo>
                  <a:lnTo>
                    <a:pt x="347" y="38"/>
                  </a:lnTo>
                  <a:lnTo>
                    <a:pt x="375" y="4"/>
                  </a:lnTo>
                  <a:lnTo>
                    <a:pt x="415" y="0"/>
                  </a:lnTo>
                  <a:lnTo>
                    <a:pt x="434" y="19"/>
                  </a:lnTo>
                  <a:lnTo>
                    <a:pt x="449" y="58"/>
                  </a:lnTo>
                  <a:lnTo>
                    <a:pt x="490" y="111"/>
                  </a:lnTo>
                  <a:lnTo>
                    <a:pt x="501" y="141"/>
                  </a:lnTo>
                  <a:lnTo>
                    <a:pt x="497" y="201"/>
                  </a:lnTo>
                  <a:lnTo>
                    <a:pt x="502" y="227"/>
                  </a:lnTo>
                  <a:lnTo>
                    <a:pt x="495" y="252"/>
                  </a:lnTo>
                  <a:lnTo>
                    <a:pt x="520" y="276"/>
                  </a:lnTo>
                  <a:lnTo>
                    <a:pt x="541" y="272"/>
                  </a:lnTo>
                  <a:lnTo>
                    <a:pt x="555" y="261"/>
                  </a:lnTo>
                  <a:lnTo>
                    <a:pt x="573" y="260"/>
                  </a:lnTo>
                  <a:lnTo>
                    <a:pt x="591" y="277"/>
                  </a:lnTo>
                  <a:lnTo>
                    <a:pt x="595" y="293"/>
                  </a:lnTo>
                  <a:lnTo>
                    <a:pt x="595" y="309"/>
                  </a:lnTo>
                  <a:lnTo>
                    <a:pt x="590" y="307"/>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95" name="Freeform 590"/>
            <p:cNvSpPr>
              <a:spLocks/>
            </p:cNvSpPr>
            <p:nvPr/>
          </p:nvSpPr>
          <p:spPr bwMode="auto">
            <a:xfrm>
              <a:off x="5690" y="2630"/>
              <a:ext cx="595" cy="423"/>
            </a:xfrm>
            <a:custGeom>
              <a:avLst/>
              <a:gdLst>
                <a:gd name="T0" fmla="*/ 595 w 595"/>
                <a:gd name="T1" fmla="*/ 314 h 423"/>
                <a:gd name="T2" fmla="*/ 582 w 595"/>
                <a:gd name="T3" fmla="*/ 327 h 423"/>
                <a:gd name="T4" fmla="*/ 565 w 595"/>
                <a:gd name="T5" fmla="*/ 333 h 423"/>
                <a:gd name="T6" fmla="*/ 544 w 595"/>
                <a:gd name="T7" fmla="*/ 355 h 423"/>
                <a:gd name="T8" fmla="*/ 554 w 595"/>
                <a:gd name="T9" fmla="*/ 342 h 423"/>
                <a:gd name="T10" fmla="*/ 560 w 595"/>
                <a:gd name="T11" fmla="*/ 331 h 423"/>
                <a:gd name="T12" fmla="*/ 567 w 595"/>
                <a:gd name="T13" fmla="*/ 321 h 423"/>
                <a:gd name="T14" fmla="*/ 559 w 595"/>
                <a:gd name="T15" fmla="*/ 317 h 423"/>
                <a:gd name="T16" fmla="*/ 550 w 595"/>
                <a:gd name="T17" fmla="*/ 306 h 423"/>
                <a:gd name="T18" fmla="*/ 541 w 595"/>
                <a:gd name="T19" fmla="*/ 315 h 423"/>
                <a:gd name="T20" fmla="*/ 532 w 595"/>
                <a:gd name="T21" fmla="*/ 318 h 423"/>
                <a:gd name="T22" fmla="*/ 548 w 595"/>
                <a:gd name="T23" fmla="*/ 320 h 423"/>
                <a:gd name="T24" fmla="*/ 543 w 595"/>
                <a:gd name="T25" fmla="*/ 333 h 423"/>
                <a:gd name="T26" fmla="*/ 538 w 595"/>
                <a:gd name="T27" fmla="*/ 338 h 423"/>
                <a:gd name="T28" fmla="*/ 533 w 595"/>
                <a:gd name="T29" fmla="*/ 338 h 423"/>
                <a:gd name="T30" fmla="*/ 538 w 595"/>
                <a:gd name="T31" fmla="*/ 349 h 423"/>
                <a:gd name="T32" fmla="*/ 532 w 595"/>
                <a:gd name="T33" fmla="*/ 361 h 423"/>
                <a:gd name="T34" fmla="*/ 544 w 595"/>
                <a:gd name="T35" fmla="*/ 351 h 423"/>
                <a:gd name="T36" fmla="*/ 530 w 595"/>
                <a:gd name="T37" fmla="*/ 369 h 423"/>
                <a:gd name="T38" fmla="*/ 532 w 595"/>
                <a:gd name="T39" fmla="*/ 385 h 423"/>
                <a:gd name="T40" fmla="*/ 535 w 595"/>
                <a:gd name="T41" fmla="*/ 421 h 423"/>
                <a:gd name="T42" fmla="*/ 490 w 595"/>
                <a:gd name="T43" fmla="*/ 397 h 423"/>
                <a:gd name="T44" fmla="*/ 455 w 595"/>
                <a:gd name="T45" fmla="*/ 386 h 423"/>
                <a:gd name="T46" fmla="*/ 362 w 595"/>
                <a:gd name="T47" fmla="*/ 394 h 423"/>
                <a:gd name="T48" fmla="*/ 300 w 595"/>
                <a:gd name="T49" fmla="*/ 423 h 423"/>
                <a:gd name="T50" fmla="*/ 244 w 595"/>
                <a:gd name="T51" fmla="*/ 421 h 423"/>
                <a:gd name="T52" fmla="*/ 170 w 595"/>
                <a:gd name="T53" fmla="*/ 408 h 423"/>
                <a:gd name="T54" fmla="*/ 176 w 595"/>
                <a:gd name="T55" fmla="*/ 383 h 423"/>
                <a:gd name="T56" fmla="*/ 157 w 595"/>
                <a:gd name="T57" fmla="*/ 371 h 423"/>
                <a:gd name="T58" fmla="*/ 149 w 595"/>
                <a:gd name="T59" fmla="*/ 339 h 423"/>
                <a:gd name="T60" fmla="*/ 125 w 595"/>
                <a:gd name="T61" fmla="*/ 338 h 423"/>
                <a:gd name="T62" fmla="*/ 95 w 595"/>
                <a:gd name="T63" fmla="*/ 317 h 423"/>
                <a:gd name="T64" fmla="*/ 69 w 595"/>
                <a:gd name="T65" fmla="*/ 320 h 423"/>
                <a:gd name="T66" fmla="*/ 70 w 595"/>
                <a:gd name="T67" fmla="*/ 283 h 423"/>
                <a:gd name="T68" fmla="*/ 40 w 595"/>
                <a:gd name="T69" fmla="*/ 273 h 423"/>
                <a:gd name="T70" fmla="*/ 0 w 595"/>
                <a:gd name="T71" fmla="*/ 202 h 423"/>
                <a:gd name="T72" fmla="*/ 48 w 595"/>
                <a:gd name="T73" fmla="*/ 185 h 423"/>
                <a:gd name="T74" fmla="*/ 79 w 595"/>
                <a:gd name="T75" fmla="*/ 123 h 423"/>
                <a:gd name="T76" fmla="*/ 141 w 595"/>
                <a:gd name="T77" fmla="*/ 53 h 423"/>
                <a:gd name="T78" fmla="*/ 156 w 595"/>
                <a:gd name="T79" fmla="*/ 40 h 423"/>
                <a:gd name="T80" fmla="*/ 232 w 595"/>
                <a:gd name="T81" fmla="*/ 39 h 423"/>
                <a:gd name="T82" fmla="*/ 256 w 595"/>
                <a:gd name="T83" fmla="*/ 42 h 423"/>
                <a:gd name="T84" fmla="*/ 284 w 595"/>
                <a:gd name="T85" fmla="*/ 49 h 423"/>
                <a:gd name="T86" fmla="*/ 337 w 595"/>
                <a:gd name="T87" fmla="*/ 34 h 423"/>
                <a:gd name="T88" fmla="*/ 375 w 595"/>
                <a:gd name="T89" fmla="*/ 4 h 423"/>
                <a:gd name="T90" fmla="*/ 434 w 595"/>
                <a:gd name="T91" fmla="*/ 19 h 423"/>
                <a:gd name="T92" fmla="*/ 490 w 595"/>
                <a:gd name="T93" fmla="*/ 111 h 423"/>
                <a:gd name="T94" fmla="*/ 497 w 595"/>
                <a:gd name="T95" fmla="*/ 201 h 423"/>
                <a:gd name="T96" fmla="*/ 495 w 595"/>
                <a:gd name="T97" fmla="*/ 252 h 423"/>
                <a:gd name="T98" fmla="*/ 541 w 595"/>
                <a:gd name="T99" fmla="*/ 272 h 423"/>
                <a:gd name="T100" fmla="*/ 573 w 595"/>
                <a:gd name="T101" fmla="*/ 260 h 423"/>
                <a:gd name="T102" fmla="*/ 595 w 595"/>
                <a:gd name="T103" fmla="*/ 293 h 423"/>
                <a:gd name="T104" fmla="*/ 590 w 595"/>
                <a:gd name="T105" fmla="*/ 30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5" h="423">
                  <a:moveTo>
                    <a:pt x="590" y="307"/>
                  </a:moveTo>
                  <a:lnTo>
                    <a:pt x="595" y="314"/>
                  </a:lnTo>
                  <a:lnTo>
                    <a:pt x="594" y="322"/>
                  </a:lnTo>
                  <a:lnTo>
                    <a:pt x="582" y="327"/>
                  </a:lnTo>
                  <a:lnTo>
                    <a:pt x="575" y="331"/>
                  </a:lnTo>
                  <a:lnTo>
                    <a:pt x="565" y="333"/>
                  </a:lnTo>
                  <a:lnTo>
                    <a:pt x="556" y="345"/>
                  </a:lnTo>
                  <a:lnTo>
                    <a:pt x="544" y="355"/>
                  </a:lnTo>
                  <a:lnTo>
                    <a:pt x="547" y="350"/>
                  </a:lnTo>
                  <a:lnTo>
                    <a:pt x="554" y="342"/>
                  </a:lnTo>
                  <a:lnTo>
                    <a:pt x="554" y="335"/>
                  </a:lnTo>
                  <a:lnTo>
                    <a:pt x="560" y="331"/>
                  </a:lnTo>
                  <a:lnTo>
                    <a:pt x="567" y="325"/>
                  </a:lnTo>
                  <a:lnTo>
                    <a:pt x="567" y="321"/>
                  </a:lnTo>
                  <a:lnTo>
                    <a:pt x="557" y="324"/>
                  </a:lnTo>
                  <a:lnTo>
                    <a:pt x="559" y="317"/>
                  </a:lnTo>
                  <a:lnTo>
                    <a:pt x="557" y="311"/>
                  </a:lnTo>
                  <a:lnTo>
                    <a:pt x="550" y="306"/>
                  </a:lnTo>
                  <a:lnTo>
                    <a:pt x="544" y="309"/>
                  </a:lnTo>
                  <a:lnTo>
                    <a:pt x="541" y="315"/>
                  </a:lnTo>
                  <a:lnTo>
                    <a:pt x="532" y="312"/>
                  </a:lnTo>
                  <a:lnTo>
                    <a:pt x="532" y="318"/>
                  </a:lnTo>
                  <a:lnTo>
                    <a:pt x="546" y="319"/>
                  </a:lnTo>
                  <a:lnTo>
                    <a:pt x="548" y="320"/>
                  </a:lnTo>
                  <a:lnTo>
                    <a:pt x="550" y="325"/>
                  </a:lnTo>
                  <a:lnTo>
                    <a:pt x="543" y="333"/>
                  </a:lnTo>
                  <a:lnTo>
                    <a:pt x="542" y="336"/>
                  </a:lnTo>
                  <a:lnTo>
                    <a:pt x="538" y="338"/>
                  </a:lnTo>
                  <a:lnTo>
                    <a:pt x="536" y="335"/>
                  </a:lnTo>
                  <a:lnTo>
                    <a:pt x="533" y="338"/>
                  </a:lnTo>
                  <a:lnTo>
                    <a:pt x="538" y="344"/>
                  </a:lnTo>
                  <a:lnTo>
                    <a:pt x="538" y="349"/>
                  </a:lnTo>
                  <a:lnTo>
                    <a:pt x="531" y="353"/>
                  </a:lnTo>
                  <a:lnTo>
                    <a:pt x="532" y="361"/>
                  </a:lnTo>
                  <a:lnTo>
                    <a:pt x="535" y="353"/>
                  </a:lnTo>
                  <a:lnTo>
                    <a:pt x="544" y="351"/>
                  </a:lnTo>
                  <a:lnTo>
                    <a:pt x="544" y="355"/>
                  </a:lnTo>
                  <a:lnTo>
                    <a:pt x="530" y="369"/>
                  </a:lnTo>
                  <a:lnTo>
                    <a:pt x="531" y="374"/>
                  </a:lnTo>
                  <a:lnTo>
                    <a:pt x="532" y="385"/>
                  </a:lnTo>
                  <a:lnTo>
                    <a:pt x="530" y="407"/>
                  </a:lnTo>
                  <a:lnTo>
                    <a:pt x="535" y="421"/>
                  </a:lnTo>
                  <a:lnTo>
                    <a:pt x="507" y="398"/>
                  </a:lnTo>
                  <a:lnTo>
                    <a:pt x="490" y="397"/>
                  </a:lnTo>
                  <a:lnTo>
                    <a:pt x="476" y="382"/>
                  </a:lnTo>
                  <a:lnTo>
                    <a:pt x="455" y="386"/>
                  </a:lnTo>
                  <a:lnTo>
                    <a:pt x="428" y="376"/>
                  </a:lnTo>
                  <a:lnTo>
                    <a:pt x="362" y="394"/>
                  </a:lnTo>
                  <a:lnTo>
                    <a:pt x="332" y="422"/>
                  </a:lnTo>
                  <a:lnTo>
                    <a:pt x="300" y="423"/>
                  </a:lnTo>
                  <a:lnTo>
                    <a:pt x="257" y="413"/>
                  </a:lnTo>
                  <a:lnTo>
                    <a:pt x="244" y="421"/>
                  </a:lnTo>
                  <a:lnTo>
                    <a:pt x="197" y="405"/>
                  </a:lnTo>
                  <a:lnTo>
                    <a:pt x="170" y="408"/>
                  </a:lnTo>
                  <a:lnTo>
                    <a:pt x="161" y="392"/>
                  </a:lnTo>
                  <a:lnTo>
                    <a:pt x="176" y="383"/>
                  </a:lnTo>
                  <a:lnTo>
                    <a:pt x="176" y="373"/>
                  </a:lnTo>
                  <a:lnTo>
                    <a:pt x="157" y="371"/>
                  </a:lnTo>
                  <a:lnTo>
                    <a:pt x="145" y="359"/>
                  </a:lnTo>
                  <a:lnTo>
                    <a:pt x="149" y="339"/>
                  </a:lnTo>
                  <a:lnTo>
                    <a:pt x="140" y="330"/>
                  </a:lnTo>
                  <a:lnTo>
                    <a:pt x="125" y="338"/>
                  </a:lnTo>
                  <a:lnTo>
                    <a:pt x="116" y="337"/>
                  </a:lnTo>
                  <a:lnTo>
                    <a:pt x="95" y="317"/>
                  </a:lnTo>
                  <a:lnTo>
                    <a:pt x="77" y="321"/>
                  </a:lnTo>
                  <a:lnTo>
                    <a:pt x="69" y="320"/>
                  </a:lnTo>
                  <a:lnTo>
                    <a:pt x="76" y="297"/>
                  </a:lnTo>
                  <a:lnTo>
                    <a:pt x="70" y="283"/>
                  </a:lnTo>
                  <a:lnTo>
                    <a:pt x="53" y="278"/>
                  </a:lnTo>
                  <a:lnTo>
                    <a:pt x="40" y="273"/>
                  </a:lnTo>
                  <a:lnTo>
                    <a:pt x="36" y="254"/>
                  </a:lnTo>
                  <a:lnTo>
                    <a:pt x="0" y="202"/>
                  </a:lnTo>
                  <a:lnTo>
                    <a:pt x="27" y="188"/>
                  </a:lnTo>
                  <a:lnTo>
                    <a:pt x="48" y="185"/>
                  </a:lnTo>
                  <a:lnTo>
                    <a:pt x="64" y="167"/>
                  </a:lnTo>
                  <a:lnTo>
                    <a:pt x="79" y="123"/>
                  </a:lnTo>
                  <a:lnTo>
                    <a:pt x="111" y="82"/>
                  </a:lnTo>
                  <a:lnTo>
                    <a:pt x="141" y="53"/>
                  </a:lnTo>
                  <a:lnTo>
                    <a:pt x="151" y="53"/>
                  </a:lnTo>
                  <a:lnTo>
                    <a:pt x="156" y="40"/>
                  </a:lnTo>
                  <a:lnTo>
                    <a:pt x="178" y="23"/>
                  </a:lnTo>
                  <a:lnTo>
                    <a:pt x="232" y="39"/>
                  </a:lnTo>
                  <a:lnTo>
                    <a:pt x="243" y="34"/>
                  </a:lnTo>
                  <a:lnTo>
                    <a:pt x="256" y="42"/>
                  </a:lnTo>
                  <a:lnTo>
                    <a:pt x="266" y="39"/>
                  </a:lnTo>
                  <a:lnTo>
                    <a:pt x="284" y="49"/>
                  </a:lnTo>
                  <a:lnTo>
                    <a:pt x="308" y="35"/>
                  </a:lnTo>
                  <a:lnTo>
                    <a:pt x="337" y="34"/>
                  </a:lnTo>
                  <a:lnTo>
                    <a:pt x="347" y="38"/>
                  </a:lnTo>
                  <a:lnTo>
                    <a:pt x="375" y="4"/>
                  </a:lnTo>
                  <a:lnTo>
                    <a:pt x="415" y="0"/>
                  </a:lnTo>
                  <a:lnTo>
                    <a:pt x="434" y="19"/>
                  </a:lnTo>
                  <a:lnTo>
                    <a:pt x="449" y="58"/>
                  </a:lnTo>
                  <a:lnTo>
                    <a:pt x="490" y="111"/>
                  </a:lnTo>
                  <a:lnTo>
                    <a:pt x="501" y="141"/>
                  </a:lnTo>
                  <a:lnTo>
                    <a:pt x="497" y="201"/>
                  </a:lnTo>
                  <a:lnTo>
                    <a:pt x="502" y="227"/>
                  </a:lnTo>
                  <a:lnTo>
                    <a:pt x="495" y="252"/>
                  </a:lnTo>
                  <a:lnTo>
                    <a:pt x="520" y="276"/>
                  </a:lnTo>
                  <a:lnTo>
                    <a:pt x="541" y="272"/>
                  </a:lnTo>
                  <a:lnTo>
                    <a:pt x="555" y="261"/>
                  </a:lnTo>
                  <a:lnTo>
                    <a:pt x="573" y="260"/>
                  </a:lnTo>
                  <a:lnTo>
                    <a:pt x="591" y="277"/>
                  </a:lnTo>
                  <a:lnTo>
                    <a:pt x="595" y="293"/>
                  </a:lnTo>
                  <a:lnTo>
                    <a:pt x="595" y="309"/>
                  </a:lnTo>
                  <a:lnTo>
                    <a:pt x="590" y="30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96" name="Freeform 591"/>
            <p:cNvSpPr>
              <a:spLocks/>
            </p:cNvSpPr>
            <p:nvPr/>
          </p:nvSpPr>
          <p:spPr bwMode="auto">
            <a:xfrm>
              <a:off x="5706" y="3160"/>
              <a:ext cx="161" cy="129"/>
            </a:xfrm>
            <a:custGeom>
              <a:avLst/>
              <a:gdLst>
                <a:gd name="T0" fmla="*/ 161 w 161"/>
                <a:gd name="T1" fmla="*/ 63 h 129"/>
                <a:gd name="T2" fmla="*/ 154 w 161"/>
                <a:gd name="T3" fmla="*/ 75 h 129"/>
                <a:gd name="T4" fmla="*/ 151 w 161"/>
                <a:gd name="T5" fmla="*/ 96 h 129"/>
                <a:gd name="T6" fmla="*/ 127 w 161"/>
                <a:gd name="T7" fmla="*/ 106 h 129"/>
                <a:gd name="T8" fmla="*/ 93 w 161"/>
                <a:gd name="T9" fmla="*/ 106 h 129"/>
                <a:gd name="T10" fmla="*/ 75 w 161"/>
                <a:gd name="T11" fmla="*/ 125 h 129"/>
                <a:gd name="T12" fmla="*/ 52 w 161"/>
                <a:gd name="T13" fmla="*/ 125 h 129"/>
                <a:gd name="T14" fmla="*/ 39 w 161"/>
                <a:gd name="T15" fmla="*/ 118 h 129"/>
                <a:gd name="T16" fmla="*/ 24 w 161"/>
                <a:gd name="T17" fmla="*/ 129 h 129"/>
                <a:gd name="T18" fmla="*/ 8 w 161"/>
                <a:gd name="T19" fmla="*/ 108 h 129"/>
                <a:gd name="T20" fmla="*/ 0 w 161"/>
                <a:gd name="T21" fmla="*/ 80 h 129"/>
                <a:gd name="T22" fmla="*/ 7 w 161"/>
                <a:gd name="T23" fmla="*/ 44 h 129"/>
                <a:gd name="T24" fmla="*/ 15 w 161"/>
                <a:gd name="T25" fmla="*/ 40 h 129"/>
                <a:gd name="T26" fmla="*/ 21 w 161"/>
                <a:gd name="T27" fmla="*/ 25 h 129"/>
                <a:gd name="T28" fmla="*/ 39 w 161"/>
                <a:gd name="T29" fmla="*/ 16 h 129"/>
                <a:gd name="T30" fmla="*/ 50 w 161"/>
                <a:gd name="T31" fmla="*/ 22 h 129"/>
                <a:gd name="T32" fmla="*/ 60 w 161"/>
                <a:gd name="T33" fmla="*/ 20 h 129"/>
                <a:gd name="T34" fmla="*/ 65 w 161"/>
                <a:gd name="T35" fmla="*/ 11 h 129"/>
                <a:gd name="T36" fmla="*/ 82 w 161"/>
                <a:gd name="T37" fmla="*/ 10 h 129"/>
                <a:gd name="T38" fmla="*/ 88 w 161"/>
                <a:gd name="T39" fmla="*/ 2 h 129"/>
                <a:gd name="T40" fmla="*/ 98 w 161"/>
                <a:gd name="T41" fmla="*/ 2 h 129"/>
                <a:gd name="T42" fmla="*/ 101 w 161"/>
                <a:gd name="T43" fmla="*/ 7 h 129"/>
                <a:gd name="T44" fmla="*/ 112 w 161"/>
                <a:gd name="T45" fmla="*/ 0 h 129"/>
                <a:gd name="T46" fmla="*/ 126 w 161"/>
                <a:gd name="T47" fmla="*/ 1 h 129"/>
                <a:gd name="T48" fmla="*/ 132 w 161"/>
                <a:gd name="T49" fmla="*/ 14 h 129"/>
                <a:gd name="T50" fmla="*/ 160 w 161"/>
                <a:gd name="T51" fmla="*/ 38 h 129"/>
                <a:gd name="T52" fmla="*/ 161 w 161"/>
                <a:gd name="T53"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29">
                  <a:moveTo>
                    <a:pt x="161" y="63"/>
                  </a:moveTo>
                  <a:lnTo>
                    <a:pt x="154" y="75"/>
                  </a:lnTo>
                  <a:lnTo>
                    <a:pt x="151" y="96"/>
                  </a:lnTo>
                  <a:lnTo>
                    <a:pt x="127" y="106"/>
                  </a:lnTo>
                  <a:lnTo>
                    <a:pt x="93" y="106"/>
                  </a:lnTo>
                  <a:lnTo>
                    <a:pt x="75" y="125"/>
                  </a:lnTo>
                  <a:lnTo>
                    <a:pt x="52" y="125"/>
                  </a:lnTo>
                  <a:lnTo>
                    <a:pt x="39" y="118"/>
                  </a:lnTo>
                  <a:lnTo>
                    <a:pt x="24" y="129"/>
                  </a:lnTo>
                  <a:lnTo>
                    <a:pt x="8" y="108"/>
                  </a:lnTo>
                  <a:lnTo>
                    <a:pt x="0" y="80"/>
                  </a:lnTo>
                  <a:lnTo>
                    <a:pt x="7" y="44"/>
                  </a:lnTo>
                  <a:lnTo>
                    <a:pt x="15" y="40"/>
                  </a:lnTo>
                  <a:lnTo>
                    <a:pt x="21" y="25"/>
                  </a:lnTo>
                  <a:lnTo>
                    <a:pt x="39" y="16"/>
                  </a:lnTo>
                  <a:lnTo>
                    <a:pt x="50" y="22"/>
                  </a:lnTo>
                  <a:lnTo>
                    <a:pt x="60" y="20"/>
                  </a:lnTo>
                  <a:lnTo>
                    <a:pt x="65" y="11"/>
                  </a:lnTo>
                  <a:lnTo>
                    <a:pt x="82" y="10"/>
                  </a:lnTo>
                  <a:lnTo>
                    <a:pt x="88" y="2"/>
                  </a:lnTo>
                  <a:lnTo>
                    <a:pt x="98" y="2"/>
                  </a:lnTo>
                  <a:lnTo>
                    <a:pt x="101" y="7"/>
                  </a:lnTo>
                  <a:lnTo>
                    <a:pt x="112" y="0"/>
                  </a:lnTo>
                  <a:lnTo>
                    <a:pt x="126" y="1"/>
                  </a:lnTo>
                  <a:lnTo>
                    <a:pt x="132" y="14"/>
                  </a:lnTo>
                  <a:lnTo>
                    <a:pt x="160" y="38"/>
                  </a:lnTo>
                  <a:lnTo>
                    <a:pt x="161" y="63"/>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97" name="Freeform 592"/>
            <p:cNvSpPr>
              <a:spLocks/>
            </p:cNvSpPr>
            <p:nvPr/>
          </p:nvSpPr>
          <p:spPr bwMode="auto">
            <a:xfrm>
              <a:off x="5706" y="3160"/>
              <a:ext cx="161" cy="129"/>
            </a:xfrm>
            <a:custGeom>
              <a:avLst/>
              <a:gdLst>
                <a:gd name="T0" fmla="*/ 161 w 161"/>
                <a:gd name="T1" fmla="*/ 63 h 129"/>
                <a:gd name="T2" fmla="*/ 154 w 161"/>
                <a:gd name="T3" fmla="*/ 75 h 129"/>
                <a:gd name="T4" fmla="*/ 151 w 161"/>
                <a:gd name="T5" fmla="*/ 96 h 129"/>
                <a:gd name="T6" fmla="*/ 127 w 161"/>
                <a:gd name="T7" fmla="*/ 106 h 129"/>
                <a:gd name="T8" fmla="*/ 93 w 161"/>
                <a:gd name="T9" fmla="*/ 106 h 129"/>
                <a:gd name="T10" fmla="*/ 75 w 161"/>
                <a:gd name="T11" fmla="*/ 125 h 129"/>
                <a:gd name="T12" fmla="*/ 52 w 161"/>
                <a:gd name="T13" fmla="*/ 125 h 129"/>
                <a:gd name="T14" fmla="*/ 39 w 161"/>
                <a:gd name="T15" fmla="*/ 118 h 129"/>
                <a:gd name="T16" fmla="*/ 24 w 161"/>
                <a:gd name="T17" fmla="*/ 129 h 129"/>
                <a:gd name="T18" fmla="*/ 8 w 161"/>
                <a:gd name="T19" fmla="*/ 108 h 129"/>
                <a:gd name="T20" fmla="*/ 0 w 161"/>
                <a:gd name="T21" fmla="*/ 80 h 129"/>
                <a:gd name="T22" fmla="*/ 7 w 161"/>
                <a:gd name="T23" fmla="*/ 44 h 129"/>
                <a:gd name="T24" fmla="*/ 15 w 161"/>
                <a:gd name="T25" fmla="*/ 40 h 129"/>
                <a:gd name="T26" fmla="*/ 21 w 161"/>
                <a:gd name="T27" fmla="*/ 25 h 129"/>
                <a:gd name="T28" fmla="*/ 39 w 161"/>
                <a:gd name="T29" fmla="*/ 16 h 129"/>
                <a:gd name="T30" fmla="*/ 50 w 161"/>
                <a:gd name="T31" fmla="*/ 22 h 129"/>
                <a:gd name="T32" fmla="*/ 60 w 161"/>
                <a:gd name="T33" fmla="*/ 20 h 129"/>
                <a:gd name="T34" fmla="*/ 65 w 161"/>
                <a:gd name="T35" fmla="*/ 11 h 129"/>
                <a:gd name="T36" fmla="*/ 82 w 161"/>
                <a:gd name="T37" fmla="*/ 10 h 129"/>
                <a:gd name="T38" fmla="*/ 88 w 161"/>
                <a:gd name="T39" fmla="*/ 2 h 129"/>
                <a:gd name="T40" fmla="*/ 98 w 161"/>
                <a:gd name="T41" fmla="*/ 2 h 129"/>
                <a:gd name="T42" fmla="*/ 101 w 161"/>
                <a:gd name="T43" fmla="*/ 7 h 129"/>
                <a:gd name="T44" fmla="*/ 112 w 161"/>
                <a:gd name="T45" fmla="*/ 0 h 129"/>
                <a:gd name="T46" fmla="*/ 126 w 161"/>
                <a:gd name="T47" fmla="*/ 1 h 129"/>
                <a:gd name="T48" fmla="*/ 132 w 161"/>
                <a:gd name="T49" fmla="*/ 14 h 129"/>
                <a:gd name="T50" fmla="*/ 160 w 161"/>
                <a:gd name="T51" fmla="*/ 38 h 129"/>
                <a:gd name="T52" fmla="*/ 161 w 161"/>
                <a:gd name="T53"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29">
                  <a:moveTo>
                    <a:pt x="161" y="63"/>
                  </a:moveTo>
                  <a:lnTo>
                    <a:pt x="154" y="75"/>
                  </a:lnTo>
                  <a:lnTo>
                    <a:pt x="151" y="96"/>
                  </a:lnTo>
                  <a:lnTo>
                    <a:pt x="127" y="106"/>
                  </a:lnTo>
                  <a:lnTo>
                    <a:pt x="93" y="106"/>
                  </a:lnTo>
                  <a:lnTo>
                    <a:pt x="75" y="125"/>
                  </a:lnTo>
                  <a:lnTo>
                    <a:pt x="52" y="125"/>
                  </a:lnTo>
                  <a:lnTo>
                    <a:pt x="39" y="118"/>
                  </a:lnTo>
                  <a:lnTo>
                    <a:pt x="24" y="129"/>
                  </a:lnTo>
                  <a:lnTo>
                    <a:pt x="8" y="108"/>
                  </a:lnTo>
                  <a:lnTo>
                    <a:pt x="0" y="80"/>
                  </a:lnTo>
                  <a:lnTo>
                    <a:pt x="7" y="44"/>
                  </a:lnTo>
                  <a:lnTo>
                    <a:pt x="15" y="40"/>
                  </a:lnTo>
                  <a:lnTo>
                    <a:pt x="21" y="25"/>
                  </a:lnTo>
                  <a:lnTo>
                    <a:pt x="39" y="16"/>
                  </a:lnTo>
                  <a:lnTo>
                    <a:pt x="50" y="22"/>
                  </a:lnTo>
                  <a:lnTo>
                    <a:pt x="60" y="20"/>
                  </a:lnTo>
                  <a:lnTo>
                    <a:pt x="65" y="11"/>
                  </a:lnTo>
                  <a:lnTo>
                    <a:pt x="82" y="10"/>
                  </a:lnTo>
                  <a:lnTo>
                    <a:pt x="88" y="2"/>
                  </a:lnTo>
                  <a:lnTo>
                    <a:pt x="98" y="2"/>
                  </a:lnTo>
                  <a:lnTo>
                    <a:pt x="101" y="7"/>
                  </a:lnTo>
                  <a:lnTo>
                    <a:pt x="112" y="0"/>
                  </a:lnTo>
                  <a:lnTo>
                    <a:pt x="126" y="1"/>
                  </a:lnTo>
                  <a:lnTo>
                    <a:pt x="132" y="14"/>
                  </a:lnTo>
                  <a:lnTo>
                    <a:pt x="160" y="38"/>
                  </a:lnTo>
                  <a:lnTo>
                    <a:pt x="161" y="63"/>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98" name="Freeform 593"/>
            <p:cNvSpPr>
              <a:spLocks/>
            </p:cNvSpPr>
            <p:nvPr/>
          </p:nvSpPr>
          <p:spPr bwMode="auto">
            <a:xfrm>
              <a:off x="5599" y="2823"/>
              <a:ext cx="260" cy="381"/>
            </a:xfrm>
            <a:custGeom>
              <a:avLst/>
              <a:gdLst>
                <a:gd name="T0" fmla="*/ 234 w 260"/>
                <a:gd name="T1" fmla="*/ 339 h 381"/>
                <a:gd name="T2" fmla="*/ 206 w 260"/>
                <a:gd name="T3" fmla="*/ 340 h 381"/>
                <a:gd name="T4" fmla="*/ 173 w 260"/>
                <a:gd name="T5" fmla="*/ 349 h 381"/>
                <a:gd name="T6" fmla="*/ 146 w 260"/>
                <a:gd name="T7" fmla="*/ 354 h 381"/>
                <a:gd name="T8" fmla="*/ 113 w 260"/>
                <a:gd name="T9" fmla="*/ 381 h 381"/>
                <a:gd name="T10" fmla="*/ 90 w 260"/>
                <a:gd name="T11" fmla="*/ 337 h 381"/>
                <a:gd name="T12" fmla="*/ 82 w 260"/>
                <a:gd name="T13" fmla="*/ 323 h 381"/>
                <a:gd name="T14" fmla="*/ 81 w 260"/>
                <a:gd name="T15" fmla="*/ 317 h 381"/>
                <a:gd name="T16" fmla="*/ 76 w 260"/>
                <a:gd name="T17" fmla="*/ 310 h 381"/>
                <a:gd name="T18" fmla="*/ 72 w 260"/>
                <a:gd name="T19" fmla="*/ 305 h 381"/>
                <a:gd name="T20" fmla="*/ 72 w 260"/>
                <a:gd name="T21" fmla="*/ 303 h 381"/>
                <a:gd name="T22" fmla="*/ 74 w 260"/>
                <a:gd name="T23" fmla="*/ 302 h 381"/>
                <a:gd name="T24" fmla="*/ 81 w 260"/>
                <a:gd name="T25" fmla="*/ 303 h 381"/>
                <a:gd name="T26" fmla="*/ 90 w 260"/>
                <a:gd name="T27" fmla="*/ 305 h 381"/>
                <a:gd name="T28" fmla="*/ 92 w 260"/>
                <a:gd name="T29" fmla="*/ 303 h 381"/>
                <a:gd name="T30" fmla="*/ 94 w 260"/>
                <a:gd name="T31" fmla="*/ 300 h 381"/>
                <a:gd name="T32" fmla="*/ 95 w 260"/>
                <a:gd name="T33" fmla="*/ 294 h 381"/>
                <a:gd name="T34" fmla="*/ 94 w 260"/>
                <a:gd name="T35" fmla="*/ 289 h 381"/>
                <a:gd name="T36" fmla="*/ 91 w 260"/>
                <a:gd name="T37" fmla="*/ 285 h 381"/>
                <a:gd name="T38" fmla="*/ 80 w 260"/>
                <a:gd name="T39" fmla="*/ 281 h 381"/>
                <a:gd name="T40" fmla="*/ 65 w 260"/>
                <a:gd name="T41" fmla="*/ 275 h 381"/>
                <a:gd name="T42" fmla="*/ 59 w 260"/>
                <a:gd name="T43" fmla="*/ 271 h 381"/>
                <a:gd name="T44" fmla="*/ 57 w 260"/>
                <a:gd name="T45" fmla="*/ 267 h 381"/>
                <a:gd name="T46" fmla="*/ 57 w 260"/>
                <a:gd name="T47" fmla="*/ 264 h 381"/>
                <a:gd name="T48" fmla="*/ 54 w 260"/>
                <a:gd name="T49" fmla="*/ 260 h 381"/>
                <a:gd name="T50" fmla="*/ 46 w 260"/>
                <a:gd name="T51" fmla="*/ 254 h 381"/>
                <a:gd name="T52" fmla="*/ 37 w 260"/>
                <a:gd name="T53" fmla="*/ 248 h 381"/>
                <a:gd name="T54" fmla="*/ 32 w 260"/>
                <a:gd name="T55" fmla="*/ 241 h 381"/>
                <a:gd name="T56" fmla="*/ 41 w 260"/>
                <a:gd name="T57" fmla="*/ 234 h 381"/>
                <a:gd name="T58" fmla="*/ 27 w 260"/>
                <a:gd name="T59" fmla="*/ 189 h 381"/>
                <a:gd name="T60" fmla="*/ 39 w 260"/>
                <a:gd name="T61" fmla="*/ 180 h 381"/>
                <a:gd name="T62" fmla="*/ 29 w 260"/>
                <a:gd name="T63" fmla="*/ 124 h 381"/>
                <a:gd name="T64" fmla="*/ 31 w 260"/>
                <a:gd name="T65" fmla="*/ 89 h 381"/>
                <a:gd name="T66" fmla="*/ 7 w 260"/>
                <a:gd name="T67" fmla="*/ 79 h 381"/>
                <a:gd name="T68" fmla="*/ 0 w 260"/>
                <a:gd name="T69" fmla="*/ 30 h 381"/>
                <a:gd name="T70" fmla="*/ 57 w 260"/>
                <a:gd name="T71" fmla="*/ 0 h 381"/>
                <a:gd name="T72" fmla="*/ 126 w 260"/>
                <a:gd name="T73" fmla="*/ 61 h 381"/>
                <a:gd name="T74" fmla="*/ 160 w 260"/>
                <a:gd name="T75" fmla="*/ 90 h 381"/>
                <a:gd name="T76" fmla="*/ 167 w 260"/>
                <a:gd name="T77" fmla="*/ 128 h 381"/>
                <a:gd name="T78" fmla="*/ 216 w 260"/>
                <a:gd name="T79" fmla="*/ 145 h 381"/>
                <a:gd name="T80" fmla="*/ 236 w 260"/>
                <a:gd name="T81" fmla="*/ 165 h 381"/>
                <a:gd name="T82" fmla="*/ 233 w 260"/>
                <a:gd name="T83" fmla="*/ 218 h 381"/>
                <a:gd name="T84" fmla="*/ 260 w 260"/>
                <a:gd name="T85" fmla="*/ 27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381">
                  <a:moveTo>
                    <a:pt x="260" y="278"/>
                  </a:moveTo>
                  <a:lnTo>
                    <a:pt x="236" y="296"/>
                  </a:lnTo>
                  <a:lnTo>
                    <a:pt x="234" y="339"/>
                  </a:lnTo>
                  <a:lnTo>
                    <a:pt x="220" y="338"/>
                  </a:lnTo>
                  <a:lnTo>
                    <a:pt x="208" y="345"/>
                  </a:lnTo>
                  <a:lnTo>
                    <a:pt x="206" y="340"/>
                  </a:lnTo>
                  <a:lnTo>
                    <a:pt x="195" y="340"/>
                  </a:lnTo>
                  <a:lnTo>
                    <a:pt x="189" y="347"/>
                  </a:lnTo>
                  <a:lnTo>
                    <a:pt x="173" y="349"/>
                  </a:lnTo>
                  <a:lnTo>
                    <a:pt x="167" y="358"/>
                  </a:lnTo>
                  <a:lnTo>
                    <a:pt x="157" y="360"/>
                  </a:lnTo>
                  <a:lnTo>
                    <a:pt x="146" y="354"/>
                  </a:lnTo>
                  <a:lnTo>
                    <a:pt x="128" y="363"/>
                  </a:lnTo>
                  <a:lnTo>
                    <a:pt x="122" y="378"/>
                  </a:lnTo>
                  <a:lnTo>
                    <a:pt x="113" y="381"/>
                  </a:lnTo>
                  <a:lnTo>
                    <a:pt x="110" y="358"/>
                  </a:lnTo>
                  <a:lnTo>
                    <a:pt x="111" y="350"/>
                  </a:lnTo>
                  <a:lnTo>
                    <a:pt x="90" y="337"/>
                  </a:lnTo>
                  <a:lnTo>
                    <a:pt x="82" y="325"/>
                  </a:lnTo>
                  <a:lnTo>
                    <a:pt x="82" y="325"/>
                  </a:lnTo>
                  <a:lnTo>
                    <a:pt x="82" y="323"/>
                  </a:lnTo>
                  <a:lnTo>
                    <a:pt x="81" y="321"/>
                  </a:lnTo>
                  <a:lnTo>
                    <a:pt x="81" y="319"/>
                  </a:lnTo>
                  <a:lnTo>
                    <a:pt x="81" y="317"/>
                  </a:lnTo>
                  <a:lnTo>
                    <a:pt x="80" y="314"/>
                  </a:lnTo>
                  <a:lnTo>
                    <a:pt x="78" y="312"/>
                  </a:lnTo>
                  <a:lnTo>
                    <a:pt x="76" y="310"/>
                  </a:lnTo>
                  <a:lnTo>
                    <a:pt x="75" y="308"/>
                  </a:lnTo>
                  <a:lnTo>
                    <a:pt x="74" y="306"/>
                  </a:lnTo>
                  <a:lnTo>
                    <a:pt x="72" y="305"/>
                  </a:lnTo>
                  <a:lnTo>
                    <a:pt x="72" y="305"/>
                  </a:lnTo>
                  <a:lnTo>
                    <a:pt x="72" y="304"/>
                  </a:lnTo>
                  <a:lnTo>
                    <a:pt x="72" y="303"/>
                  </a:lnTo>
                  <a:lnTo>
                    <a:pt x="72" y="303"/>
                  </a:lnTo>
                  <a:lnTo>
                    <a:pt x="73" y="302"/>
                  </a:lnTo>
                  <a:lnTo>
                    <a:pt x="74" y="302"/>
                  </a:lnTo>
                  <a:lnTo>
                    <a:pt x="75" y="302"/>
                  </a:lnTo>
                  <a:lnTo>
                    <a:pt x="78" y="303"/>
                  </a:lnTo>
                  <a:lnTo>
                    <a:pt x="81" y="303"/>
                  </a:lnTo>
                  <a:lnTo>
                    <a:pt x="85" y="304"/>
                  </a:lnTo>
                  <a:lnTo>
                    <a:pt x="90" y="305"/>
                  </a:lnTo>
                  <a:lnTo>
                    <a:pt x="90" y="305"/>
                  </a:lnTo>
                  <a:lnTo>
                    <a:pt x="90" y="305"/>
                  </a:lnTo>
                  <a:lnTo>
                    <a:pt x="91" y="304"/>
                  </a:lnTo>
                  <a:lnTo>
                    <a:pt x="92" y="303"/>
                  </a:lnTo>
                  <a:lnTo>
                    <a:pt x="93" y="302"/>
                  </a:lnTo>
                  <a:lnTo>
                    <a:pt x="93" y="301"/>
                  </a:lnTo>
                  <a:lnTo>
                    <a:pt x="94" y="300"/>
                  </a:lnTo>
                  <a:lnTo>
                    <a:pt x="94" y="298"/>
                  </a:lnTo>
                  <a:lnTo>
                    <a:pt x="95" y="296"/>
                  </a:lnTo>
                  <a:lnTo>
                    <a:pt x="95" y="294"/>
                  </a:lnTo>
                  <a:lnTo>
                    <a:pt x="95" y="293"/>
                  </a:lnTo>
                  <a:lnTo>
                    <a:pt x="95" y="291"/>
                  </a:lnTo>
                  <a:lnTo>
                    <a:pt x="94" y="289"/>
                  </a:lnTo>
                  <a:lnTo>
                    <a:pt x="94" y="287"/>
                  </a:lnTo>
                  <a:lnTo>
                    <a:pt x="92" y="286"/>
                  </a:lnTo>
                  <a:lnTo>
                    <a:pt x="91" y="285"/>
                  </a:lnTo>
                  <a:lnTo>
                    <a:pt x="90" y="284"/>
                  </a:lnTo>
                  <a:lnTo>
                    <a:pt x="90" y="284"/>
                  </a:lnTo>
                  <a:lnTo>
                    <a:pt x="80" y="281"/>
                  </a:lnTo>
                  <a:lnTo>
                    <a:pt x="75" y="279"/>
                  </a:lnTo>
                  <a:lnTo>
                    <a:pt x="69" y="277"/>
                  </a:lnTo>
                  <a:lnTo>
                    <a:pt x="65" y="275"/>
                  </a:lnTo>
                  <a:lnTo>
                    <a:pt x="63" y="273"/>
                  </a:lnTo>
                  <a:lnTo>
                    <a:pt x="61" y="272"/>
                  </a:lnTo>
                  <a:lnTo>
                    <a:pt x="59" y="271"/>
                  </a:lnTo>
                  <a:lnTo>
                    <a:pt x="58" y="269"/>
                  </a:lnTo>
                  <a:lnTo>
                    <a:pt x="57" y="268"/>
                  </a:lnTo>
                  <a:lnTo>
                    <a:pt x="57" y="267"/>
                  </a:lnTo>
                  <a:lnTo>
                    <a:pt x="57" y="267"/>
                  </a:lnTo>
                  <a:lnTo>
                    <a:pt x="57" y="265"/>
                  </a:lnTo>
                  <a:lnTo>
                    <a:pt x="57" y="264"/>
                  </a:lnTo>
                  <a:lnTo>
                    <a:pt x="57" y="263"/>
                  </a:lnTo>
                  <a:lnTo>
                    <a:pt x="56" y="262"/>
                  </a:lnTo>
                  <a:lnTo>
                    <a:pt x="54" y="260"/>
                  </a:lnTo>
                  <a:lnTo>
                    <a:pt x="52" y="258"/>
                  </a:lnTo>
                  <a:lnTo>
                    <a:pt x="49" y="256"/>
                  </a:lnTo>
                  <a:lnTo>
                    <a:pt x="46" y="254"/>
                  </a:lnTo>
                  <a:lnTo>
                    <a:pt x="39" y="249"/>
                  </a:lnTo>
                  <a:lnTo>
                    <a:pt x="39" y="249"/>
                  </a:lnTo>
                  <a:lnTo>
                    <a:pt x="37" y="248"/>
                  </a:lnTo>
                  <a:lnTo>
                    <a:pt x="35" y="246"/>
                  </a:lnTo>
                  <a:lnTo>
                    <a:pt x="33" y="244"/>
                  </a:lnTo>
                  <a:lnTo>
                    <a:pt x="32" y="241"/>
                  </a:lnTo>
                  <a:lnTo>
                    <a:pt x="26" y="230"/>
                  </a:lnTo>
                  <a:lnTo>
                    <a:pt x="31" y="225"/>
                  </a:lnTo>
                  <a:lnTo>
                    <a:pt x="41" y="234"/>
                  </a:lnTo>
                  <a:lnTo>
                    <a:pt x="46" y="212"/>
                  </a:lnTo>
                  <a:lnTo>
                    <a:pt x="31" y="200"/>
                  </a:lnTo>
                  <a:lnTo>
                    <a:pt x="27" y="189"/>
                  </a:lnTo>
                  <a:lnTo>
                    <a:pt x="51" y="190"/>
                  </a:lnTo>
                  <a:lnTo>
                    <a:pt x="51" y="183"/>
                  </a:lnTo>
                  <a:lnTo>
                    <a:pt x="39" y="180"/>
                  </a:lnTo>
                  <a:lnTo>
                    <a:pt x="40" y="174"/>
                  </a:lnTo>
                  <a:lnTo>
                    <a:pt x="16" y="152"/>
                  </a:lnTo>
                  <a:lnTo>
                    <a:pt x="29" y="124"/>
                  </a:lnTo>
                  <a:lnTo>
                    <a:pt x="15" y="117"/>
                  </a:lnTo>
                  <a:lnTo>
                    <a:pt x="16" y="98"/>
                  </a:lnTo>
                  <a:lnTo>
                    <a:pt x="31" y="89"/>
                  </a:lnTo>
                  <a:lnTo>
                    <a:pt x="28" y="82"/>
                  </a:lnTo>
                  <a:lnTo>
                    <a:pt x="19" y="82"/>
                  </a:lnTo>
                  <a:lnTo>
                    <a:pt x="7" y="79"/>
                  </a:lnTo>
                  <a:lnTo>
                    <a:pt x="9" y="62"/>
                  </a:lnTo>
                  <a:lnTo>
                    <a:pt x="1" y="56"/>
                  </a:lnTo>
                  <a:lnTo>
                    <a:pt x="0" y="30"/>
                  </a:lnTo>
                  <a:lnTo>
                    <a:pt x="19" y="19"/>
                  </a:lnTo>
                  <a:lnTo>
                    <a:pt x="39" y="0"/>
                  </a:lnTo>
                  <a:lnTo>
                    <a:pt x="57" y="0"/>
                  </a:lnTo>
                  <a:lnTo>
                    <a:pt x="73" y="5"/>
                  </a:lnTo>
                  <a:lnTo>
                    <a:pt x="90" y="9"/>
                  </a:lnTo>
                  <a:lnTo>
                    <a:pt x="126" y="61"/>
                  </a:lnTo>
                  <a:lnTo>
                    <a:pt x="130" y="80"/>
                  </a:lnTo>
                  <a:lnTo>
                    <a:pt x="143" y="85"/>
                  </a:lnTo>
                  <a:lnTo>
                    <a:pt x="160" y="90"/>
                  </a:lnTo>
                  <a:lnTo>
                    <a:pt x="167" y="104"/>
                  </a:lnTo>
                  <a:lnTo>
                    <a:pt x="160" y="126"/>
                  </a:lnTo>
                  <a:lnTo>
                    <a:pt x="167" y="128"/>
                  </a:lnTo>
                  <a:lnTo>
                    <a:pt x="186" y="124"/>
                  </a:lnTo>
                  <a:lnTo>
                    <a:pt x="207" y="144"/>
                  </a:lnTo>
                  <a:lnTo>
                    <a:pt x="216" y="145"/>
                  </a:lnTo>
                  <a:lnTo>
                    <a:pt x="231" y="137"/>
                  </a:lnTo>
                  <a:lnTo>
                    <a:pt x="241" y="145"/>
                  </a:lnTo>
                  <a:lnTo>
                    <a:pt x="236" y="165"/>
                  </a:lnTo>
                  <a:lnTo>
                    <a:pt x="249" y="177"/>
                  </a:lnTo>
                  <a:lnTo>
                    <a:pt x="233" y="199"/>
                  </a:lnTo>
                  <a:lnTo>
                    <a:pt x="233" y="218"/>
                  </a:lnTo>
                  <a:lnTo>
                    <a:pt x="246" y="250"/>
                  </a:lnTo>
                  <a:lnTo>
                    <a:pt x="259" y="267"/>
                  </a:lnTo>
                  <a:lnTo>
                    <a:pt x="260" y="278"/>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99" name="Freeform 594"/>
            <p:cNvSpPr>
              <a:spLocks/>
            </p:cNvSpPr>
            <p:nvPr/>
          </p:nvSpPr>
          <p:spPr bwMode="auto">
            <a:xfrm>
              <a:off x="5599" y="2823"/>
              <a:ext cx="260" cy="381"/>
            </a:xfrm>
            <a:custGeom>
              <a:avLst/>
              <a:gdLst>
                <a:gd name="T0" fmla="*/ 234 w 260"/>
                <a:gd name="T1" fmla="*/ 339 h 381"/>
                <a:gd name="T2" fmla="*/ 206 w 260"/>
                <a:gd name="T3" fmla="*/ 340 h 381"/>
                <a:gd name="T4" fmla="*/ 173 w 260"/>
                <a:gd name="T5" fmla="*/ 349 h 381"/>
                <a:gd name="T6" fmla="*/ 146 w 260"/>
                <a:gd name="T7" fmla="*/ 354 h 381"/>
                <a:gd name="T8" fmla="*/ 113 w 260"/>
                <a:gd name="T9" fmla="*/ 381 h 381"/>
                <a:gd name="T10" fmla="*/ 90 w 260"/>
                <a:gd name="T11" fmla="*/ 337 h 381"/>
                <a:gd name="T12" fmla="*/ 82 w 260"/>
                <a:gd name="T13" fmla="*/ 323 h 381"/>
                <a:gd name="T14" fmla="*/ 81 w 260"/>
                <a:gd name="T15" fmla="*/ 317 h 381"/>
                <a:gd name="T16" fmla="*/ 76 w 260"/>
                <a:gd name="T17" fmla="*/ 310 h 381"/>
                <a:gd name="T18" fmla="*/ 72 w 260"/>
                <a:gd name="T19" fmla="*/ 305 h 381"/>
                <a:gd name="T20" fmla="*/ 72 w 260"/>
                <a:gd name="T21" fmla="*/ 303 h 381"/>
                <a:gd name="T22" fmla="*/ 74 w 260"/>
                <a:gd name="T23" fmla="*/ 302 h 381"/>
                <a:gd name="T24" fmla="*/ 81 w 260"/>
                <a:gd name="T25" fmla="*/ 303 h 381"/>
                <a:gd name="T26" fmla="*/ 90 w 260"/>
                <a:gd name="T27" fmla="*/ 305 h 381"/>
                <a:gd name="T28" fmla="*/ 92 w 260"/>
                <a:gd name="T29" fmla="*/ 303 h 381"/>
                <a:gd name="T30" fmla="*/ 94 w 260"/>
                <a:gd name="T31" fmla="*/ 300 h 381"/>
                <a:gd name="T32" fmla="*/ 95 w 260"/>
                <a:gd name="T33" fmla="*/ 294 h 381"/>
                <a:gd name="T34" fmla="*/ 94 w 260"/>
                <a:gd name="T35" fmla="*/ 289 h 381"/>
                <a:gd name="T36" fmla="*/ 91 w 260"/>
                <a:gd name="T37" fmla="*/ 285 h 381"/>
                <a:gd name="T38" fmla="*/ 80 w 260"/>
                <a:gd name="T39" fmla="*/ 281 h 381"/>
                <a:gd name="T40" fmla="*/ 65 w 260"/>
                <a:gd name="T41" fmla="*/ 275 h 381"/>
                <a:gd name="T42" fmla="*/ 59 w 260"/>
                <a:gd name="T43" fmla="*/ 271 h 381"/>
                <a:gd name="T44" fmla="*/ 57 w 260"/>
                <a:gd name="T45" fmla="*/ 267 h 381"/>
                <a:gd name="T46" fmla="*/ 57 w 260"/>
                <a:gd name="T47" fmla="*/ 264 h 381"/>
                <a:gd name="T48" fmla="*/ 54 w 260"/>
                <a:gd name="T49" fmla="*/ 260 h 381"/>
                <a:gd name="T50" fmla="*/ 46 w 260"/>
                <a:gd name="T51" fmla="*/ 254 h 381"/>
                <a:gd name="T52" fmla="*/ 37 w 260"/>
                <a:gd name="T53" fmla="*/ 248 h 381"/>
                <a:gd name="T54" fmla="*/ 32 w 260"/>
                <a:gd name="T55" fmla="*/ 241 h 381"/>
                <a:gd name="T56" fmla="*/ 41 w 260"/>
                <a:gd name="T57" fmla="*/ 234 h 381"/>
                <a:gd name="T58" fmla="*/ 27 w 260"/>
                <a:gd name="T59" fmla="*/ 189 h 381"/>
                <a:gd name="T60" fmla="*/ 39 w 260"/>
                <a:gd name="T61" fmla="*/ 180 h 381"/>
                <a:gd name="T62" fmla="*/ 29 w 260"/>
                <a:gd name="T63" fmla="*/ 124 h 381"/>
                <a:gd name="T64" fmla="*/ 31 w 260"/>
                <a:gd name="T65" fmla="*/ 89 h 381"/>
                <a:gd name="T66" fmla="*/ 7 w 260"/>
                <a:gd name="T67" fmla="*/ 79 h 381"/>
                <a:gd name="T68" fmla="*/ 0 w 260"/>
                <a:gd name="T69" fmla="*/ 30 h 381"/>
                <a:gd name="T70" fmla="*/ 57 w 260"/>
                <a:gd name="T71" fmla="*/ 0 h 381"/>
                <a:gd name="T72" fmla="*/ 126 w 260"/>
                <a:gd name="T73" fmla="*/ 61 h 381"/>
                <a:gd name="T74" fmla="*/ 160 w 260"/>
                <a:gd name="T75" fmla="*/ 90 h 381"/>
                <a:gd name="T76" fmla="*/ 167 w 260"/>
                <a:gd name="T77" fmla="*/ 128 h 381"/>
                <a:gd name="T78" fmla="*/ 216 w 260"/>
                <a:gd name="T79" fmla="*/ 145 h 381"/>
                <a:gd name="T80" fmla="*/ 236 w 260"/>
                <a:gd name="T81" fmla="*/ 165 h 381"/>
                <a:gd name="T82" fmla="*/ 233 w 260"/>
                <a:gd name="T83" fmla="*/ 218 h 381"/>
                <a:gd name="T84" fmla="*/ 260 w 260"/>
                <a:gd name="T85" fmla="*/ 27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381">
                  <a:moveTo>
                    <a:pt x="260" y="278"/>
                  </a:moveTo>
                  <a:lnTo>
                    <a:pt x="236" y="296"/>
                  </a:lnTo>
                  <a:lnTo>
                    <a:pt x="234" y="339"/>
                  </a:lnTo>
                  <a:lnTo>
                    <a:pt x="220" y="338"/>
                  </a:lnTo>
                  <a:lnTo>
                    <a:pt x="208" y="345"/>
                  </a:lnTo>
                  <a:lnTo>
                    <a:pt x="206" y="340"/>
                  </a:lnTo>
                  <a:lnTo>
                    <a:pt x="195" y="340"/>
                  </a:lnTo>
                  <a:lnTo>
                    <a:pt x="189" y="347"/>
                  </a:lnTo>
                  <a:lnTo>
                    <a:pt x="173" y="349"/>
                  </a:lnTo>
                  <a:lnTo>
                    <a:pt x="167" y="358"/>
                  </a:lnTo>
                  <a:lnTo>
                    <a:pt x="157" y="360"/>
                  </a:lnTo>
                  <a:lnTo>
                    <a:pt x="146" y="354"/>
                  </a:lnTo>
                  <a:lnTo>
                    <a:pt x="128" y="363"/>
                  </a:lnTo>
                  <a:lnTo>
                    <a:pt x="122" y="378"/>
                  </a:lnTo>
                  <a:lnTo>
                    <a:pt x="113" y="381"/>
                  </a:lnTo>
                  <a:lnTo>
                    <a:pt x="110" y="358"/>
                  </a:lnTo>
                  <a:lnTo>
                    <a:pt x="111" y="350"/>
                  </a:lnTo>
                  <a:lnTo>
                    <a:pt x="90" y="337"/>
                  </a:lnTo>
                  <a:lnTo>
                    <a:pt x="82" y="325"/>
                  </a:lnTo>
                  <a:lnTo>
                    <a:pt x="82" y="325"/>
                  </a:lnTo>
                  <a:lnTo>
                    <a:pt x="82" y="323"/>
                  </a:lnTo>
                  <a:lnTo>
                    <a:pt x="81" y="321"/>
                  </a:lnTo>
                  <a:lnTo>
                    <a:pt x="81" y="319"/>
                  </a:lnTo>
                  <a:lnTo>
                    <a:pt x="81" y="317"/>
                  </a:lnTo>
                  <a:lnTo>
                    <a:pt x="80" y="314"/>
                  </a:lnTo>
                  <a:lnTo>
                    <a:pt x="78" y="312"/>
                  </a:lnTo>
                  <a:lnTo>
                    <a:pt x="76" y="310"/>
                  </a:lnTo>
                  <a:lnTo>
                    <a:pt x="75" y="308"/>
                  </a:lnTo>
                  <a:lnTo>
                    <a:pt x="74" y="306"/>
                  </a:lnTo>
                  <a:lnTo>
                    <a:pt x="72" y="305"/>
                  </a:lnTo>
                  <a:lnTo>
                    <a:pt x="72" y="305"/>
                  </a:lnTo>
                  <a:lnTo>
                    <a:pt x="72" y="304"/>
                  </a:lnTo>
                  <a:lnTo>
                    <a:pt x="72" y="303"/>
                  </a:lnTo>
                  <a:lnTo>
                    <a:pt x="72" y="303"/>
                  </a:lnTo>
                  <a:lnTo>
                    <a:pt x="73" y="302"/>
                  </a:lnTo>
                  <a:lnTo>
                    <a:pt x="74" y="302"/>
                  </a:lnTo>
                  <a:lnTo>
                    <a:pt x="75" y="302"/>
                  </a:lnTo>
                  <a:lnTo>
                    <a:pt x="78" y="303"/>
                  </a:lnTo>
                  <a:lnTo>
                    <a:pt x="81" y="303"/>
                  </a:lnTo>
                  <a:lnTo>
                    <a:pt x="85" y="304"/>
                  </a:lnTo>
                  <a:lnTo>
                    <a:pt x="90" y="305"/>
                  </a:lnTo>
                  <a:lnTo>
                    <a:pt x="90" y="305"/>
                  </a:lnTo>
                  <a:lnTo>
                    <a:pt x="90" y="305"/>
                  </a:lnTo>
                  <a:lnTo>
                    <a:pt x="91" y="304"/>
                  </a:lnTo>
                  <a:lnTo>
                    <a:pt x="92" y="303"/>
                  </a:lnTo>
                  <a:lnTo>
                    <a:pt x="93" y="302"/>
                  </a:lnTo>
                  <a:lnTo>
                    <a:pt x="93" y="301"/>
                  </a:lnTo>
                  <a:lnTo>
                    <a:pt x="94" y="300"/>
                  </a:lnTo>
                  <a:lnTo>
                    <a:pt x="94" y="298"/>
                  </a:lnTo>
                  <a:lnTo>
                    <a:pt x="95" y="296"/>
                  </a:lnTo>
                  <a:lnTo>
                    <a:pt x="95" y="294"/>
                  </a:lnTo>
                  <a:lnTo>
                    <a:pt x="95" y="293"/>
                  </a:lnTo>
                  <a:lnTo>
                    <a:pt x="95" y="291"/>
                  </a:lnTo>
                  <a:lnTo>
                    <a:pt x="94" y="289"/>
                  </a:lnTo>
                  <a:lnTo>
                    <a:pt x="94" y="287"/>
                  </a:lnTo>
                  <a:lnTo>
                    <a:pt x="92" y="286"/>
                  </a:lnTo>
                  <a:lnTo>
                    <a:pt x="91" y="285"/>
                  </a:lnTo>
                  <a:lnTo>
                    <a:pt x="90" y="284"/>
                  </a:lnTo>
                  <a:lnTo>
                    <a:pt x="90" y="284"/>
                  </a:lnTo>
                  <a:lnTo>
                    <a:pt x="80" y="281"/>
                  </a:lnTo>
                  <a:lnTo>
                    <a:pt x="75" y="279"/>
                  </a:lnTo>
                  <a:lnTo>
                    <a:pt x="69" y="277"/>
                  </a:lnTo>
                  <a:lnTo>
                    <a:pt x="65" y="275"/>
                  </a:lnTo>
                  <a:lnTo>
                    <a:pt x="63" y="273"/>
                  </a:lnTo>
                  <a:lnTo>
                    <a:pt x="61" y="272"/>
                  </a:lnTo>
                  <a:lnTo>
                    <a:pt x="59" y="271"/>
                  </a:lnTo>
                  <a:lnTo>
                    <a:pt x="58" y="269"/>
                  </a:lnTo>
                  <a:lnTo>
                    <a:pt x="57" y="268"/>
                  </a:lnTo>
                  <a:lnTo>
                    <a:pt x="57" y="267"/>
                  </a:lnTo>
                  <a:lnTo>
                    <a:pt x="57" y="267"/>
                  </a:lnTo>
                  <a:lnTo>
                    <a:pt x="57" y="265"/>
                  </a:lnTo>
                  <a:lnTo>
                    <a:pt x="57" y="264"/>
                  </a:lnTo>
                  <a:lnTo>
                    <a:pt x="57" y="263"/>
                  </a:lnTo>
                  <a:lnTo>
                    <a:pt x="56" y="262"/>
                  </a:lnTo>
                  <a:lnTo>
                    <a:pt x="54" y="260"/>
                  </a:lnTo>
                  <a:lnTo>
                    <a:pt x="52" y="258"/>
                  </a:lnTo>
                  <a:lnTo>
                    <a:pt x="49" y="256"/>
                  </a:lnTo>
                  <a:lnTo>
                    <a:pt x="46" y="254"/>
                  </a:lnTo>
                  <a:lnTo>
                    <a:pt x="39" y="249"/>
                  </a:lnTo>
                  <a:lnTo>
                    <a:pt x="39" y="249"/>
                  </a:lnTo>
                  <a:lnTo>
                    <a:pt x="37" y="248"/>
                  </a:lnTo>
                  <a:lnTo>
                    <a:pt x="35" y="246"/>
                  </a:lnTo>
                  <a:lnTo>
                    <a:pt x="33" y="244"/>
                  </a:lnTo>
                  <a:lnTo>
                    <a:pt x="32" y="241"/>
                  </a:lnTo>
                  <a:lnTo>
                    <a:pt x="26" y="230"/>
                  </a:lnTo>
                  <a:lnTo>
                    <a:pt x="31" y="225"/>
                  </a:lnTo>
                  <a:lnTo>
                    <a:pt x="41" y="234"/>
                  </a:lnTo>
                  <a:lnTo>
                    <a:pt x="46" y="212"/>
                  </a:lnTo>
                  <a:lnTo>
                    <a:pt x="31" y="200"/>
                  </a:lnTo>
                  <a:lnTo>
                    <a:pt x="27" y="189"/>
                  </a:lnTo>
                  <a:lnTo>
                    <a:pt x="51" y="190"/>
                  </a:lnTo>
                  <a:lnTo>
                    <a:pt x="51" y="183"/>
                  </a:lnTo>
                  <a:lnTo>
                    <a:pt x="39" y="180"/>
                  </a:lnTo>
                  <a:lnTo>
                    <a:pt x="40" y="174"/>
                  </a:lnTo>
                  <a:lnTo>
                    <a:pt x="16" y="152"/>
                  </a:lnTo>
                  <a:lnTo>
                    <a:pt x="29" y="124"/>
                  </a:lnTo>
                  <a:lnTo>
                    <a:pt x="15" y="117"/>
                  </a:lnTo>
                  <a:lnTo>
                    <a:pt x="16" y="98"/>
                  </a:lnTo>
                  <a:lnTo>
                    <a:pt x="31" y="89"/>
                  </a:lnTo>
                  <a:lnTo>
                    <a:pt x="28" y="82"/>
                  </a:lnTo>
                  <a:lnTo>
                    <a:pt x="19" y="82"/>
                  </a:lnTo>
                  <a:lnTo>
                    <a:pt x="7" y="79"/>
                  </a:lnTo>
                  <a:lnTo>
                    <a:pt x="9" y="62"/>
                  </a:lnTo>
                  <a:lnTo>
                    <a:pt x="1" y="56"/>
                  </a:lnTo>
                  <a:lnTo>
                    <a:pt x="0" y="30"/>
                  </a:lnTo>
                  <a:lnTo>
                    <a:pt x="19" y="19"/>
                  </a:lnTo>
                  <a:lnTo>
                    <a:pt x="39" y="0"/>
                  </a:lnTo>
                  <a:lnTo>
                    <a:pt x="57" y="0"/>
                  </a:lnTo>
                  <a:lnTo>
                    <a:pt x="73" y="5"/>
                  </a:lnTo>
                  <a:lnTo>
                    <a:pt x="90" y="9"/>
                  </a:lnTo>
                  <a:lnTo>
                    <a:pt x="126" y="61"/>
                  </a:lnTo>
                  <a:lnTo>
                    <a:pt x="130" y="80"/>
                  </a:lnTo>
                  <a:lnTo>
                    <a:pt x="143" y="85"/>
                  </a:lnTo>
                  <a:lnTo>
                    <a:pt x="160" y="90"/>
                  </a:lnTo>
                  <a:lnTo>
                    <a:pt x="167" y="104"/>
                  </a:lnTo>
                  <a:lnTo>
                    <a:pt x="160" y="126"/>
                  </a:lnTo>
                  <a:lnTo>
                    <a:pt x="167" y="128"/>
                  </a:lnTo>
                  <a:lnTo>
                    <a:pt x="186" y="124"/>
                  </a:lnTo>
                  <a:lnTo>
                    <a:pt x="207" y="144"/>
                  </a:lnTo>
                  <a:lnTo>
                    <a:pt x="216" y="145"/>
                  </a:lnTo>
                  <a:lnTo>
                    <a:pt x="231" y="137"/>
                  </a:lnTo>
                  <a:lnTo>
                    <a:pt x="241" y="145"/>
                  </a:lnTo>
                  <a:lnTo>
                    <a:pt x="236" y="165"/>
                  </a:lnTo>
                  <a:lnTo>
                    <a:pt x="249" y="177"/>
                  </a:lnTo>
                  <a:lnTo>
                    <a:pt x="233" y="199"/>
                  </a:lnTo>
                  <a:lnTo>
                    <a:pt x="233" y="218"/>
                  </a:lnTo>
                  <a:lnTo>
                    <a:pt x="246" y="250"/>
                  </a:lnTo>
                  <a:lnTo>
                    <a:pt x="259" y="267"/>
                  </a:lnTo>
                  <a:lnTo>
                    <a:pt x="260" y="278"/>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00" name="Freeform 595"/>
            <p:cNvSpPr>
              <a:spLocks/>
            </p:cNvSpPr>
            <p:nvPr/>
          </p:nvSpPr>
          <p:spPr bwMode="auto">
            <a:xfrm>
              <a:off x="5627" y="3135"/>
              <a:ext cx="105" cy="248"/>
            </a:xfrm>
            <a:custGeom>
              <a:avLst/>
              <a:gdLst>
                <a:gd name="T0" fmla="*/ 105 w 105"/>
                <a:gd name="T1" fmla="*/ 174 h 248"/>
                <a:gd name="T2" fmla="*/ 102 w 105"/>
                <a:gd name="T3" fmla="*/ 188 h 248"/>
                <a:gd name="T4" fmla="*/ 91 w 105"/>
                <a:gd name="T5" fmla="*/ 200 h 248"/>
                <a:gd name="T6" fmla="*/ 75 w 105"/>
                <a:gd name="T7" fmla="*/ 223 h 248"/>
                <a:gd name="T8" fmla="*/ 73 w 105"/>
                <a:gd name="T9" fmla="*/ 237 h 248"/>
                <a:gd name="T10" fmla="*/ 56 w 105"/>
                <a:gd name="T11" fmla="*/ 246 h 248"/>
                <a:gd name="T12" fmla="*/ 42 w 105"/>
                <a:gd name="T13" fmla="*/ 248 h 248"/>
                <a:gd name="T14" fmla="*/ 40 w 105"/>
                <a:gd name="T15" fmla="*/ 247 h 248"/>
                <a:gd name="T16" fmla="*/ 42 w 105"/>
                <a:gd name="T17" fmla="*/ 242 h 248"/>
                <a:gd name="T18" fmla="*/ 38 w 105"/>
                <a:gd name="T19" fmla="*/ 233 h 248"/>
                <a:gd name="T20" fmla="*/ 28 w 105"/>
                <a:gd name="T21" fmla="*/ 225 h 248"/>
                <a:gd name="T22" fmla="*/ 15 w 105"/>
                <a:gd name="T23" fmla="*/ 219 h 248"/>
                <a:gd name="T24" fmla="*/ 8 w 105"/>
                <a:gd name="T25" fmla="*/ 207 h 248"/>
                <a:gd name="T26" fmla="*/ 7 w 105"/>
                <a:gd name="T27" fmla="*/ 203 h 248"/>
                <a:gd name="T28" fmla="*/ 0 w 105"/>
                <a:gd name="T29" fmla="*/ 193 h 248"/>
                <a:gd name="T30" fmla="*/ 2 w 105"/>
                <a:gd name="T31" fmla="*/ 190 h 248"/>
                <a:gd name="T32" fmla="*/ 9 w 105"/>
                <a:gd name="T33" fmla="*/ 194 h 248"/>
                <a:gd name="T34" fmla="*/ 8 w 105"/>
                <a:gd name="T35" fmla="*/ 188 h 248"/>
                <a:gd name="T36" fmla="*/ 8 w 105"/>
                <a:gd name="T37" fmla="*/ 186 h 248"/>
                <a:gd name="T38" fmla="*/ 4 w 105"/>
                <a:gd name="T39" fmla="*/ 184 h 248"/>
                <a:gd name="T40" fmla="*/ 0 w 105"/>
                <a:gd name="T41" fmla="*/ 178 h 248"/>
                <a:gd name="T42" fmla="*/ 0 w 105"/>
                <a:gd name="T43" fmla="*/ 170 h 248"/>
                <a:gd name="T44" fmla="*/ 5 w 105"/>
                <a:gd name="T45" fmla="*/ 163 h 248"/>
                <a:gd name="T46" fmla="*/ 9 w 105"/>
                <a:gd name="T47" fmla="*/ 158 h 248"/>
                <a:gd name="T48" fmla="*/ 10 w 105"/>
                <a:gd name="T49" fmla="*/ 148 h 248"/>
                <a:gd name="T50" fmla="*/ 11 w 105"/>
                <a:gd name="T51" fmla="*/ 142 h 248"/>
                <a:gd name="T52" fmla="*/ 6 w 105"/>
                <a:gd name="T53" fmla="*/ 137 h 248"/>
                <a:gd name="T54" fmla="*/ 12 w 105"/>
                <a:gd name="T55" fmla="*/ 131 h 248"/>
                <a:gd name="T56" fmla="*/ 8 w 105"/>
                <a:gd name="T57" fmla="*/ 123 h 248"/>
                <a:gd name="T58" fmla="*/ 6 w 105"/>
                <a:gd name="T59" fmla="*/ 119 h 248"/>
                <a:gd name="T60" fmla="*/ 10 w 105"/>
                <a:gd name="T61" fmla="*/ 116 h 248"/>
                <a:gd name="T62" fmla="*/ 6 w 105"/>
                <a:gd name="T63" fmla="*/ 107 h 248"/>
                <a:gd name="T64" fmla="*/ 9 w 105"/>
                <a:gd name="T65" fmla="*/ 102 h 248"/>
                <a:gd name="T66" fmla="*/ 17 w 105"/>
                <a:gd name="T67" fmla="*/ 92 h 248"/>
                <a:gd name="T68" fmla="*/ 14 w 105"/>
                <a:gd name="T69" fmla="*/ 87 h 248"/>
                <a:gd name="T70" fmla="*/ 8 w 105"/>
                <a:gd name="T71" fmla="*/ 86 h 248"/>
                <a:gd name="T72" fmla="*/ 2 w 105"/>
                <a:gd name="T73" fmla="*/ 56 h 248"/>
                <a:gd name="T74" fmla="*/ 13 w 105"/>
                <a:gd name="T75" fmla="*/ 28 h 248"/>
                <a:gd name="T76" fmla="*/ 15 w 105"/>
                <a:gd name="T77" fmla="*/ 11 h 248"/>
                <a:gd name="T78" fmla="*/ 23 w 105"/>
                <a:gd name="T79" fmla="*/ 0 h 248"/>
                <a:gd name="T80" fmla="*/ 28 w 105"/>
                <a:gd name="T81" fmla="*/ 4 h 248"/>
                <a:gd name="T82" fmla="*/ 30 w 105"/>
                <a:gd name="T83" fmla="*/ 11 h 248"/>
                <a:gd name="T84" fmla="*/ 46 w 105"/>
                <a:gd name="T85" fmla="*/ 14 h 248"/>
                <a:gd name="T86" fmla="*/ 48 w 105"/>
                <a:gd name="T87" fmla="*/ 14 h 248"/>
                <a:gd name="T88" fmla="*/ 49 w 105"/>
                <a:gd name="T89" fmla="*/ 13 h 248"/>
                <a:gd name="T90" fmla="*/ 52 w 105"/>
                <a:gd name="T91" fmla="*/ 11 h 248"/>
                <a:gd name="T92" fmla="*/ 54 w 105"/>
                <a:gd name="T93" fmla="*/ 13 h 248"/>
                <a:gd name="T94" fmla="*/ 54 w 105"/>
                <a:gd name="T95" fmla="*/ 14 h 248"/>
                <a:gd name="T96" fmla="*/ 62 w 105"/>
                <a:gd name="T97" fmla="*/ 26 h 248"/>
                <a:gd name="T98" fmla="*/ 83 w 105"/>
                <a:gd name="T99" fmla="*/ 38 h 248"/>
                <a:gd name="T100" fmla="*/ 82 w 105"/>
                <a:gd name="T101" fmla="*/ 47 h 248"/>
                <a:gd name="T102" fmla="*/ 85 w 105"/>
                <a:gd name="T103" fmla="*/ 70 h 248"/>
                <a:gd name="T104" fmla="*/ 78 w 105"/>
                <a:gd name="T105" fmla="*/ 105 h 248"/>
                <a:gd name="T106" fmla="*/ 86 w 105"/>
                <a:gd name="T107" fmla="*/ 133 h 248"/>
                <a:gd name="T108" fmla="*/ 103 w 105"/>
                <a:gd name="T109" fmla="*/ 153 h 248"/>
                <a:gd name="T110" fmla="*/ 105 w 105"/>
                <a:gd name="T111" fmla="*/ 17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248">
                  <a:moveTo>
                    <a:pt x="105" y="174"/>
                  </a:moveTo>
                  <a:lnTo>
                    <a:pt x="102" y="188"/>
                  </a:lnTo>
                  <a:lnTo>
                    <a:pt x="91" y="200"/>
                  </a:lnTo>
                  <a:lnTo>
                    <a:pt x="75" y="223"/>
                  </a:lnTo>
                  <a:lnTo>
                    <a:pt x="73" y="237"/>
                  </a:lnTo>
                  <a:lnTo>
                    <a:pt x="56" y="246"/>
                  </a:lnTo>
                  <a:lnTo>
                    <a:pt x="42" y="248"/>
                  </a:lnTo>
                  <a:lnTo>
                    <a:pt x="40" y="247"/>
                  </a:lnTo>
                  <a:lnTo>
                    <a:pt x="42" y="242"/>
                  </a:lnTo>
                  <a:lnTo>
                    <a:pt x="38" y="233"/>
                  </a:lnTo>
                  <a:lnTo>
                    <a:pt x="28" y="225"/>
                  </a:lnTo>
                  <a:lnTo>
                    <a:pt x="15" y="219"/>
                  </a:lnTo>
                  <a:lnTo>
                    <a:pt x="8" y="207"/>
                  </a:lnTo>
                  <a:lnTo>
                    <a:pt x="7" y="203"/>
                  </a:lnTo>
                  <a:lnTo>
                    <a:pt x="0" y="193"/>
                  </a:lnTo>
                  <a:lnTo>
                    <a:pt x="2" y="190"/>
                  </a:lnTo>
                  <a:lnTo>
                    <a:pt x="9" y="194"/>
                  </a:lnTo>
                  <a:lnTo>
                    <a:pt x="8" y="188"/>
                  </a:lnTo>
                  <a:lnTo>
                    <a:pt x="8" y="186"/>
                  </a:lnTo>
                  <a:lnTo>
                    <a:pt x="4" y="184"/>
                  </a:lnTo>
                  <a:lnTo>
                    <a:pt x="0" y="178"/>
                  </a:lnTo>
                  <a:lnTo>
                    <a:pt x="0" y="170"/>
                  </a:lnTo>
                  <a:lnTo>
                    <a:pt x="5" y="163"/>
                  </a:lnTo>
                  <a:lnTo>
                    <a:pt x="9" y="158"/>
                  </a:lnTo>
                  <a:lnTo>
                    <a:pt x="10" y="148"/>
                  </a:lnTo>
                  <a:lnTo>
                    <a:pt x="11" y="142"/>
                  </a:lnTo>
                  <a:lnTo>
                    <a:pt x="6" y="137"/>
                  </a:lnTo>
                  <a:lnTo>
                    <a:pt x="12" y="131"/>
                  </a:lnTo>
                  <a:lnTo>
                    <a:pt x="8" y="123"/>
                  </a:lnTo>
                  <a:lnTo>
                    <a:pt x="6" y="119"/>
                  </a:lnTo>
                  <a:lnTo>
                    <a:pt x="10" y="116"/>
                  </a:lnTo>
                  <a:lnTo>
                    <a:pt x="6" y="107"/>
                  </a:lnTo>
                  <a:lnTo>
                    <a:pt x="9" y="102"/>
                  </a:lnTo>
                  <a:lnTo>
                    <a:pt x="17" y="92"/>
                  </a:lnTo>
                  <a:lnTo>
                    <a:pt x="14" y="87"/>
                  </a:lnTo>
                  <a:lnTo>
                    <a:pt x="8" y="86"/>
                  </a:lnTo>
                  <a:lnTo>
                    <a:pt x="2" y="56"/>
                  </a:lnTo>
                  <a:lnTo>
                    <a:pt x="13" y="28"/>
                  </a:lnTo>
                  <a:lnTo>
                    <a:pt x="15" y="11"/>
                  </a:lnTo>
                  <a:lnTo>
                    <a:pt x="23" y="0"/>
                  </a:lnTo>
                  <a:lnTo>
                    <a:pt x="28" y="4"/>
                  </a:lnTo>
                  <a:lnTo>
                    <a:pt x="30" y="11"/>
                  </a:lnTo>
                  <a:lnTo>
                    <a:pt x="46" y="14"/>
                  </a:lnTo>
                  <a:lnTo>
                    <a:pt x="48" y="14"/>
                  </a:lnTo>
                  <a:lnTo>
                    <a:pt x="49" y="13"/>
                  </a:lnTo>
                  <a:lnTo>
                    <a:pt x="52" y="11"/>
                  </a:lnTo>
                  <a:lnTo>
                    <a:pt x="54" y="13"/>
                  </a:lnTo>
                  <a:lnTo>
                    <a:pt x="54" y="14"/>
                  </a:lnTo>
                  <a:lnTo>
                    <a:pt x="62" y="26"/>
                  </a:lnTo>
                  <a:lnTo>
                    <a:pt x="83" y="38"/>
                  </a:lnTo>
                  <a:lnTo>
                    <a:pt x="82" y="47"/>
                  </a:lnTo>
                  <a:lnTo>
                    <a:pt x="85" y="70"/>
                  </a:lnTo>
                  <a:lnTo>
                    <a:pt x="78" y="105"/>
                  </a:lnTo>
                  <a:lnTo>
                    <a:pt x="86" y="133"/>
                  </a:lnTo>
                  <a:lnTo>
                    <a:pt x="103" y="153"/>
                  </a:lnTo>
                  <a:lnTo>
                    <a:pt x="105" y="17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01" name="Freeform 596"/>
            <p:cNvSpPr>
              <a:spLocks/>
            </p:cNvSpPr>
            <p:nvPr/>
          </p:nvSpPr>
          <p:spPr bwMode="auto">
            <a:xfrm>
              <a:off x="5627" y="3135"/>
              <a:ext cx="105" cy="248"/>
            </a:xfrm>
            <a:custGeom>
              <a:avLst/>
              <a:gdLst>
                <a:gd name="T0" fmla="*/ 105 w 105"/>
                <a:gd name="T1" fmla="*/ 174 h 248"/>
                <a:gd name="T2" fmla="*/ 102 w 105"/>
                <a:gd name="T3" fmla="*/ 188 h 248"/>
                <a:gd name="T4" fmla="*/ 91 w 105"/>
                <a:gd name="T5" fmla="*/ 200 h 248"/>
                <a:gd name="T6" fmla="*/ 75 w 105"/>
                <a:gd name="T7" fmla="*/ 223 h 248"/>
                <a:gd name="T8" fmla="*/ 73 w 105"/>
                <a:gd name="T9" fmla="*/ 237 h 248"/>
                <a:gd name="T10" fmla="*/ 56 w 105"/>
                <a:gd name="T11" fmla="*/ 246 h 248"/>
                <a:gd name="T12" fmla="*/ 42 w 105"/>
                <a:gd name="T13" fmla="*/ 248 h 248"/>
                <a:gd name="T14" fmla="*/ 40 w 105"/>
                <a:gd name="T15" fmla="*/ 247 h 248"/>
                <a:gd name="T16" fmla="*/ 42 w 105"/>
                <a:gd name="T17" fmla="*/ 242 h 248"/>
                <a:gd name="T18" fmla="*/ 38 w 105"/>
                <a:gd name="T19" fmla="*/ 233 h 248"/>
                <a:gd name="T20" fmla="*/ 28 w 105"/>
                <a:gd name="T21" fmla="*/ 225 h 248"/>
                <a:gd name="T22" fmla="*/ 15 w 105"/>
                <a:gd name="T23" fmla="*/ 219 h 248"/>
                <a:gd name="T24" fmla="*/ 8 w 105"/>
                <a:gd name="T25" fmla="*/ 207 h 248"/>
                <a:gd name="T26" fmla="*/ 7 w 105"/>
                <a:gd name="T27" fmla="*/ 203 h 248"/>
                <a:gd name="T28" fmla="*/ 0 w 105"/>
                <a:gd name="T29" fmla="*/ 193 h 248"/>
                <a:gd name="T30" fmla="*/ 2 w 105"/>
                <a:gd name="T31" fmla="*/ 190 h 248"/>
                <a:gd name="T32" fmla="*/ 9 w 105"/>
                <a:gd name="T33" fmla="*/ 194 h 248"/>
                <a:gd name="T34" fmla="*/ 8 w 105"/>
                <a:gd name="T35" fmla="*/ 188 h 248"/>
                <a:gd name="T36" fmla="*/ 8 w 105"/>
                <a:gd name="T37" fmla="*/ 186 h 248"/>
                <a:gd name="T38" fmla="*/ 4 w 105"/>
                <a:gd name="T39" fmla="*/ 184 h 248"/>
                <a:gd name="T40" fmla="*/ 0 w 105"/>
                <a:gd name="T41" fmla="*/ 178 h 248"/>
                <a:gd name="T42" fmla="*/ 0 w 105"/>
                <a:gd name="T43" fmla="*/ 170 h 248"/>
                <a:gd name="T44" fmla="*/ 5 w 105"/>
                <a:gd name="T45" fmla="*/ 163 h 248"/>
                <a:gd name="T46" fmla="*/ 9 w 105"/>
                <a:gd name="T47" fmla="*/ 158 h 248"/>
                <a:gd name="T48" fmla="*/ 10 w 105"/>
                <a:gd name="T49" fmla="*/ 148 h 248"/>
                <a:gd name="T50" fmla="*/ 11 w 105"/>
                <a:gd name="T51" fmla="*/ 142 h 248"/>
                <a:gd name="T52" fmla="*/ 6 w 105"/>
                <a:gd name="T53" fmla="*/ 137 h 248"/>
                <a:gd name="T54" fmla="*/ 12 w 105"/>
                <a:gd name="T55" fmla="*/ 131 h 248"/>
                <a:gd name="T56" fmla="*/ 8 w 105"/>
                <a:gd name="T57" fmla="*/ 123 h 248"/>
                <a:gd name="T58" fmla="*/ 6 w 105"/>
                <a:gd name="T59" fmla="*/ 119 h 248"/>
                <a:gd name="T60" fmla="*/ 10 w 105"/>
                <a:gd name="T61" fmla="*/ 116 h 248"/>
                <a:gd name="T62" fmla="*/ 6 w 105"/>
                <a:gd name="T63" fmla="*/ 107 h 248"/>
                <a:gd name="T64" fmla="*/ 9 w 105"/>
                <a:gd name="T65" fmla="*/ 102 h 248"/>
                <a:gd name="T66" fmla="*/ 17 w 105"/>
                <a:gd name="T67" fmla="*/ 92 h 248"/>
                <a:gd name="T68" fmla="*/ 14 w 105"/>
                <a:gd name="T69" fmla="*/ 87 h 248"/>
                <a:gd name="T70" fmla="*/ 8 w 105"/>
                <a:gd name="T71" fmla="*/ 86 h 248"/>
                <a:gd name="T72" fmla="*/ 2 w 105"/>
                <a:gd name="T73" fmla="*/ 56 h 248"/>
                <a:gd name="T74" fmla="*/ 13 w 105"/>
                <a:gd name="T75" fmla="*/ 28 h 248"/>
                <a:gd name="T76" fmla="*/ 15 w 105"/>
                <a:gd name="T77" fmla="*/ 11 h 248"/>
                <a:gd name="T78" fmla="*/ 23 w 105"/>
                <a:gd name="T79" fmla="*/ 0 h 248"/>
                <a:gd name="T80" fmla="*/ 28 w 105"/>
                <a:gd name="T81" fmla="*/ 4 h 248"/>
                <a:gd name="T82" fmla="*/ 30 w 105"/>
                <a:gd name="T83" fmla="*/ 11 h 248"/>
                <a:gd name="T84" fmla="*/ 46 w 105"/>
                <a:gd name="T85" fmla="*/ 14 h 248"/>
                <a:gd name="T86" fmla="*/ 48 w 105"/>
                <a:gd name="T87" fmla="*/ 14 h 248"/>
                <a:gd name="T88" fmla="*/ 49 w 105"/>
                <a:gd name="T89" fmla="*/ 13 h 248"/>
                <a:gd name="T90" fmla="*/ 52 w 105"/>
                <a:gd name="T91" fmla="*/ 11 h 248"/>
                <a:gd name="T92" fmla="*/ 54 w 105"/>
                <a:gd name="T93" fmla="*/ 13 h 248"/>
                <a:gd name="T94" fmla="*/ 54 w 105"/>
                <a:gd name="T95" fmla="*/ 14 h 248"/>
                <a:gd name="T96" fmla="*/ 62 w 105"/>
                <a:gd name="T97" fmla="*/ 26 h 248"/>
                <a:gd name="T98" fmla="*/ 83 w 105"/>
                <a:gd name="T99" fmla="*/ 38 h 248"/>
                <a:gd name="T100" fmla="*/ 82 w 105"/>
                <a:gd name="T101" fmla="*/ 47 h 248"/>
                <a:gd name="T102" fmla="*/ 85 w 105"/>
                <a:gd name="T103" fmla="*/ 70 h 248"/>
                <a:gd name="T104" fmla="*/ 78 w 105"/>
                <a:gd name="T105" fmla="*/ 105 h 248"/>
                <a:gd name="T106" fmla="*/ 86 w 105"/>
                <a:gd name="T107" fmla="*/ 133 h 248"/>
                <a:gd name="T108" fmla="*/ 103 w 105"/>
                <a:gd name="T109" fmla="*/ 153 h 248"/>
                <a:gd name="T110" fmla="*/ 105 w 105"/>
                <a:gd name="T111" fmla="*/ 17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248">
                  <a:moveTo>
                    <a:pt x="105" y="174"/>
                  </a:moveTo>
                  <a:lnTo>
                    <a:pt x="102" y="188"/>
                  </a:lnTo>
                  <a:lnTo>
                    <a:pt x="91" y="200"/>
                  </a:lnTo>
                  <a:lnTo>
                    <a:pt x="75" y="223"/>
                  </a:lnTo>
                  <a:lnTo>
                    <a:pt x="73" y="237"/>
                  </a:lnTo>
                  <a:lnTo>
                    <a:pt x="56" y="246"/>
                  </a:lnTo>
                  <a:lnTo>
                    <a:pt x="42" y="248"/>
                  </a:lnTo>
                  <a:lnTo>
                    <a:pt x="40" y="247"/>
                  </a:lnTo>
                  <a:lnTo>
                    <a:pt x="42" y="242"/>
                  </a:lnTo>
                  <a:lnTo>
                    <a:pt x="38" y="233"/>
                  </a:lnTo>
                  <a:lnTo>
                    <a:pt x="28" y="225"/>
                  </a:lnTo>
                  <a:lnTo>
                    <a:pt x="15" y="219"/>
                  </a:lnTo>
                  <a:lnTo>
                    <a:pt x="8" y="207"/>
                  </a:lnTo>
                  <a:lnTo>
                    <a:pt x="7" y="203"/>
                  </a:lnTo>
                  <a:lnTo>
                    <a:pt x="0" y="193"/>
                  </a:lnTo>
                  <a:lnTo>
                    <a:pt x="2" y="190"/>
                  </a:lnTo>
                  <a:lnTo>
                    <a:pt x="9" y="194"/>
                  </a:lnTo>
                  <a:lnTo>
                    <a:pt x="8" y="188"/>
                  </a:lnTo>
                  <a:lnTo>
                    <a:pt x="8" y="186"/>
                  </a:lnTo>
                  <a:lnTo>
                    <a:pt x="4" y="184"/>
                  </a:lnTo>
                  <a:lnTo>
                    <a:pt x="0" y="178"/>
                  </a:lnTo>
                  <a:lnTo>
                    <a:pt x="0" y="170"/>
                  </a:lnTo>
                  <a:lnTo>
                    <a:pt x="5" y="163"/>
                  </a:lnTo>
                  <a:lnTo>
                    <a:pt x="9" y="158"/>
                  </a:lnTo>
                  <a:lnTo>
                    <a:pt x="10" y="148"/>
                  </a:lnTo>
                  <a:lnTo>
                    <a:pt x="11" y="142"/>
                  </a:lnTo>
                  <a:lnTo>
                    <a:pt x="6" y="137"/>
                  </a:lnTo>
                  <a:lnTo>
                    <a:pt x="12" y="131"/>
                  </a:lnTo>
                  <a:lnTo>
                    <a:pt x="8" y="123"/>
                  </a:lnTo>
                  <a:lnTo>
                    <a:pt x="6" y="119"/>
                  </a:lnTo>
                  <a:lnTo>
                    <a:pt x="10" y="116"/>
                  </a:lnTo>
                  <a:lnTo>
                    <a:pt x="6" y="107"/>
                  </a:lnTo>
                  <a:lnTo>
                    <a:pt x="9" y="102"/>
                  </a:lnTo>
                  <a:lnTo>
                    <a:pt x="17" y="92"/>
                  </a:lnTo>
                  <a:lnTo>
                    <a:pt x="14" y="87"/>
                  </a:lnTo>
                  <a:lnTo>
                    <a:pt x="8" y="86"/>
                  </a:lnTo>
                  <a:lnTo>
                    <a:pt x="2" y="56"/>
                  </a:lnTo>
                  <a:lnTo>
                    <a:pt x="13" y="28"/>
                  </a:lnTo>
                  <a:lnTo>
                    <a:pt x="15" y="11"/>
                  </a:lnTo>
                  <a:lnTo>
                    <a:pt x="23" y="0"/>
                  </a:lnTo>
                  <a:lnTo>
                    <a:pt x="28" y="4"/>
                  </a:lnTo>
                  <a:lnTo>
                    <a:pt x="30" y="11"/>
                  </a:lnTo>
                  <a:lnTo>
                    <a:pt x="46" y="14"/>
                  </a:lnTo>
                  <a:lnTo>
                    <a:pt x="48" y="14"/>
                  </a:lnTo>
                  <a:lnTo>
                    <a:pt x="49" y="13"/>
                  </a:lnTo>
                  <a:lnTo>
                    <a:pt x="52" y="11"/>
                  </a:lnTo>
                  <a:lnTo>
                    <a:pt x="54" y="13"/>
                  </a:lnTo>
                  <a:lnTo>
                    <a:pt x="54" y="14"/>
                  </a:lnTo>
                  <a:lnTo>
                    <a:pt x="62" y="26"/>
                  </a:lnTo>
                  <a:lnTo>
                    <a:pt x="83" y="38"/>
                  </a:lnTo>
                  <a:lnTo>
                    <a:pt x="82" y="47"/>
                  </a:lnTo>
                  <a:lnTo>
                    <a:pt x="85" y="70"/>
                  </a:lnTo>
                  <a:lnTo>
                    <a:pt x="78" y="105"/>
                  </a:lnTo>
                  <a:lnTo>
                    <a:pt x="86" y="133"/>
                  </a:lnTo>
                  <a:lnTo>
                    <a:pt x="103" y="153"/>
                  </a:lnTo>
                  <a:lnTo>
                    <a:pt x="105" y="174"/>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02" name="Freeform 597"/>
            <p:cNvSpPr>
              <a:spLocks/>
            </p:cNvSpPr>
            <p:nvPr/>
          </p:nvSpPr>
          <p:spPr bwMode="auto">
            <a:xfrm>
              <a:off x="5407" y="2914"/>
              <a:ext cx="244" cy="231"/>
            </a:xfrm>
            <a:custGeom>
              <a:avLst/>
              <a:gdLst>
                <a:gd name="T0" fmla="*/ 221 w 244"/>
                <a:gd name="T1" fmla="*/ 98 h 231"/>
                <a:gd name="T2" fmla="*/ 239 w 244"/>
                <a:gd name="T3" fmla="*/ 121 h 231"/>
                <a:gd name="T4" fmla="*/ 224 w 244"/>
                <a:gd name="T5" fmla="*/ 134 h 231"/>
                <a:gd name="T6" fmla="*/ 219 w 244"/>
                <a:gd name="T7" fmla="*/ 139 h 231"/>
                <a:gd name="T8" fmla="*/ 214 w 244"/>
                <a:gd name="T9" fmla="*/ 144 h 231"/>
                <a:gd name="T10" fmla="*/ 202 w 244"/>
                <a:gd name="T11" fmla="*/ 147 h 231"/>
                <a:gd name="T12" fmla="*/ 208 w 244"/>
                <a:gd name="T13" fmla="*/ 162 h 231"/>
                <a:gd name="T14" fmla="*/ 196 w 244"/>
                <a:gd name="T15" fmla="*/ 154 h 231"/>
                <a:gd name="T16" fmla="*/ 189 w 244"/>
                <a:gd name="T17" fmla="*/ 162 h 231"/>
                <a:gd name="T18" fmla="*/ 187 w 244"/>
                <a:gd name="T19" fmla="*/ 165 h 231"/>
                <a:gd name="T20" fmla="*/ 187 w 244"/>
                <a:gd name="T21" fmla="*/ 166 h 231"/>
                <a:gd name="T22" fmla="*/ 190 w 244"/>
                <a:gd name="T23" fmla="*/ 171 h 231"/>
                <a:gd name="T24" fmla="*/ 192 w 244"/>
                <a:gd name="T25" fmla="*/ 176 h 231"/>
                <a:gd name="T26" fmla="*/ 169 w 244"/>
                <a:gd name="T27" fmla="*/ 201 h 231"/>
                <a:gd name="T28" fmla="*/ 175 w 244"/>
                <a:gd name="T29" fmla="*/ 220 h 231"/>
                <a:gd name="T30" fmla="*/ 161 w 244"/>
                <a:gd name="T31" fmla="*/ 216 h 231"/>
                <a:gd name="T32" fmla="*/ 133 w 244"/>
                <a:gd name="T33" fmla="*/ 195 h 231"/>
                <a:gd name="T34" fmla="*/ 115 w 244"/>
                <a:gd name="T35" fmla="*/ 202 h 231"/>
                <a:gd name="T36" fmla="*/ 114 w 244"/>
                <a:gd name="T37" fmla="*/ 194 h 231"/>
                <a:gd name="T38" fmla="*/ 117 w 244"/>
                <a:gd name="T39" fmla="*/ 178 h 231"/>
                <a:gd name="T40" fmla="*/ 91 w 244"/>
                <a:gd name="T41" fmla="*/ 149 h 231"/>
                <a:gd name="T42" fmla="*/ 69 w 244"/>
                <a:gd name="T43" fmla="*/ 122 h 231"/>
                <a:gd name="T44" fmla="*/ 36 w 244"/>
                <a:gd name="T45" fmla="*/ 71 h 231"/>
                <a:gd name="T46" fmla="*/ 0 w 244"/>
                <a:gd name="T47" fmla="*/ 31 h 231"/>
                <a:gd name="T48" fmla="*/ 11 w 244"/>
                <a:gd name="T49" fmla="*/ 0 h 231"/>
                <a:gd name="T50" fmla="*/ 24 w 244"/>
                <a:gd name="T51" fmla="*/ 22 h 231"/>
                <a:gd name="T52" fmla="*/ 43 w 244"/>
                <a:gd name="T53" fmla="*/ 9 h 231"/>
                <a:gd name="T54" fmla="*/ 72 w 244"/>
                <a:gd name="T55" fmla="*/ 4 h 231"/>
                <a:gd name="T56" fmla="*/ 112 w 244"/>
                <a:gd name="T57" fmla="*/ 14 h 231"/>
                <a:gd name="T58" fmla="*/ 179 w 244"/>
                <a:gd name="T59" fmla="*/ 20 h 231"/>
                <a:gd name="T60" fmla="*/ 196 w 244"/>
                <a:gd name="T61" fmla="*/ 39 h 231"/>
                <a:gd name="T62" fmla="*/ 222 w 244"/>
                <a:gd name="T63" fmla="*/ 32 h 231"/>
                <a:gd name="T64" fmla="*/ 233 w 244"/>
                <a:gd name="T65" fmla="*/ 83 h 231"/>
                <a:gd name="T66" fmla="*/ 244 w 244"/>
                <a:gd name="T67" fmla="*/ 9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31">
                  <a:moveTo>
                    <a:pt x="244" y="99"/>
                  </a:moveTo>
                  <a:lnTo>
                    <a:pt x="221" y="98"/>
                  </a:lnTo>
                  <a:lnTo>
                    <a:pt x="224" y="109"/>
                  </a:lnTo>
                  <a:lnTo>
                    <a:pt x="239" y="121"/>
                  </a:lnTo>
                  <a:lnTo>
                    <a:pt x="234" y="143"/>
                  </a:lnTo>
                  <a:lnTo>
                    <a:pt x="224" y="134"/>
                  </a:lnTo>
                  <a:lnTo>
                    <a:pt x="219" y="139"/>
                  </a:lnTo>
                  <a:lnTo>
                    <a:pt x="219" y="139"/>
                  </a:lnTo>
                  <a:lnTo>
                    <a:pt x="219" y="139"/>
                  </a:lnTo>
                  <a:lnTo>
                    <a:pt x="214" y="144"/>
                  </a:lnTo>
                  <a:lnTo>
                    <a:pt x="203" y="137"/>
                  </a:lnTo>
                  <a:lnTo>
                    <a:pt x="202" y="147"/>
                  </a:lnTo>
                  <a:lnTo>
                    <a:pt x="213" y="152"/>
                  </a:lnTo>
                  <a:lnTo>
                    <a:pt x="208" y="162"/>
                  </a:lnTo>
                  <a:lnTo>
                    <a:pt x="196" y="154"/>
                  </a:lnTo>
                  <a:lnTo>
                    <a:pt x="196" y="154"/>
                  </a:lnTo>
                  <a:lnTo>
                    <a:pt x="192" y="158"/>
                  </a:lnTo>
                  <a:lnTo>
                    <a:pt x="189" y="162"/>
                  </a:lnTo>
                  <a:lnTo>
                    <a:pt x="188" y="164"/>
                  </a:lnTo>
                  <a:lnTo>
                    <a:pt x="187" y="165"/>
                  </a:lnTo>
                  <a:lnTo>
                    <a:pt x="187" y="165"/>
                  </a:lnTo>
                  <a:lnTo>
                    <a:pt x="187" y="166"/>
                  </a:lnTo>
                  <a:lnTo>
                    <a:pt x="188" y="167"/>
                  </a:lnTo>
                  <a:lnTo>
                    <a:pt x="190" y="171"/>
                  </a:lnTo>
                  <a:lnTo>
                    <a:pt x="191" y="174"/>
                  </a:lnTo>
                  <a:lnTo>
                    <a:pt x="192" y="176"/>
                  </a:lnTo>
                  <a:lnTo>
                    <a:pt x="186" y="178"/>
                  </a:lnTo>
                  <a:lnTo>
                    <a:pt x="169" y="201"/>
                  </a:lnTo>
                  <a:lnTo>
                    <a:pt x="174" y="210"/>
                  </a:lnTo>
                  <a:lnTo>
                    <a:pt x="175" y="220"/>
                  </a:lnTo>
                  <a:lnTo>
                    <a:pt x="171" y="231"/>
                  </a:lnTo>
                  <a:lnTo>
                    <a:pt x="161" y="216"/>
                  </a:lnTo>
                  <a:lnTo>
                    <a:pt x="144" y="212"/>
                  </a:lnTo>
                  <a:lnTo>
                    <a:pt x="133" y="195"/>
                  </a:lnTo>
                  <a:lnTo>
                    <a:pt x="123" y="196"/>
                  </a:lnTo>
                  <a:lnTo>
                    <a:pt x="115" y="202"/>
                  </a:lnTo>
                  <a:lnTo>
                    <a:pt x="109" y="198"/>
                  </a:lnTo>
                  <a:lnTo>
                    <a:pt x="114" y="194"/>
                  </a:lnTo>
                  <a:lnTo>
                    <a:pt x="117" y="191"/>
                  </a:lnTo>
                  <a:lnTo>
                    <a:pt x="117" y="178"/>
                  </a:lnTo>
                  <a:lnTo>
                    <a:pt x="96" y="160"/>
                  </a:lnTo>
                  <a:lnTo>
                    <a:pt x="91" y="149"/>
                  </a:lnTo>
                  <a:lnTo>
                    <a:pt x="80" y="142"/>
                  </a:lnTo>
                  <a:lnTo>
                    <a:pt x="69" y="122"/>
                  </a:lnTo>
                  <a:lnTo>
                    <a:pt x="35" y="93"/>
                  </a:lnTo>
                  <a:lnTo>
                    <a:pt x="36" y="71"/>
                  </a:lnTo>
                  <a:lnTo>
                    <a:pt x="29" y="70"/>
                  </a:lnTo>
                  <a:lnTo>
                    <a:pt x="0" y="31"/>
                  </a:lnTo>
                  <a:lnTo>
                    <a:pt x="1" y="2"/>
                  </a:lnTo>
                  <a:lnTo>
                    <a:pt x="11" y="0"/>
                  </a:lnTo>
                  <a:lnTo>
                    <a:pt x="19" y="16"/>
                  </a:lnTo>
                  <a:lnTo>
                    <a:pt x="24" y="22"/>
                  </a:lnTo>
                  <a:lnTo>
                    <a:pt x="37" y="22"/>
                  </a:lnTo>
                  <a:lnTo>
                    <a:pt x="43" y="9"/>
                  </a:lnTo>
                  <a:lnTo>
                    <a:pt x="52" y="4"/>
                  </a:lnTo>
                  <a:lnTo>
                    <a:pt x="72" y="4"/>
                  </a:lnTo>
                  <a:lnTo>
                    <a:pt x="100" y="4"/>
                  </a:lnTo>
                  <a:lnTo>
                    <a:pt x="112" y="14"/>
                  </a:lnTo>
                  <a:lnTo>
                    <a:pt x="143" y="5"/>
                  </a:lnTo>
                  <a:lnTo>
                    <a:pt x="179" y="20"/>
                  </a:lnTo>
                  <a:lnTo>
                    <a:pt x="186" y="30"/>
                  </a:lnTo>
                  <a:lnTo>
                    <a:pt x="196" y="39"/>
                  </a:lnTo>
                  <a:lnTo>
                    <a:pt x="209" y="25"/>
                  </a:lnTo>
                  <a:lnTo>
                    <a:pt x="222" y="32"/>
                  </a:lnTo>
                  <a:lnTo>
                    <a:pt x="210" y="61"/>
                  </a:lnTo>
                  <a:lnTo>
                    <a:pt x="233" y="83"/>
                  </a:lnTo>
                  <a:lnTo>
                    <a:pt x="232" y="89"/>
                  </a:lnTo>
                  <a:lnTo>
                    <a:pt x="244" y="92"/>
                  </a:lnTo>
                  <a:lnTo>
                    <a:pt x="244" y="99"/>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03" name="Freeform 598"/>
            <p:cNvSpPr>
              <a:spLocks/>
            </p:cNvSpPr>
            <p:nvPr/>
          </p:nvSpPr>
          <p:spPr bwMode="auto">
            <a:xfrm>
              <a:off x="5407" y="2914"/>
              <a:ext cx="244" cy="231"/>
            </a:xfrm>
            <a:custGeom>
              <a:avLst/>
              <a:gdLst>
                <a:gd name="T0" fmla="*/ 221 w 244"/>
                <a:gd name="T1" fmla="*/ 98 h 231"/>
                <a:gd name="T2" fmla="*/ 239 w 244"/>
                <a:gd name="T3" fmla="*/ 121 h 231"/>
                <a:gd name="T4" fmla="*/ 224 w 244"/>
                <a:gd name="T5" fmla="*/ 134 h 231"/>
                <a:gd name="T6" fmla="*/ 219 w 244"/>
                <a:gd name="T7" fmla="*/ 139 h 231"/>
                <a:gd name="T8" fmla="*/ 214 w 244"/>
                <a:gd name="T9" fmla="*/ 144 h 231"/>
                <a:gd name="T10" fmla="*/ 202 w 244"/>
                <a:gd name="T11" fmla="*/ 147 h 231"/>
                <a:gd name="T12" fmla="*/ 208 w 244"/>
                <a:gd name="T13" fmla="*/ 162 h 231"/>
                <a:gd name="T14" fmla="*/ 196 w 244"/>
                <a:gd name="T15" fmla="*/ 154 h 231"/>
                <a:gd name="T16" fmla="*/ 189 w 244"/>
                <a:gd name="T17" fmla="*/ 162 h 231"/>
                <a:gd name="T18" fmla="*/ 187 w 244"/>
                <a:gd name="T19" fmla="*/ 165 h 231"/>
                <a:gd name="T20" fmla="*/ 187 w 244"/>
                <a:gd name="T21" fmla="*/ 166 h 231"/>
                <a:gd name="T22" fmla="*/ 190 w 244"/>
                <a:gd name="T23" fmla="*/ 171 h 231"/>
                <a:gd name="T24" fmla="*/ 192 w 244"/>
                <a:gd name="T25" fmla="*/ 176 h 231"/>
                <a:gd name="T26" fmla="*/ 169 w 244"/>
                <a:gd name="T27" fmla="*/ 201 h 231"/>
                <a:gd name="T28" fmla="*/ 175 w 244"/>
                <a:gd name="T29" fmla="*/ 220 h 231"/>
                <a:gd name="T30" fmla="*/ 161 w 244"/>
                <a:gd name="T31" fmla="*/ 216 h 231"/>
                <a:gd name="T32" fmla="*/ 133 w 244"/>
                <a:gd name="T33" fmla="*/ 195 h 231"/>
                <a:gd name="T34" fmla="*/ 115 w 244"/>
                <a:gd name="T35" fmla="*/ 202 h 231"/>
                <a:gd name="T36" fmla="*/ 114 w 244"/>
                <a:gd name="T37" fmla="*/ 194 h 231"/>
                <a:gd name="T38" fmla="*/ 117 w 244"/>
                <a:gd name="T39" fmla="*/ 178 h 231"/>
                <a:gd name="T40" fmla="*/ 91 w 244"/>
                <a:gd name="T41" fmla="*/ 149 h 231"/>
                <a:gd name="T42" fmla="*/ 69 w 244"/>
                <a:gd name="T43" fmla="*/ 122 h 231"/>
                <a:gd name="T44" fmla="*/ 36 w 244"/>
                <a:gd name="T45" fmla="*/ 71 h 231"/>
                <a:gd name="T46" fmla="*/ 0 w 244"/>
                <a:gd name="T47" fmla="*/ 31 h 231"/>
                <a:gd name="T48" fmla="*/ 11 w 244"/>
                <a:gd name="T49" fmla="*/ 0 h 231"/>
                <a:gd name="T50" fmla="*/ 24 w 244"/>
                <a:gd name="T51" fmla="*/ 22 h 231"/>
                <a:gd name="T52" fmla="*/ 43 w 244"/>
                <a:gd name="T53" fmla="*/ 9 h 231"/>
                <a:gd name="T54" fmla="*/ 72 w 244"/>
                <a:gd name="T55" fmla="*/ 4 h 231"/>
                <a:gd name="T56" fmla="*/ 112 w 244"/>
                <a:gd name="T57" fmla="*/ 14 h 231"/>
                <a:gd name="T58" fmla="*/ 179 w 244"/>
                <a:gd name="T59" fmla="*/ 20 h 231"/>
                <a:gd name="T60" fmla="*/ 196 w 244"/>
                <a:gd name="T61" fmla="*/ 39 h 231"/>
                <a:gd name="T62" fmla="*/ 222 w 244"/>
                <a:gd name="T63" fmla="*/ 32 h 231"/>
                <a:gd name="T64" fmla="*/ 233 w 244"/>
                <a:gd name="T65" fmla="*/ 83 h 231"/>
                <a:gd name="T66" fmla="*/ 244 w 244"/>
                <a:gd name="T67" fmla="*/ 9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31">
                  <a:moveTo>
                    <a:pt x="244" y="99"/>
                  </a:moveTo>
                  <a:lnTo>
                    <a:pt x="221" y="98"/>
                  </a:lnTo>
                  <a:lnTo>
                    <a:pt x="224" y="109"/>
                  </a:lnTo>
                  <a:lnTo>
                    <a:pt x="239" y="121"/>
                  </a:lnTo>
                  <a:lnTo>
                    <a:pt x="234" y="143"/>
                  </a:lnTo>
                  <a:lnTo>
                    <a:pt x="224" y="134"/>
                  </a:lnTo>
                  <a:lnTo>
                    <a:pt x="219" y="139"/>
                  </a:lnTo>
                  <a:lnTo>
                    <a:pt x="219" y="139"/>
                  </a:lnTo>
                  <a:lnTo>
                    <a:pt x="219" y="139"/>
                  </a:lnTo>
                  <a:lnTo>
                    <a:pt x="214" y="144"/>
                  </a:lnTo>
                  <a:lnTo>
                    <a:pt x="203" y="137"/>
                  </a:lnTo>
                  <a:lnTo>
                    <a:pt x="202" y="147"/>
                  </a:lnTo>
                  <a:lnTo>
                    <a:pt x="213" y="152"/>
                  </a:lnTo>
                  <a:lnTo>
                    <a:pt x="208" y="162"/>
                  </a:lnTo>
                  <a:lnTo>
                    <a:pt x="196" y="154"/>
                  </a:lnTo>
                  <a:lnTo>
                    <a:pt x="196" y="154"/>
                  </a:lnTo>
                  <a:lnTo>
                    <a:pt x="192" y="158"/>
                  </a:lnTo>
                  <a:lnTo>
                    <a:pt x="189" y="162"/>
                  </a:lnTo>
                  <a:lnTo>
                    <a:pt x="188" y="164"/>
                  </a:lnTo>
                  <a:lnTo>
                    <a:pt x="187" y="165"/>
                  </a:lnTo>
                  <a:lnTo>
                    <a:pt x="187" y="165"/>
                  </a:lnTo>
                  <a:lnTo>
                    <a:pt x="187" y="166"/>
                  </a:lnTo>
                  <a:lnTo>
                    <a:pt x="188" y="167"/>
                  </a:lnTo>
                  <a:lnTo>
                    <a:pt x="190" y="171"/>
                  </a:lnTo>
                  <a:lnTo>
                    <a:pt x="191" y="174"/>
                  </a:lnTo>
                  <a:lnTo>
                    <a:pt x="192" y="176"/>
                  </a:lnTo>
                  <a:lnTo>
                    <a:pt x="186" y="178"/>
                  </a:lnTo>
                  <a:lnTo>
                    <a:pt x="169" y="201"/>
                  </a:lnTo>
                  <a:lnTo>
                    <a:pt x="174" y="210"/>
                  </a:lnTo>
                  <a:lnTo>
                    <a:pt x="175" y="220"/>
                  </a:lnTo>
                  <a:lnTo>
                    <a:pt x="171" y="231"/>
                  </a:lnTo>
                  <a:lnTo>
                    <a:pt x="161" y="216"/>
                  </a:lnTo>
                  <a:lnTo>
                    <a:pt x="144" y="212"/>
                  </a:lnTo>
                  <a:lnTo>
                    <a:pt x="133" y="195"/>
                  </a:lnTo>
                  <a:lnTo>
                    <a:pt x="123" y="196"/>
                  </a:lnTo>
                  <a:lnTo>
                    <a:pt x="115" y="202"/>
                  </a:lnTo>
                  <a:lnTo>
                    <a:pt x="109" y="198"/>
                  </a:lnTo>
                  <a:lnTo>
                    <a:pt x="114" y="194"/>
                  </a:lnTo>
                  <a:lnTo>
                    <a:pt x="117" y="191"/>
                  </a:lnTo>
                  <a:lnTo>
                    <a:pt x="117" y="178"/>
                  </a:lnTo>
                  <a:lnTo>
                    <a:pt x="96" y="160"/>
                  </a:lnTo>
                  <a:lnTo>
                    <a:pt x="91" y="149"/>
                  </a:lnTo>
                  <a:lnTo>
                    <a:pt x="80" y="142"/>
                  </a:lnTo>
                  <a:lnTo>
                    <a:pt x="69" y="122"/>
                  </a:lnTo>
                  <a:lnTo>
                    <a:pt x="35" y="93"/>
                  </a:lnTo>
                  <a:lnTo>
                    <a:pt x="36" y="71"/>
                  </a:lnTo>
                  <a:lnTo>
                    <a:pt x="29" y="70"/>
                  </a:lnTo>
                  <a:lnTo>
                    <a:pt x="0" y="31"/>
                  </a:lnTo>
                  <a:lnTo>
                    <a:pt x="1" y="2"/>
                  </a:lnTo>
                  <a:lnTo>
                    <a:pt x="11" y="0"/>
                  </a:lnTo>
                  <a:lnTo>
                    <a:pt x="19" y="16"/>
                  </a:lnTo>
                  <a:lnTo>
                    <a:pt x="24" y="22"/>
                  </a:lnTo>
                  <a:lnTo>
                    <a:pt x="37" y="22"/>
                  </a:lnTo>
                  <a:lnTo>
                    <a:pt x="43" y="9"/>
                  </a:lnTo>
                  <a:lnTo>
                    <a:pt x="52" y="4"/>
                  </a:lnTo>
                  <a:lnTo>
                    <a:pt x="72" y="4"/>
                  </a:lnTo>
                  <a:lnTo>
                    <a:pt x="100" y="4"/>
                  </a:lnTo>
                  <a:lnTo>
                    <a:pt x="112" y="14"/>
                  </a:lnTo>
                  <a:lnTo>
                    <a:pt x="143" y="5"/>
                  </a:lnTo>
                  <a:lnTo>
                    <a:pt x="179" y="20"/>
                  </a:lnTo>
                  <a:lnTo>
                    <a:pt x="186" y="30"/>
                  </a:lnTo>
                  <a:lnTo>
                    <a:pt x="196" y="39"/>
                  </a:lnTo>
                  <a:lnTo>
                    <a:pt x="209" y="25"/>
                  </a:lnTo>
                  <a:lnTo>
                    <a:pt x="222" y="32"/>
                  </a:lnTo>
                  <a:lnTo>
                    <a:pt x="210" y="61"/>
                  </a:lnTo>
                  <a:lnTo>
                    <a:pt x="233" y="83"/>
                  </a:lnTo>
                  <a:lnTo>
                    <a:pt x="232" y="89"/>
                  </a:lnTo>
                  <a:lnTo>
                    <a:pt x="244" y="92"/>
                  </a:lnTo>
                  <a:lnTo>
                    <a:pt x="244" y="99"/>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04" name="Freeform 599"/>
            <p:cNvSpPr>
              <a:spLocks/>
            </p:cNvSpPr>
            <p:nvPr/>
          </p:nvSpPr>
          <p:spPr bwMode="auto">
            <a:xfrm>
              <a:off x="5574" y="3051"/>
              <a:ext cx="120" cy="169"/>
            </a:xfrm>
            <a:custGeom>
              <a:avLst/>
              <a:gdLst>
                <a:gd name="T0" fmla="*/ 114 w 120"/>
                <a:gd name="T1" fmla="*/ 77 h 169"/>
                <a:gd name="T2" fmla="*/ 106 w 120"/>
                <a:gd name="T3" fmla="*/ 75 h 169"/>
                <a:gd name="T4" fmla="*/ 100 w 120"/>
                <a:gd name="T5" fmla="*/ 74 h 169"/>
                <a:gd name="T6" fmla="*/ 98 w 120"/>
                <a:gd name="T7" fmla="*/ 74 h 169"/>
                <a:gd name="T8" fmla="*/ 97 w 120"/>
                <a:gd name="T9" fmla="*/ 75 h 169"/>
                <a:gd name="T10" fmla="*/ 97 w 120"/>
                <a:gd name="T11" fmla="*/ 77 h 169"/>
                <a:gd name="T12" fmla="*/ 99 w 120"/>
                <a:gd name="T13" fmla="*/ 78 h 169"/>
                <a:gd name="T14" fmla="*/ 101 w 120"/>
                <a:gd name="T15" fmla="*/ 82 h 169"/>
                <a:gd name="T16" fmla="*/ 104 w 120"/>
                <a:gd name="T17" fmla="*/ 86 h 169"/>
                <a:gd name="T18" fmla="*/ 106 w 120"/>
                <a:gd name="T19" fmla="*/ 91 h 169"/>
                <a:gd name="T20" fmla="*/ 107 w 120"/>
                <a:gd name="T21" fmla="*/ 95 h 169"/>
                <a:gd name="T22" fmla="*/ 104 w 120"/>
                <a:gd name="T23" fmla="*/ 94 h 169"/>
                <a:gd name="T24" fmla="*/ 99 w 120"/>
                <a:gd name="T25" fmla="*/ 97 h 169"/>
                <a:gd name="T26" fmla="*/ 80 w 120"/>
                <a:gd name="T27" fmla="*/ 87 h 169"/>
                <a:gd name="T28" fmla="*/ 67 w 120"/>
                <a:gd name="T29" fmla="*/ 95 h 169"/>
                <a:gd name="T30" fmla="*/ 54 w 120"/>
                <a:gd name="T31" fmla="*/ 140 h 169"/>
                <a:gd name="T32" fmla="*/ 53 w 120"/>
                <a:gd name="T33" fmla="*/ 169 h 169"/>
                <a:gd name="T34" fmla="*/ 50 w 120"/>
                <a:gd name="T35" fmla="*/ 156 h 169"/>
                <a:gd name="T36" fmla="*/ 22 w 120"/>
                <a:gd name="T37" fmla="*/ 133 h 169"/>
                <a:gd name="T38" fmla="*/ 6 w 120"/>
                <a:gd name="T39" fmla="*/ 125 h 169"/>
                <a:gd name="T40" fmla="*/ 8 w 120"/>
                <a:gd name="T41" fmla="*/ 120 h 169"/>
                <a:gd name="T42" fmla="*/ 13 w 120"/>
                <a:gd name="T43" fmla="*/ 113 h 169"/>
                <a:gd name="T44" fmla="*/ 2 w 120"/>
                <a:gd name="T45" fmla="*/ 94 h 169"/>
                <a:gd name="T46" fmla="*/ 6 w 120"/>
                <a:gd name="T47" fmla="*/ 72 h 169"/>
                <a:gd name="T48" fmla="*/ 18 w 120"/>
                <a:gd name="T49" fmla="*/ 41 h 169"/>
                <a:gd name="T50" fmla="*/ 24 w 120"/>
                <a:gd name="T51" fmla="*/ 38 h 169"/>
                <a:gd name="T52" fmla="*/ 21 w 120"/>
                <a:gd name="T53" fmla="*/ 33 h 169"/>
                <a:gd name="T54" fmla="*/ 19 w 120"/>
                <a:gd name="T55" fmla="*/ 28 h 169"/>
                <a:gd name="T56" fmla="*/ 19 w 120"/>
                <a:gd name="T57" fmla="*/ 27 h 169"/>
                <a:gd name="T58" fmla="*/ 21 w 120"/>
                <a:gd name="T59" fmla="*/ 25 h 169"/>
                <a:gd name="T60" fmla="*/ 28 w 120"/>
                <a:gd name="T61" fmla="*/ 16 h 169"/>
                <a:gd name="T62" fmla="*/ 45 w 120"/>
                <a:gd name="T63" fmla="*/ 15 h 169"/>
                <a:gd name="T64" fmla="*/ 35 w 120"/>
                <a:gd name="T65" fmla="*/ 0 h 169"/>
                <a:gd name="T66" fmla="*/ 51 w 120"/>
                <a:gd name="T67" fmla="*/ 2 h 169"/>
                <a:gd name="T68" fmla="*/ 57 w 120"/>
                <a:gd name="T69" fmla="*/ 13 h 169"/>
                <a:gd name="T70" fmla="*/ 58 w 120"/>
                <a:gd name="T71" fmla="*/ 15 h 169"/>
                <a:gd name="T72" fmla="*/ 62 w 120"/>
                <a:gd name="T73" fmla="*/ 20 h 169"/>
                <a:gd name="T74" fmla="*/ 64 w 120"/>
                <a:gd name="T75" fmla="*/ 21 h 169"/>
                <a:gd name="T76" fmla="*/ 74 w 120"/>
                <a:gd name="T77" fmla="*/ 28 h 169"/>
                <a:gd name="T78" fmla="*/ 79 w 120"/>
                <a:gd name="T79" fmla="*/ 32 h 169"/>
                <a:gd name="T80" fmla="*/ 82 w 120"/>
                <a:gd name="T81" fmla="*/ 35 h 169"/>
                <a:gd name="T82" fmla="*/ 82 w 120"/>
                <a:gd name="T83" fmla="*/ 37 h 169"/>
                <a:gd name="T84" fmla="*/ 82 w 120"/>
                <a:gd name="T85" fmla="*/ 39 h 169"/>
                <a:gd name="T86" fmla="*/ 83 w 120"/>
                <a:gd name="T87" fmla="*/ 41 h 169"/>
                <a:gd name="T88" fmla="*/ 86 w 120"/>
                <a:gd name="T89" fmla="*/ 44 h 169"/>
                <a:gd name="T90" fmla="*/ 90 w 120"/>
                <a:gd name="T91" fmla="*/ 47 h 169"/>
                <a:gd name="T92" fmla="*/ 100 w 120"/>
                <a:gd name="T93" fmla="*/ 51 h 169"/>
                <a:gd name="T94" fmla="*/ 114 w 120"/>
                <a:gd name="T95" fmla="*/ 56 h 169"/>
                <a:gd name="T96" fmla="*/ 116 w 120"/>
                <a:gd name="T97" fmla="*/ 57 h 169"/>
                <a:gd name="T98" fmla="*/ 118 w 120"/>
                <a:gd name="T99" fmla="*/ 59 h 169"/>
                <a:gd name="T100" fmla="*/ 119 w 120"/>
                <a:gd name="T101" fmla="*/ 63 h 169"/>
                <a:gd name="T102" fmla="*/ 120 w 120"/>
                <a:gd name="T103" fmla="*/ 66 h 169"/>
                <a:gd name="T104" fmla="*/ 119 w 120"/>
                <a:gd name="T105" fmla="*/ 70 h 169"/>
                <a:gd name="T106" fmla="*/ 118 w 120"/>
                <a:gd name="T107" fmla="*/ 73 h 169"/>
                <a:gd name="T108" fmla="*/ 117 w 120"/>
                <a:gd name="T109" fmla="*/ 75 h 169"/>
                <a:gd name="T110" fmla="*/ 115 w 120"/>
                <a:gd name="T111" fmla="*/ 77 h 169"/>
                <a:gd name="T112" fmla="*/ 114 w 120"/>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69">
                  <a:moveTo>
                    <a:pt x="114" y="77"/>
                  </a:moveTo>
                  <a:lnTo>
                    <a:pt x="114" y="77"/>
                  </a:lnTo>
                  <a:lnTo>
                    <a:pt x="109" y="76"/>
                  </a:lnTo>
                  <a:lnTo>
                    <a:pt x="106" y="75"/>
                  </a:lnTo>
                  <a:lnTo>
                    <a:pt x="103" y="75"/>
                  </a:lnTo>
                  <a:lnTo>
                    <a:pt x="100" y="74"/>
                  </a:lnTo>
                  <a:lnTo>
                    <a:pt x="99" y="74"/>
                  </a:lnTo>
                  <a:lnTo>
                    <a:pt x="98" y="74"/>
                  </a:lnTo>
                  <a:lnTo>
                    <a:pt x="97" y="75"/>
                  </a:lnTo>
                  <a:lnTo>
                    <a:pt x="97" y="75"/>
                  </a:lnTo>
                  <a:lnTo>
                    <a:pt x="97" y="76"/>
                  </a:lnTo>
                  <a:lnTo>
                    <a:pt x="97" y="77"/>
                  </a:lnTo>
                  <a:lnTo>
                    <a:pt x="97" y="77"/>
                  </a:lnTo>
                  <a:lnTo>
                    <a:pt x="99" y="78"/>
                  </a:lnTo>
                  <a:lnTo>
                    <a:pt x="100" y="80"/>
                  </a:lnTo>
                  <a:lnTo>
                    <a:pt x="101" y="82"/>
                  </a:lnTo>
                  <a:lnTo>
                    <a:pt x="103" y="84"/>
                  </a:lnTo>
                  <a:lnTo>
                    <a:pt x="104" y="86"/>
                  </a:lnTo>
                  <a:lnTo>
                    <a:pt x="105" y="89"/>
                  </a:lnTo>
                  <a:lnTo>
                    <a:pt x="106" y="91"/>
                  </a:lnTo>
                  <a:lnTo>
                    <a:pt x="106" y="93"/>
                  </a:lnTo>
                  <a:lnTo>
                    <a:pt x="107" y="95"/>
                  </a:lnTo>
                  <a:lnTo>
                    <a:pt x="107" y="97"/>
                  </a:lnTo>
                  <a:lnTo>
                    <a:pt x="104" y="94"/>
                  </a:lnTo>
                  <a:lnTo>
                    <a:pt x="100" y="98"/>
                  </a:lnTo>
                  <a:lnTo>
                    <a:pt x="99" y="97"/>
                  </a:lnTo>
                  <a:lnTo>
                    <a:pt x="82" y="95"/>
                  </a:lnTo>
                  <a:lnTo>
                    <a:pt x="80" y="87"/>
                  </a:lnTo>
                  <a:lnTo>
                    <a:pt x="76" y="84"/>
                  </a:lnTo>
                  <a:lnTo>
                    <a:pt x="67" y="95"/>
                  </a:lnTo>
                  <a:lnTo>
                    <a:pt x="65" y="111"/>
                  </a:lnTo>
                  <a:lnTo>
                    <a:pt x="54" y="140"/>
                  </a:lnTo>
                  <a:lnTo>
                    <a:pt x="59" y="169"/>
                  </a:lnTo>
                  <a:lnTo>
                    <a:pt x="53" y="169"/>
                  </a:lnTo>
                  <a:lnTo>
                    <a:pt x="51" y="164"/>
                  </a:lnTo>
                  <a:lnTo>
                    <a:pt x="50" y="156"/>
                  </a:lnTo>
                  <a:lnTo>
                    <a:pt x="38" y="141"/>
                  </a:lnTo>
                  <a:lnTo>
                    <a:pt x="22" y="133"/>
                  </a:lnTo>
                  <a:lnTo>
                    <a:pt x="16" y="126"/>
                  </a:lnTo>
                  <a:lnTo>
                    <a:pt x="6" y="125"/>
                  </a:lnTo>
                  <a:lnTo>
                    <a:pt x="4" y="119"/>
                  </a:lnTo>
                  <a:lnTo>
                    <a:pt x="8" y="120"/>
                  </a:lnTo>
                  <a:lnTo>
                    <a:pt x="12" y="119"/>
                  </a:lnTo>
                  <a:lnTo>
                    <a:pt x="13" y="113"/>
                  </a:lnTo>
                  <a:lnTo>
                    <a:pt x="6" y="110"/>
                  </a:lnTo>
                  <a:lnTo>
                    <a:pt x="2" y="94"/>
                  </a:lnTo>
                  <a:lnTo>
                    <a:pt x="6" y="82"/>
                  </a:lnTo>
                  <a:lnTo>
                    <a:pt x="6" y="72"/>
                  </a:lnTo>
                  <a:lnTo>
                    <a:pt x="0" y="63"/>
                  </a:lnTo>
                  <a:lnTo>
                    <a:pt x="18" y="41"/>
                  </a:lnTo>
                  <a:lnTo>
                    <a:pt x="24" y="38"/>
                  </a:lnTo>
                  <a:lnTo>
                    <a:pt x="24" y="38"/>
                  </a:lnTo>
                  <a:lnTo>
                    <a:pt x="23" y="37"/>
                  </a:lnTo>
                  <a:lnTo>
                    <a:pt x="21" y="33"/>
                  </a:lnTo>
                  <a:lnTo>
                    <a:pt x="20" y="30"/>
                  </a:lnTo>
                  <a:lnTo>
                    <a:pt x="19" y="28"/>
                  </a:lnTo>
                  <a:lnTo>
                    <a:pt x="19" y="27"/>
                  </a:lnTo>
                  <a:lnTo>
                    <a:pt x="19" y="27"/>
                  </a:lnTo>
                  <a:lnTo>
                    <a:pt x="20" y="26"/>
                  </a:lnTo>
                  <a:lnTo>
                    <a:pt x="21" y="25"/>
                  </a:lnTo>
                  <a:lnTo>
                    <a:pt x="24" y="21"/>
                  </a:lnTo>
                  <a:lnTo>
                    <a:pt x="28" y="16"/>
                  </a:lnTo>
                  <a:lnTo>
                    <a:pt x="40" y="24"/>
                  </a:lnTo>
                  <a:lnTo>
                    <a:pt x="45" y="15"/>
                  </a:lnTo>
                  <a:lnTo>
                    <a:pt x="34" y="10"/>
                  </a:lnTo>
                  <a:lnTo>
                    <a:pt x="35" y="0"/>
                  </a:lnTo>
                  <a:lnTo>
                    <a:pt x="46" y="6"/>
                  </a:lnTo>
                  <a:lnTo>
                    <a:pt x="51" y="2"/>
                  </a:lnTo>
                  <a:lnTo>
                    <a:pt x="51" y="2"/>
                  </a:lnTo>
                  <a:lnTo>
                    <a:pt x="57" y="13"/>
                  </a:lnTo>
                  <a:lnTo>
                    <a:pt x="57" y="13"/>
                  </a:lnTo>
                  <a:lnTo>
                    <a:pt x="58" y="15"/>
                  </a:lnTo>
                  <a:lnTo>
                    <a:pt x="60" y="18"/>
                  </a:lnTo>
                  <a:lnTo>
                    <a:pt x="62" y="20"/>
                  </a:lnTo>
                  <a:lnTo>
                    <a:pt x="64" y="21"/>
                  </a:lnTo>
                  <a:lnTo>
                    <a:pt x="64" y="21"/>
                  </a:lnTo>
                  <a:lnTo>
                    <a:pt x="71" y="26"/>
                  </a:lnTo>
                  <a:lnTo>
                    <a:pt x="74" y="28"/>
                  </a:lnTo>
                  <a:lnTo>
                    <a:pt x="77" y="30"/>
                  </a:lnTo>
                  <a:lnTo>
                    <a:pt x="79" y="32"/>
                  </a:lnTo>
                  <a:lnTo>
                    <a:pt x="81" y="34"/>
                  </a:lnTo>
                  <a:lnTo>
                    <a:pt x="82" y="35"/>
                  </a:lnTo>
                  <a:lnTo>
                    <a:pt x="82" y="36"/>
                  </a:lnTo>
                  <a:lnTo>
                    <a:pt x="82" y="37"/>
                  </a:lnTo>
                  <a:lnTo>
                    <a:pt x="82" y="39"/>
                  </a:lnTo>
                  <a:lnTo>
                    <a:pt x="82" y="39"/>
                  </a:lnTo>
                  <a:lnTo>
                    <a:pt x="82" y="40"/>
                  </a:lnTo>
                  <a:lnTo>
                    <a:pt x="83" y="41"/>
                  </a:lnTo>
                  <a:lnTo>
                    <a:pt x="84" y="43"/>
                  </a:lnTo>
                  <a:lnTo>
                    <a:pt x="86" y="44"/>
                  </a:lnTo>
                  <a:lnTo>
                    <a:pt x="88" y="45"/>
                  </a:lnTo>
                  <a:lnTo>
                    <a:pt x="90" y="47"/>
                  </a:lnTo>
                  <a:lnTo>
                    <a:pt x="94" y="49"/>
                  </a:lnTo>
                  <a:lnTo>
                    <a:pt x="100" y="51"/>
                  </a:lnTo>
                  <a:lnTo>
                    <a:pt x="105" y="53"/>
                  </a:lnTo>
                  <a:lnTo>
                    <a:pt x="114" y="56"/>
                  </a:lnTo>
                  <a:lnTo>
                    <a:pt x="114" y="56"/>
                  </a:lnTo>
                  <a:lnTo>
                    <a:pt x="116" y="57"/>
                  </a:lnTo>
                  <a:lnTo>
                    <a:pt x="117" y="58"/>
                  </a:lnTo>
                  <a:lnTo>
                    <a:pt x="118" y="59"/>
                  </a:lnTo>
                  <a:lnTo>
                    <a:pt x="119" y="61"/>
                  </a:lnTo>
                  <a:lnTo>
                    <a:pt x="119" y="63"/>
                  </a:lnTo>
                  <a:lnTo>
                    <a:pt x="120" y="65"/>
                  </a:lnTo>
                  <a:lnTo>
                    <a:pt x="120" y="66"/>
                  </a:lnTo>
                  <a:lnTo>
                    <a:pt x="119" y="68"/>
                  </a:lnTo>
                  <a:lnTo>
                    <a:pt x="119" y="70"/>
                  </a:lnTo>
                  <a:lnTo>
                    <a:pt x="119" y="72"/>
                  </a:lnTo>
                  <a:lnTo>
                    <a:pt x="118" y="73"/>
                  </a:lnTo>
                  <a:lnTo>
                    <a:pt x="117" y="74"/>
                  </a:lnTo>
                  <a:lnTo>
                    <a:pt x="117" y="75"/>
                  </a:lnTo>
                  <a:lnTo>
                    <a:pt x="116" y="76"/>
                  </a:lnTo>
                  <a:lnTo>
                    <a:pt x="115" y="77"/>
                  </a:lnTo>
                  <a:lnTo>
                    <a:pt x="114" y="77"/>
                  </a:lnTo>
                  <a:lnTo>
                    <a:pt x="114" y="77"/>
                  </a:lnTo>
                  <a:close/>
                </a:path>
              </a:pathLst>
            </a:custGeom>
            <a:solidFill>
              <a:srgbClr val="455B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05" name="Freeform 600"/>
            <p:cNvSpPr>
              <a:spLocks/>
            </p:cNvSpPr>
            <p:nvPr/>
          </p:nvSpPr>
          <p:spPr bwMode="auto">
            <a:xfrm>
              <a:off x="5574" y="3051"/>
              <a:ext cx="120" cy="169"/>
            </a:xfrm>
            <a:custGeom>
              <a:avLst/>
              <a:gdLst>
                <a:gd name="T0" fmla="*/ 114 w 120"/>
                <a:gd name="T1" fmla="*/ 77 h 169"/>
                <a:gd name="T2" fmla="*/ 106 w 120"/>
                <a:gd name="T3" fmla="*/ 75 h 169"/>
                <a:gd name="T4" fmla="*/ 100 w 120"/>
                <a:gd name="T5" fmla="*/ 74 h 169"/>
                <a:gd name="T6" fmla="*/ 98 w 120"/>
                <a:gd name="T7" fmla="*/ 74 h 169"/>
                <a:gd name="T8" fmla="*/ 97 w 120"/>
                <a:gd name="T9" fmla="*/ 75 h 169"/>
                <a:gd name="T10" fmla="*/ 97 w 120"/>
                <a:gd name="T11" fmla="*/ 77 h 169"/>
                <a:gd name="T12" fmla="*/ 99 w 120"/>
                <a:gd name="T13" fmla="*/ 78 h 169"/>
                <a:gd name="T14" fmla="*/ 101 w 120"/>
                <a:gd name="T15" fmla="*/ 82 h 169"/>
                <a:gd name="T16" fmla="*/ 104 w 120"/>
                <a:gd name="T17" fmla="*/ 86 h 169"/>
                <a:gd name="T18" fmla="*/ 106 w 120"/>
                <a:gd name="T19" fmla="*/ 91 h 169"/>
                <a:gd name="T20" fmla="*/ 107 w 120"/>
                <a:gd name="T21" fmla="*/ 95 h 169"/>
                <a:gd name="T22" fmla="*/ 104 w 120"/>
                <a:gd name="T23" fmla="*/ 94 h 169"/>
                <a:gd name="T24" fmla="*/ 99 w 120"/>
                <a:gd name="T25" fmla="*/ 97 h 169"/>
                <a:gd name="T26" fmla="*/ 80 w 120"/>
                <a:gd name="T27" fmla="*/ 87 h 169"/>
                <a:gd name="T28" fmla="*/ 67 w 120"/>
                <a:gd name="T29" fmla="*/ 95 h 169"/>
                <a:gd name="T30" fmla="*/ 54 w 120"/>
                <a:gd name="T31" fmla="*/ 140 h 169"/>
                <a:gd name="T32" fmla="*/ 53 w 120"/>
                <a:gd name="T33" fmla="*/ 169 h 169"/>
                <a:gd name="T34" fmla="*/ 50 w 120"/>
                <a:gd name="T35" fmla="*/ 156 h 169"/>
                <a:gd name="T36" fmla="*/ 22 w 120"/>
                <a:gd name="T37" fmla="*/ 133 h 169"/>
                <a:gd name="T38" fmla="*/ 6 w 120"/>
                <a:gd name="T39" fmla="*/ 125 h 169"/>
                <a:gd name="T40" fmla="*/ 8 w 120"/>
                <a:gd name="T41" fmla="*/ 120 h 169"/>
                <a:gd name="T42" fmla="*/ 13 w 120"/>
                <a:gd name="T43" fmla="*/ 113 h 169"/>
                <a:gd name="T44" fmla="*/ 2 w 120"/>
                <a:gd name="T45" fmla="*/ 94 h 169"/>
                <a:gd name="T46" fmla="*/ 6 w 120"/>
                <a:gd name="T47" fmla="*/ 72 h 169"/>
                <a:gd name="T48" fmla="*/ 18 w 120"/>
                <a:gd name="T49" fmla="*/ 41 h 169"/>
                <a:gd name="T50" fmla="*/ 24 w 120"/>
                <a:gd name="T51" fmla="*/ 38 h 169"/>
                <a:gd name="T52" fmla="*/ 21 w 120"/>
                <a:gd name="T53" fmla="*/ 33 h 169"/>
                <a:gd name="T54" fmla="*/ 19 w 120"/>
                <a:gd name="T55" fmla="*/ 28 h 169"/>
                <a:gd name="T56" fmla="*/ 19 w 120"/>
                <a:gd name="T57" fmla="*/ 27 h 169"/>
                <a:gd name="T58" fmla="*/ 21 w 120"/>
                <a:gd name="T59" fmla="*/ 25 h 169"/>
                <a:gd name="T60" fmla="*/ 28 w 120"/>
                <a:gd name="T61" fmla="*/ 16 h 169"/>
                <a:gd name="T62" fmla="*/ 45 w 120"/>
                <a:gd name="T63" fmla="*/ 15 h 169"/>
                <a:gd name="T64" fmla="*/ 35 w 120"/>
                <a:gd name="T65" fmla="*/ 0 h 169"/>
                <a:gd name="T66" fmla="*/ 51 w 120"/>
                <a:gd name="T67" fmla="*/ 2 h 169"/>
                <a:gd name="T68" fmla="*/ 57 w 120"/>
                <a:gd name="T69" fmla="*/ 13 h 169"/>
                <a:gd name="T70" fmla="*/ 58 w 120"/>
                <a:gd name="T71" fmla="*/ 15 h 169"/>
                <a:gd name="T72" fmla="*/ 62 w 120"/>
                <a:gd name="T73" fmla="*/ 20 h 169"/>
                <a:gd name="T74" fmla="*/ 64 w 120"/>
                <a:gd name="T75" fmla="*/ 21 h 169"/>
                <a:gd name="T76" fmla="*/ 74 w 120"/>
                <a:gd name="T77" fmla="*/ 28 h 169"/>
                <a:gd name="T78" fmla="*/ 79 w 120"/>
                <a:gd name="T79" fmla="*/ 32 h 169"/>
                <a:gd name="T80" fmla="*/ 82 w 120"/>
                <a:gd name="T81" fmla="*/ 35 h 169"/>
                <a:gd name="T82" fmla="*/ 82 w 120"/>
                <a:gd name="T83" fmla="*/ 37 h 169"/>
                <a:gd name="T84" fmla="*/ 82 w 120"/>
                <a:gd name="T85" fmla="*/ 39 h 169"/>
                <a:gd name="T86" fmla="*/ 83 w 120"/>
                <a:gd name="T87" fmla="*/ 41 h 169"/>
                <a:gd name="T88" fmla="*/ 86 w 120"/>
                <a:gd name="T89" fmla="*/ 44 h 169"/>
                <a:gd name="T90" fmla="*/ 90 w 120"/>
                <a:gd name="T91" fmla="*/ 47 h 169"/>
                <a:gd name="T92" fmla="*/ 100 w 120"/>
                <a:gd name="T93" fmla="*/ 51 h 169"/>
                <a:gd name="T94" fmla="*/ 114 w 120"/>
                <a:gd name="T95" fmla="*/ 56 h 169"/>
                <a:gd name="T96" fmla="*/ 116 w 120"/>
                <a:gd name="T97" fmla="*/ 57 h 169"/>
                <a:gd name="T98" fmla="*/ 118 w 120"/>
                <a:gd name="T99" fmla="*/ 59 h 169"/>
                <a:gd name="T100" fmla="*/ 119 w 120"/>
                <a:gd name="T101" fmla="*/ 63 h 169"/>
                <a:gd name="T102" fmla="*/ 120 w 120"/>
                <a:gd name="T103" fmla="*/ 66 h 169"/>
                <a:gd name="T104" fmla="*/ 119 w 120"/>
                <a:gd name="T105" fmla="*/ 70 h 169"/>
                <a:gd name="T106" fmla="*/ 118 w 120"/>
                <a:gd name="T107" fmla="*/ 73 h 169"/>
                <a:gd name="T108" fmla="*/ 117 w 120"/>
                <a:gd name="T109" fmla="*/ 75 h 169"/>
                <a:gd name="T110" fmla="*/ 115 w 120"/>
                <a:gd name="T111" fmla="*/ 77 h 169"/>
                <a:gd name="T112" fmla="*/ 114 w 120"/>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69">
                  <a:moveTo>
                    <a:pt x="114" y="77"/>
                  </a:moveTo>
                  <a:lnTo>
                    <a:pt x="114" y="77"/>
                  </a:lnTo>
                  <a:lnTo>
                    <a:pt x="109" y="76"/>
                  </a:lnTo>
                  <a:lnTo>
                    <a:pt x="106" y="75"/>
                  </a:lnTo>
                  <a:lnTo>
                    <a:pt x="103" y="75"/>
                  </a:lnTo>
                  <a:lnTo>
                    <a:pt x="100" y="74"/>
                  </a:lnTo>
                  <a:lnTo>
                    <a:pt x="99" y="74"/>
                  </a:lnTo>
                  <a:lnTo>
                    <a:pt x="98" y="74"/>
                  </a:lnTo>
                  <a:lnTo>
                    <a:pt x="97" y="75"/>
                  </a:lnTo>
                  <a:lnTo>
                    <a:pt x="97" y="75"/>
                  </a:lnTo>
                  <a:lnTo>
                    <a:pt x="97" y="76"/>
                  </a:lnTo>
                  <a:lnTo>
                    <a:pt x="97" y="77"/>
                  </a:lnTo>
                  <a:lnTo>
                    <a:pt x="97" y="77"/>
                  </a:lnTo>
                  <a:lnTo>
                    <a:pt x="99" y="78"/>
                  </a:lnTo>
                  <a:lnTo>
                    <a:pt x="100" y="80"/>
                  </a:lnTo>
                  <a:lnTo>
                    <a:pt x="101" y="82"/>
                  </a:lnTo>
                  <a:lnTo>
                    <a:pt x="103" y="84"/>
                  </a:lnTo>
                  <a:lnTo>
                    <a:pt x="104" y="86"/>
                  </a:lnTo>
                  <a:lnTo>
                    <a:pt x="105" y="89"/>
                  </a:lnTo>
                  <a:lnTo>
                    <a:pt x="106" y="91"/>
                  </a:lnTo>
                  <a:lnTo>
                    <a:pt x="106" y="93"/>
                  </a:lnTo>
                  <a:lnTo>
                    <a:pt x="107" y="95"/>
                  </a:lnTo>
                  <a:lnTo>
                    <a:pt x="107" y="97"/>
                  </a:lnTo>
                  <a:lnTo>
                    <a:pt x="104" y="94"/>
                  </a:lnTo>
                  <a:lnTo>
                    <a:pt x="100" y="98"/>
                  </a:lnTo>
                  <a:lnTo>
                    <a:pt x="99" y="97"/>
                  </a:lnTo>
                  <a:lnTo>
                    <a:pt x="82" y="95"/>
                  </a:lnTo>
                  <a:lnTo>
                    <a:pt x="80" y="87"/>
                  </a:lnTo>
                  <a:lnTo>
                    <a:pt x="76" y="84"/>
                  </a:lnTo>
                  <a:lnTo>
                    <a:pt x="67" y="95"/>
                  </a:lnTo>
                  <a:lnTo>
                    <a:pt x="65" y="111"/>
                  </a:lnTo>
                  <a:lnTo>
                    <a:pt x="54" y="140"/>
                  </a:lnTo>
                  <a:lnTo>
                    <a:pt x="59" y="169"/>
                  </a:lnTo>
                  <a:lnTo>
                    <a:pt x="53" y="169"/>
                  </a:lnTo>
                  <a:lnTo>
                    <a:pt x="51" y="164"/>
                  </a:lnTo>
                  <a:lnTo>
                    <a:pt x="50" y="156"/>
                  </a:lnTo>
                  <a:lnTo>
                    <a:pt x="38" y="141"/>
                  </a:lnTo>
                  <a:lnTo>
                    <a:pt x="22" y="133"/>
                  </a:lnTo>
                  <a:lnTo>
                    <a:pt x="16" y="126"/>
                  </a:lnTo>
                  <a:lnTo>
                    <a:pt x="6" y="125"/>
                  </a:lnTo>
                  <a:lnTo>
                    <a:pt x="4" y="119"/>
                  </a:lnTo>
                  <a:lnTo>
                    <a:pt x="8" y="120"/>
                  </a:lnTo>
                  <a:lnTo>
                    <a:pt x="12" y="119"/>
                  </a:lnTo>
                  <a:lnTo>
                    <a:pt x="13" y="113"/>
                  </a:lnTo>
                  <a:lnTo>
                    <a:pt x="6" y="110"/>
                  </a:lnTo>
                  <a:lnTo>
                    <a:pt x="2" y="94"/>
                  </a:lnTo>
                  <a:lnTo>
                    <a:pt x="6" y="82"/>
                  </a:lnTo>
                  <a:lnTo>
                    <a:pt x="6" y="72"/>
                  </a:lnTo>
                  <a:lnTo>
                    <a:pt x="0" y="63"/>
                  </a:lnTo>
                  <a:lnTo>
                    <a:pt x="18" y="41"/>
                  </a:lnTo>
                  <a:lnTo>
                    <a:pt x="24" y="38"/>
                  </a:lnTo>
                  <a:lnTo>
                    <a:pt x="24" y="38"/>
                  </a:lnTo>
                  <a:lnTo>
                    <a:pt x="23" y="37"/>
                  </a:lnTo>
                  <a:lnTo>
                    <a:pt x="21" y="33"/>
                  </a:lnTo>
                  <a:lnTo>
                    <a:pt x="20" y="30"/>
                  </a:lnTo>
                  <a:lnTo>
                    <a:pt x="19" y="28"/>
                  </a:lnTo>
                  <a:lnTo>
                    <a:pt x="19" y="27"/>
                  </a:lnTo>
                  <a:lnTo>
                    <a:pt x="19" y="27"/>
                  </a:lnTo>
                  <a:lnTo>
                    <a:pt x="20" y="26"/>
                  </a:lnTo>
                  <a:lnTo>
                    <a:pt x="21" y="25"/>
                  </a:lnTo>
                  <a:lnTo>
                    <a:pt x="24" y="21"/>
                  </a:lnTo>
                  <a:lnTo>
                    <a:pt x="28" y="16"/>
                  </a:lnTo>
                  <a:lnTo>
                    <a:pt x="40" y="24"/>
                  </a:lnTo>
                  <a:lnTo>
                    <a:pt x="45" y="15"/>
                  </a:lnTo>
                  <a:lnTo>
                    <a:pt x="34" y="10"/>
                  </a:lnTo>
                  <a:lnTo>
                    <a:pt x="35" y="0"/>
                  </a:lnTo>
                  <a:lnTo>
                    <a:pt x="46" y="6"/>
                  </a:lnTo>
                  <a:lnTo>
                    <a:pt x="51" y="2"/>
                  </a:lnTo>
                  <a:lnTo>
                    <a:pt x="51" y="2"/>
                  </a:lnTo>
                  <a:lnTo>
                    <a:pt x="57" y="13"/>
                  </a:lnTo>
                  <a:lnTo>
                    <a:pt x="57" y="13"/>
                  </a:lnTo>
                  <a:lnTo>
                    <a:pt x="58" y="15"/>
                  </a:lnTo>
                  <a:lnTo>
                    <a:pt x="60" y="18"/>
                  </a:lnTo>
                  <a:lnTo>
                    <a:pt x="62" y="20"/>
                  </a:lnTo>
                  <a:lnTo>
                    <a:pt x="64" y="21"/>
                  </a:lnTo>
                  <a:lnTo>
                    <a:pt x="64" y="21"/>
                  </a:lnTo>
                  <a:lnTo>
                    <a:pt x="71" y="26"/>
                  </a:lnTo>
                  <a:lnTo>
                    <a:pt x="74" y="28"/>
                  </a:lnTo>
                  <a:lnTo>
                    <a:pt x="77" y="30"/>
                  </a:lnTo>
                  <a:lnTo>
                    <a:pt x="79" y="32"/>
                  </a:lnTo>
                  <a:lnTo>
                    <a:pt x="81" y="34"/>
                  </a:lnTo>
                  <a:lnTo>
                    <a:pt x="82" y="35"/>
                  </a:lnTo>
                  <a:lnTo>
                    <a:pt x="82" y="36"/>
                  </a:lnTo>
                  <a:lnTo>
                    <a:pt x="82" y="37"/>
                  </a:lnTo>
                  <a:lnTo>
                    <a:pt x="82" y="39"/>
                  </a:lnTo>
                  <a:lnTo>
                    <a:pt x="82" y="39"/>
                  </a:lnTo>
                  <a:lnTo>
                    <a:pt x="82" y="40"/>
                  </a:lnTo>
                  <a:lnTo>
                    <a:pt x="83" y="41"/>
                  </a:lnTo>
                  <a:lnTo>
                    <a:pt x="84" y="43"/>
                  </a:lnTo>
                  <a:lnTo>
                    <a:pt x="86" y="44"/>
                  </a:lnTo>
                  <a:lnTo>
                    <a:pt x="88" y="45"/>
                  </a:lnTo>
                  <a:lnTo>
                    <a:pt x="90" y="47"/>
                  </a:lnTo>
                  <a:lnTo>
                    <a:pt x="94" y="49"/>
                  </a:lnTo>
                  <a:lnTo>
                    <a:pt x="100" y="51"/>
                  </a:lnTo>
                  <a:lnTo>
                    <a:pt x="105" y="53"/>
                  </a:lnTo>
                  <a:lnTo>
                    <a:pt x="114" y="56"/>
                  </a:lnTo>
                  <a:lnTo>
                    <a:pt x="114" y="56"/>
                  </a:lnTo>
                  <a:lnTo>
                    <a:pt x="116" y="57"/>
                  </a:lnTo>
                  <a:lnTo>
                    <a:pt x="117" y="58"/>
                  </a:lnTo>
                  <a:lnTo>
                    <a:pt x="118" y="59"/>
                  </a:lnTo>
                  <a:lnTo>
                    <a:pt x="119" y="61"/>
                  </a:lnTo>
                  <a:lnTo>
                    <a:pt x="119" y="63"/>
                  </a:lnTo>
                  <a:lnTo>
                    <a:pt x="120" y="65"/>
                  </a:lnTo>
                  <a:lnTo>
                    <a:pt x="120" y="66"/>
                  </a:lnTo>
                  <a:lnTo>
                    <a:pt x="119" y="68"/>
                  </a:lnTo>
                  <a:lnTo>
                    <a:pt x="119" y="70"/>
                  </a:lnTo>
                  <a:lnTo>
                    <a:pt x="119" y="72"/>
                  </a:lnTo>
                  <a:lnTo>
                    <a:pt x="118" y="73"/>
                  </a:lnTo>
                  <a:lnTo>
                    <a:pt x="117" y="74"/>
                  </a:lnTo>
                  <a:lnTo>
                    <a:pt x="117" y="75"/>
                  </a:lnTo>
                  <a:lnTo>
                    <a:pt x="116" y="76"/>
                  </a:lnTo>
                  <a:lnTo>
                    <a:pt x="115" y="77"/>
                  </a:lnTo>
                  <a:lnTo>
                    <a:pt x="114" y="77"/>
                  </a:lnTo>
                  <a:lnTo>
                    <a:pt x="114" y="77"/>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06" name="Freeform 601"/>
            <p:cNvSpPr>
              <a:spLocks/>
            </p:cNvSpPr>
            <p:nvPr/>
          </p:nvSpPr>
          <p:spPr bwMode="auto">
            <a:xfrm>
              <a:off x="6925" y="3049"/>
              <a:ext cx="410" cy="213"/>
            </a:xfrm>
            <a:custGeom>
              <a:avLst/>
              <a:gdLst>
                <a:gd name="T0" fmla="*/ 410 w 410"/>
                <a:gd name="T1" fmla="*/ 191 h 213"/>
                <a:gd name="T2" fmla="*/ 400 w 410"/>
                <a:gd name="T3" fmla="*/ 200 h 213"/>
                <a:gd name="T4" fmla="*/ 396 w 410"/>
                <a:gd name="T5" fmla="*/ 213 h 213"/>
                <a:gd name="T6" fmla="*/ 384 w 410"/>
                <a:gd name="T7" fmla="*/ 204 h 213"/>
                <a:gd name="T8" fmla="*/ 365 w 410"/>
                <a:gd name="T9" fmla="*/ 199 h 213"/>
                <a:gd name="T10" fmla="*/ 345 w 410"/>
                <a:gd name="T11" fmla="*/ 181 h 213"/>
                <a:gd name="T12" fmla="*/ 332 w 410"/>
                <a:gd name="T13" fmla="*/ 190 h 213"/>
                <a:gd name="T14" fmla="*/ 303 w 410"/>
                <a:gd name="T15" fmla="*/ 188 h 213"/>
                <a:gd name="T16" fmla="*/ 271 w 410"/>
                <a:gd name="T17" fmla="*/ 178 h 213"/>
                <a:gd name="T18" fmla="*/ 238 w 410"/>
                <a:gd name="T19" fmla="*/ 183 h 213"/>
                <a:gd name="T20" fmla="*/ 201 w 410"/>
                <a:gd name="T21" fmla="*/ 182 h 213"/>
                <a:gd name="T22" fmla="*/ 197 w 410"/>
                <a:gd name="T23" fmla="*/ 174 h 213"/>
                <a:gd name="T24" fmla="*/ 184 w 410"/>
                <a:gd name="T25" fmla="*/ 167 h 213"/>
                <a:gd name="T26" fmla="*/ 174 w 410"/>
                <a:gd name="T27" fmla="*/ 149 h 213"/>
                <a:gd name="T28" fmla="*/ 162 w 410"/>
                <a:gd name="T29" fmla="*/ 147 h 213"/>
                <a:gd name="T30" fmla="*/ 154 w 410"/>
                <a:gd name="T31" fmla="*/ 158 h 213"/>
                <a:gd name="T32" fmla="*/ 143 w 410"/>
                <a:gd name="T33" fmla="*/ 159 h 213"/>
                <a:gd name="T34" fmla="*/ 124 w 410"/>
                <a:gd name="T35" fmla="*/ 163 h 213"/>
                <a:gd name="T36" fmla="*/ 117 w 410"/>
                <a:gd name="T37" fmla="*/ 159 h 213"/>
                <a:gd name="T38" fmla="*/ 117 w 410"/>
                <a:gd name="T39" fmla="*/ 141 h 213"/>
                <a:gd name="T40" fmla="*/ 107 w 410"/>
                <a:gd name="T41" fmla="*/ 127 h 213"/>
                <a:gd name="T42" fmla="*/ 103 w 410"/>
                <a:gd name="T43" fmla="*/ 90 h 213"/>
                <a:gd name="T44" fmla="*/ 86 w 410"/>
                <a:gd name="T45" fmla="*/ 72 h 213"/>
                <a:gd name="T46" fmla="*/ 82 w 410"/>
                <a:gd name="T47" fmla="*/ 59 h 213"/>
                <a:gd name="T48" fmla="*/ 74 w 410"/>
                <a:gd name="T49" fmla="*/ 53 h 213"/>
                <a:gd name="T50" fmla="*/ 47 w 410"/>
                <a:gd name="T51" fmla="*/ 51 h 213"/>
                <a:gd name="T52" fmla="*/ 31 w 410"/>
                <a:gd name="T53" fmla="*/ 45 h 213"/>
                <a:gd name="T54" fmla="*/ 24 w 410"/>
                <a:gd name="T55" fmla="*/ 31 h 213"/>
                <a:gd name="T56" fmla="*/ 25 w 410"/>
                <a:gd name="T57" fmla="*/ 27 h 213"/>
                <a:gd name="T58" fmla="*/ 19 w 410"/>
                <a:gd name="T59" fmla="*/ 29 h 213"/>
                <a:gd name="T60" fmla="*/ 5 w 410"/>
                <a:gd name="T61" fmla="*/ 20 h 213"/>
                <a:gd name="T62" fmla="*/ 0 w 410"/>
                <a:gd name="T63" fmla="*/ 8 h 213"/>
                <a:gd name="T64" fmla="*/ 20 w 410"/>
                <a:gd name="T65" fmla="*/ 0 h 213"/>
                <a:gd name="T66" fmla="*/ 45 w 410"/>
                <a:gd name="T67" fmla="*/ 9 h 213"/>
                <a:gd name="T68" fmla="*/ 79 w 410"/>
                <a:gd name="T69" fmla="*/ 12 h 213"/>
                <a:gd name="T70" fmla="*/ 98 w 410"/>
                <a:gd name="T71" fmla="*/ 20 h 213"/>
                <a:gd name="T72" fmla="*/ 124 w 410"/>
                <a:gd name="T73" fmla="*/ 22 h 213"/>
                <a:gd name="T74" fmla="*/ 167 w 410"/>
                <a:gd name="T75" fmla="*/ 39 h 213"/>
                <a:gd name="T76" fmla="*/ 208 w 410"/>
                <a:gd name="T77" fmla="*/ 45 h 213"/>
                <a:gd name="T78" fmla="*/ 227 w 410"/>
                <a:gd name="T79" fmla="*/ 53 h 213"/>
                <a:gd name="T80" fmla="*/ 240 w 410"/>
                <a:gd name="T81" fmla="*/ 69 h 213"/>
                <a:gd name="T82" fmla="*/ 260 w 410"/>
                <a:gd name="T83" fmla="*/ 76 h 213"/>
                <a:gd name="T84" fmla="*/ 263 w 410"/>
                <a:gd name="T85" fmla="*/ 85 h 213"/>
                <a:gd name="T86" fmla="*/ 275 w 410"/>
                <a:gd name="T87" fmla="*/ 87 h 213"/>
                <a:gd name="T88" fmla="*/ 301 w 410"/>
                <a:gd name="T89" fmla="*/ 80 h 213"/>
                <a:gd name="T90" fmla="*/ 314 w 410"/>
                <a:gd name="T91" fmla="*/ 72 h 213"/>
                <a:gd name="T92" fmla="*/ 331 w 410"/>
                <a:gd name="T93" fmla="*/ 87 h 213"/>
                <a:gd name="T94" fmla="*/ 357 w 410"/>
                <a:gd name="T95" fmla="*/ 91 h 213"/>
                <a:gd name="T96" fmla="*/ 365 w 410"/>
                <a:gd name="T97" fmla="*/ 104 h 213"/>
                <a:gd name="T98" fmla="*/ 364 w 410"/>
                <a:gd name="T99" fmla="*/ 113 h 213"/>
                <a:gd name="T100" fmla="*/ 383 w 410"/>
                <a:gd name="T101" fmla="*/ 127 h 213"/>
                <a:gd name="T102" fmla="*/ 396 w 410"/>
                <a:gd name="T103" fmla="*/ 131 h 213"/>
                <a:gd name="T104" fmla="*/ 394 w 410"/>
                <a:gd name="T105" fmla="*/ 144 h 213"/>
                <a:gd name="T106" fmla="*/ 377 w 410"/>
                <a:gd name="T107" fmla="*/ 155 h 213"/>
                <a:gd name="T108" fmla="*/ 379 w 410"/>
                <a:gd name="T109" fmla="*/ 166 h 213"/>
                <a:gd name="T110" fmla="*/ 393 w 410"/>
                <a:gd name="T111" fmla="*/ 175 h 213"/>
                <a:gd name="T112" fmla="*/ 397 w 410"/>
                <a:gd name="T113" fmla="*/ 181 h 213"/>
                <a:gd name="T114" fmla="*/ 410 w 410"/>
                <a:gd name="T115" fmla="*/ 19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0" h="213">
                  <a:moveTo>
                    <a:pt x="410" y="191"/>
                  </a:moveTo>
                  <a:lnTo>
                    <a:pt x="400" y="200"/>
                  </a:lnTo>
                  <a:lnTo>
                    <a:pt x="396" y="213"/>
                  </a:lnTo>
                  <a:lnTo>
                    <a:pt x="384" y="204"/>
                  </a:lnTo>
                  <a:lnTo>
                    <a:pt x="365" y="199"/>
                  </a:lnTo>
                  <a:lnTo>
                    <a:pt x="345" y="181"/>
                  </a:lnTo>
                  <a:lnTo>
                    <a:pt x="332" y="190"/>
                  </a:lnTo>
                  <a:lnTo>
                    <a:pt x="303" y="188"/>
                  </a:lnTo>
                  <a:lnTo>
                    <a:pt x="271" y="178"/>
                  </a:lnTo>
                  <a:lnTo>
                    <a:pt x="238" y="183"/>
                  </a:lnTo>
                  <a:lnTo>
                    <a:pt x="201" y="182"/>
                  </a:lnTo>
                  <a:lnTo>
                    <a:pt x="197" y="174"/>
                  </a:lnTo>
                  <a:lnTo>
                    <a:pt x="184" y="167"/>
                  </a:lnTo>
                  <a:lnTo>
                    <a:pt x="174" y="149"/>
                  </a:lnTo>
                  <a:lnTo>
                    <a:pt x="162" y="147"/>
                  </a:lnTo>
                  <a:lnTo>
                    <a:pt x="154" y="158"/>
                  </a:lnTo>
                  <a:lnTo>
                    <a:pt x="143" y="159"/>
                  </a:lnTo>
                  <a:lnTo>
                    <a:pt x="124" y="163"/>
                  </a:lnTo>
                  <a:lnTo>
                    <a:pt x="117" y="159"/>
                  </a:lnTo>
                  <a:lnTo>
                    <a:pt x="117" y="141"/>
                  </a:lnTo>
                  <a:lnTo>
                    <a:pt x="107" y="127"/>
                  </a:lnTo>
                  <a:lnTo>
                    <a:pt x="103" y="90"/>
                  </a:lnTo>
                  <a:lnTo>
                    <a:pt x="86" y="72"/>
                  </a:lnTo>
                  <a:lnTo>
                    <a:pt x="82" y="59"/>
                  </a:lnTo>
                  <a:lnTo>
                    <a:pt x="74" y="53"/>
                  </a:lnTo>
                  <a:lnTo>
                    <a:pt x="47" y="51"/>
                  </a:lnTo>
                  <a:lnTo>
                    <a:pt x="31" y="45"/>
                  </a:lnTo>
                  <a:lnTo>
                    <a:pt x="24" y="31"/>
                  </a:lnTo>
                  <a:lnTo>
                    <a:pt x="25" y="27"/>
                  </a:lnTo>
                  <a:lnTo>
                    <a:pt x="19" y="29"/>
                  </a:lnTo>
                  <a:lnTo>
                    <a:pt x="5" y="20"/>
                  </a:lnTo>
                  <a:lnTo>
                    <a:pt x="0" y="8"/>
                  </a:lnTo>
                  <a:lnTo>
                    <a:pt x="20" y="0"/>
                  </a:lnTo>
                  <a:lnTo>
                    <a:pt x="45" y="9"/>
                  </a:lnTo>
                  <a:lnTo>
                    <a:pt x="79" y="12"/>
                  </a:lnTo>
                  <a:lnTo>
                    <a:pt x="98" y="20"/>
                  </a:lnTo>
                  <a:lnTo>
                    <a:pt x="124" y="22"/>
                  </a:lnTo>
                  <a:lnTo>
                    <a:pt x="167" y="39"/>
                  </a:lnTo>
                  <a:lnTo>
                    <a:pt x="208" y="45"/>
                  </a:lnTo>
                  <a:lnTo>
                    <a:pt x="227" y="53"/>
                  </a:lnTo>
                  <a:lnTo>
                    <a:pt x="240" y="69"/>
                  </a:lnTo>
                  <a:lnTo>
                    <a:pt x="260" y="76"/>
                  </a:lnTo>
                  <a:lnTo>
                    <a:pt x="263" y="85"/>
                  </a:lnTo>
                  <a:lnTo>
                    <a:pt x="275" y="87"/>
                  </a:lnTo>
                  <a:lnTo>
                    <a:pt x="301" y="80"/>
                  </a:lnTo>
                  <a:lnTo>
                    <a:pt x="314" y="72"/>
                  </a:lnTo>
                  <a:lnTo>
                    <a:pt x="331" y="87"/>
                  </a:lnTo>
                  <a:lnTo>
                    <a:pt x="357" y="91"/>
                  </a:lnTo>
                  <a:lnTo>
                    <a:pt x="365" y="104"/>
                  </a:lnTo>
                  <a:lnTo>
                    <a:pt x="364" y="113"/>
                  </a:lnTo>
                  <a:lnTo>
                    <a:pt x="383" y="127"/>
                  </a:lnTo>
                  <a:lnTo>
                    <a:pt x="396" y="131"/>
                  </a:lnTo>
                  <a:lnTo>
                    <a:pt x="394" y="144"/>
                  </a:lnTo>
                  <a:lnTo>
                    <a:pt x="377" y="155"/>
                  </a:lnTo>
                  <a:lnTo>
                    <a:pt x="379" y="166"/>
                  </a:lnTo>
                  <a:lnTo>
                    <a:pt x="393" y="175"/>
                  </a:lnTo>
                  <a:lnTo>
                    <a:pt x="397" y="181"/>
                  </a:lnTo>
                  <a:lnTo>
                    <a:pt x="410" y="19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07" name="Freeform 602"/>
            <p:cNvSpPr>
              <a:spLocks/>
            </p:cNvSpPr>
            <p:nvPr/>
          </p:nvSpPr>
          <p:spPr bwMode="auto">
            <a:xfrm>
              <a:off x="6925" y="3049"/>
              <a:ext cx="410" cy="213"/>
            </a:xfrm>
            <a:custGeom>
              <a:avLst/>
              <a:gdLst>
                <a:gd name="T0" fmla="*/ 410 w 410"/>
                <a:gd name="T1" fmla="*/ 191 h 213"/>
                <a:gd name="T2" fmla="*/ 400 w 410"/>
                <a:gd name="T3" fmla="*/ 200 h 213"/>
                <a:gd name="T4" fmla="*/ 396 w 410"/>
                <a:gd name="T5" fmla="*/ 213 h 213"/>
                <a:gd name="T6" fmla="*/ 384 w 410"/>
                <a:gd name="T7" fmla="*/ 204 h 213"/>
                <a:gd name="T8" fmla="*/ 365 w 410"/>
                <a:gd name="T9" fmla="*/ 199 h 213"/>
                <a:gd name="T10" fmla="*/ 345 w 410"/>
                <a:gd name="T11" fmla="*/ 181 h 213"/>
                <a:gd name="T12" fmla="*/ 332 w 410"/>
                <a:gd name="T13" fmla="*/ 190 h 213"/>
                <a:gd name="T14" fmla="*/ 303 w 410"/>
                <a:gd name="T15" fmla="*/ 188 h 213"/>
                <a:gd name="T16" fmla="*/ 271 w 410"/>
                <a:gd name="T17" fmla="*/ 178 h 213"/>
                <a:gd name="T18" fmla="*/ 238 w 410"/>
                <a:gd name="T19" fmla="*/ 183 h 213"/>
                <a:gd name="T20" fmla="*/ 201 w 410"/>
                <a:gd name="T21" fmla="*/ 182 h 213"/>
                <a:gd name="T22" fmla="*/ 197 w 410"/>
                <a:gd name="T23" fmla="*/ 174 h 213"/>
                <a:gd name="T24" fmla="*/ 184 w 410"/>
                <a:gd name="T25" fmla="*/ 167 h 213"/>
                <a:gd name="T26" fmla="*/ 174 w 410"/>
                <a:gd name="T27" fmla="*/ 149 h 213"/>
                <a:gd name="T28" fmla="*/ 162 w 410"/>
                <a:gd name="T29" fmla="*/ 147 h 213"/>
                <a:gd name="T30" fmla="*/ 154 w 410"/>
                <a:gd name="T31" fmla="*/ 158 h 213"/>
                <a:gd name="T32" fmla="*/ 143 w 410"/>
                <a:gd name="T33" fmla="*/ 159 h 213"/>
                <a:gd name="T34" fmla="*/ 124 w 410"/>
                <a:gd name="T35" fmla="*/ 163 h 213"/>
                <a:gd name="T36" fmla="*/ 117 w 410"/>
                <a:gd name="T37" fmla="*/ 159 h 213"/>
                <a:gd name="T38" fmla="*/ 117 w 410"/>
                <a:gd name="T39" fmla="*/ 141 h 213"/>
                <a:gd name="T40" fmla="*/ 107 w 410"/>
                <a:gd name="T41" fmla="*/ 127 h 213"/>
                <a:gd name="T42" fmla="*/ 103 w 410"/>
                <a:gd name="T43" fmla="*/ 90 h 213"/>
                <a:gd name="T44" fmla="*/ 86 w 410"/>
                <a:gd name="T45" fmla="*/ 72 h 213"/>
                <a:gd name="T46" fmla="*/ 82 w 410"/>
                <a:gd name="T47" fmla="*/ 59 h 213"/>
                <a:gd name="T48" fmla="*/ 74 w 410"/>
                <a:gd name="T49" fmla="*/ 53 h 213"/>
                <a:gd name="T50" fmla="*/ 47 w 410"/>
                <a:gd name="T51" fmla="*/ 51 h 213"/>
                <a:gd name="T52" fmla="*/ 31 w 410"/>
                <a:gd name="T53" fmla="*/ 45 h 213"/>
                <a:gd name="T54" fmla="*/ 24 w 410"/>
                <a:gd name="T55" fmla="*/ 31 h 213"/>
                <a:gd name="T56" fmla="*/ 25 w 410"/>
                <a:gd name="T57" fmla="*/ 27 h 213"/>
                <a:gd name="T58" fmla="*/ 19 w 410"/>
                <a:gd name="T59" fmla="*/ 29 h 213"/>
                <a:gd name="T60" fmla="*/ 5 w 410"/>
                <a:gd name="T61" fmla="*/ 20 h 213"/>
                <a:gd name="T62" fmla="*/ 0 w 410"/>
                <a:gd name="T63" fmla="*/ 8 h 213"/>
                <a:gd name="T64" fmla="*/ 20 w 410"/>
                <a:gd name="T65" fmla="*/ 0 h 213"/>
                <a:gd name="T66" fmla="*/ 45 w 410"/>
                <a:gd name="T67" fmla="*/ 9 h 213"/>
                <a:gd name="T68" fmla="*/ 79 w 410"/>
                <a:gd name="T69" fmla="*/ 12 h 213"/>
                <a:gd name="T70" fmla="*/ 98 w 410"/>
                <a:gd name="T71" fmla="*/ 20 h 213"/>
                <a:gd name="T72" fmla="*/ 124 w 410"/>
                <a:gd name="T73" fmla="*/ 22 h 213"/>
                <a:gd name="T74" fmla="*/ 167 w 410"/>
                <a:gd name="T75" fmla="*/ 39 h 213"/>
                <a:gd name="T76" fmla="*/ 208 w 410"/>
                <a:gd name="T77" fmla="*/ 45 h 213"/>
                <a:gd name="T78" fmla="*/ 227 w 410"/>
                <a:gd name="T79" fmla="*/ 53 h 213"/>
                <a:gd name="T80" fmla="*/ 240 w 410"/>
                <a:gd name="T81" fmla="*/ 69 h 213"/>
                <a:gd name="T82" fmla="*/ 260 w 410"/>
                <a:gd name="T83" fmla="*/ 76 h 213"/>
                <a:gd name="T84" fmla="*/ 263 w 410"/>
                <a:gd name="T85" fmla="*/ 85 h 213"/>
                <a:gd name="T86" fmla="*/ 275 w 410"/>
                <a:gd name="T87" fmla="*/ 87 h 213"/>
                <a:gd name="T88" fmla="*/ 301 w 410"/>
                <a:gd name="T89" fmla="*/ 80 h 213"/>
                <a:gd name="T90" fmla="*/ 314 w 410"/>
                <a:gd name="T91" fmla="*/ 72 h 213"/>
                <a:gd name="T92" fmla="*/ 331 w 410"/>
                <a:gd name="T93" fmla="*/ 87 h 213"/>
                <a:gd name="T94" fmla="*/ 357 w 410"/>
                <a:gd name="T95" fmla="*/ 91 h 213"/>
                <a:gd name="T96" fmla="*/ 365 w 410"/>
                <a:gd name="T97" fmla="*/ 104 h 213"/>
                <a:gd name="T98" fmla="*/ 364 w 410"/>
                <a:gd name="T99" fmla="*/ 113 h 213"/>
                <a:gd name="T100" fmla="*/ 383 w 410"/>
                <a:gd name="T101" fmla="*/ 127 h 213"/>
                <a:gd name="T102" fmla="*/ 396 w 410"/>
                <a:gd name="T103" fmla="*/ 131 h 213"/>
                <a:gd name="T104" fmla="*/ 394 w 410"/>
                <a:gd name="T105" fmla="*/ 144 h 213"/>
                <a:gd name="T106" fmla="*/ 377 w 410"/>
                <a:gd name="T107" fmla="*/ 155 h 213"/>
                <a:gd name="T108" fmla="*/ 379 w 410"/>
                <a:gd name="T109" fmla="*/ 166 h 213"/>
                <a:gd name="T110" fmla="*/ 393 w 410"/>
                <a:gd name="T111" fmla="*/ 175 h 213"/>
                <a:gd name="T112" fmla="*/ 397 w 410"/>
                <a:gd name="T113" fmla="*/ 181 h 213"/>
                <a:gd name="T114" fmla="*/ 410 w 410"/>
                <a:gd name="T115" fmla="*/ 19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0" h="213">
                  <a:moveTo>
                    <a:pt x="410" y="191"/>
                  </a:moveTo>
                  <a:lnTo>
                    <a:pt x="400" y="200"/>
                  </a:lnTo>
                  <a:lnTo>
                    <a:pt x="396" y="213"/>
                  </a:lnTo>
                  <a:lnTo>
                    <a:pt x="384" y="204"/>
                  </a:lnTo>
                  <a:lnTo>
                    <a:pt x="365" y="199"/>
                  </a:lnTo>
                  <a:lnTo>
                    <a:pt x="345" y="181"/>
                  </a:lnTo>
                  <a:lnTo>
                    <a:pt x="332" y="190"/>
                  </a:lnTo>
                  <a:lnTo>
                    <a:pt x="303" y="188"/>
                  </a:lnTo>
                  <a:lnTo>
                    <a:pt x="271" y="178"/>
                  </a:lnTo>
                  <a:lnTo>
                    <a:pt x="238" y="183"/>
                  </a:lnTo>
                  <a:lnTo>
                    <a:pt x="201" y="182"/>
                  </a:lnTo>
                  <a:lnTo>
                    <a:pt x="197" y="174"/>
                  </a:lnTo>
                  <a:lnTo>
                    <a:pt x="184" y="167"/>
                  </a:lnTo>
                  <a:lnTo>
                    <a:pt x="174" y="149"/>
                  </a:lnTo>
                  <a:lnTo>
                    <a:pt x="162" y="147"/>
                  </a:lnTo>
                  <a:lnTo>
                    <a:pt x="154" y="158"/>
                  </a:lnTo>
                  <a:lnTo>
                    <a:pt x="143" y="159"/>
                  </a:lnTo>
                  <a:lnTo>
                    <a:pt x="124" y="163"/>
                  </a:lnTo>
                  <a:lnTo>
                    <a:pt x="117" y="159"/>
                  </a:lnTo>
                  <a:lnTo>
                    <a:pt x="117" y="141"/>
                  </a:lnTo>
                  <a:lnTo>
                    <a:pt x="107" y="127"/>
                  </a:lnTo>
                  <a:lnTo>
                    <a:pt x="103" y="90"/>
                  </a:lnTo>
                  <a:lnTo>
                    <a:pt x="86" y="72"/>
                  </a:lnTo>
                  <a:lnTo>
                    <a:pt x="82" y="59"/>
                  </a:lnTo>
                  <a:lnTo>
                    <a:pt x="74" y="53"/>
                  </a:lnTo>
                  <a:lnTo>
                    <a:pt x="47" y="51"/>
                  </a:lnTo>
                  <a:lnTo>
                    <a:pt x="31" y="45"/>
                  </a:lnTo>
                  <a:lnTo>
                    <a:pt x="24" y="31"/>
                  </a:lnTo>
                  <a:lnTo>
                    <a:pt x="25" y="27"/>
                  </a:lnTo>
                  <a:lnTo>
                    <a:pt x="19" y="29"/>
                  </a:lnTo>
                  <a:lnTo>
                    <a:pt x="5" y="20"/>
                  </a:lnTo>
                  <a:lnTo>
                    <a:pt x="0" y="8"/>
                  </a:lnTo>
                  <a:lnTo>
                    <a:pt x="20" y="0"/>
                  </a:lnTo>
                  <a:lnTo>
                    <a:pt x="45" y="9"/>
                  </a:lnTo>
                  <a:lnTo>
                    <a:pt x="79" y="12"/>
                  </a:lnTo>
                  <a:lnTo>
                    <a:pt x="98" y="20"/>
                  </a:lnTo>
                  <a:lnTo>
                    <a:pt x="124" y="22"/>
                  </a:lnTo>
                  <a:lnTo>
                    <a:pt x="167" y="39"/>
                  </a:lnTo>
                  <a:lnTo>
                    <a:pt x="208" y="45"/>
                  </a:lnTo>
                  <a:lnTo>
                    <a:pt x="227" y="53"/>
                  </a:lnTo>
                  <a:lnTo>
                    <a:pt x="240" y="69"/>
                  </a:lnTo>
                  <a:lnTo>
                    <a:pt x="260" y="76"/>
                  </a:lnTo>
                  <a:lnTo>
                    <a:pt x="263" y="85"/>
                  </a:lnTo>
                  <a:lnTo>
                    <a:pt x="275" y="87"/>
                  </a:lnTo>
                  <a:lnTo>
                    <a:pt x="301" y="80"/>
                  </a:lnTo>
                  <a:lnTo>
                    <a:pt x="314" y="72"/>
                  </a:lnTo>
                  <a:lnTo>
                    <a:pt x="331" y="87"/>
                  </a:lnTo>
                  <a:lnTo>
                    <a:pt x="357" y="91"/>
                  </a:lnTo>
                  <a:lnTo>
                    <a:pt x="365" y="104"/>
                  </a:lnTo>
                  <a:lnTo>
                    <a:pt x="364" y="113"/>
                  </a:lnTo>
                  <a:lnTo>
                    <a:pt x="383" y="127"/>
                  </a:lnTo>
                  <a:lnTo>
                    <a:pt x="396" y="131"/>
                  </a:lnTo>
                  <a:lnTo>
                    <a:pt x="394" y="144"/>
                  </a:lnTo>
                  <a:lnTo>
                    <a:pt x="377" y="155"/>
                  </a:lnTo>
                  <a:lnTo>
                    <a:pt x="379" y="166"/>
                  </a:lnTo>
                  <a:lnTo>
                    <a:pt x="393" y="175"/>
                  </a:lnTo>
                  <a:lnTo>
                    <a:pt x="397" y="181"/>
                  </a:lnTo>
                  <a:lnTo>
                    <a:pt x="410" y="191"/>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08" name="Freeform 603"/>
            <p:cNvSpPr>
              <a:spLocks/>
            </p:cNvSpPr>
            <p:nvPr/>
          </p:nvSpPr>
          <p:spPr bwMode="auto">
            <a:xfrm>
              <a:off x="7125" y="3228"/>
              <a:ext cx="248" cy="208"/>
            </a:xfrm>
            <a:custGeom>
              <a:avLst/>
              <a:gdLst>
                <a:gd name="T0" fmla="*/ 243 w 248"/>
                <a:gd name="T1" fmla="*/ 161 h 208"/>
                <a:gd name="T2" fmla="*/ 232 w 248"/>
                <a:gd name="T3" fmla="*/ 156 h 208"/>
                <a:gd name="T4" fmla="*/ 234 w 248"/>
                <a:gd name="T5" fmla="*/ 147 h 208"/>
                <a:gd name="T6" fmla="*/ 230 w 248"/>
                <a:gd name="T7" fmla="*/ 142 h 208"/>
                <a:gd name="T8" fmla="*/ 217 w 248"/>
                <a:gd name="T9" fmla="*/ 140 h 208"/>
                <a:gd name="T10" fmla="*/ 206 w 248"/>
                <a:gd name="T11" fmla="*/ 128 h 208"/>
                <a:gd name="T12" fmla="*/ 204 w 248"/>
                <a:gd name="T13" fmla="*/ 108 h 208"/>
                <a:gd name="T14" fmla="*/ 203 w 248"/>
                <a:gd name="T15" fmla="*/ 99 h 208"/>
                <a:gd name="T16" fmla="*/ 165 w 248"/>
                <a:gd name="T17" fmla="*/ 73 h 208"/>
                <a:gd name="T18" fmla="*/ 165 w 248"/>
                <a:gd name="T19" fmla="*/ 57 h 208"/>
                <a:gd name="T20" fmla="*/ 156 w 248"/>
                <a:gd name="T21" fmla="*/ 47 h 208"/>
                <a:gd name="T22" fmla="*/ 139 w 248"/>
                <a:gd name="T23" fmla="*/ 47 h 208"/>
                <a:gd name="T24" fmla="*/ 140 w 248"/>
                <a:gd name="T25" fmla="*/ 24 h 208"/>
                <a:gd name="T26" fmla="*/ 131 w 248"/>
                <a:gd name="T27" fmla="*/ 22 h 208"/>
                <a:gd name="T28" fmla="*/ 131 w 248"/>
                <a:gd name="T29" fmla="*/ 12 h 208"/>
                <a:gd name="T30" fmla="*/ 103 w 248"/>
                <a:gd name="T31" fmla="*/ 9 h 208"/>
                <a:gd name="T32" fmla="*/ 70 w 248"/>
                <a:gd name="T33" fmla="*/ 0 h 208"/>
                <a:gd name="T34" fmla="*/ 37 w 248"/>
                <a:gd name="T35" fmla="*/ 5 h 208"/>
                <a:gd name="T36" fmla="*/ 0 w 248"/>
                <a:gd name="T37" fmla="*/ 4 h 208"/>
                <a:gd name="T38" fmla="*/ 10 w 248"/>
                <a:gd name="T39" fmla="*/ 15 h 208"/>
                <a:gd name="T40" fmla="*/ 31 w 248"/>
                <a:gd name="T41" fmla="*/ 26 h 208"/>
                <a:gd name="T42" fmla="*/ 49 w 248"/>
                <a:gd name="T43" fmla="*/ 38 h 208"/>
                <a:gd name="T44" fmla="*/ 51 w 248"/>
                <a:gd name="T45" fmla="*/ 66 h 208"/>
                <a:gd name="T46" fmla="*/ 45 w 248"/>
                <a:gd name="T47" fmla="*/ 83 h 208"/>
                <a:gd name="T48" fmla="*/ 54 w 248"/>
                <a:gd name="T49" fmla="*/ 111 h 208"/>
                <a:gd name="T50" fmla="*/ 74 w 248"/>
                <a:gd name="T51" fmla="*/ 116 h 208"/>
                <a:gd name="T52" fmla="*/ 91 w 248"/>
                <a:gd name="T53" fmla="*/ 109 h 208"/>
                <a:gd name="T54" fmla="*/ 104 w 248"/>
                <a:gd name="T55" fmla="*/ 134 h 208"/>
                <a:gd name="T56" fmla="*/ 118 w 248"/>
                <a:gd name="T57" fmla="*/ 140 h 208"/>
                <a:gd name="T58" fmla="*/ 131 w 248"/>
                <a:gd name="T59" fmla="*/ 132 h 208"/>
                <a:gd name="T60" fmla="*/ 149 w 248"/>
                <a:gd name="T61" fmla="*/ 148 h 208"/>
                <a:gd name="T62" fmla="*/ 167 w 248"/>
                <a:gd name="T63" fmla="*/ 142 h 208"/>
                <a:gd name="T64" fmla="*/ 187 w 248"/>
                <a:gd name="T65" fmla="*/ 158 h 208"/>
                <a:gd name="T66" fmla="*/ 188 w 248"/>
                <a:gd name="T67" fmla="*/ 173 h 208"/>
                <a:gd name="T68" fmla="*/ 196 w 248"/>
                <a:gd name="T69" fmla="*/ 184 h 208"/>
                <a:gd name="T70" fmla="*/ 217 w 248"/>
                <a:gd name="T71" fmla="*/ 192 h 208"/>
                <a:gd name="T72" fmla="*/ 220 w 248"/>
                <a:gd name="T73" fmla="*/ 208 h 208"/>
                <a:gd name="T74" fmla="*/ 231 w 248"/>
                <a:gd name="T75" fmla="*/ 195 h 208"/>
                <a:gd name="T76" fmla="*/ 248 w 248"/>
                <a:gd name="T77" fmla="*/ 181 h 208"/>
                <a:gd name="T78" fmla="*/ 237 w 248"/>
                <a:gd name="T79" fmla="*/ 168 h 208"/>
                <a:gd name="T80" fmla="*/ 243 w 248"/>
                <a:gd name="T81" fmla="*/ 16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8" h="208">
                  <a:moveTo>
                    <a:pt x="243" y="161"/>
                  </a:moveTo>
                  <a:lnTo>
                    <a:pt x="232" y="156"/>
                  </a:lnTo>
                  <a:lnTo>
                    <a:pt x="234" y="147"/>
                  </a:lnTo>
                  <a:lnTo>
                    <a:pt x="230" y="142"/>
                  </a:lnTo>
                  <a:lnTo>
                    <a:pt x="217" y="140"/>
                  </a:lnTo>
                  <a:lnTo>
                    <a:pt x="206" y="128"/>
                  </a:lnTo>
                  <a:lnTo>
                    <a:pt x="204" y="108"/>
                  </a:lnTo>
                  <a:lnTo>
                    <a:pt x="203" y="99"/>
                  </a:lnTo>
                  <a:lnTo>
                    <a:pt x="165" y="73"/>
                  </a:lnTo>
                  <a:lnTo>
                    <a:pt x="165" y="57"/>
                  </a:lnTo>
                  <a:lnTo>
                    <a:pt x="156" y="47"/>
                  </a:lnTo>
                  <a:lnTo>
                    <a:pt x="139" y="47"/>
                  </a:lnTo>
                  <a:lnTo>
                    <a:pt x="140" y="24"/>
                  </a:lnTo>
                  <a:lnTo>
                    <a:pt x="131" y="22"/>
                  </a:lnTo>
                  <a:lnTo>
                    <a:pt x="131" y="12"/>
                  </a:lnTo>
                  <a:lnTo>
                    <a:pt x="103" y="9"/>
                  </a:lnTo>
                  <a:lnTo>
                    <a:pt x="70" y="0"/>
                  </a:lnTo>
                  <a:lnTo>
                    <a:pt x="37" y="5"/>
                  </a:lnTo>
                  <a:lnTo>
                    <a:pt x="0" y="4"/>
                  </a:lnTo>
                  <a:lnTo>
                    <a:pt x="10" y="15"/>
                  </a:lnTo>
                  <a:lnTo>
                    <a:pt x="31" y="26"/>
                  </a:lnTo>
                  <a:lnTo>
                    <a:pt x="49" y="38"/>
                  </a:lnTo>
                  <a:lnTo>
                    <a:pt x="51" y="66"/>
                  </a:lnTo>
                  <a:lnTo>
                    <a:pt x="45" y="83"/>
                  </a:lnTo>
                  <a:lnTo>
                    <a:pt x="54" y="111"/>
                  </a:lnTo>
                  <a:lnTo>
                    <a:pt x="74" y="116"/>
                  </a:lnTo>
                  <a:lnTo>
                    <a:pt x="91" y="109"/>
                  </a:lnTo>
                  <a:lnTo>
                    <a:pt x="104" y="134"/>
                  </a:lnTo>
                  <a:lnTo>
                    <a:pt x="118" y="140"/>
                  </a:lnTo>
                  <a:lnTo>
                    <a:pt x="131" y="132"/>
                  </a:lnTo>
                  <a:lnTo>
                    <a:pt x="149" y="148"/>
                  </a:lnTo>
                  <a:lnTo>
                    <a:pt x="167" y="142"/>
                  </a:lnTo>
                  <a:lnTo>
                    <a:pt x="187" y="158"/>
                  </a:lnTo>
                  <a:lnTo>
                    <a:pt x="188" y="173"/>
                  </a:lnTo>
                  <a:lnTo>
                    <a:pt x="196" y="184"/>
                  </a:lnTo>
                  <a:lnTo>
                    <a:pt x="217" y="192"/>
                  </a:lnTo>
                  <a:lnTo>
                    <a:pt x="220" y="208"/>
                  </a:lnTo>
                  <a:lnTo>
                    <a:pt x="231" y="195"/>
                  </a:lnTo>
                  <a:lnTo>
                    <a:pt x="248" y="181"/>
                  </a:lnTo>
                  <a:lnTo>
                    <a:pt x="237" y="168"/>
                  </a:lnTo>
                  <a:lnTo>
                    <a:pt x="243" y="16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09" name="Freeform 604"/>
            <p:cNvSpPr>
              <a:spLocks/>
            </p:cNvSpPr>
            <p:nvPr/>
          </p:nvSpPr>
          <p:spPr bwMode="auto">
            <a:xfrm>
              <a:off x="7125" y="3228"/>
              <a:ext cx="248" cy="208"/>
            </a:xfrm>
            <a:custGeom>
              <a:avLst/>
              <a:gdLst>
                <a:gd name="T0" fmla="*/ 243 w 248"/>
                <a:gd name="T1" fmla="*/ 161 h 208"/>
                <a:gd name="T2" fmla="*/ 232 w 248"/>
                <a:gd name="T3" fmla="*/ 156 h 208"/>
                <a:gd name="T4" fmla="*/ 234 w 248"/>
                <a:gd name="T5" fmla="*/ 147 h 208"/>
                <a:gd name="T6" fmla="*/ 230 w 248"/>
                <a:gd name="T7" fmla="*/ 142 h 208"/>
                <a:gd name="T8" fmla="*/ 217 w 248"/>
                <a:gd name="T9" fmla="*/ 140 h 208"/>
                <a:gd name="T10" fmla="*/ 206 w 248"/>
                <a:gd name="T11" fmla="*/ 128 h 208"/>
                <a:gd name="T12" fmla="*/ 204 w 248"/>
                <a:gd name="T13" fmla="*/ 108 h 208"/>
                <a:gd name="T14" fmla="*/ 203 w 248"/>
                <a:gd name="T15" fmla="*/ 99 h 208"/>
                <a:gd name="T16" fmla="*/ 165 w 248"/>
                <a:gd name="T17" fmla="*/ 73 h 208"/>
                <a:gd name="T18" fmla="*/ 165 w 248"/>
                <a:gd name="T19" fmla="*/ 57 h 208"/>
                <a:gd name="T20" fmla="*/ 156 w 248"/>
                <a:gd name="T21" fmla="*/ 47 h 208"/>
                <a:gd name="T22" fmla="*/ 139 w 248"/>
                <a:gd name="T23" fmla="*/ 47 h 208"/>
                <a:gd name="T24" fmla="*/ 140 w 248"/>
                <a:gd name="T25" fmla="*/ 24 h 208"/>
                <a:gd name="T26" fmla="*/ 131 w 248"/>
                <a:gd name="T27" fmla="*/ 22 h 208"/>
                <a:gd name="T28" fmla="*/ 131 w 248"/>
                <a:gd name="T29" fmla="*/ 12 h 208"/>
                <a:gd name="T30" fmla="*/ 103 w 248"/>
                <a:gd name="T31" fmla="*/ 9 h 208"/>
                <a:gd name="T32" fmla="*/ 70 w 248"/>
                <a:gd name="T33" fmla="*/ 0 h 208"/>
                <a:gd name="T34" fmla="*/ 37 w 248"/>
                <a:gd name="T35" fmla="*/ 5 h 208"/>
                <a:gd name="T36" fmla="*/ 0 w 248"/>
                <a:gd name="T37" fmla="*/ 4 h 208"/>
                <a:gd name="T38" fmla="*/ 10 w 248"/>
                <a:gd name="T39" fmla="*/ 15 h 208"/>
                <a:gd name="T40" fmla="*/ 31 w 248"/>
                <a:gd name="T41" fmla="*/ 26 h 208"/>
                <a:gd name="T42" fmla="*/ 49 w 248"/>
                <a:gd name="T43" fmla="*/ 38 h 208"/>
                <a:gd name="T44" fmla="*/ 51 w 248"/>
                <a:gd name="T45" fmla="*/ 66 h 208"/>
                <a:gd name="T46" fmla="*/ 45 w 248"/>
                <a:gd name="T47" fmla="*/ 83 h 208"/>
                <a:gd name="T48" fmla="*/ 54 w 248"/>
                <a:gd name="T49" fmla="*/ 111 h 208"/>
                <a:gd name="T50" fmla="*/ 74 w 248"/>
                <a:gd name="T51" fmla="*/ 116 h 208"/>
                <a:gd name="T52" fmla="*/ 91 w 248"/>
                <a:gd name="T53" fmla="*/ 109 h 208"/>
                <a:gd name="T54" fmla="*/ 104 w 248"/>
                <a:gd name="T55" fmla="*/ 134 h 208"/>
                <a:gd name="T56" fmla="*/ 118 w 248"/>
                <a:gd name="T57" fmla="*/ 140 h 208"/>
                <a:gd name="T58" fmla="*/ 131 w 248"/>
                <a:gd name="T59" fmla="*/ 132 h 208"/>
                <a:gd name="T60" fmla="*/ 149 w 248"/>
                <a:gd name="T61" fmla="*/ 148 h 208"/>
                <a:gd name="T62" fmla="*/ 167 w 248"/>
                <a:gd name="T63" fmla="*/ 142 h 208"/>
                <a:gd name="T64" fmla="*/ 187 w 248"/>
                <a:gd name="T65" fmla="*/ 158 h 208"/>
                <a:gd name="T66" fmla="*/ 188 w 248"/>
                <a:gd name="T67" fmla="*/ 173 h 208"/>
                <a:gd name="T68" fmla="*/ 196 w 248"/>
                <a:gd name="T69" fmla="*/ 184 h 208"/>
                <a:gd name="T70" fmla="*/ 217 w 248"/>
                <a:gd name="T71" fmla="*/ 192 h 208"/>
                <a:gd name="T72" fmla="*/ 220 w 248"/>
                <a:gd name="T73" fmla="*/ 208 h 208"/>
                <a:gd name="T74" fmla="*/ 231 w 248"/>
                <a:gd name="T75" fmla="*/ 195 h 208"/>
                <a:gd name="T76" fmla="*/ 248 w 248"/>
                <a:gd name="T77" fmla="*/ 181 h 208"/>
                <a:gd name="T78" fmla="*/ 237 w 248"/>
                <a:gd name="T79" fmla="*/ 168 h 208"/>
                <a:gd name="T80" fmla="*/ 243 w 248"/>
                <a:gd name="T81" fmla="*/ 16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8" h="208">
                  <a:moveTo>
                    <a:pt x="243" y="161"/>
                  </a:moveTo>
                  <a:lnTo>
                    <a:pt x="232" y="156"/>
                  </a:lnTo>
                  <a:lnTo>
                    <a:pt x="234" y="147"/>
                  </a:lnTo>
                  <a:lnTo>
                    <a:pt x="230" y="142"/>
                  </a:lnTo>
                  <a:lnTo>
                    <a:pt x="217" y="140"/>
                  </a:lnTo>
                  <a:lnTo>
                    <a:pt x="206" y="128"/>
                  </a:lnTo>
                  <a:lnTo>
                    <a:pt x="204" y="108"/>
                  </a:lnTo>
                  <a:lnTo>
                    <a:pt x="203" y="99"/>
                  </a:lnTo>
                  <a:lnTo>
                    <a:pt x="165" y="73"/>
                  </a:lnTo>
                  <a:lnTo>
                    <a:pt x="165" y="57"/>
                  </a:lnTo>
                  <a:lnTo>
                    <a:pt x="156" y="47"/>
                  </a:lnTo>
                  <a:lnTo>
                    <a:pt x="139" y="47"/>
                  </a:lnTo>
                  <a:lnTo>
                    <a:pt x="140" y="24"/>
                  </a:lnTo>
                  <a:lnTo>
                    <a:pt x="131" y="22"/>
                  </a:lnTo>
                  <a:lnTo>
                    <a:pt x="131" y="12"/>
                  </a:lnTo>
                  <a:lnTo>
                    <a:pt x="103" y="9"/>
                  </a:lnTo>
                  <a:lnTo>
                    <a:pt x="70" y="0"/>
                  </a:lnTo>
                  <a:lnTo>
                    <a:pt x="37" y="5"/>
                  </a:lnTo>
                  <a:lnTo>
                    <a:pt x="0" y="4"/>
                  </a:lnTo>
                  <a:lnTo>
                    <a:pt x="10" y="15"/>
                  </a:lnTo>
                  <a:lnTo>
                    <a:pt x="31" y="26"/>
                  </a:lnTo>
                  <a:lnTo>
                    <a:pt x="49" y="38"/>
                  </a:lnTo>
                  <a:lnTo>
                    <a:pt x="51" y="66"/>
                  </a:lnTo>
                  <a:lnTo>
                    <a:pt x="45" y="83"/>
                  </a:lnTo>
                  <a:lnTo>
                    <a:pt x="54" y="111"/>
                  </a:lnTo>
                  <a:lnTo>
                    <a:pt x="74" y="116"/>
                  </a:lnTo>
                  <a:lnTo>
                    <a:pt x="91" y="109"/>
                  </a:lnTo>
                  <a:lnTo>
                    <a:pt x="104" y="134"/>
                  </a:lnTo>
                  <a:lnTo>
                    <a:pt x="118" y="140"/>
                  </a:lnTo>
                  <a:lnTo>
                    <a:pt x="131" y="132"/>
                  </a:lnTo>
                  <a:lnTo>
                    <a:pt x="149" y="148"/>
                  </a:lnTo>
                  <a:lnTo>
                    <a:pt x="167" y="142"/>
                  </a:lnTo>
                  <a:lnTo>
                    <a:pt x="187" y="158"/>
                  </a:lnTo>
                  <a:lnTo>
                    <a:pt x="188" y="173"/>
                  </a:lnTo>
                  <a:lnTo>
                    <a:pt x="196" y="184"/>
                  </a:lnTo>
                  <a:lnTo>
                    <a:pt x="217" y="192"/>
                  </a:lnTo>
                  <a:lnTo>
                    <a:pt x="220" y="208"/>
                  </a:lnTo>
                  <a:lnTo>
                    <a:pt x="231" y="195"/>
                  </a:lnTo>
                  <a:lnTo>
                    <a:pt x="248" y="181"/>
                  </a:lnTo>
                  <a:lnTo>
                    <a:pt x="237" y="168"/>
                  </a:lnTo>
                  <a:lnTo>
                    <a:pt x="243" y="161"/>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10" name="Freeform 605"/>
            <p:cNvSpPr>
              <a:spLocks/>
            </p:cNvSpPr>
            <p:nvPr/>
          </p:nvSpPr>
          <p:spPr bwMode="auto">
            <a:xfrm>
              <a:off x="6453" y="3698"/>
              <a:ext cx="149" cy="90"/>
            </a:xfrm>
            <a:custGeom>
              <a:avLst/>
              <a:gdLst>
                <a:gd name="T0" fmla="*/ 147 w 149"/>
                <a:gd name="T1" fmla="*/ 6 h 90"/>
                <a:gd name="T2" fmla="*/ 137 w 149"/>
                <a:gd name="T3" fmla="*/ 9 h 90"/>
                <a:gd name="T4" fmla="*/ 138 w 149"/>
                <a:gd name="T5" fmla="*/ 14 h 90"/>
                <a:gd name="T6" fmla="*/ 128 w 149"/>
                <a:gd name="T7" fmla="*/ 21 h 90"/>
                <a:gd name="T8" fmla="*/ 121 w 149"/>
                <a:gd name="T9" fmla="*/ 26 h 90"/>
                <a:gd name="T10" fmla="*/ 114 w 149"/>
                <a:gd name="T11" fmla="*/ 34 h 90"/>
                <a:gd name="T12" fmla="*/ 104 w 149"/>
                <a:gd name="T13" fmla="*/ 42 h 90"/>
                <a:gd name="T14" fmla="*/ 105 w 149"/>
                <a:gd name="T15" fmla="*/ 43 h 90"/>
                <a:gd name="T16" fmla="*/ 106 w 149"/>
                <a:gd name="T17" fmla="*/ 49 h 90"/>
                <a:gd name="T18" fmla="*/ 109 w 149"/>
                <a:gd name="T19" fmla="*/ 51 h 90"/>
                <a:gd name="T20" fmla="*/ 113 w 149"/>
                <a:gd name="T21" fmla="*/ 56 h 90"/>
                <a:gd name="T22" fmla="*/ 114 w 149"/>
                <a:gd name="T23" fmla="*/ 63 h 90"/>
                <a:gd name="T24" fmla="*/ 109 w 149"/>
                <a:gd name="T25" fmla="*/ 64 h 90"/>
                <a:gd name="T26" fmla="*/ 108 w 149"/>
                <a:gd name="T27" fmla="*/ 59 h 90"/>
                <a:gd name="T28" fmla="*/ 102 w 149"/>
                <a:gd name="T29" fmla="*/ 59 h 90"/>
                <a:gd name="T30" fmla="*/ 98 w 149"/>
                <a:gd name="T31" fmla="*/ 61 h 90"/>
                <a:gd name="T32" fmla="*/ 93 w 149"/>
                <a:gd name="T33" fmla="*/ 65 h 90"/>
                <a:gd name="T34" fmla="*/ 86 w 149"/>
                <a:gd name="T35" fmla="*/ 73 h 90"/>
                <a:gd name="T36" fmla="*/ 72 w 149"/>
                <a:gd name="T37" fmla="*/ 80 h 90"/>
                <a:gd name="T38" fmla="*/ 59 w 149"/>
                <a:gd name="T39" fmla="*/ 82 h 90"/>
                <a:gd name="T40" fmla="*/ 49 w 149"/>
                <a:gd name="T41" fmla="*/ 81 h 90"/>
                <a:gd name="T42" fmla="*/ 43 w 149"/>
                <a:gd name="T43" fmla="*/ 86 h 90"/>
                <a:gd name="T44" fmla="*/ 45 w 149"/>
                <a:gd name="T45" fmla="*/ 90 h 90"/>
                <a:gd name="T46" fmla="*/ 40 w 149"/>
                <a:gd name="T47" fmla="*/ 89 h 90"/>
                <a:gd name="T48" fmla="*/ 30 w 149"/>
                <a:gd name="T49" fmla="*/ 87 h 90"/>
                <a:gd name="T50" fmla="*/ 13 w 149"/>
                <a:gd name="T51" fmla="*/ 86 h 90"/>
                <a:gd name="T52" fmla="*/ 10 w 149"/>
                <a:gd name="T53" fmla="*/ 80 h 90"/>
                <a:gd name="T54" fmla="*/ 8 w 149"/>
                <a:gd name="T55" fmla="*/ 74 h 90"/>
                <a:gd name="T56" fmla="*/ 2 w 149"/>
                <a:gd name="T57" fmla="*/ 69 h 90"/>
                <a:gd name="T58" fmla="*/ 1 w 149"/>
                <a:gd name="T59" fmla="*/ 62 h 90"/>
                <a:gd name="T60" fmla="*/ 0 w 149"/>
                <a:gd name="T61" fmla="*/ 56 h 90"/>
                <a:gd name="T62" fmla="*/ 7 w 149"/>
                <a:gd name="T63" fmla="*/ 58 h 90"/>
                <a:gd name="T64" fmla="*/ 12 w 149"/>
                <a:gd name="T65" fmla="*/ 60 h 90"/>
                <a:gd name="T66" fmla="*/ 18 w 149"/>
                <a:gd name="T67" fmla="*/ 48 h 90"/>
                <a:gd name="T68" fmla="*/ 23 w 149"/>
                <a:gd name="T69" fmla="*/ 46 h 90"/>
                <a:gd name="T70" fmla="*/ 30 w 149"/>
                <a:gd name="T71" fmla="*/ 44 h 90"/>
                <a:gd name="T72" fmla="*/ 43 w 149"/>
                <a:gd name="T73" fmla="*/ 45 h 90"/>
                <a:gd name="T74" fmla="*/ 43 w 149"/>
                <a:gd name="T75" fmla="*/ 40 h 90"/>
                <a:gd name="T76" fmla="*/ 43 w 149"/>
                <a:gd name="T77" fmla="*/ 39 h 90"/>
                <a:gd name="T78" fmla="*/ 43 w 149"/>
                <a:gd name="T79" fmla="*/ 31 h 90"/>
                <a:gd name="T80" fmla="*/ 50 w 149"/>
                <a:gd name="T81" fmla="*/ 32 h 90"/>
                <a:gd name="T82" fmla="*/ 55 w 149"/>
                <a:gd name="T83" fmla="*/ 36 h 90"/>
                <a:gd name="T84" fmla="*/ 68 w 149"/>
                <a:gd name="T85" fmla="*/ 37 h 90"/>
                <a:gd name="T86" fmla="*/ 80 w 149"/>
                <a:gd name="T87" fmla="*/ 32 h 90"/>
                <a:gd name="T88" fmla="*/ 101 w 149"/>
                <a:gd name="T89" fmla="*/ 25 h 90"/>
                <a:gd name="T90" fmla="*/ 117 w 149"/>
                <a:gd name="T91" fmla="*/ 19 h 90"/>
                <a:gd name="T92" fmla="*/ 129 w 149"/>
                <a:gd name="T93" fmla="*/ 9 h 90"/>
                <a:gd name="T94" fmla="*/ 138 w 149"/>
                <a:gd name="T95" fmla="*/ 6 h 90"/>
                <a:gd name="T96" fmla="*/ 144 w 149"/>
                <a:gd name="T97" fmla="*/ 0 h 90"/>
                <a:gd name="T98" fmla="*/ 149 w 149"/>
                <a:gd name="T99" fmla="*/ 0 h 90"/>
                <a:gd name="T100" fmla="*/ 147 w 149"/>
                <a:gd name="T10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90">
                  <a:moveTo>
                    <a:pt x="147" y="6"/>
                  </a:moveTo>
                  <a:lnTo>
                    <a:pt x="137" y="9"/>
                  </a:lnTo>
                  <a:lnTo>
                    <a:pt x="138" y="14"/>
                  </a:lnTo>
                  <a:lnTo>
                    <a:pt x="128" y="21"/>
                  </a:lnTo>
                  <a:lnTo>
                    <a:pt x="121" y="26"/>
                  </a:lnTo>
                  <a:lnTo>
                    <a:pt x="114" y="34"/>
                  </a:lnTo>
                  <a:lnTo>
                    <a:pt x="104" y="42"/>
                  </a:lnTo>
                  <a:lnTo>
                    <a:pt x="105" y="43"/>
                  </a:lnTo>
                  <a:lnTo>
                    <a:pt x="106" y="49"/>
                  </a:lnTo>
                  <a:lnTo>
                    <a:pt x="109" y="51"/>
                  </a:lnTo>
                  <a:lnTo>
                    <a:pt x="113" y="56"/>
                  </a:lnTo>
                  <a:lnTo>
                    <a:pt x="114" y="63"/>
                  </a:lnTo>
                  <a:lnTo>
                    <a:pt x="109" y="64"/>
                  </a:lnTo>
                  <a:lnTo>
                    <a:pt x="108" y="59"/>
                  </a:lnTo>
                  <a:lnTo>
                    <a:pt x="102" y="59"/>
                  </a:lnTo>
                  <a:lnTo>
                    <a:pt x="98" y="61"/>
                  </a:lnTo>
                  <a:lnTo>
                    <a:pt x="93" y="65"/>
                  </a:lnTo>
                  <a:lnTo>
                    <a:pt x="86" y="73"/>
                  </a:lnTo>
                  <a:lnTo>
                    <a:pt x="72" y="80"/>
                  </a:lnTo>
                  <a:lnTo>
                    <a:pt x="59" y="82"/>
                  </a:lnTo>
                  <a:lnTo>
                    <a:pt x="49" y="81"/>
                  </a:lnTo>
                  <a:lnTo>
                    <a:pt x="43" y="86"/>
                  </a:lnTo>
                  <a:lnTo>
                    <a:pt x="45" y="90"/>
                  </a:lnTo>
                  <a:lnTo>
                    <a:pt x="40" y="89"/>
                  </a:lnTo>
                  <a:lnTo>
                    <a:pt x="30" y="87"/>
                  </a:lnTo>
                  <a:lnTo>
                    <a:pt x="13" y="86"/>
                  </a:lnTo>
                  <a:lnTo>
                    <a:pt x="10" y="80"/>
                  </a:lnTo>
                  <a:lnTo>
                    <a:pt x="8" y="74"/>
                  </a:lnTo>
                  <a:lnTo>
                    <a:pt x="2" y="69"/>
                  </a:lnTo>
                  <a:lnTo>
                    <a:pt x="1" y="62"/>
                  </a:lnTo>
                  <a:lnTo>
                    <a:pt x="0" y="56"/>
                  </a:lnTo>
                  <a:lnTo>
                    <a:pt x="7" y="58"/>
                  </a:lnTo>
                  <a:lnTo>
                    <a:pt x="12" y="60"/>
                  </a:lnTo>
                  <a:lnTo>
                    <a:pt x="18" y="48"/>
                  </a:lnTo>
                  <a:lnTo>
                    <a:pt x="23" y="46"/>
                  </a:lnTo>
                  <a:lnTo>
                    <a:pt x="30" y="44"/>
                  </a:lnTo>
                  <a:lnTo>
                    <a:pt x="43" y="45"/>
                  </a:lnTo>
                  <a:lnTo>
                    <a:pt x="43" y="40"/>
                  </a:lnTo>
                  <a:lnTo>
                    <a:pt x="43" y="39"/>
                  </a:lnTo>
                  <a:lnTo>
                    <a:pt x="43" y="31"/>
                  </a:lnTo>
                  <a:lnTo>
                    <a:pt x="50" y="32"/>
                  </a:lnTo>
                  <a:lnTo>
                    <a:pt x="55" y="36"/>
                  </a:lnTo>
                  <a:lnTo>
                    <a:pt x="68" y="37"/>
                  </a:lnTo>
                  <a:lnTo>
                    <a:pt x="80" y="32"/>
                  </a:lnTo>
                  <a:lnTo>
                    <a:pt x="101" y="25"/>
                  </a:lnTo>
                  <a:lnTo>
                    <a:pt x="117" y="19"/>
                  </a:lnTo>
                  <a:lnTo>
                    <a:pt x="129" y="9"/>
                  </a:lnTo>
                  <a:lnTo>
                    <a:pt x="138" y="6"/>
                  </a:lnTo>
                  <a:lnTo>
                    <a:pt x="144" y="0"/>
                  </a:lnTo>
                  <a:lnTo>
                    <a:pt x="149" y="0"/>
                  </a:lnTo>
                  <a:lnTo>
                    <a:pt x="147" y="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11" name="Freeform 606"/>
            <p:cNvSpPr>
              <a:spLocks/>
            </p:cNvSpPr>
            <p:nvPr/>
          </p:nvSpPr>
          <p:spPr bwMode="auto">
            <a:xfrm>
              <a:off x="6453" y="3698"/>
              <a:ext cx="149" cy="90"/>
            </a:xfrm>
            <a:custGeom>
              <a:avLst/>
              <a:gdLst>
                <a:gd name="T0" fmla="*/ 147 w 149"/>
                <a:gd name="T1" fmla="*/ 6 h 90"/>
                <a:gd name="T2" fmla="*/ 137 w 149"/>
                <a:gd name="T3" fmla="*/ 9 h 90"/>
                <a:gd name="T4" fmla="*/ 138 w 149"/>
                <a:gd name="T5" fmla="*/ 14 h 90"/>
                <a:gd name="T6" fmla="*/ 128 w 149"/>
                <a:gd name="T7" fmla="*/ 21 h 90"/>
                <a:gd name="T8" fmla="*/ 121 w 149"/>
                <a:gd name="T9" fmla="*/ 26 h 90"/>
                <a:gd name="T10" fmla="*/ 114 w 149"/>
                <a:gd name="T11" fmla="*/ 34 h 90"/>
                <a:gd name="T12" fmla="*/ 104 w 149"/>
                <a:gd name="T13" fmla="*/ 42 h 90"/>
                <a:gd name="T14" fmla="*/ 105 w 149"/>
                <a:gd name="T15" fmla="*/ 43 h 90"/>
                <a:gd name="T16" fmla="*/ 106 w 149"/>
                <a:gd name="T17" fmla="*/ 49 h 90"/>
                <a:gd name="T18" fmla="*/ 109 w 149"/>
                <a:gd name="T19" fmla="*/ 51 h 90"/>
                <a:gd name="T20" fmla="*/ 113 w 149"/>
                <a:gd name="T21" fmla="*/ 56 h 90"/>
                <a:gd name="T22" fmla="*/ 114 w 149"/>
                <a:gd name="T23" fmla="*/ 63 h 90"/>
                <a:gd name="T24" fmla="*/ 109 w 149"/>
                <a:gd name="T25" fmla="*/ 64 h 90"/>
                <a:gd name="T26" fmla="*/ 108 w 149"/>
                <a:gd name="T27" fmla="*/ 59 h 90"/>
                <a:gd name="T28" fmla="*/ 102 w 149"/>
                <a:gd name="T29" fmla="*/ 59 h 90"/>
                <a:gd name="T30" fmla="*/ 98 w 149"/>
                <a:gd name="T31" fmla="*/ 61 h 90"/>
                <a:gd name="T32" fmla="*/ 93 w 149"/>
                <a:gd name="T33" fmla="*/ 65 h 90"/>
                <a:gd name="T34" fmla="*/ 86 w 149"/>
                <a:gd name="T35" fmla="*/ 73 h 90"/>
                <a:gd name="T36" fmla="*/ 72 w 149"/>
                <a:gd name="T37" fmla="*/ 80 h 90"/>
                <a:gd name="T38" fmla="*/ 59 w 149"/>
                <a:gd name="T39" fmla="*/ 82 h 90"/>
                <a:gd name="T40" fmla="*/ 49 w 149"/>
                <a:gd name="T41" fmla="*/ 81 h 90"/>
                <a:gd name="T42" fmla="*/ 43 w 149"/>
                <a:gd name="T43" fmla="*/ 86 h 90"/>
                <a:gd name="T44" fmla="*/ 45 w 149"/>
                <a:gd name="T45" fmla="*/ 90 h 90"/>
                <a:gd name="T46" fmla="*/ 40 w 149"/>
                <a:gd name="T47" fmla="*/ 89 h 90"/>
                <a:gd name="T48" fmla="*/ 30 w 149"/>
                <a:gd name="T49" fmla="*/ 87 h 90"/>
                <a:gd name="T50" fmla="*/ 13 w 149"/>
                <a:gd name="T51" fmla="*/ 86 h 90"/>
                <a:gd name="T52" fmla="*/ 10 w 149"/>
                <a:gd name="T53" fmla="*/ 80 h 90"/>
                <a:gd name="T54" fmla="*/ 8 w 149"/>
                <a:gd name="T55" fmla="*/ 74 h 90"/>
                <a:gd name="T56" fmla="*/ 2 w 149"/>
                <a:gd name="T57" fmla="*/ 69 h 90"/>
                <a:gd name="T58" fmla="*/ 1 w 149"/>
                <a:gd name="T59" fmla="*/ 62 h 90"/>
                <a:gd name="T60" fmla="*/ 0 w 149"/>
                <a:gd name="T61" fmla="*/ 56 h 90"/>
                <a:gd name="T62" fmla="*/ 7 w 149"/>
                <a:gd name="T63" fmla="*/ 58 h 90"/>
                <a:gd name="T64" fmla="*/ 12 w 149"/>
                <a:gd name="T65" fmla="*/ 60 h 90"/>
                <a:gd name="T66" fmla="*/ 18 w 149"/>
                <a:gd name="T67" fmla="*/ 48 h 90"/>
                <a:gd name="T68" fmla="*/ 23 w 149"/>
                <a:gd name="T69" fmla="*/ 46 h 90"/>
                <a:gd name="T70" fmla="*/ 30 w 149"/>
                <a:gd name="T71" fmla="*/ 44 h 90"/>
                <a:gd name="T72" fmla="*/ 43 w 149"/>
                <a:gd name="T73" fmla="*/ 45 h 90"/>
                <a:gd name="T74" fmla="*/ 43 w 149"/>
                <a:gd name="T75" fmla="*/ 40 h 90"/>
                <a:gd name="T76" fmla="*/ 43 w 149"/>
                <a:gd name="T77" fmla="*/ 39 h 90"/>
                <a:gd name="T78" fmla="*/ 43 w 149"/>
                <a:gd name="T79" fmla="*/ 31 h 90"/>
                <a:gd name="T80" fmla="*/ 50 w 149"/>
                <a:gd name="T81" fmla="*/ 32 h 90"/>
                <a:gd name="T82" fmla="*/ 55 w 149"/>
                <a:gd name="T83" fmla="*/ 36 h 90"/>
                <a:gd name="T84" fmla="*/ 68 w 149"/>
                <a:gd name="T85" fmla="*/ 37 h 90"/>
                <a:gd name="T86" fmla="*/ 80 w 149"/>
                <a:gd name="T87" fmla="*/ 32 h 90"/>
                <a:gd name="T88" fmla="*/ 101 w 149"/>
                <a:gd name="T89" fmla="*/ 25 h 90"/>
                <a:gd name="T90" fmla="*/ 117 w 149"/>
                <a:gd name="T91" fmla="*/ 19 h 90"/>
                <a:gd name="T92" fmla="*/ 129 w 149"/>
                <a:gd name="T93" fmla="*/ 9 h 90"/>
                <a:gd name="T94" fmla="*/ 138 w 149"/>
                <a:gd name="T95" fmla="*/ 6 h 90"/>
                <a:gd name="T96" fmla="*/ 144 w 149"/>
                <a:gd name="T97" fmla="*/ 0 h 90"/>
                <a:gd name="T98" fmla="*/ 149 w 149"/>
                <a:gd name="T99" fmla="*/ 0 h 90"/>
                <a:gd name="T100" fmla="*/ 147 w 149"/>
                <a:gd name="T10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90">
                  <a:moveTo>
                    <a:pt x="147" y="6"/>
                  </a:moveTo>
                  <a:lnTo>
                    <a:pt x="137" y="9"/>
                  </a:lnTo>
                  <a:lnTo>
                    <a:pt x="138" y="14"/>
                  </a:lnTo>
                  <a:lnTo>
                    <a:pt x="128" y="21"/>
                  </a:lnTo>
                  <a:lnTo>
                    <a:pt x="121" y="26"/>
                  </a:lnTo>
                  <a:lnTo>
                    <a:pt x="114" y="34"/>
                  </a:lnTo>
                  <a:lnTo>
                    <a:pt x="104" y="42"/>
                  </a:lnTo>
                  <a:lnTo>
                    <a:pt x="105" y="43"/>
                  </a:lnTo>
                  <a:lnTo>
                    <a:pt x="106" y="49"/>
                  </a:lnTo>
                  <a:lnTo>
                    <a:pt x="109" y="51"/>
                  </a:lnTo>
                  <a:lnTo>
                    <a:pt x="113" y="56"/>
                  </a:lnTo>
                  <a:lnTo>
                    <a:pt x="114" y="63"/>
                  </a:lnTo>
                  <a:lnTo>
                    <a:pt x="109" y="64"/>
                  </a:lnTo>
                  <a:lnTo>
                    <a:pt x="108" y="59"/>
                  </a:lnTo>
                  <a:lnTo>
                    <a:pt x="102" y="59"/>
                  </a:lnTo>
                  <a:lnTo>
                    <a:pt x="98" y="61"/>
                  </a:lnTo>
                  <a:lnTo>
                    <a:pt x="93" y="65"/>
                  </a:lnTo>
                  <a:lnTo>
                    <a:pt x="86" y="73"/>
                  </a:lnTo>
                  <a:lnTo>
                    <a:pt x="72" y="80"/>
                  </a:lnTo>
                  <a:lnTo>
                    <a:pt x="59" y="82"/>
                  </a:lnTo>
                  <a:lnTo>
                    <a:pt x="49" y="81"/>
                  </a:lnTo>
                  <a:lnTo>
                    <a:pt x="43" y="86"/>
                  </a:lnTo>
                  <a:lnTo>
                    <a:pt x="45" y="90"/>
                  </a:lnTo>
                  <a:lnTo>
                    <a:pt x="40" y="89"/>
                  </a:lnTo>
                  <a:lnTo>
                    <a:pt x="30" y="87"/>
                  </a:lnTo>
                  <a:lnTo>
                    <a:pt x="13" y="86"/>
                  </a:lnTo>
                  <a:lnTo>
                    <a:pt x="10" y="80"/>
                  </a:lnTo>
                  <a:lnTo>
                    <a:pt x="8" y="74"/>
                  </a:lnTo>
                  <a:lnTo>
                    <a:pt x="2" y="69"/>
                  </a:lnTo>
                  <a:lnTo>
                    <a:pt x="1" y="62"/>
                  </a:lnTo>
                  <a:lnTo>
                    <a:pt x="0" y="56"/>
                  </a:lnTo>
                  <a:lnTo>
                    <a:pt x="7" y="58"/>
                  </a:lnTo>
                  <a:lnTo>
                    <a:pt x="12" y="60"/>
                  </a:lnTo>
                  <a:lnTo>
                    <a:pt x="18" y="48"/>
                  </a:lnTo>
                  <a:lnTo>
                    <a:pt x="23" y="46"/>
                  </a:lnTo>
                  <a:lnTo>
                    <a:pt x="30" y="44"/>
                  </a:lnTo>
                  <a:lnTo>
                    <a:pt x="43" y="45"/>
                  </a:lnTo>
                  <a:lnTo>
                    <a:pt x="43" y="40"/>
                  </a:lnTo>
                  <a:lnTo>
                    <a:pt x="43" y="39"/>
                  </a:lnTo>
                  <a:lnTo>
                    <a:pt x="43" y="31"/>
                  </a:lnTo>
                  <a:lnTo>
                    <a:pt x="50" y="32"/>
                  </a:lnTo>
                  <a:lnTo>
                    <a:pt x="55" y="36"/>
                  </a:lnTo>
                  <a:lnTo>
                    <a:pt x="68" y="37"/>
                  </a:lnTo>
                  <a:lnTo>
                    <a:pt x="80" y="32"/>
                  </a:lnTo>
                  <a:lnTo>
                    <a:pt x="101" y="25"/>
                  </a:lnTo>
                  <a:lnTo>
                    <a:pt x="117" y="19"/>
                  </a:lnTo>
                  <a:lnTo>
                    <a:pt x="129" y="9"/>
                  </a:lnTo>
                  <a:lnTo>
                    <a:pt x="138" y="6"/>
                  </a:lnTo>
                  <a:lnTo>
                    <a:pt x="144" y="0"/>
                  </a:lnTo>
                  <a:lnTo>
                    <a:pt x="149" y="0"/>
                  </a:lnTo>
                  <a:lnTo>
                    <a:pt x="147" y="6"/>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pSp>
      <p:sp>
        <p:nvSpPr>
          <p:cNvPr id="10" name="Freeform 608"/>
          <p:cNvSpPr>
            <a:spLocks/>
          </p:cNvSpPr>
          <p:nvPr/>
        </p:nvSpPr>
        <p:spPr bwMode="auto">
          <a:xfrm>
            <a:off x="11660188" y="3116263"/>
            <a:ext cx="2022475" cy="2101850"/>
          </a:xfrm>
          <a:custGeom>
            <a:avLst/>
            <a:gdLst>
              <a:gd name="T0" fmla="*/ 933 w 1274"/>
              <a:gd name="T1" fmla="*/ 123 h 1324"/>
              <a:gd name="T2" fmla="*/ 907 w 1274"/>
              <a:gd name="T3" fmla="*/ 353 h 1324"/>
              <a:gd name="T4" fmla="*/ 747 w 1274"/>
              <a:gd name="T5" fmla="*/ 390 h 1324"/>
              <a:gd name="T6" fmla="*/ 579 w 1274"/>
              <a:gd name="T7" fmla="*/ 433 h 1324"/>
              <a:gd name="T8" fmla="*/ 400 w 1274"/>
              <a:gd name="T9" fmla="*/ 339 h 1324"/>
              <a:gd name="T10" fmla="*/ 240 w 1274"/>
              <a:gd name="T11" fmla="*/ 351 h 1324"/>
              <a:gd name="T12" fmla="*/ 36 w 1274"/>
              <a:gd name="T13" fmla="*/ 480 h 1324"/>
              <a:gd name="T14" fmla="*/ 81 w 1274"/>
              <a:gd name="T15" fmla="*/ 731 h 1324"/>
              <a:gd name="T16" fmla="*/ 168 w 1274"/>
              <a:gd name="T17" fmla="*/ 826 h 1324"/>
              <a:gd name="T18" fmla="*/ 237 w 1274"/>
              <a:gd name="T19" fmla="*/ 805 h 1324"/>
              <a:gd name="T20" fmla="*/ 341 w 1274"/>
              <a:gd name="T21" fmla="*/ 776 h 1324"/>
              <a:gd name="T22" fmla="*/ 447 w 1274"/>
              <a:gd name="T23" fmla="*/ 827 h 1324"/>
              <a:gd name="T24" fmla="*/ 421 w 1274"/>
              <a:gd name="T25" fmla="*/ 924 h 1324"/>
              <a:gd name="T26" fmla="*/ 412 w 1274"/>
              <a:gd name="T27" fmla="*/ 930 h 1324"/>
              <a:gd name="T28" fmla="*/ 355 w 1274"/>
              <a:gd name="T29" fmla="*/ 933 h 1324"/>
              <a:gd name="T30" fmla="*/ 305 w 1274"/>
              <a:gd name="T31" fmla="*/ 947 h 1324"/>
              <a:gd name="T32" fmla="*/ 310 w 1274"/>
              <a:gd name="T33" fmla="*/ 990 h 1324"/>
              <a:gd name="T34" fmla="*/ 251 w 1274"/>
              <a:gd name="T35" fmla="*/ 1017 h 1324"/>
              <a:gd name="T36" fmla="*/ 300 w 1274"/>
              <a:gd name="T37" fmla="*/ 1127 h 1324"/>
              <a:gd name="T38" fmla="*/ 395 w 1274"/>
              <a:gd name="T39" fmla="*/ 1170 h 1324"/>
              <a:gd name="T40" fmla="*/ 376 w 1274"/>
              <a:gd name="T41" fmla="*/ 1249 h 1324"/>
              <a:gd name="T42" fmla="*/ 393 w 1274"/>
              <a:gd name="T43" fmla="*/ 1231 h 1324"/>
              <a:gd name="T44" fmla="*/ 402 w 1274"/>
              <a:gd name="T45" fmla="*/ 1222 h 1324"/>
              <a:gd name="T46" fmla="*/ 448 w 1274"/>
              <a:gd name="T47" fmla="*/ 1217 h 1324"/>
              <a:gd name="T48" fmla="*/ 475 w 1274"/>
              <a:gd name="T49" fmla="*/ 1211 h 1324"/>
              <a:gd name="T50" fmla="*/ 488 w 1274"/>
              <a:gd name="T51" fmla="*/ 1224 h 1324"/>
              <a:gd name="T52" fmla="*/ 527 w 1274"/>
              <a:gd name="T53" fmla="*/ 1244 h 1324"/>
              <a:gd name="T54" fmla="*/ 527 w 1274"/>
              <a:gd name="T55" fmla="*/ 1260 h 1324"/>
              <a:gd name="T56" fmla="*/ 545 w 1274"/>
              <a:gd name="T57" fmla="*/ 1276 h 1324"/>
              <a:gd name="T58" fmla="*/ 557 w 1274"/>
              <a:gd name="T59" fmla="*/ 1306 h 1324"/>
              <a:gd name="T60" fmla="*/ 574 w 1274"/>
              <a:gd name="T61" fmla="*/ 1320 h 1324"/>
              <a:gd name="T62" fmla="*/ 590 w 1274"/>
              <a:gd name="T63" fmla="*/ 1322 h 1324"/>
              <a:gd name="T64" fmla="*/ 607 w 1274"/>
              <a:gd name="T65" fmla="*/ 1317 h 1324"/>
              <a:gd name="T66" fmla="*/ 607 w 1274"/>
              <a:gd name="T67" fmla="*/ 1295 h 1324"/>
              <a:gd name="T68" fmla="*/ 609 w 1274"/>
              <a:gd name="T69" fmla="*/ 1157 h 1324"/>
              <a:gd name="T70" fmla="*/ 615 w 1274"/>
              <a:gd name="T71" fmla="*/ 1084 h 1324"/>
              <a:gd name="T72" fmla="*/ 612 w 1274"/>
              <a:gd name="T73" fmla="*/ 1034 h 1324"/>
              <a:gd name="T74" fmla="*/ 608 w 1274"/>
              <a:gd name="T75" fmla="*/ 973 h 1324"/>
              <a:gd name="T76" fmla="*/ 620 w 1274"/>
              <a:gd name="T77" fmla="*/ 966 h 1324"/>
              <a:gd name="T78" fmla="*/ 692 w 1274"/>
              <a:gd name="T79" fmla="*/ 943 h 1324"/>
              <a:gd name="T80" fmla="*/ 774 w 1274"/>
              <a:gd name="T81" fmla="*/ 911 h 1324"/>
              <a:gd name="T82" fmla="*/ 788 w 1274"/>
              <a:gd name="T83" fmla="*/ 911 h 1324"/>
              <a:gd name="T84" fmla="*/ 802 w 1274"/>
              <a:gd name="T85" fmla="*/ 922 h 1324"/>
              <a:gd name="T86" fmla="*/ 822 w 1274"/>
              <a:gd name="T87" fmla="*/ 931 h 1324"/>
              <a:gd name="T88" fmla="*/ 834 w 1274"/>
              <a:gd name="T89" fmla="*/ 937 h 1324"/>
              <a:gd name="T90" fmla="*/ 871 w 1274"/>
              <a:gd name="T91" fmla="*/ 972 h 1324"/>
              <a:gd name="T92" fmla="*/ 890 w 1274"/>
              <a:gd name="T93" fmla="*/ 974 h 1324"/>
              <a:gd name="T94" fmla="*/ 942 w 1274"/>
              <a:gd name="T95" fmla="*/ 1003 h 1324"/>
              <a:gd name="T96" fmla="*/ 966 w 1274"/>
              <a:gd name="T97" fmla="*/ 1020 h 1324"/>
              <a:gd name="T98" fmla="*/ 972 w 1274"/>
              <a:gd name="T99" fmla="*/ 1033 h 1324"/>
              <a:gd name="T100" fmla="*/ 984 w 1274"/>
              <a:gd name="T101" fmla="*/ 1046 h 1324"/>
              <a:gd name="T102" fmla="*/ 1018 w 1274"/>
              <a:gd name="T103" fmla="*/ 1075 h 1324"/>
              <a:gd name="T104" fmla="*/ 1032 w 1274"/>
              <a:gd name="T105" fmla="*/ 1092 h 1324"/>
              <a:gd name="T106" fmla="*/ 1061 w 1274"/>
              <a:gd name="T107" fmla="*/ 1094 h 1324"/>
              <a:gd name="T108" fmla="*/ 1069 w 1274"/>
              <a:gd name="T109" fmla="*/ 1085 h 1324"/>
              <a:gd name="T110" fmla="*/ 1083 w 1274"/>
              <a:gd name="T111" fmla="*/ 1084 h 1324"/>
              <a:gd name="T112" fmla="*/ 1122 w 1274"/>
              <a:gd name="T113" fmla="*/ 1072 h 1324"/>
              <a:gd name="T114" fmla="*/ 1221 w 1274"/>
              <a:gd name="T115" fmla="*/ 1065 h 1324"/>
              <a:gd name="T116" fmla="*/ 1255 w 1274"/>
              <a:gd name="T117" fmla="*/ 1069 h 1324"/>
              <a:gd name="T118" fmla="*/ 1266 w 1274"/>
              <a:gd name="T119" fmla="*/ 1081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4" h="1324">
                <a:moveTo>
                  <a:pt x="1232" y="5"/>
                </a:moveTo>
                <a:lnTo>
                  <a:pt x="1180" y="33"/>
                </a:lnTo>
                <a:lnTo>
                  <a:pt x="1016" y="71"/>
                </a:lnTo>
                <a:lnTo>
                  <a:pt x="954" y="61"/>
                </a:lnTo>
                <a:lnTo>
                  <a:pt x="940" y="48"/>
                </a:lnTo>
                <a:lnTo>
                  <a:pt x="932" y="65"/>
                </a:lnTo>
                <a:lnTo>
                  <a:pt x="941" y="75"/>
                </a:lnTo>
                <a:lnTo>
                  <a:pt x="927" y="89"/>
                </a:lnTo>
                <a:lnTo>
                  <a:pt x="937" y="105"/>
                </a:lnTo>
                <a:lnTo>
                  <a:pt x="936" y="117"/>
                </a:lnTo>
                <a:lnTo>
                  <a:pt x="933" y="123"/>
                </a:lnTo>
                <a:lnTo>
                  <a:pt x="930" y="144"/>
                </a:lnTo>
                <a:lnTo>
                  <a:pt x="962" y="164"/>
                </a:lnTo>
                <a:lnTo>
                  <a:pt x="956" y="177"/>
                </a:lnTo>
                <a:lnTo>
                  <a:pt x="912" y="184"/>
                </a:lnTo>
                <a:lnTo>
                  <a:pt x="897" y="210"/>
                </a:lnTo>
                <a:lnTo>
                  <a:pt x="908" y="260"/>
                </a:lnTo>
                <a:lnTo>
                  <a:pt x="867" y="310"/>
                </a:lnTo>
                <a:lnTo>
                  <a:pt x="861" y="338"/>
                </a:lnTo>
                <a:lnTo>
                  <a:pt x="869" y="347"/>
                </a:lnTo>
                <a:lnTo>
                  <a:pt x="898" y="346"/>
                </a:lnTo>
                <a:lnTo>
                  <a:pt x="907" y="353"/>
                </a:lnTo>
                <a:lnTo>
                  <a:pt x="933" y="356"/>
                </a:lnTo>
                <a:lnTo>
                  <a:pt x="943" y="357"/>
                </a:lnTo>
                <a:lnTo>
                  <a:pt x="947" y="368"/>
                </a:lnTo>
                <a:lnTo>
                  <a:pt x="940" y="375"/>
                </a:lnTo>
                <a:lnTo>
                  <a:pt x="931" y="422"/>
                </a:lnTo>
                <a:lnTo>
                  <a:pt x="916" y="431"/>
                </a:lnTo>
                <a:lnTo>
                  <a:pt x="858" y="448"/>
                </a:lnTo>
                <a:lnTo>
                  <a:pt x="843" y="429"/>
                </a:lnTo>
                <a:lnTo>
                  <a:pt x="818" y="452"/>
                </a:lnTo>
                <a:lnTo>
                  <a:pt x="761" y="417"/>
                </a:lnTo>
                <a:lnTo>
                  <a:pt x="747" y="390"/>
                </a:lnTo>
                <a:lnTo>
                  <a:pt x="728" y="389"/>
                </a:lnTo>
                <a:lnTo>
                  <a:pt x="714" y="407"/>
                </a:lnTo>
                <a:lnTo>
                  <a:pt x="700" y="408"/>
                </a:lnTo>
                <a:lnTo>
                  <a:pt x="657" y="398"/>
                </a:lnTo>
                <a:lnTo>
                  <a:pt x="641" y="388"/>
                </a:lnTo>
                <a:lnTo>
                  <a:pt x="635" y="393"/>
                </a:lnTo>
                <a:lnTo>
                  <a:pt x="622" y="395"/>
                </a:lnTo>
                <a:lnTo>
                  <a:pt x="610" y="406"/>
                </a:lnTo>
                <a:lnTo>
                  <a:pt x="605" y="404"/>
                </a:lnTo>
                <a:lnTo>
                  <a:pt x="589" y="433"/>
                </a:lnTo>
                <a:lnTo>
                  <a:pt x="579" y="433"/>
                </a:lnTo>
                <a:lnTo>
                  <a:pt x="549" y="417"/>
                </a:lnTo>
                <a:lnTo>
                  <a:pt x="537" y="396"/>
                </a:lnTo>
                <a:lnTo>
                  <a:pt x="516" y="396"/>
                </a:lnTo>
                <a:lnTo>
                  <a:pt x="504" y="421"/>
                </a:lnTo>
                <a:lnTo>
                  <a:pt x="506" y="433"/>
                </a:lnTo>
                <a:lnTo>
                  <a:pt x="496" y="430"/>
                </a:lnTo>
                <a:lnTo>
                  <a:pt x="490" y="418"/>
                </a:lnTo>
                <a:lnTo>
                  <a:pt x="492" y="385"/>
                </a:lnTo>
                <a:lnTo>
                  <a:pt x="454" y="357"/>
                </a:lnTo>
                <a:lnTo>
                  <a:pt x="433" y="336"/>
                </a:lnTo>
                <a:lnTo>
                  <a:pt x="400" y="339"/>
                </a:lnTo>
                <a:lnTo>
                  <a:pt x="375" y="333"/>
                </a:lnTo>
                <a:lnTo>
                  <a:pt x="361" y="344"/>
                </a:lnTo>
                <a:lnTo>
                  <a:pt x="334" y="329"/>
                </a:lnTo>
                <a:lnTo>
                  <a:pt x="309" y="335"/>
                </a:lnTo>
                <a:lnTo>
                  <a:pt x="298" y="355"/>
                </a:lnTo>
                <a:lnTo>
                  <a:pt x="264" y="336"/>
                </a:lnTo>
                <a:lnTo>
                  <a:pt x="260" y="328"/>
                </a:lnTo>
                <a:lnTo>
                  <a:pt x="245" y="326"/>
                </a:lnTo>
                <a:lnTo>
                  <a:pt x="246" y="339"/>
                </a:lnTo>
                <a:lnTo>
                  <a:pt x="240" y="337"/>
                </a:lnTo>
                <a:lnTo>
                  <a:pt x="240" y="351"/>
                </a:lnTo>
                <a:lnTo>
                  <a:pt x="221" y="360"/>
                </a:lnTo>
                <a:lnTo>
                  <a:pt x="178" y="377"/>
                </a:lnTo>
                <a:lnTo>
                  <a:pt x="133" y="427"/>
                </a:lnTo>
                <a:lnTo>
                  <a:pt x="122" y="426"/>
                </a:lnTo>
                <a:lnTo>
                  <a:pt x="109" y="437"/>
                </a:lnTo>
                <a:lnTo>
                  <a:pt x="101" y="437"/>
                </a:lnTo>
                <a:lnTo>
                  <a:pt x="137" y="484"/>
                </a:lnTo>
                <a:lnTo>
                  <a:pt x="116" y="504"/>
                </a:lnTo>
                <a:lnTo>
                  <a:pt x="101" y="502"/>
                </a:lnTo>
                <a:lnTo>
                  <a:pt x="48" y="458"/>
                </a:lnTo>
                <a:lnTo>
                  <a:pt x="36" y="480"/>
                </a:lnTo>
                <a:lnTo>
                  <a:pt x="39" y="494"/>
                </a:lnTo>
                <a:lnTo>
                  <a:pt x="23" y="520"/>
                </a:lnTo>
                <a:lnTo>
                  <a:pt x="25" y="538"/>
                </a:lnTo>
                <a:lnTo>
                  <a:pt x="22" y="558"/>
                </a:lnTo>
                <a:lnTo>
                  <a:pt x="30" y="572"/>
                </a:lnTo>
                <a:lnTo>
                  <a:pt x="17" y="586"/>
                </a:lnTo>
                <a:lnTo>
                  <a:pt x="0" y="638"/>
                </a:lnTo>
                <a:lnTo>
                  <a:pt x="35" y="661"/>
                </a:lnTo>
                <a:lnTo>
                  <a:pt x="41" y="687"/>
                </a:lnTo>
                <a:lnTo>
                  <a:pt x="41" y="702"/>
                </a:lnTo>
                <a:lnTo>
                  <a:pt x="81" y="731"/>
                </a:lnTo>
                <a:lnTo>
                  <a:pt x="100" y="739"/>
                </a:lnTo>
                <a:lnTo>
                  <a:pt x="155" y="805"/>
                </a:lnTo>
                <a:lnTo>
                  <a:pt x="153" y="808"/>
                </a:lnTo>
                <a:lnTo>
                  <a:pt x="128" y="811"/>
                </a:lnTo>
                <a:lnTo>
                  <a:pt x="127" y="823"/>
                </a:lnTo>
                <a:lnTo>
                  <a:pt x="159" y="840"/>
                </a:lnTo>
                <a:lnTo>
                  <a:pt x="159" y="832"/>
                </a:lnTo>
                <a:lnTo>
                  <a:pt x="155" y="825"/>
                </a:lnTo>
                <a:lnTo>
                  <a:pt x="159" y="825"/>
                </a:lnTo>
                <a:lnTo>
                  <a:pt x="166" y="831"/>
                </a:lnTo>
                <a:lnTo>
                  <a:pt x="168" y="826"/>
                </a:lnTo>
                <a:lnTo>
                  <a:pt x="159" y="819"/>
                </a:lnTo>
                <a:lnTo>
                  <a:pt x="166" y="815"/>
                </a:lnTo>
                <a:lnTo>
                  <a:pt x="170" y="817"/>
                </a:lnTo>
                <a:lnTo>
                  <a:pt x="182" y="808"/>
                </a:lnTo>
                <a:lnTo>
                  <a:pt x="192" y="805"/>
                </a:lnTo>
                <a:lnTo>
                  <a:pt x="197" y="807"/>
                </a:lnTo>
                <a:lnTo>
                  <a:pt x="213" y="803"/>
                </a:lnTo>
                <a:lnTo>
                  <a:pt x="219" y="805"/>
                </a:lnTo>
                <a:lnTo>
                  <a:pt x="226" y="803"/>
                </a:lnTo>
                <a:lnTo>
                  <a:pt x="232" y="803"/>
                </a:lnTo>
                <a:lnTo>
                  <a:pt x="237" y="805"/>
                </a:lnTo>
                <a:lnTo>
                  <a:pt x="248" y="798"/>
                </a:lnTo>
                <a:lnTo>
                  <a:pt x="248" y="790"/>
                </a:lnTo>
                <a:lnTo>
                  <a:pt x="260" y="780"/>
                </a:lnTo>
                <a:lnTo>
                  <a:pt x="278" y="766"/>
                </a:lnTo>
                <a:lnTo>
                  <a:pt x="287" y="760"/>
                </a:lnTo>
                <a:lnTo>
                  <a:pt x="301" y="763"/>
                </a:lnTo>
                <a:lnTo>
                  <a:pt x="321" y="762"/>
                </a:lnTo>
                <a:lnTo>
                  <a:pt x="331" y="763"/>
                </a:lnTo>
                <a:lnTo>
                  <a:pt x="336" y="766"/>
                </a:lnTo>
                <a:lnTo>
                  <a:pt x="334" y="775"/>
                </a:lnTo>
                <a:lnTo>
                  <a:pt x="341" y="776"/>
                </a:lnTo>
                <a:lnTo>
                  <a:pt x="346" y="780"/>
                </a:lnTo>
                <a:lnTo>
                  <a:pt x="354" y="776"/>
                </a:lnTo>
                <a:lnTo>
                  <a:pt x="367" y="770"/>
                </a:lnTo>
                <a:lnTo>
                  <a:pt x="377" y="764"/>
                </a:lnTo>
                <a:lnTo>
                  <a:pt x="394" y="767"/>
                </a:lnTo>
                <a:lnTo>
                  <a:pt x="394" y="776"/>
                </a:lnTo>
                <a:lnTo>
                  <a:pt x="403" y="778"/>
                </a:lnTo>
                <a:lnTo>
                  <a:pt x="414" y="774"/>
                </a:lnTo>
                <a:lnTo>
                  <a:pt x="430" y="792"/>
                </a:lnTo>
                <a:lnTo>
                  <a:pt x="434" y="803"/>
                </a:lnTo>
                <a:lnTo>
                  <a:pt x="447" y="827"/>
                </a:lnTo>
                <a:lnTo>
                  <a:pt x="447" y="833"/>
                </a:lnTo>
                <a:lnTo>
                  <a:pt x="444" y="832"/>
                </a:lnTo>
                <a:lnTo>
                  <a:pt x="441" y="838"/>
                </a:lnTo>
                <a:lnTo>
                  <a:pt x="445" y="845"/>
                </a:lnTo>
                <a:lnTo>
                  <a:pt x="437" y="863"/>
                </a:lnTo>
                <a:lnTo>
                  <a:pt x="428" y="878"/>
                </a:lnTo>
                <a:lnTo>
                  <a:pt x="420" y="899"/>
                </a:lnTo>
                <a:lnTo>
                  <a:pt x="414" y="903"/>
                </a:lnTo>
                <a:lnTo>
                  <a:pt x="412" y="910"/>
                </a:lnTo>
                <a:lnTo>
                  <a:pt x="415" y="919"/>
                </a:lnTo>
                <a:lnTo>
                  <a:pt x="421" y="924"/>
                </a:lnTo>
                <a:lnTo>
                  <a:pt x="420" y="930"/>
                </a:lnTo>
                <a:lnTo>
                  <a:pt x="426" y="935"/>
                </a:lnTo>
                <a:lnTo>
                  <a:pt x="422" y="945"/>
                </a:lnTo>
                <a:lnTo>
                  <a:pt x="418" y="938"/>
                </a:lnTo>
                <a:lnTo>
                  <a:pt x="417" y="931"/>
                </a:lnTo>
                <a:lnTo>
                  <a:pt x="417" y="931"/>
                </a:lnTo>
                <a:lnTo>
                  <a:pt x="416" y="931"/>
                </a:lnTo>
                <a:lnTo>
                  <a:pt x="414" y="931"/>
                </a:lnTo>
                <a:lnTo>
                  <a:pt x="413" y="931"/>
                </a:lnTo>
                <a:lnTo>
                  <a:pt x="412" y="931"/>
                </a:lnTo>
                <a:lnTo>
                  <a:pt x="412" y="930"/>
                </a:lnTo>
                <a:lnTo>
                  <a:pt x="411" y="929"/>
                </a:lnTo>
                <a:lnTo>
                  <a:pt x="411" y="929"/>
                </a:lnTo>
                <a:lnTo>
                  <a:pt x="408" y="924"/>
                </a:lnTo>
                <a:lnTo>
                  <a:pt x="406" y="920"/>
                </a:lnTo>
                <a:lnTo>
                  <a:pt x="398" y="917"/>
                </a:lnTo>
                <a:lnTo>
                  <a:pt x="389" y="918"/>
                </a:lnTo>
                <a:lnTo>
                  <a:pt x="377" y="923"/>
                </a:lnTo>
                <a:lnTo>
                  <a:pt x="367" y="918"/>
                </a:lnTo>
                <a:lnTo>
                  <a:pt x="360" y="922"/>
                </a:lnTo>
                <a:lnTo>
                  <a:pt x="358" y="931"/>
                </a:lnTo>
                <a:lnTo>
                  <a:pt x="355" y="933"/>
                </a:lnTo>
                <a:lnTo>
                  <a:pt x="351" y="928"/>
                </a:lnTo>
                <a:lnTo>
                  <a:pt x="351" y="921"/>
                </a:lnTo>
                <a:lnTo>
                  <a:pt x="344" y="922"/>
                </a:lnTo>
                <a:lnTo>
                  <a:pt x="341" y="931"/>
                </a:lnTo>
                <a:lnTo>
                  <a:pt x="341" y="939"/>
                </a:lnTo>
                <a:lnTo>
                  <a:pt x="336" y="945"/>
                </a:lnTo>
                <a:lnTo>
                  <a:pt x="328" y="942"/>
                </a:lnTo>
                <a:lnTo>
                  <a:pt x="325" y="938"/>
                </a:lnTo>
                <a:lnTo>
                  <a:pt x="327" y="935"/>
                </a:lnTo>
                <a:lnTo>
                  <a:pt x="314" y="937"/>
                </a:lnTo>
                <a:lnTo>
                  <a:pt x="305" y="947"/>
                </a:lnTo>
                <a:lnTo>
                  <a:pt x="304" y="954"/>
                </a:lnTo>
                <a:lnTo>
                  <a:pt x="308" y="959"/>
                </a:lnTo>
                <a:lnTo>
                  <a:pt x="306" y="971"/>
                </a:lnTo>
                <a:lnTo>
                  <a:pt x="302" y="975"/>
                </a:lnTo>
                <a:lnTo>
                  <a:pt x="302" y="982"/>
                </a:lnTo>
                <a:lnTo>
                  <a:pt x="306" y="985"/>
                </a:lnTo>
                <a:lnTo>
                  <a:pt x="311" y="986"/>
                </a:lnTo>
                <a:lnTo>
                  <a:pt x="317" y="990"/>
                </a:lnTo>
                <a:lnTo>
                  <a:pt x="318" y="995"/>
                </a:lnTo>
                <a:lnTo>
                  <a:pt x="314" y="996"/>
                </a:lnTo>
                <a:lnTo>
                  <a:pt x="310" y="990"/>
                </a:lnTo>
                <a:lnTo>
                  <a:pt x="305" y="996"/>
                </a:lnTo>
                <a:lnTo>
                  <a:pt x="297" y="999"/>
                </a:lnTo>
                <a:lnTo>
                  <a:pt x="286" y="996"/>
                </a:lnTo>
                <a:lnTo>
                  <a:pt x="277" y="995"/>
                </a:lnTo>
                <a:lnTo>
                  <a:pt x="271" y="992"/>
                </a:lnTo>
                <a:lnTo>
                  <a:pt x="264" y="994"/>
                </a:lnTo>
                <a:lnTo>
                  <a:pt x="256" y="988"/>
                </a:lnTo>
                <a:lnTo>
                  <a:pt x="250" y="993"/>
                </a:lnTo>
                <a:lnTo>
                  <a:pt x="242" y="996"/>
                </a:lnTo>
                <a:lnTo>
                  <a:pt x="240" y="1008"/>
                </a:lnTo>
                <a:lnTo>
                  <a:pt x="251" y="1017"/>
                </a:lnTo>
                <a:lnTo>
                  <a:pt x="251" y="1024"/>
                </a:lnTo>
                <a:lnTo>
                  <a:pt x="257" y="1026"/>
                </a:lnTo>
                <a:lnTo>
                  <a:pt x="262" y="1023"/>
                </a:lnTo>
                <a:lnTo>
                  <a:pt x="269" y="1025"/>
                </a:lnTo>
                <a:lnTo>
                  <a:pt x="276" y="1043"/>
                </a:lnTo>
                <a:lnTo>
                  <a:pt x="288" y="1054"/>
                </a:lnTo>
                <a:lnTo>
                  <a:pt x="293" y="1068"/>
                </a:lnTo>
                <a:lnTo>
                  <a:pt x="310" y="1095"/>
                </a:lnTo>
                <a:lnTo>
                  <a:pt x="309" y="1106"/>
                </a:lnTo>
                <a:lnTo>
                  <a:pt x="299" y="1120"/>
                </a:lnTo>
                <a:lnTo>
                  <a:pt x="300" y="1127"/>
                </a:lnTo>
                <a:lnTo>
                  <a:pt x="314" y="1125"/>
                </a:lnTo>
                <a:lnTo>
                  <a:pt x="320" y="1118"/>
                </a:lnTo>
                <a:lnTo>
                  <a:pt x="326" y="1122"/>
                </a:lnTo>
                <a:lnTo>
                  <a:pt x="328" y="1135"/>
                </a:lnTo>
                <a:lnTo>
                  <a:pt x="330" y="1143"/>
                </a:lnTo>
                <a:lnTo>
                  <a:pt x="343" y="1155"/>
                </a:lnTo>
                <a:lnTo>
                  <a:pt x="353" y="1153"/>
                </a:lnTo>
                <a:lnTo>
                  <a:pt x="362" y="1152"/>
                </a:lnTo>
                <a:lnTo>
                  <a:pt x="380" y="1153"/>
                </a:lnTo>
                <a:lnTo>
                  <a:pt x="392" y="1159"/>
                </a:lnTo>
                <a:lnTo>
                  <a:pt x="395" y="1170"/>
                </a:lnTo>
                <a:lnTo>
                  <a:pt x="395" y="1176"/>
                </a:lnTo>
                <a:lnTo>
                  <a:pt x="391" y="1168"/>
                </a:lnTo>
                <a:lnTo>
                  <a:pt x="390" y="1174"/>
                </a:lnTo>
                <a:lnTo>
                  <a:pt x="392" y="1183"/>
                </a:lnTo>
                <a:lnTo>
                  <a:pt x="379" y="1194"/>
                </a:lnTo>
                <a:lnTo>
                  <a:pt x="366" y="1207"/>
                </a:lnTo>
                <a:lnTo>
                  <a:pt x="369" y="1213"/>
                </a:lnTo>
                <a:lnTo>
                  <a:pt x="379" y="1222"/>
                </a:lnTo>
                <a:lnTo>
                  <a:pt x="379" y="1228"/>
                </a:lnTo>
                <a:lnTo>
                  <a:pt x="376" y="1240"/>
                </a:lnTo>
                <a:lnTo>
                  <a:pt x="376" y="1249"/>
                </a:lnTo>
                <a:lnTo>
                  <a:pt x="376" y="1249"/>
                </a:lnTo>
                <a:lnTo>
                  <a:pt x="376" y="1246"/>
                </a:lnTo>
                <a:lnTo>
                  <a:pt x="376" y="1243"/>
                </a:lnTo>
                <a:lnTo>
                  <a:pt x="377" y="1240"/>
                </a:lnTo>
                <a:lnTo>
                  <a:pt x="378" y="1238"/>
                </a:lnTo>
                <a:lnTo>
                  <a:pt x="379" y="1235"/>
                </a:lnTo>
                <a:lnTo>
                  <a:pt x="379" y="1234"/>
                </a:lnTo>
                <a:lnTo>
                  <a:pt x="394" y="1234"/>
                </a:lnTo>
                <a:lnTo>
                  <a:pt x="394" y="1234"/>
                </a:lnTo>
                <a:lnTo>
                  <a:pt x="393" y="1233"/>
                </a:lnTo>
                <a:lnTo>
                  <a:pt x="393" y="1231"/>
                </a:lnTo>
                <a:lnTo>
                  <a:pt x="393" y="1229"/>
                </a:lnTo>
                <a:lnTo>
                  <a:pt x="394" y="1228"/>
                </a:lnTo>
                <a:lnTo>
                  <a:pt x="394" y="1227"/>
                </a:lnTo>
                <a:lnTo>
                  <a:pt x="394" y="1226"/>
                </a:lnTo>
                <a:lnTo>
                  <a:pt x="395" y="1225"/>
                </a:lnTo>
                <a:lnTo>
                  <a:pt x="396" y="1224"/>
                </a:lnTo>
                <a:lnTo>
                  <a:pt x="397" y="1223"/>
                </a:lnTo>
                <a:lnTo>
                  <a:pt x="398" y="1223"/>
                </a:lnTo>
                <a:lnTo>
                  <a:pt x="400" y="1222"/>
                </a:lnTo>
                <a:lnTo>
                  <a:pt x="400" y="1222"/>
                </a:lnTo>
                <a:lnTo>
                  <a:pt x="402" y="1222"/>
                </a:lnTo>
                <a:lnTo>
                  <a:pt x="404" y="1222"/>
                </a:lnTo>
                <a:lnTo>
                  <a:pt x="406" y="1222"/>
                </a:lnTo>
                <a:lnTo>
                  <a:pt x="408" y="1222"/>
                </a:lnTo>
                <a:lnTo>
                  <a:pt x="412" y="1223"/>
                </a:lnTo>
                <a:lnTo>
                  <a:pt x="415" y="1224"/>
                </a:lnTo>
                <a:lnTo>
                  <a:pt x="418" y="1225"/>
                </a:lnTo>
                <a:lnTo>
                  <a:pt x="420" y="1226"/>
                </a:lnTo>
                <a:lnTo>
                  <a:pt x="422" y="1227"/>
                </a:lnTo>
                <a:lnTo>
                  <a:pt x="432" y="1217"/>
                </a:lnTo>
                <a:lnTo>
                  <a:pt x="448" y="1217"/>
                </a:lnTo>
                <a:lnTo>
                  <a:pt x="448" y="1217"/>
                </a:lnTo>
                <a:lnTo>
                  <a:pt x="449" y="1217"/>
                </a:lnTo>
                <a:lnTo>
                  <a:pt x="456" y="1217"/>
                </a:lnTo>
                <a:lnTo>
                  <a:pt x="456" y="1217"/>
                </a:lnTo>
                <a:lnTo>
                  <a:pt x="459" y="1216"/>
                </a:lnTo>
                <a:lnTo>
                  <a:pt x="464" y="1214"/>
                </a:lnTo>
                <a:lnTo>
                  <a:pt x="469" y="1211"/>
                </a:lnTo>
                <a:lnTo>
                  <a:pt x="472" y="1210"/>
                </a:lnTo>
                <a:lnTo>
                  <a:pt x="473" y="1210"/>
                </a:lnTo>
                <a:lnTo>
                  <a:pt x="473" y="1210"/>
                </a:lnTo>
                <a:lnTo>
                  <a:pt x="474" y="1210"/>
                </a:lnTo>
                <a:lnTo>
                  <a:pt x="475" y="1211"/>
                </a:lnTo>
                <a:lnTo>
                  <a:pt x="475" y="1211"/>
                </a:lnTo>
                <a:lnTo>
                  <a:pt x="476" y="1213"/>
                </a:lnTo>
                <a:lnTo>
                  <a:pt x="477" y="1215"/>
                </a:lnTo>
                <a:lnTo>
                  <a:pt x="478" y="1217"/>
                </a:lnTo>
                <a:lnTo>
                  <a:pt x="480" y="1222"/>
                </a:lnTo>
                <a:lnTo>
                  <a:pt x="480" y="1225"/>
                </a:lnTo>
                <a:lnTo>
                  <a:pt x="480" y="1225"/>
                </a:lnTo>
                <a:lnTo>
                  <a:pt x="481" y="1224"/>
                </a:lnTo>
                <a:lnTo>
                  <a:pt x="484" y="1224"/>
                </a:lnTo>
                <a:lnTo>
                  <a:pt x="486" y="1224"/>
                </a:lnTo>
                <a:lnTo>
                  <a:pt x="488" y="1224"/>
                </a:lnTo>
                <a:lnTo>
                  <a:pt x="490" y="1224"/>
                </a:lnTo>
                <a:lnTo>
                  <a:pt x="492" y="1225"/>
                </a:lnTo>
                <a:lnTo>
                  <a:pt x="492" y="1225"/>
                </a:lnTo>
                <a:lnTo>
                  <a:pt x="493" y="1225"/>
                </a:lnTo>
                <a:lnTo>
                  <a:pt x="494" y="1225"/>
                </a:lnTo>
                <a:lnTo>
                  <a:pt x="496" y="1227"/>
                </a:lnTo>
                <a:lnTo>
                  <a:pt x="498" y="1229"/>
                </a:lnTo>
                <a:lnTo>
                  <a:pt x="500" y="1231"/>
                </a:lnTo>
                <a:lnTo>
                  <a:pt x="504" y="1234"/>
                </a:lnTo>
                <a:lnTo>
                  <a:pt x="505" y="1236"/>
                </a:lnTo>
                <a:lnTo>
                  <a:pt x="527" y="1244"/>
                </a:lnTo>
                <a:lnTo>
                  <a:pt x="527" y="1244"/>
                </a:lnTo>
                <a:lnTo>
                  <a:pt x="526" y="1246"/>
                </a:lnTo>
                <a:lnTo>
                  <a:pt x="526" y="1248"/>
                </a:lnTo>
                <a:lnTo>
                  <a:pt x="525" y="1251"/>
                </a:lnTo>
                <a:lnTo>
                  <a:pt x="525" y="1253"/>
                </a:lnTo>
                <a:lnTo>
                  <a:pt x="525" y="1256"/>
                </a:lnTo>
                <a:lnTo>
                  <a:pt x="525" y="1257"/>
                </a:lnTo>
                <a:lnTo>
                  <a:pt x="525" y="1258"/>
                </a:lnTo>
                <a:lnTo>
                  <a:pt x="526" y="1259"/>
                </a:lnTo>
                <a:lnTo>
                  <a:pt x="527" y="1260"/>
                </a:lnTo>
                <a:lnTo>
                  <a:pt x="527" y="1260"/>
                </a:lnTo>
                <a:lnTo>
                  <a:pt x="529" y="1261"/>
                </a:lnTo>
                <a:lnTo>
                  <a:pt x="532" y="1263"/>
                </a:lnTo>
                <a:lnTo>
                  <a:pt x="538" y="1266"/>
                </a:lnTo>
                <a:lnTo>
                  <a:pt x="541" y="1267"/>
                </a:lnTo>
                <a:lnTo>
                  <a:pt x="543" y="1269"/>
                </a:lnTo>
                <a:lnTo>
                  <a:pt x="544" y="1270"/>
                </a:lnTo>
                <a:lnTo>
                  <a:pt x="544" y="1271"/>
                </a:lnTo>
                <a:lnTo>
                  <a:pt x="545" y="1272"/>
                </a:lnTo>
                <a:lnTo>
                  <a:pt x="545" y="1273"/>
                </a:lnTo>
                <a:lnTo>
                  <a:pt x="545" y="1273"/>
                </a:lnTo>
                <a:lnTo>
                  <a:pt x="545" y="1276"/>
                </a:lnTo>
                <a:lnTo>
                  <a:pt x="546" y="1279"/>
                </a:lnTo>
                <a:lnTo>
                  <a:pt x="547" y="1282"/>
                </a:lnTo>
                <a:lnTo>
                  <a:pt x="549" y="1285"/>
                </a:lnTo>
                <a:lnTo>
                  <a:pt x="551" y="1291"/>
                </a:lnTo>
                <a:lnTo>
                  <a:pt x="552" y="1293"/>
                </a:lnTo>
                <a:lnTo>
                  <a:pt x="552" y="1293"/>
                </a:lnTo>
                <a:lnTo>
                  <a:pt x="553" y="1295"/>
                </a:lnTo>
                <a:lnTo>
                  <a:pt x="553" y="1297"/>
                </a:lnTo>
                <a:lnTo>
                  <a:pt x="554" y="1301"/>
                </a:lnTo>
                <a:lnTo>
                  <a:pt x="555" y="1303"/>
                </a:lnTo>
                <a:lnTo>
                  <a:pt x="557" y="1306"/>
                </a:lnTo>
                <a:lnTo>
                  <a:pt x="558" y="1307"/>
                </a:lnTo>
                <a:lnTo>
                  <a:pt x="559" y="1308"/>
                </a:lnTo>
                <a:lnTo>
                  <a:pt x="560" y="1309"/>
                </a:lnTo>
                <a:lnTo>
                  <a:pt x="561" y="1309"/>
                </a:lnTo>
                <a:lnTo>
                  <a:pt x="561" y="1309"/>
                </a:lnTo>
                <a:lnTo>
                  <a:pt x="562" y="1310"/>
                </a:lnTo>
                <a:lnTo>
                  <a:pt x="563" y="1310"/>
                </a:lnTo>
                <a:lnTo>
                  <a:pt x="566" y="1312"/>
                </a:lnTo>
                <a:lnTo>
                  <a:pt x="568" y="1314"/>
                </a:lnTo>
                <a:lnTo>
                  <a:pt x="570" y="1316"/>
                </a:lnTo>
                <a:lnTo>
                  <a:pt x="574" y="1320"/>
                </a:lnTo>
                <a:lnTo>
                  <a:pt x="575" y="1322"/>
                </a:lnTo>
                <a:lnTo>
                  <a:pt x="575" y="1322"/>
                </a:lnTo>
                <a:lnTo>
                  <a:pt x="577" y="1322"/>
                </a:lnTo>
                <a:lnTo>
                  <a:pt x="578" y="1323"/>
                </a:lnTo>
                <a:lnTo>
                  <a:pt x="580" y="1324"/>
                </a:lnTo>
                <a:lnTo>
                  <a:pt x="583" y="1324"/>
                </a:lnTo>
                <a:lnTo>
                  <a:pt x="585" y="1324"/>
                </a:lnTo>
                <a:lnTo>
                  <a:pt x="586" y="1324"/>
                </a:lnTo>
                <a:lnTo>
                  <a:pt x="587" y="1323"/>
                </a:lnTo>
                <a:lnTo>
                  <a:pt x="589" y="1322"/>
                </a:lnTo>
                <a:lnTo>
                  <a:pt x="590" y="1322"/>
                </a:lnTo>
                <a:lnTo>
                  <a:pt x="590" y="1322"/>
                </a:lnTo>
                <a:lnTo>
                  <a:pt x="592" y="1320"/>
                </a:lnTo>
                <a:lnTo>
                  <a:pt x="594" y="1319"/>
                </a:lnTo>
                <a:lnTo>
                  <a:pt x="597" y="1318"/>
                </a:lnTo>
                <a:lnTo>
                  <a:pt x="599" y="1318"/>
                </a:lnTo>
                <a:lnTo>
                  <a:pt x="601" y="1318"/>
                </a:lnTo>
                <a:lnTo>
                  <a:pt x="603" y="1318"/>
                </a:lnTo>
                <a:lnTo>
                  <a:pt x="606" y="1318"/>
                </a:lnTo>
                <a:lnTo>
                  <a:pt x="606" y="1318"/>
                </a:lnTo>
                <a:lnTo>
                  <a:pt x="606" y="1318"/>
                </a:lnTo>
                <a:lnTo>
                  <a:pt x="607" y="1317"/>
                </a:lnTo>
                <a:lnTo>
                  <a:pt x="607" y="1316"/>
                </a:lnTo>
                <a:lnTo>
                  <a:pt x="607" y="1315"/>
                </a:lnTo>
                <a:lnTo>
                  <a:pt x="607" y="1313"/>
                </a:lnTo>
                <a:lnTo>
                  <a:pt x="607" y="1310"/>
                </a:lnTo>
                <a:lnTo>
                  <a:pt x="606" y="1303"/>
                </a:lnTo>
                <a:lnTo>
                  <a:pt x="605" y="1301"/>
                </a:lnTo>
                <a:lnTo>
                  <a:pt x="606" y="1301"/>
                </a:lnTo>
                <a:lnTo>
                  <a:pt x="606" y="1300"/>
                </a:lnTo>
                <a:lnTo>
                  <a:pt x="606" y="1300"/>
                </a:lnTo>
                <a:lnTo>
                  <a:pt x="606" y="1298"/>
                </a:lnTo>
                <a:lnTo>
                  <a:pt x="607" y="1295"/>
                </a:lnTo>
                <a:lnTo>
                  <a:pt x="610" y="1285"/>
                </a:lnTo>
                <a:lnTo>
                  <a:pt x="614" y="1272"/>
                </a:lnTo>
                <a:lnTo>
                  <a:pt x="606" y="1232"/>
                </a:lnTo>
                <a:lnTo>
                  <a:pt x="606" y="1232"/>
                </a:lnTo>
                <a:lnTo>
                  <a:pt x="606" y="1203"/>
                </a:lnTo>
                <a:lnTo>
                  <a:pt x="606" y="1181"/>
                </a:lnTo>
                <a:lnTo>
                  <a:pt x="607" y="1172"/>
                </a:lnTo>
                <a:lnTo>
                  <a:pt x="607" y="1167"/>
                </a:lnTo>
                <a:lnTo>
                  <a:pt x="607" y="1167"/>
                </a:lnTo>
                <a:lnTo>
                  <a:pt x="607" y="1162"/>
                </a:lnTo>
                <a:lnTo>
                  <a:pt x="609" y="1157"/>
                </a:lnTo>
                <a:lnTo>
                  <a:pt x="611" y="1146"/>
                </a:lnTo>
                <a:lnTo>
                  <a:pt x="613" y="1140"/>
                </a:lnTo>
                <a:lnTo>
                  <a:pt x="614" y="1134"/>
                </a:lnTo>
                <a:lnTo>
                  <a:pt x="614" y="1128"/>
                </a:lnTo>
                <a:lnTo>
                  <a:pt x="614" y="1126"/>
                </a:lnTo>
                <a:lnTo>
                  <a:pt x="614" y="1123"/>
                </a:lnTo>
                <a:lnTo>
                  <a:pt x="614" y="1123"/>
                </a:lnTo>
                <a:lnTo>
                  <a:pt x="614" y="1120"/>
                </a:lnTo>
                <a:lnTo>
                  <a:pt x="614" y="1116"/>
                </a:lnTo>
                <a:lnTo>
                  <a:pt x="614" y="1107"/>
                </a:lnTo>
                <a:lnTo>
                  <a:pt x="615" y="1084"/>
                </a:lnTo>
                <a:lnTo>
                  <a:pt x="616" y="1072"/>
                </a:lnTo>
                <a:lnTo>
                  <a:pt x="616" y="1061"/>
                </a:lnTo>
                <a:lnTo>
                  <a:pt x="616" y="1056"/>
                </a:lnTo>
                <a:lnTo>
                  <a:pt x="615" y="1052"/>
                </a:lnTo>
                <a:lnTo>
                  <a:pt x="615" y="1049"/>
                </a:lnTo>
                <a:lnTo>
                  <a:pt x="614" y="1047"/>
                </a:lnTo>
                <a:lnTo>
                  <a:pt x="614" y="1047"/>
                </a:lnTo>
                <a:lnTo>
                  <a:pt x="613" y="1045"/>
                </a:lnTo>
                <a:lnTo>
                  <a:pt x="613" y="1042"/>
                </a:lnTo>
                <a:lnTo>
                  <a:pt x="613" y="1038"/>
                </a:lnTo>
                <a:lnTo>
                  <a:pt x="612" y="1034"/>
                </a:lnTo>
                <a:lnTo>
                  <a:pt x="612" y="1025"/>
                </a:lnTo>
                <a:lnTo>
                  <a:pt x="612" y="1015"/>
                </a:lnTo>
                <a:lnTo>
                  <a:pt x="612" y="996"/>
                </a:lnTo>
                <a:lnTo>
                  <a:pt x="611" y="990"/>
                </a:lnTo>
                <a:lnTo>
                  <a:pt x="611" y="987"/>
                </a:lnTo>
                <a:lnTo>
                  <a:pt x="611" y="985"/>
                </a:lnTo>
                <a:lnTo>
                  <a:pt x="611" y="985"/>
                </a:lnTo>
                <a:lnTo>
                  <a:pt x="609" y="982"/>
                </a:lnTo>
                <a:lnTo>
                  <a:pt x="609" y="979"/>
                </a:lnTo>
                <a:lnTo>
                  <a:pt x="608" y="976"/>
                </a:lnTo>
                <a:lnTo>
                  <a:pt x="608" y="973"/>
                </a:lnTo>
                <a:lnTo>
                  <a:pt x="608" y="971"/>
                </a:lnTo>
                <a:lnTo>
                  <a:pt x="609" y="970"/>
                </a:lnTo>
                <a:lnTo>
                  <a:pt x="609" y="969"/>
                </a:lnTo>
                <a:lnTo>
                  <a:pt x="610" y="968"/>
                </a:lnTo>
                <a:lnTo>
                  <a:pt x="611" y="967"/>
                </a:lnTo>
                <a:lnTo>
                  <a:pt x="612" y="966"/>
                </a:lnTo>
                <a:lnTo>
                  <a:pt x="614" y="966"/>
                </a:lnTo>
                <a:lnTo>
                  <a:pt x="616" y="966"/>
                </a:lnTo>
                <a:lnTo>
                  <a:pt x="616" y="966"/>
                </a:lnTo>
                <a:lnTo>
                  <a:pt x="618" y="966"/>
                </a:lnTo>
                <a:lnTo>
                  <a:pt x="620" y="966"/>
                </a:lnTo>
                <a:lnTo>
                  <a:pt x="622" y="965"/>
                </a:lnTo>
                <a:lnTo>
                  <a:pt x="623" y="964"/>
                </a:lnTo>
                <a:lnTo>
                  <a:pt x="627" y="963"/>
                </a:lnTo>
                <a:lnTo>
                  <a:pt x="630" y="962"/>
                </a:lnTo>
                <a:lnTo>
                  <a:pt x="632" y="960"/>
                </a:lnTo>
                <a:lnTo>
                  <a:pt x="634" y="959"/>
                </a:lnTo>
                <a:lnTo>
                  <a:pt x="636" y="957"/>
                </a:lnTo>
                <a:lnTo>
                  <a:pt x="648" y="957"/>
                </a:lnTo>
                <a:lnTo>
                  <a:pt x="648" y="957"/>
                </a:lnTo>
                <a:lnTo>
                  <a:pt x="662" y="953"/>
                </a:lnTo>
                <a:lnTo>
                  <a:pt x="692" y="943"/>
                </a:lnTo>
                <a:lnTo>
                  <a:pt x="709" y="938"/>
                </a:lnTo>
                <a:lnTo>
                  <a:pt x="724" y="932"/>
                </a:lnTo>
                <a:lnTo>
                  <a:pt x="735" y="928"/>
                </a:lnTo>
                <a:lnTo>
                  <a:pt x="739" y="927"/>
                </a:lnTo>
                <a:lnTo>
                  <a:pt x="740" y="926"/>
                </a:lnTo>
                <a:lnTo>
                  <a:pt x="740" y="926"/>
                </a:lnTo>
                <a:lnTo>
                  <a:pt x="743" y="924"/>
                </a:lnTo>
                <a:lnTo>
                  <a:pt x="747" y="922"/>
                </a:lnTo>
                <a:lnTo>
                  <a:pt x="759" y="917"/>
                </a:lnTo>
                <a:lnTo>
                  <a:pt x="770" y="913"/>
                </a:lnTo>
                <a:lnTo>
                  <a:pt x="774" y="911"/>
                </a:lnTo>
                <a:lnTo>
                  <a:pt x="774" y="911"/>
                </a:lnTo>
                <a:lnTo>
                  <a:pt x="776" y="910"/>
                </a:lnTo>
                <a:lnTo>
                  <a:pt x="778" y="909"/>
                </a:lnTo>
                <a:lnTo>
                  <a:pt x="780" y="909"/>
                </a:lnTo>
                <a:lnTo>
                  <a:pt x="782" y="908"/>
                </a:lnTo>
                <a:lnTo>
                  <a:pt x="784" y="908"/>
                </a:lnTo>
                <a:lnTo>
                  <a:pt x="784" y="908"/>
                </a:lnTo>
                <a:lnTo>
                  <a:pt x="785" y="909"/>
                </a:lnTo>
                <a:lnTo>
                  <a:pt x="786" y="909"/>
                </a:lnTo>
                <a:lnTo>
                  <a:pt x="787" y="910"/>
                </a:lnTo>
                <a:lnTo>
                  <a:pt x="788" y="911"/>
                </a:lnTo>
                <a:lnTo>
                  <a:pt x="788" y="911"/>
                </a:lnTo>
                <a:lnTo>
                  <a:pt x="788" y="912"/>
                </a:lnTo>
                <a:lnTo>
                  <a:pt x="789" y="914"/>
                </a:lnTo>
                <a:lnTo>
                  <a:pt x="790" y="915"/>
                </a:lnTo>
                <a:lnTo>
                  <a:pt x="791" y="916"/>
                </a:lnTo>
                <a:lnTo>
                  <a:pt x="793" y="918"/>
                </a:lnTo>
                <a:lnTo>
                  <a:pt x="796" y="919"/>
                </a:lnTo>
                <a:lnTo>
                  <a:pt x="798" y="921"/>
                </a:lnTo>
                <a:lnTo>
                  <a:pt x="800" y="922"/>
                </a:lnTo>
                <a:lnTo>
                  <a:pt x="802" y="922"/>
                </a:lnTo>
                <a:lnTo>
                  <a:pt x="802" y="922"/>
                </a:lnTo>
                <a:lnTo>
                  <a:pt x="804" y="922"/>
                </a:lnTo>
                <a:lnTo>
                  <a:pt x="808" y="922"/>
                </a:lnTo>
                <a:lnTo>
                  <a:pt x="811" y="922"/>
                </a:lnTo>
                <a:lnTo>
                  <a:pt x="813" y="922"/>
                </a:lnTo>
                <a:lnTo>
                  <a:pt x="815" y="922"/>
                </a:lnTo>
                <a:lnTo>
                  <a:pt x="816" y="923"/>
                </a:lnTo>
                <a:lnTo>
                  <a:pt x="817" y="924"/>
                </a:lnTo>
                <a:lnTo>
                  <a:pt x="817" y="924"/>
                </a:lnTo>
                <a:lnTo>
                  <a:pt x="818" y="925"/>
                </a:lnTo>
                <a:lnTo>
                  <a:pt x="819" y="927"/>
                </a:lnTo>
                <a:lnTo>
                  <a:pt x="822" y="931"/>
                </a:lnTo>
                <a:lnTo>
                  <a:pt x="823" y="933"/>
                </a:lnTo>
                <a:lnTo>
                  <a:pt x="825" y="934"/>
                </a:lnTo>
                <a:lnTo>
                  <a:pt x="826" y="935"/>
                </a:lnTo>
                <a:lnTo>
                  <a:pt x="827" y="935"/>
                </a:lnTo>
                <a:lnTo>
                  <a:pt x="829" y="935"/>
                </a:lnTo>
                <a:lnTo>
                  <a:pt x="830" y="936"/>
                </a:lnTo>
                <a:lnTo>
                  <a:pt x="830" y="936"/>
                </a:lnTo>
                <a:lnTo>
                  <a:pt x="831" y="936"/>
                </a:lnTo>
                <a:lnTo>
                  <a:pt x="832" y="936"/>
                </a:lnTo>
                <a:lnTo>
                  <a:pt x="833" y="936"/>
                </a:lnTo>
                <a:lnTo>
                  <a:pt x="834" y="937"/>
                </a:lnTo>
                <a:lnTo>
                  <a:pt x="835" y="938"/>
                </a:lnTo>
                <a:lnTo>
                  <a:pt x="837" y="940"/>
                </a:lnTo>
                <a:lnTo>
                  <a:pt x="838" y="943"/>
                </a:lnTo>
                <a:lnTo>
                  <a:pt x="839" y="944"/>
                </a:lnTo>
                <a:lnTo>
                  <a:pt x="840" y="945"/>
                </a:lnTo>
                <a:lnTo>
                  <a:pt x="841" y="945"/>
                </a:lnTo>
                <a:lnTo>
                  <a:pt x="841" y="945"/>
                </a:lnTo>
                <a:lnTo>
                  <a:pt x="846" y="947"/>
                </a:lnTo>
                <a:lnTo>
                  <a:pt x="852" y="950"/>
                </a:lnTo>
                <a:lnTo>
                  <a:pt x="860" y="954"/>
                </a:lnTo>
                <a:lnTo>
                  <a:pt x="871" y="972"/>
                </a:lnTo>
                <a:lnTo>
                  <a:pt x="871" y="972"/>
                </a:lnTo>
                <a:lnTo>
                  <a:pt x="875" y="971"/>
                </a:lnTo>
                <a:lnTo>
                  <a:pt x="878" y="970"/>
                </a:lnTo>
                <a:lnTo>
                  <a:pt x="879" y="969"/>
                </a:lnTo>
                <a:lnTo>
                  <a:pt x="881" y="969"/>
                </a:lnTo>
                <a:lnTo>
                  <a:pt x="881" y="969"/>
                </a:lnTo>
                <a:lnTo>
                  <a:pt x="882" y="970"/>
                </a:lnTo>
                <a:lnTo>
                  <a:pt x="884" y="971"/>
                </a:lnTo>
                <a:lnTo>
                  <a:pt x="886" y="971"/>
                </a:lnTo>
                <a:lnTo>
                  <a:pt x="887" y="973"/>
                </a:lnTo>
                <a:lnTo>
                  <a:pt x="890" y="974"/>
                </a:lnTo>
                <a:lnTo>
                  <a:pt x="891" y="975"/>
                </a:lnTo>
                <a:lnTo>
                  <a:pt x="891" y="975"/>
                </a:lnTo>
                <a:lnTo>
                  <a:pt x="895" y="978"/>
                </a:lnTo>
                <a:lnTo>
                  <a:pt x="899" y="980"/>
                </a:lnTo>
                <a:lnTo>
                  <a:pt x="901" y="981"/>
                </a:lnTo>
                <a:lnTo>
                  <a:pt x="903" y="981"/>
                </a:lnTo>
                <a:lnTo>
                  <a:pt x="903" y="981"/>
                </a:lnTo>
                <a:lnTo>
                  <a:pt x="919" y="985"/>
                </a:lnTo>
                <a:lnTo>
                  <a:pt x="928" y="995"/>
                </a:lnTo>
                <a:lnTo>
                  <a:pt x="942" y="996"/>
                </a:lnTo>
                <a:lnTo>
                  <a:pt x="942" y="1003"/>
                </a:lnTo>
                <a:lnTo>
                  <a:pt x="942" y="1003"/>
                </a:lnTo>
                <a:lnTo>
                  <a:pt x="946" y="1005"/>
                </a:lnTo>
                <a:lnTo>
                  <a:pt x="950" y="1006"/>
                </a:lnTo>
                <a:lnTo>
                  <a:pt x="953" y="1007"/>
                </a:lnTo>
                <a:lnTo>
                  <a:pt x="953" y="1007"/>
                </a:lnTo>
                <a:lnTo>
                  <a:pt x="955" y="1009"/>
                </a:lnTo>
                <a:lnTo>
                  <a:pt x="957" y="1012"/>
                </a:lnTo>
                <a:lnTo>
                  <a:pt x="960" y="1015"/>
                </a:lnTo>
                <a:lnTo>
                  <a:pt x="960" y="1015"/>
                </a:lnTo>
                <a:lnTo>
                  <a:pt x="966" y="1020"/>
                </a:lnTo>
                <a:lnTo>
                  <a:pt x="966" y="1020"/>
                </a:lnTo>
                <a:lnTo>
                  <a:pt x="966" y="1021"/>
                </a:lnTo>
                <a:lnTo>
                  <a:pt x="967" y="1022"/>
                </a:lnTo>
                <a:lnTo>
                  <a:pt x="967" y="1023"/>
                </a:lnTo>
                <a:lnTo>
                  <a:pt x="967" y="1024"/>
                </a:lnTo>
                <a:lnTo>
                  <a:pt x="966" y="1026"/>
                </a:lnTo>
                <a:lnTo>
                  <a:pt x="966" y="1027"/>
                </a:lnTo>
                <a:lnTo>
                  <a:pt x="967" y="1031"/>
                </a:lnTo>
                <a:lnTo>
                  <a:pt x="967" y="1031"/>
                </a:lnTo>
                <a:lnTo>
                  <a:pt x="969" y="1031"/>
                </a:lnTo>
                <a:lnTo>
                  <a:pt x="970" y="1032"/>
                </a:lnTo>
                <a:lnTo>
                  <a:pt x="972" y="1033"/>
                </a:lnTo>
                <a:lnTo>
                  <a:pt x="972" y="1033"/>
                </a:lnTo>
                <a:lnTo>
                  <a:pt x="973" y="1034"/>
                </a:lnTo>
                <a:lnTo>
                  <a:pt x="974" y="1035"/>
                </a:lnTo>
                <a:lnTo>
                  <a:pt x="976" y="1038"/>
                </a:lnTo>
                <a:lnTo>
                  <a:pt x="978" y="1041"/>
                </a:lnTo>
                <a:lnTo>
                  <a:pt x="979" y="1044"/>
                </a:lnTo>
                <a:lnTo>
                  <a:pt x="979" y="1044"/>
                </a:lnTo>
                <a:lnTo>
                  <a:pt x="980" y="1044"/>
                </a:lnTo>
                <a:lnTo>
                  <a:pt x="980" y="1045"/>
                </a:lnTo>
                <a:lnTo>
                  <a:pt x="982" y="1046"/>
                </a:lnTo>
                <a:lnTo>
                  <a:pt x="984" y="1046"/>
                </a:lnTo>
                <a:lnTo>
                  <a:pt x="986" y="1047"/>
                </a:lnTo>
                <a:lnTo>
                  <a:pt x="991" y="1048"/>
                </a:lnTo>
                <a:lnTo>
                  <a:pt x="992" y="1049"/>
                </a:lnTo>
                <a:lnTo>
                  <a:pt x="992" y="1054"/>
                </a:lnTo>
                <a:lnTo>
                  <a:pt x="1003" y="1064"/>
                </a:lnTo>
                <a:lnTo>
                  <a:pt x="1003" y="1064"/>
                </a:lnTo>
                <a:lnTo>
                  <a:pt x="1010" y="1069"/>
                </a:lnTo>
                <a:lnTo>
                  <a:pt x="1015" y="1073"/>
                </a:lnTo>
                <a:lnTo>
                  <a:pt x="1017" y="1074"/>
                </a:lnTo>
                <a:lnTo>
                  <a:pt x="1018" y="1075"/>
                </a:lnTo>
                <a:lnTo>
                  <a:pt x="1018" y="1075"/>
                </a:lnTo>
                <a:lnTo>
                  <a:pt x="1019" y="1076"/>
                </a:lnTo>
                <a:lnTo>
                  <a:pt x="1020" y="1077"/>
                </a:lnTo>
                <a:lnTo>
                  <a:pt x="1023" y="1080"/>
                </a:lnTo>
                <a:lnTo>
                  <a:pt x="1025" y="1084"/>
                </a:lnTo>
                <a:lnTo>
                  <a:pt x="1026" y="1085"/>
                </a:lnTo>
                <a:lnTo>
                  <a:pt x="1026" y="1085"/>
                </a:lnTo>
                <a:lnTo>
                  <a:pt x="1027" y="1086"/>
                </a:lnTo>
                <a:lnTo>
                  <a:pt x="1029" y="1089"/>
                </a:lnTo>
                <a:lnTo>
                  <a:pt x="1030" y="1090"/>
                </a:lnTo>
                <a:lnTo>
                  <a:pt x="1031" y="1091"/>
                </a:lnTo>
                <a:lnTo>
                  <a:pt x="1032" y="1092"/>
                </a:lnTo>
                <a:lnTo>
                  <a:pt x="1034" y="1092"/>
                </a:lnTo>
                <a:lnTo>
                  <a:pt x="1034" y="1092"/>
                </a:lnTo>
                <a:lnTo>
                  <a:pt x="1046" y="1092"/>
                </a:lnTo>
                <a:lnTo>
                  <a:pt x="1046" y="1092"/>
                </a:lnTo>
                <a:lnTo>
                  <a:pt x="1048" y="1093"/>
                </a:lnTo>
                <a:lnTo>
                  <a:pt x="1051" y="1094"/>
                </a:lnTo>
                <a:lnTo>
                  <a:pt x="1054" y="1094"/>
                </a:lnTo>
                <a:lnTo>
                  <a:pt x="1057" y="1095"/>
                </a:lnTo>
                <a:lnTo>
                  <a:pt x="1058" y="1095"/>
                </a:lnTo>
                <a:lnTo>
                  <a:pt x="1059" y="1095"/>
                </a:lnTo>
                <a:lnTo>
                  <a:pt x="1061" y="1094"/>
                </a:lnTo>
                <a:lnTo>
                  <a:pt x="1061" y="1094"/>
                </a:lnTo>
                <a:lnTo>
                  <a:pt x="1062" y="1093"/>
                </a:lnTo>
                <a:lnTo>
                  <a:pt x="1063" y="1092"/>
                </a:lnTo>
                <a:lnTo>
                  <a:pt x="1063" y="1092"/>
                </a:lnTo>
                <a:lnTo>
                  <a:pt x="1063" y="1091"/>
                </a:lnTo>
                <a:lnTo>
                  <a:pt x="1063" y="1090"/>
                </a:lnTo>
                <a:lnTo>
                  <a:pt x="1064" y="1088"/>
                </a:lnTo>
                <a:lnTo>
                  <a:pt x="1065" y="1087"/>
                </a:lnTo>
                <a:lnTo>
                  <a:pt x="1066" y="1086"/>
                </a:lnTo>
                <a:lnTo>
                  <a:pt x="1068" y="1085"/>
                </a:lnTo>
                <a:lnTo>
                  <a:pt x="1069" y="1085"/>
                </a:lnTo>
                <a:lnTo>
                  <a:pt x="1070" y="1085"/>
                </a:lnTo>
                <a:lnTo>
                  <a:pt x="1070" y="1085"/>
                </a:lnTo>
                <a:lnTo>
                  <a:pt x="1070" y="1086"/>
                </a:lnTo>
                <a:lnTo>
                  <a:pt x="1071" y="1086"/>
                </a:lnTo>
                <a:lnTo>
                  <a:pt x="1072" y="1086"/>
                </a:lnTo>
                <a:lnTo>
                  <a:pt x="1074" y="1086"/>
                </a:lnTo>
                <a:lnTo>
                  <a:pt x="1076" y="1086"/>
                </a:lnTo>
                <a:lnTo>
                  <a:pt x="1078" y="1086"/>
                </a:lnTo>
                <a:lnTo>
                  <a:pt x="1081" y="1085"/>
                </a:lnTo>
                <a:lnTo>
                  <a:pt x="1081" y="1085"/>
                </a:lnTo>
                <a:lnTo>
                  <a:pt x="1083" y="1084"/>
                </a:lnTo>
                <a:lnTo>
                  <a:pt x="1087" y="1083"/>
                </a:lnTo>
                <a:lnTo>
                  <a:pt x="1089" y="1082"/>
                </a:lnTo>
                <a:lnTo>
                  <a:pt x="1092" y="1082"/>
                </a:lnTo>
                <a:lnTo>
                  <a:pt x="1097" y="1081"/>
                </a:lnTo>
                <a:lnTo>
                  <a:pt x="1098" y="1081"/>
                </a:lnTo>
                <a:lnTo>
                  <a:pt x="1108" y="1073"/>
                </a:lnTo>
                <a:lnTo>
                  <a:pt x="1108" y="1073"/>
                </a:lnTo>
                <a:lnTo>
                  <a:pt x="1113" y="1073"/>
                </a:lnTo>
                <a:lnTo>
                  <a:pt x="1119" y="1073"/>
                </a:lnTo>
                <a:lnTo>
                  <a:pt x="1119" y="1073"/>
                </a:lnTo>
                <a:lnTo>
                  <a:pt x="1122" y="1072"/>
                </a:lnTo>
                <a:lnTo>
                  <a:pt x="1126" y="1071"/>
                </a:lnTo>
                <a:lnTo>
                  <a:pt x="1131" y="1070"/>
                </a:lnTo>
                <a:lnTo>
                  <a:pt x="1131" y="1076"/>
                </a:lnTo>
                <a:lnTo>
                  <a:pt x="1147" y="1074"/>
                </a:lnTo>
                <a:lnTo>
                  <a:pt x="1161" y="1071"/>
                </a:lnTo>
                <a:lnTo>
                  <a:pt x="1161" y="1076"/>
                </a:lnTo>
                <a:lnTo>
                  <a:pt x="1178" y="1074"/>
                </a:lnTo>
                <a:lnTo>
                  <a:pt x="1190" y="1077"/>
                </a:lnTo>
                <a:lnTo>
                  <a:pt x="1202" y="1075"/>
                </a:lnTo>
                <a:lnTo>
                  <a:pt x="1213" y="1072"/>
                </a:lnTo>
                <a:lnTo>
                  <a:pt x="1221" y="1065"/>
                </a:lnTo>
                <a:lnTo>
                  <a:pt x="1232" y="1061"/>
                </a:lnTo>
                <a:lnTo>
                  <a:pt x="1235" y="1057"/>
                </a:lnTo>
                <a:lnTo>
                  <a:pt x="1237" y="1054"/>
                </a:lnTo>
                <a:lnTo>
                  <a:pt x="1245" y="1062"/>
                </a:lnTo>
                <a:lnTo>
                  <a:pt x="1245" y="1062"/>
                </a:lnTo>
                <a:lnTo>
                  <a:pt x="1246" y="1063"/>
                </a:lnTo>
                <a:lnTo>
                  <a:pt x="1248" y="1065"/>
                </a:lnTo>
                <a:lnTo>
                  <a:pt x="1249" y="1066"/>
                </a:lnTo>
                <a:lnTo>
                  <a:pt x="1251" y="1067"/>
                </a:lnTo>
                <a:lnTo>
                  <a:pt x="1253" y="1068"/>
                </a:lnTo>
                <a:lnTo>
                  <a:pt x="1255" y="1069"/>
                </a:lnTo>
                <a:lnTo>
                  <a:pt x="1255" y="1069"/>
                </a:lnTo>
                <a:lnTo>
                  <a:pt x="1256" y="1069"/>
                </a:lnTo>
                <a:lnTo>
                  <a:pt x="1257" y="1070"/>
                </a:lnTo>
                <a:lnTo>
                  <a:pt x="1259" y="1071"/>
                </a:lnTo>
                <a:lnTo>
                  <a:pt x="1261" y="1073"/>
                </a:lnTo>
                <a:lnTo>
                  <a:pt x="1262" y="1075"/>
                </a:lnTo>
                <a:lnTo>
                  <a:pt x="1263" y="1077"/>
                </a:lnTo>
                <a:lnTo>
                  <a:pt x="1264" y="1079"/>
                </a:lnTo>
                <a:lnTo>
                  <a:pt x="1265" y="1080"/>
                </a:lnTo>
                <a:lnTo>
                  <a:pt x="1265" y="1080"/>
                </a:lnTo>
                <a:lnTo>
                  <a:pt x="1266" y="1081"/>
                </a:lnTo>
                <a:lnTo>
                  <a:pt x="1268" y="1083"/>
                </a:lnTo>
                <a:lnTo>
                  <a:pt x="1270" y="1084"/>
                </a:lnTo>
                <a:lnTo>
                  <a:pt x="1271" y="1085"/>
                </a:lnTo>
                <a:lnTo>
                  <a:pt x="1273" y="1085"/>
                </a:lnTo>
                <a:lnTo>
                  <a:pt x="1274" y="1085"/>
                </a:lnTo>
                <a:lnTo>
                  <a:pt x="1274" y="1085"/>
                </a:lnTo>
                <a:lnTo>
                  <a:pt x="1274" y="1085"/>
                </a:lnTo>
                <a:lnTo>
                  <a:pt x="1274" y="0"/>
                </a:lnTo>
                <a:lnTo>
                  <a:pt x="1267" y="2"/>
                </a:lnTo>
                <a:lnTo>
                  <a:pt x="1232" y="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609"/>
          <p:cNvSpPr>
            <a:spLocks/>
          </p:cNvSpPr>
          <p:nvPr/>
        </p:nvSpPr>
        <p:spPr bwMode="auto">
          <a:xfrm>
            <a:off x="11660188" y="3116263"/>
            <a:ext cx="2022475" cy="2101850"/>
          </a:xfrm>
          <a:custGeom>
            <a:avLst/>
            <a:gdLst>
              <a:gd name="T0" fmla="*/ 933 w 1274"/>
              <a:gd name="T1" fmla="*/ 123 h 1324"/>
              <a:gd name="T2" fmla="*/ 907 w 1274"/>
              <a:gd name="T3" fmla="*/ 353 h 1324"/>
              <a:gd name="T4" fmla="*/ 747 w 1274"/>
              <a:gd name="T5" fmla="*/ 390 h 1324"/>
              <a:gd name="T6" fmla="*/ 579 w 1274"/>
              <a:gd name="T7" fmla="*/ 433 h 1324"/>
              <a:gd name="T8" fmla="*/ 400 w 1274"/>
              <a:gd name="T9" fmla="*/ 339 h 1324"/>
              <a:gd name="T10" fmla="*/ 240 w 1274"/>
              <a:gd name="T11" fmla="*/ 351 h 1324"/>
              <a:gd name="T12" fmla="*/ 36 w 1274"/>
              <a:gd name="T13" fmla="*/ 480 h 1324"/>
              <a:gd name="T14" fmla="*/ 81 w 1274"/>
              <a:gd name="T15" fmla="*/ 731 h 1324"/>
              <a:gd name="T16" fmla="*/ 168 w 1274"/>
              <a:gd name="T17" fmla="*/ 826 h 1324"/>
              <a:gd name="T18" fmla="*/ 237 w 1274"/>
              <a:gd name="T19" fmla="*/ 805 h 1324"/>
              <a:gd name="T20" fmla="*/ 341 w 1274"/>
              <a:gd name="T21" fmla="*/ 776 h 1324"/>
              <a:gd name="T22" fmla="*/ 447 w 1274"/>
              <a:gd name="T23" fmla="*/ 827 h 1324"/>
              <a:gd name="T24" fmla="*/ 421 w 1274"/>
              <a:gd name="T25" fmla="*/ 924 h 1324"/>
              <a:gd name="T26" fmla="*/ 412 w 1274"/>
              <a:gd name="T27" fmla="*/ 930 h 1324"/>
              <a:gd name="T28" fmla="*/ 355 w 1274"/>
              <a:gd name="T29" fmla="*/ 933 h 1324"/>
              <a:gd name="T30" fmla="*/ 305 w 1274"/>
              <a:gd name="T31" fmla="*/ 947 h 1324"/>
              <a:gd name="T32" fmla="*/ 310 w 1274"/>
              <a:gd name="T33" fmla="*/ 990 h 1324"/>
              <a:gd name="T34" fmla="*/ 251 w 1274"/>
              <a:gd name="T35" fmla="*/ 1017 h 1324"/>
              <a:gd name="T36" fmla="*/ 300 w 1274"/>
              <a:gd name="T37" fmla="*/ 1127 h 1324"/>
              <a:gd name="T38" fmla="*/ 395 w 1274"/>
              <a:gd name="T39" fmla="*/ 1170 h 1324"/>
              <a:gd name="T40" fmla="*/ 376 w 1274"/>
              <a:gd name="T41" fmla="*/ 1249 h 1324"/>
              <a:gd name="T42" fmla="*/ 393 w 1274"/>
              <a:gd name="T43" fmla="*/ 1231 h 1324"/>
              <a:gd name="T44" fmla="*/ 402 w 1274"/>
              <a:gd name="T45" fmla="*/ 1222 h 1324"/>
              <a:gd name="T46" fmla="*/ 448 w 1274"/>
              <a:gd name="T47" fmla="*/ 1217 h 1324"/>
              <a:gd name="T48" fmla="*/ 475 w 1274"/>
              <a:gd name="T49" fmla="*/ 1211 h 1324"/>
              <a:gd name="T50" fmla="*/ 488 w 1274"/>
              <a:gd name="T51" fmla="*/ 1224 h 1324"/>
              <a:gd name="T52" fmla="*/ 527 w 1274"/>
              <a:gd name="T53" fmla="*/ 1244 h 1324"/>
              <a:gd name="T54" fmla="*/ 527 w 1274"/>
              <a:gd name="T55" fmla="*/ 1260 h 1324"/>
              <a:gd name="T56" fmla="*/ 545 w 1274"/>
              <a:gd name="T57" fmla="*/ 1276 h 1324"/>
              <a:gd name="T58" fmla="*/ 557 w 1274"/>
              <a:gd name="T59" fmla="*/ 1306 h 1324"/>
              <a:gd name="T60" fmla="*/ 574 w 1274"/>
              <a:gd name="T61" fmla="*/ 1320 h 1324"/>
              <a:gd name="T62" fmla="*/ 590 w 1274"/>
              <a:gd name="T63" fmla="*/ 1322 h 1324"/>
              <a:gd name="T64" fmla="*/ 607 w 1274"/>
              <a:gd name="T65" fmla="*/ 1317 h 1324"/>
              <a:gd name="T66" fmla="*/ 607 w 1274"/>
              <a:gd name="T67" fmla="*/ 1295 h 1324"/>
              <a:gd name="T68" fmla="*/ 609 w 1274"/>
              <a:gd name="T69" fmla="*/ 1157 h 1324"/>
              <a:gd name="T70" fmla="*/ 615 w 1274"/>
              <a:gd name="T71" fmla="*/ 1084 h 1324"/>
              <a:gd name="T72" fmla="*/ 612 w 1274"/>
              <a:gd name="T73" fmla="*/ 1034 h 1324"/>
              <a:gd name="T74" fmla="*/ 608 w 1274"/>
              <a:gd name="T75" fmla="*/ 973 h 1324"/>
              <a:gd name="T76" fmla="*/ 620 w 1274"/>
              <a:gd name="T77" fmla="*/ 966 h 1324"/>
              <a:gd name="T78" fmla="*/ 692 w 1274"/>
              <a:gd name="T79" fmla="*/ 943 h 1324"/>
              <a:gd name="T80" fmla="*/ 774 w 1274"/>
              <a:gd name="T81" fmla="*/ 911 h 1324"/>
              <a:gd name="T82" fmla="*/ 788 w 1274"/>
              <a:gd name="T83" fmla="*/ 911 h 1324"/>
              <a:gd name="T84" fmla="*/ 802 w 1274"/>
              <a:gd name="T85" fmla="*/ 922 h 1324"/>
              <a:gd name="T86" fmla="*/ 822 w 1274"/>
              <a:gd name="T87" fmla="*/ 931 h 1324"/>
              <a:gd name="T88" fmla="*/ 834 w 1274"/>
              <a:gd name="T89" fmla="*/ 937 h 1324"/>
              <a:gd name="T90" fmla="*/ 871 w 1274"/>
              <a:gd name="T91" fmla="*/ 972 h 1324"/>
              <a:gd name="T92" fmla="*/ 890 w 1274"/>
              <a:gd name="T93" fmla="*/ 974 h 1324"/>
              <a:gd name="T94" fmla="*/ 942 w 1274"/>
              <a:gd name="T95" fmla="*/ 1003 h 1324"/>
              <a:gd name="T96" fmla="*/ 966 w 1274"/>
              <a:gd name="T97" fmla="*/ 1020 h 1324"/>
              <a:gd name="T98" fmla="*/ 972 w 1274"/>
              <a:gd name="T99" fmla="*/ 1033 h 1324"/>
              <a:gd name="T100" fmla="*/ 984 w 1274"/>
              <a:gd name="T101" fmla="*/ 1046 h 1324"/>
              <a:gd name="T102" fmla="*/ 1018 w 1274"/>
              <a:gd name="T103" fmla="*/ 1075 h 1324"/>
              <a:gd name="T104" fmla="*/ 1032 w 1274"/>
              <a:gd name="T105" fmla="*/ 1092 h 1324"/>
              <a:gd name="T106" fmla="*/ 1061 w 1274"/>
              <a:gd name="T107" fmla="*/ 1094 h 1324"/>
              <a:gd name="T108" fmla="*/ 1069 w 1274"/>
              <a:gd name="T109" fmla="*/ 1085 h 1324"/>
              <a:gd name="T110" fmla="*/ 1083 w 1274"/>
              <a:gd name="T111" fmla="*/ 1084 h 1324"/>
              <a:gd name="T112" fmla="*/ 1122 w 1274"/>
              <a:gd name="T113" fmla="*/ 1072 h 1324"/>
              <a:gd name="T114" fmla="*/ 1221 w 1274"/>
              <a:gd name="T115" fmla="*/ 1065 h 1324"/>
              <a:gd name="T116" fmla="*/ 1255 w 1274"/>
              <a:gd name="T117" fmla="*/ 1069 h 1324"/>
              <a:gd name="T118" fmla="*/ 1266 w 1274"/>
              <a:gd name="T119" fmla="*/ 1081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4" h="1324">
                <a:moveTo>
                  <a:pt x="1232" y="5"/>
                </a:moveTo>
                <a:lnTo>
                  <a:pt x="1180" y="33"/>
                </a:lnTo>
                <a:lnTo>
                  <a:pt x="1016" y="71"/>
                </a:lnTo>
                <a:lnTo>
                  <a:pt x="954" y="61"/>
                </a:lnTo>
                <a:lnTo>
                  <a:pt x="940" y="48"/>
                </a:lnTo>
                <a:lnTo>
                  <a:pt x="932" y="65"/>
                </a:lnTo>
                <a:lnTo>
                  <a:pt x="941" y="75"/>
                </a:lnTo>
                <a:lnTo>
                  <a:pt x="927" y="89"/>
                </a:lnTo>
                <a:lnTo>
                  <a:pt x="937" y="105"/>
                </a:lnTo>
                <a:lnTo>
                  <a:pt x="936" y="117"/>
                </a:lnTo>
                <a:lnTo>
                  <a:pt x="933" y="123"/>
                </a:lnTo>
                <a:lnTo>
                  <a:pt x="930" y="144"/>
                </a:lnTo>
                <a:lnTo>
                  <a:pt x="962" y="164"/>
                </a:lnTo>
                <a:lnTo>
                  <a:pt x="956" y="177"/>
                </a:lnTo>
                <a:lnTo>
                  <a:pt x="912" y="184"/>
                </a:lnTo>
                <a:lnTo>
                  <a:pt x="897" y="210"/>
                </a:lnTo>
                <a:lnTo>
                  <a:pt x="908" y="260"/>
                </a:lnTo>
                <a:lnTo>
                  <a:pt x="867" y="310"/>
                </a:lnTo>
                <a:lnTo>
                  <a:pt x="861" y="338"/>
                </a:lnTo>
                <a:lnTo>
                  <a:pt x="869" y="347"/>
                </a:lnTo>
                <a:lnTo>
                  <a:pt x="898" y="346"/>
                </a:lnTo>
                <a:lnTo>
                  <a:pt x="907" y="353"/>
                </a:lnTo>
                <a:lnTo>
                  <a:pt x="933" y="356"/>
                </a:lnTo>
                <a:lnTo>
                  <a:pt x="943" y="357"/>
                </a:lnTo>
                <a:lnTo>
                  <a:pt x="947" y="368"/>
                </a:lnTo>
                <a:lnTo>
                  <a:pt x="940" y="375"/>
                </a:lnTo>
                <a:lnTo>
                  <a:pt x="931" y="422"/>
                </a:lnTo>
                <a:lnTo>
                  <a:pt x="916" y="431"/>
                </a:lnTo>
                <a:lnTo>
                  <a:pt x="858" y="448"/>
                </a:lnTo>
                <a:lnTo>
                  <a:pt x="843" y="429"/>
                </a:lnTo>
                <a:lnTo>
                  <a:pt x="818" y="452"/>
                </a:lnTo>
                <a:lnTo>
                  <a:pt x="761" y="417"/>
                </a:lnTo>
                <a:lnTo>
                  <a:pt x="747" y="390"/>
                </a:lnTo>
                <a:lnTo>
                  <a:pt x="728" y="389"/>
                </a:lnTo>
                <a:lnTo>
                  <a:pt x="714" y="407"/>
                </a:lnTo>
                <a:lnTo>
                  <a:pt x="700" y="408"/>
                </a:lnTo>
                <a:lnTo>
                  <a:pt x="657" y="398"/>
                </a:lnTo>
                <a:lnTo>
                  <a:pt x="641" y="388"/>
                </a:lnTo>
                <a:lnTo>
                  <a:pt x="635" y="393"/>
                </a:lnTo>
                <a:lnTo>
                  <a:pt x="622" y="395"/>
                </a:lnTo>
                <a:lnTo>
                  <a:pt x="610" y="406"/>
                </a:lnTo>
                <a:lnTo>
                  <a:pt x="605" y="404"/>
                </a:lnTo>
                <a:lnTo>
                  <a:pt x="589" y="433"/>
                </a:lnTo>
                <a:lnTo>
                  <a:pt x="579" y="433"/>
                </a:lnTo>
                <a:lnTo>
                  <a:pt x="549" y="417"/>
                </a:lnTo>
                <a:lnTo>
                  <a:pt x="537" y="396"/>
                </a:lnTo>
                <a:lnTo>
                  <a:pt x="516" y="396"/>
                </a:lnTo>
                <a:lnTo>
                  <a:pt x="504" y="421"/>
                </a:lnTo>
                <a:lnTo>
                  <a:pt x="506" y="433"/>
                </a:lnTo>
                <a:lnTo>
                  <a:pt x="496" y="430"/>
                </a:lnTo>
                <a:lnTo>
                  <a:pt x="490" y="418"/>
                </a:lnTo>
                <a:lnTo>
                  <a:pt x="492" y="385"/>
                </a:lnTo>
                <a:lnTo>
                  <a:pt x="454" y="357"/>
                </a:lnTo>
                <a:lnTo>
                  <a:pt x="433" y="336"/>
                </a:lnTo>
                <a:lnTo>
                  <a:pt x="400" y="339"/>
                </a:lnTo>
                <a:lnTo>
                  <a:pt x="375" y="333"/>
                </a:lnTo>
                <a:lnTo>
                  <a:pt x="361" y="344"/>
                </a:lnTo>
                <a:lnTo>
                  <a:pt x="334" y="329"/>
                </a:lnTo>
                <a:lnTo>
                  <a:pt x="309" y="335"/>
                </a:lnTo>
                <a:lnTo>
                  <a:pt x="298" y="355"/>
                </a:lnTo>
                <a:lnTo>
                  <a:pt x="264" y="336"/>
                </a:lnTo>
                <a:lnTo>
                  <a:pt x="260" y="328"/>
                </a:lnTo>
                <a:lnTo>
                  <a:pt x="245" y="326"/>
                </a:lnTo>
                <a:lnTo>
                  <a:pt x="246" y="339"/>
                </a:lnTo>
                <a:lnTo>
                  <a:pt x="240" y="337"/>
                </a:lnTo>
                <a:lnTo>
                  <a:pt x="240" y="351"/>
                </a:lnTo>
                <a:lnTo>
                  <a:pt x="221" y="360"/>
                </a:lnTo>
                <a:lnTo>
                  <a:pt x="178" y="377"/>
                </a:lnTo>
                <a:lnTo>
                  <a:pt x="133" y="427"/>
                </a:lnTo>
                <a:lnTo>
                  <a:pt x="122" y="426"/>
                </a:lnTo>
                <a:lnTo>
                  <a:pt x="109" y="437"/>
                </a:lnTo>
                <a:lnTo>
                  <a:pt x="101" y="437"/>
                </a:lnTo>
                <a:lnTo>
                  <a:pt x="137" y="484"/>
                </a:lnTo>
                <a:lnTo>
                  <a:pt x="116" y="504"/>
                </a:lnTo>
                <a:lnTo>
                  <a:pt x="101" y="502"/>
                </a:lnTo>
                <a:lnTo>
                  <a:pt x="48" y="458"/>
                </a:lnTo>
                <a:lnTo>
                  <a:pt x="36" y="480"/>
                </a:lnTo>
                <a:lnTo>
                  <a:pt x="39" y="494"/>
                </a:lnTo>
                <a:lnTo>
                  <a:pt x="23" y="520"/>
                </a:lnTo>
                <a:lnTo>
                  <a:pt x="25" y="538"/>
                </a:lnTo>
                <a:lnTo>
                  <a:pt x="22" y="558"/>
                </a:lnTo>
                <a:lnTo>
                  <a:pt x="30" y="572"/>
                </a:lnTo>
                <a:lnTo>
                  <a:pt x="17" y="586"/>
                </a:lnTo>
                <a:lnTo>
                  <a:pt x="0" y="638"/>
                </a:lnTo>
                <a:lnTo>
                  <a:pt x="35" y="661"/>
                </a:lnTo>
                <a:lnTo>
                  <a:pt x="41" y="687"/>
                </a:lnTo>
                <a:lnTo>
                  <a:pt x="41" y="702"/>
                </a:lnTo>
                <a:lnTo>
                  <a:pt x="81" y="731"/>
                </a:lnTo>
                <a:lnTo>
                  <a:pt x="100" y="739"/>
                </a:lnTo>
                <a:lnTo>
                  <a:pt x="155" y="805"/>
                </a:lnTo>
                <a:lnTo>
                  <a:pt x="153" y="808"/>
                </a:lnTo>
                <a:lnTo>
                  <a:pt x="128" y="811"/>
                </a:lnTo>
                <a:lnTo>
                  <a:pt x="127" y="823"/>
                </a:lnTo>
                <a:lnTo>
                  <a:pt x="159" y="840"/>
                </a:lnTo>
                <a:lnTo>
                  <a:pt x="159" y="832"/>
                </a:lnTo>
                <a:lnTo>
                  <a:pt x="155" y="825"/>
                </a:lnTo>
                <a:lnTo>
                  <a:pt x="159" y="825"/>
                </a:lnTo>
                <a:lnTo>
                  <a:pt x="166" y="831"/>
                </a:lnTo>
                <a:lnTo>
                  <a:pt x="168" y="826"/>
                </a:lnTo>
                <a:lnTo>
                  <a:pt x="159" y="819"/>
                </a:lnTo>
                <a:lnTo>
                  <a:pt x="166" y="815"/>
                </a:lnTo>
                <a:lnTo>
                  <a:pt x="170" y="817"/>
                </a:lnTo>
                <a:lnTo>
                  <a:pt x="182" y="808"/>
                </a:lnTo>
                <a:lnTo>
                  <a:pt x="192" y="805"/>
                </a:lnTo>
                <a:lnTo>
                  <a:pt x="197" y="807"/>
                </a:lnTo>
                <a:lnTo>
                  <a:pt x="213" y="803"/>
                </a:lnTo>
                <a:lnTo>
                  <a:pt x="219" y="805"/>
                </a:lnTo>
                <a:lnTo>
                  <a:pt x="226" y="803"/>
                </a:lnTo>
                <a:lnTo>
                  <a:pt x="232" y="803"/>
                </a:lnTo>
                <a:lnTo>
                  <a:pt x="237" y="805"/>
                </a:lnTo>
                <a:lnTo>
                  <a:pt x="248" y="798"/>
                </a:lnTo>
                <a:lnTo>
                  <a:pt x="248" y="790"/>
                </a:lnTo>
                <a:lnTo>
                  <a:pt x="260" y="780"/>
                </a:lnTo>
                <a:lnTo>
                  <a:pt x="278" y="766"/>
                </a:lnTo>
                <a:lnTo>
                  <a:pt x="287" y="760"/>
                </a:lnTo>
                <a:lnTo>
                  <a:pt x="301" y="763"/>
                </a:lnTo>
                <a:lnTo>
                  <a:pt x="321" y="762"/>
                </a:lnTo>
                <a:lnTo>
                  <a:pt x="331" y="763"/>
                </a:lnTo>
                <a:lnTo>
                  <a:pt x="336" y="766"/>
                </a:lnTo>
                <a:lnTo>
                  <a:pt x="334" y="775"/>
                </a:lnTo>
                <a:lnTo>
                  <a:pt x="341" y="776"/>
                </a:lnTo>
                <a:lnTo>
                  <a:pt x="346" y="780"/>
                </a:lnTo>
                <a:lnTo>
                  <a:pt x="354" y="776"/>
                </a:lnTo>
                <a:lnTo>
                  <a:pt x="367" y="770"/>
                </a:lnTo>
                <a:lnTo>
                  <a:pt x="377" y="764"/>
                </a:lnTo>
                <a:lnTo>
                  <a:pt x="394" y="767"/>
                </a:lnTo>
                <a:lnTo>
                  <a:pt x="394" y="776"/>
                </a:lnTo>
                <a:lnTo>
                  <a:pt x="403" y="778"/>
                </a:lnTo>
                <a:lnTo>
                  <a:pt x="414" y="774"/>
                </a:lnTo>
                <a:lnTo>
                  <a:pt x="430" y="792"/>
                </a:lnTo>
                <a:lnTo>
                  <a:pt x="434" y="803"/>
                </a:lnTo>
                <a:lnTo>
                  <a:pt x="447" y="827"/>
                </a:lnTo>
                <a:lnTo>
                  <a:pt x="447" y="833"/>
                </a:lnTo>
                <a:lnTo>
                  <a:pt x="444" y="832"/>
                </a:lnTo>
                <a:lnTo>
                  <a:pt x="441" y="838"/>
                </a:lnTo>
                <a:lnTo>
                  <a:pt x="445" y="845"/>
                </a:lnTo>
                <a:lnTo>
                  <a:pt x="437" y="863"/>
                </a:lnTo>
                <a:lnTo>
                  <a:pt x="428" y="878"/>
                </a:lnTo>
                <a:lnTo>
                  <a:pt x="420" y="899"/>
                </a:lnTo>
                <a:lnTo>
                  <a:pt x="414" y="903"/>
                </a:lnTo>
                <a:lnTo>
                  <a:pt x="412" y="910"/>
                </a:lnTo>
                <a:lnTo>
                  <a:pt x="415" y="919"/>
                </a:lnTo>
                <a:lnTo>
                  <a:pt x="421" y="924"/>
                </a:lnTo>
                <a:lnTo>
                  <a:pt x="420" y="930"/>
                </a:lnTo>
                <a:lnTo>
                  <a:pt x="426" y="935"/>
                </a:lnTo>
                <a:lnTo>
                  <a:pt x="422" y="945"/>
                </a:lnTo>
                <a:lnTo>
                  <a:pt x="418" y="938"/>
                </a:lnTo>
                <a:lnTo>
                  <a:pt x="417" y="931"/>
                </a:lnTo>
                <a:lnTo>
                  <a:pt x="417" y="931"/>
                </a:lnTo>
                <a:lnTo>
                  <a:pt x="416" y="931"/>
                </a:lnTo>
                <a:lnTo>
                  <a:pt x="414" y="931"/>
                </a:lnTo>
                <a:lnTo>
                  <a:pt x="413" y="931"/>
                </a:lnTo>
                <a:lnTo>
                  <a:pt x="412" y="931"/>
                </a:lnTo>
                <a:lnTo>
                  <a:pt x="412" y="930"/>
                </a:lnTo>
                <a:lnTo>
                  <a:pt x="411" y="929"/>
                </a:lnTo>
                <a:lnTo>
                  <a:pt x="411" y="929"/>
                </a:lnTo>
                <a:lnTo>
                  <a:pt x="408" y="924"/>
                </a:lnTo>
                <a:lnTo>
                  <a:pt x="406" y="920"/>
                </a:lnTo>
                <a:lnTo>
                  <a:pt x="398" y="917"/>
                </a:lnTo>
                <a:lnTo>
                  <a:pt x="389" y="918"/>
                </a:lnTo>
                <a:lnTo>
                  <a:pt x="377" y="923"/>
                </a:lnTo>
                <a:lnTo>
                  <a:pt x="367" y="918"/>
                </a:lnTo>
                <a:lnTo>
                  <a:pt x="360" y="922"/>
                </a:lnTo>
                <a:lnTo>
                  <a:pt x="358" y="931"/>
                </a:lnTo>
                <a:lnTo>
                  <a:pt x="355" y="933"/>
                </a:lnTo>
                <a:lnTo>
                  <a:pt x="351" y="928"/>
                </a:lnTo>
                <a:lnTo>
                  <a:pt x="351" y="921"/>
                </a:lnTo>
                <a:lnTo>
                  <a:pt x="344" y="922"/>
                </a:lnTo>
                <a:lnTo>
                  <a:pt x="341" y="931"/>
                </a:lnTo>
                <a:lnTo>
                  <a:pt x="341" y="939"/>
                </a:lnTo>
                <a:lnTo>
                  <a:pt x="336" y="945"/>
                </a:lnTo>
                <a:lnTo>
                  <a:pt x="328" y="942"/>
                </a:lnTo>
                <a:lnTo>
                  <a:pt x="325" y="938"/>
                </a:lnTo>
                <a:lnTo>
                  <a:pt x="327" y="935"/>
                </a:lnTo>
                <a:lnTo>
                  <a:pt x="314" y="937"/>
                </a:lnTo>
                <a:lnTo>
                  <a:pt x="305" y="947"/>
                </a:lnTo>
                <a:lnTo>
                  <a:pt x="304" y="954"/>
                </a:lnTo>
                <a:lnTo>
                  <a:pt x="308" y="959"/>
                </a:lnTo>
                <a:lnTo>
                  <a:pt x="306" y="971"/>
                </a:lnTo>
                <a:lnTo>
                  <a:pt x="302" y="975"/>
                </a:lnTo>
                <a:lnTo>
                  <a:pt x="302" y="982"/>
                </a:lnTo>
                <a:lnTo>
                  <a:pt x="306" y="985"/>
                </a:lnTo>
                <a:lnTo>
                  <a:pt x="311" y="986"/>
                </a:lnTo>
                <a:lnTo>
                  <a:pt x="317" y="990"/>
                </a:lnTo>
                <a:lnTo>
                  <a:pt x="318" y="995"/>
                </a:lnTo>
                <a:lnTo>
                  <a:pt x="314" y="996"/>
                </a:lnTo>
                <a:lnTo>
                  <a:pt x="310" y="990"/>
                </a:lnTo>
                <a:lnTo>
                  <a:pt x="305" y="996"/>
                </a:lnTo>
                <a:lnTo>
                  <a:pt x="297" y="999"/>
                </a:lnTo>
                <a:lnTo>
                  <a:pt x="286" y="996"/>
                </a:lnTo>
                <a:lnTo>
                  <a:pt x="277" y="995"/>
                </a:lnTo>
                <a:lnTo>
                  <a:pt x="271" y="992"/>
                </a:lnTo>
                <a:lnTo>
                  <a:pt x="264" y="994"/>
                </a:lnTo>
                <a:lnTo>
                  <a:pt x="256" y="988"/>
                </a:lnTo>
                <a:lnTo>
                  <a:pt x="250" y="993"/>
                </a:lnTo>
                <a:lnTo>
                  <a:pt x="242" y="996"/>
                </a:lnTo>
                <a:lnTo>
                  <a:pt x="240" y="1008"/>
                </a:lnTo>
                <a:lnTo>
                  <a:pt x="251" y="1017"/>
                </a:lnTo>
                <a:lnTo>
                  <a:pt x="251" y="1024"/>
                </a:lnTo>
                <a:lnTo>
                  <a:pt x="257" y="1026"/>
                </a:lnTo>
                <a:lnTo>
                  <a:pt x="262" y="1023"/>
                </a:lnTo>
                <a:lnTo>
                  <a:pt x="269" y="1025"/>
                </a:lnTo>
                <a:lnTo>
                  <a:pt x="276" y="1043"/>
                </a:lnTo>
                <a:lnTo>
                  <a:pt x="288" y="1054"/>
                </a:lnTo>
                <a:lnTo>
                  <a:pt x="293" y="1068"/>
                </a:lnTo>
                <a:lnTo>
                  <a:pt x="310" y="1095"/>
                </a:lnTo>
                <a:lnTo>
                  <a:pt x="309" y="1106"/>
                </a:lnTo>
                <a:lnTo>
                  <a:pt x="299" y="1120"/>
                </a:lnTo>
                <a:lnTo>
                  <a:pt x="300" y="1127"/>
                </a:lnTo>
                <a:lnTo>
                  <a:pt x="314" y="1125"/>
                </a:lnTo>
                <a:lnTo>
                  <a:pt x="320" y="1118"/>
                </a:lnTo>
                <a:lnTo>
                  <a:pt x="326" y="1122"/>
                </a:lnTo>
                <a:lnTo>
                  <a:pt x="328" y="1135"/>
                </a:lnTo>
                <a:lnTo>
                  <a:pt x="330" y="1143"/>
                </a:lnTo>
                <a:lnTo>
                  <a:pt x="343" y="1155"/>
                </a:lnTo>
                <a:lnTo>
                  <a:pt x="353" y="1153"/>
                </a:lnTo>
                <a:lnTo>
                  <a:pt x="362" y="1152"/>
                </a:lnTo>
                <a:lnTo>
                  <a:pt x="380" y="1153"/>
                </a:lnTo>
                <a:lnTo>
                  <a:pt x="392" y="1159"/>
                </a:lnTo>
                <a:lnTo>
                  <a:pt x="395" y="1170"/>
                </a:lnTo>
                <a:lnTo>
                  <a:pt x="395" y="1176"/>
                </a:lnTo>
                <a:lnTo>
                  <a:pt x="391" y="1168"/>
                </a:lnTo>
                <a:lnTo>
                  <a:pt x="390" y="1174"/>
                </a:lnTo>
                <a:lnTo>
                  <a:pt x="392" y="1183"/>
                </a:lnTo>
                <a:lnTo>
                  <a:pt x="379" y="1194"/>
                </a:lnTo>
                <a:lnTo>
                  <a:pt x="366" y="1207"/>
                </a:lnTo>
                <a:lnTo>
                  <a:pt x="369" y="1213"/>
                </a:lnTo>
                <a:lnTo>
                  <a:pt x="379" y="1222"/>
                </a:lnTo>
                <a:lnTo>
                  <a:pt x="379" y="1228"/>
                </a:lnTo>
                <a:lnTo>
                  <a:pt x="376" y="1240"/>
                </a:lnTo>
                <a:lnTo>
                  <a:pt x="376" y="1249"/>
                </a:lnTo>
                <a:lnTo>
                  <a:pt x="376" y="1249"/>
                </a:lnTo>
                <a:lnTo>
                  <a:pt x="376" y="1246"/>
                </a:lnTo>
                <a:lnTo>
                  <a:pt x="376" y="1243"/>
                </a:lnTo>
                <a:lnTo>
                  <a:pt x="377" y="1240"/>
                </a:lnTo>
                <a:lnTo>
                  <a:pt x="378" y="1238"/>
                </a:lnTo>
                <a:lnTo>
                  <a:pt x="379" y="1235"/>
                </a:lnTo>
                <a:lnTo>
                  <a:pt x="379" y="1234"/>
                </a:lnTo>
                <a:lnTo>
                  <a:pt x="394" y="1234"/>
                </a:lnTo>
                <a:lnTo>
                  <a:pt x="394" y="1234"/>
                </a:lnTo>
                <a:lnTo>
                  <a:pt x="393" y="1233"/>
                </a:lnTo>
                <a:lnTo>
                  <a:pt x="393" y="1231"/>
                </a:lnTo>
                <a:lnTo>
                  <a:pt x="393" y="1229"/>
                </a:lnTo>
                <a:lnTo>
                  <a:pt x="394" y="1228"/>
                </a:lnTo>
                <a:lnTo>
                  <a:pt x="394" y="1227"/>
                </a:lnTo>
                <a:lnTo>
                  <a:pt x="394" y="1226"/>
                </a:lnTo>
                <a:lnTo>
                  <a:pt x="395" y="1225"/>
                </a:lnTo>
                <a:lnTo>
                  <a:pt x="396" y="1224"/>
                </a:lnTo>
                <a:lnTo>
                  <a:pt x="397" y="1223"/>
                </a:lnTo>
                <a:lnTo>
                  <a:pt x="398" y="1223"/>
                </a:lnTo>
                <a:lnTo>
                  <a:pt x="400" y="1222"/>
                </a:lnTo>
                <a:lnTo>
                  <a:pt x="400" y="1222"/>
                </a:lnTo>
                <a:lnTo>
                  <a:pt x="402" y="1222"/>
                </a:lnTo>
                <a:lnTo>
                  <a:pt x="404" y="1222"/>
                </a:lnTo>
                <a:lnTo>
                  <a:pt x="406" y="1222"/>
                </a:lnTo>
                <a:lnTo>
                  <a:pt x="408" y="1222"/>
                </a:lnTo>
                <a:lnTo>
                  <a:pt x="412" y="1223"/>
                </a:lnTo>
                <a:lnTo>
                  <a:pt x="415" y="1224"/>
                </a:lnTo>
                <a:lnTo>
                  <a:pt x="418" y="1225"/>
                </a:lnTo>
                <a:lnTo>
                  <a:pt x="420" y="1226"/>
                </a:lnTo>
                <a:lnTo>
                  <a:pt x="422" y="1227"/>
                </a:lnTo>
                <a:lnTo>
                  <a:pt x="432" y="1217"/>
                </a:lnTo>
                <a:lnTo>
                  <a:pt x="448" y="1217"/>
                </a:lnTo>
                <a:lnTo>
                  <a:pt x="448" y="1217"/>
                </a:lnTo>
                <a:lnTo>
                  <a:pt x="449" y="1217"/>
                </a:lnTo>
                <a:lnTo>
                  <a:pt x="456" y="1217"/>
                </a:lnTo>
                <a:lnTo>
                  <a:pt x="456" y="1217"/>
                </a:lnTo>
                <a:lnTo>
                  <a:pt x="459" y="1216"/>
                </a:lnTo>
                <a:lnTo>
                  <a:pt x="464" y="1214"/>
                </a:lnTo>
                <a:lnTo>
                  <a:pt x="469" y="1211"/>
                </a:lnTo>
                <a:lnTo>
                  <a:pt x="472" y="1210"/>
                </a:lnTo>
                <a:lnTo>
                  <a:pt x="473" y="1210"/>
                </a:lnTo>
                <a:lnTo>
                  <a:pt x="473" y="1210"/>
                </a:lnTo>
                <a:lnTo>
                  <a:pt x="474" y="1210"/>
                </a:lnTo>
                <a:lnTo>
                  <a:pt x="475" y="1211"/>
                </a:lnTo>
                <a:lnTo>
                  <a:pt x="475" y="1211"/>
                </a:lnTo>
                <a:lnTo>
                  <a:pt x="476" y="1213"/>
                </a:lnTo>
                <a:lnTo>
                  <a:pt x="477" y="1215"/>
                </a:lnTo>
                <a:lnTo>
                  <a:pt x="478" y="1217"/>
                </a:lnTo>
                <a:lnTo>
                  <a:pt x="480" y="1222"/>
                </a:lnTo>
                <a:lnTo>
                  <a:pt x="480" y="1225"/>
                </a:lnTo>
                <a:lnTo>
                  <a:pt x="480" y="1225"/>
                </a:lnTo>
                <a:lnTo>
                  <a:pt x="481" y="1224"/>
                </a:lnTo>
                <a:lnTo>
                  <a:pt x="484" y="1224"/>
                </a:lnTo>
                <a:lnTo>
                  <a:pt x="486" y="1224"/>
                </a:lnTo>
                <a:lnTo>
                  <a:pt x="488" y="1224"/>
                </a:lnTo>
                <a:lnTo>
                  <a:pt x="490" y="1224"/>
                </a:lnTo>
                <a:lnTo>
                  <a:pt x="492" y="1225"/>
                </a:lnTo>
                <a:lnTo>
                  <a:pt x="492" y="1225"/>
                </a:lnTo>
                <a:lnTo>
                  <a:pt x="493" y="1225"/>
                </a:lnTo>
                <a:lnTo>
                  <a:pt x="494" y="1225"/>
                </a:lnTo>
                <a:lnTo>
                  <a:pt x="496" y="1227"/>
                </a:lnTo>
                <a:lnTo>
                  <a:pt x="498" y="1229"/>
                </a:lnTo>
                <a:lnTo>
                  <a:pt x="500" y="1231"/>
                </a:lnTo>
                <a:lnTo>
                  <a:pt x="504" y="1234"/>
                </a:lnTo>
                <a:lnTo>
                  <a:pt x="505" y="1236"/>
                </a:lnTo>
                <a:lnTo>
                  <a:pt x="527" y="1244"/>
                </a:lnTo>
                <a:lnTo>
                  <a:pt x="527" y="1244"/>
                </a:lnTo>
                <a:lnTo>
                  <a:pt x="526" y="1246"/>
                </a:lnTo>
                <a:lnTo>
                  <a:pt x="526" y="1248"/>
                </a:lnTo>
                <a:lnTo>
                  <a:pt x="525" y="1251"/>
                </a:lnTo>
                <a:lnTo>
                  <a:pt x="525" y="1253"/>
                </a:lnTo>
                <a:lnTo>
                  <a:pt x="525" y="1256"/>
                </a:lnTo>
                <a:lnTo>
                  <a:pt x="525" y="1257"/>
                </a:lnTo>
                <a:lnTo>
                  <a:pt x="525" y="1258"/>
                </a:lnTo>
                <a:lnTo>
                  <a:pt x="526" y="1259"/>
                </a:lnTo>
                <a:lnTo>
                  <a:pt x="527" y="1260"/>
                </a:lnTo>
                <a:lnTo>
                  <a:pt x="527" y="1260"/>
                </a:lnTo>
                <a:lnTo>
                  <a:pt x="529" y="1261"/>
                </a:lnTo>
                <a:lnTo>
                  <a:pt x="532" y="1263"/>
                </a:lnTo>
                <a:lnTo>
                  <a:pt x="538" y="1266"/>
                </a:lnTo>
                <a:lnTo>
                  <a:pt x="541" y="1267"/>
                </a:lnTo>
                <a:lnTo>
                  <a:pt x="543" y="1269"/>
                </a:lnTo>
                <a:lnTo>
                  <a:pt x="544" y="1270"/>
                </a:lnTo>
                <a:lnTo>
                  <a:pt x="544" y="1271"/>
                </a:lnTo>
                <a:lnTo>
                  <a:pt x="545" y="1272"/>
                </a:lnTo>
                <a:lnTo>
                  <a:pt x="545" y="1273"/>
                </a:lnTo>
                <a:lnTo>
                  <a:pt x="545" y="1273"/>
                </a:lnTo>
                <a:lnTo>
                  <a:pt x="545" y="1276"/>
                </a:lnTo>
                <a:lnTo>
                  <a:pt x="546" y="1279"/>
                </a:lnTo>
                <a:lnTo>
                  <a:pt x="547" y="1282"/>
                </a:lnTo>
                <a:lnTo>
                  <a:pt x="549" y="1285"/>
                </a:lnTo>
                <a:lnTo>
                  <a:pt x="551" y="1291"/>
                </a:lnTo>
                <a:lnTo>
                  <a:pt x="552" y="1293"/>
                </a:lnTo>
                <a:lnTo>
                  <a:pt x="552" y="1293"/>
                </a:lnTo>
                <a:lnTo>
                  <a:pt x="553" y="1295"/>
                </a:lnTo>
                <a:lnTo>
                  <a:pt x="553" y="1297"/>
                </a:lnTo>
                <a:lnTo>
                  <a:pt x="554" y="1301"/>
                </a:lnTo>
                <a:lnTo>
                  <a:pt x="555" y="1303"/>
                </a:lnTo>
                <a:lnTo>
                  <a:pt x="557" y="1306"/>
                </a:lnTo>
                <a:lnTo>
                  <a:pt x="558" y="1307"/>
                </a:lnTo>
                <a:lnTo>
                  <a:pt x="559" y="1308"/>
                </a:lnTo>
                <a:lnTo>
                  <a:pt x="560" y="1309"/>
                </a:lnTo>
                <a:lnTo>
                  <a:pt x="561" y="1309"/>
                </a:lnTo>
                <a:lnTo>
                  <a:pt x="561" y="1309"/>
                </a:lnTo>
                <a:lnTo>
                  <a:pt x="562" y="1310"/>
                </a:lnTo>
                <a:lnTo>
                  <a:pt x="563" y="1310"/>
                </a:lnTo>
                <a:lnTo>
                  <a:pt x="566" y="1312"/>
                </a:lnTo>
                <a:lnTo>
                  <a:pt x="568" y="1314"/>
                </a:lnTo>
                <a:lnTo>
                  <a:pt x="570" y="1316"/>
                </a:lnTo>
                <a:lnTo>
                  <a:pt x="574" y="1320"/>
                </a:lnTo>
                <a:lnTo>
                  <a:pt x="575" y="1322"/>
                </a:lnTo>
                <a:lnTo>
                  <a:pt x="575" y="1322"/>
                </a:lnTo>
                <a:lnTo>
                  <a:pt x="577" y="1322"/>
                </a:lnTo>
                <a:lnTo>
                  <a:pt x="578" y="1323"/>
                </a:lnTo>
                <a:lnTo>
                  <a:pt x="580" y="1324"/>
                </a:lnTo>
                <a:lnTo>
                  <a:pt x="583" y="1324"/>
                </a:lnTo>
                <a:lnTo>
                  <a:pt x="585" y="1324"/>
                </a:lnTo>
                <a:lnTo>
                  <a:pt x="586" y="1324"/>
                </a:lnTo>
                <a:lnTo>
                  <a:pt x="587" y="1323"/>
                </a:lnTo>
                <a:lnTo>
                  <a:pt x="589" y="1322"/>
                </a:lnTo>
                <a:lnTo>
                  <a:pt x="590" y="1322"/>
                </a:lnTo>
                <a:lnTo>
                  <a:pt x="590" y="1322"/>
                </a:lnTo>
                <a:lnTo>
                  <a:pt x="592" y="1320"/>
                </a:lnTo>
                <a:lnTo>
                  <a:pt x="594" y="1319"/>
                </a:lnTo>
                <a:lnTo>
                  <a:pt x="597" y="1318"/>
                </a:lnTo>
                <a:lnTo>
                  <a:pt x="599" y="1318"/>
                </a:lnTo>
                <a:lnTo>
                  <a:pt x="601" y="1318"/>
                </a:lnTo>
                <a:lnTo>
                  <a:pt x="603" y="1318"/>
                </a:lnTo>
                <a:lnTo>
                  <a:pt x="606" y="1318"/>
                </a:lnTo>
                <a:lnTo>
                  <a:pt x="606" y="1318"/>
                </a:lnTo>
                <a:lnTo>
                  <a:pt x="606" y="1318"/>
                </a:lnTo>
                <a:lnTo>
                  <a:pt x="607" y="1317"/>
                </a:lnTo>
                <a:lnTo>
                  <a:pt x="607" y="1316"/>
                </a:lnTo>
                <a:lnTo>
                  <a:pt x="607" y="1315"/>
                </a:lnTo>
                <a:lnTo>
                  <a:pt x="607" y="1313"/>
                </a:lnTo>
                <a:lnTo>
                  <a:pt x="607" y="1310"/>
                </a:lnTo>
                <a:lnTo>
                  <a:pt x="606" y="1303"/>
                </a:lnTo>
                <a:lnTo>
                  <a:pt x="605" y="1301"/>
                </a:lnTo>
                <a:lnTo>
                  <a:pt x="606" y="1301"/>
                </a:lnTo>
                <a:lnTo>
                  <a:pt x="606" y="1300"/>
                </a:lnTo>
                <a:lnTo>
                  <a:pt x="606" y="1300"/>
                </a:lnTo>
                <a:lnTo>
                  <a:pt x="606" y="1298"/>
                </a:lnTo>
                <a:lnTo>
                  <a:pt x="607" y="1295"/>
                </a:lnTo>
                <a:lnTo>
                  <a:pt x="610" y="1285"/>
                </a:lnTo>
                <a:lnTo>
                  <a:pt x="614" y="1272"/>
                </a:lnTo>
                <a:lnTo>
                  <a:pt x="606" y="1232"/>
                </a:lnTo>
                <a:lnTo>
                  <a:pt x="606" y="1232"/>
                </a:lnTo>
                <a:lnTo>
                  <a:pt x="606" y="1203"/>
                </a:lnTo>
                <a:lnTo>
                  <a:pt x="606" y="1181"/>
                </a:lnTo>
                <a:lnTo>
                  <a:pt x="607" y="1172"/>
                </a:lnTo>
                <a:lnTo>
                  <a:pt x="607" y="1167"/>
                </a:lnTo>
                <a:lnTo>
                  <a:pt x="607" y="1167"/>
                </a:lnTo>
                <a:lnTo>
                  <a:pt x="607" y="1162"/>
                </a:lnTo>
                <a:lnTo>
                  <a:pt x="609" y="1157"/>
                </a:lnTo>
                <a:lnTo>
                  <a:pt x="611" y="1146"/>
                </a:lnTo>
                <a:lnTo>
                  <a:pt x="613" y="1140"/>
                </a:lnTo>
                <a:lnTo>
                  <a:pt x="614" y="1134"/>
                </a:lnTo>
                <a:lnTo>
                  <a:pt x="614" y="1128"/>
                </a:lnTo>
                <a:lnTo>
                  <a:pt x="614" y="1126"/>
                </a:lnTo>
                <a:lnTo>
                  <a:pt x="614" y="1123"/>
                </a:lnTo>
                <a:lnTo>
                  <a:pt x="614" y="1123"/>
                </a:lnTo>
                <a:lnTo>
                  <a:pt x="614" y="1120"/>
                </a:lnTo>
                <a:lnTo>
                  <a:pt x="614" y="1116"/>
                </a:lnTo>
                <a:lnTo>
                  <a:pt x="614" y="1107"/>
                </a:lnTo>
                <a:lnTo>
                  <a:pt x="615" y="1084"/>
                </a:lnTo>
                <a:lnTo>
                  <a:pt x="616" y="1072"/>
                </a:lnTo>
                <a:lnTo>
                  <a:pt x="616" y="1061"/>
                </a:lnTo>
                <a:lnTo>
                  <a:pt x="616" y="1056"/>
                </a:lnTo>
                <a:lnTo>
                  <a:pt x="615" y="1052"/>
                </a:lnTo>
                <a:lnTo>
                  <a:pt x="615" y="1049"/>
                </a:lnTo>
                <a:lnTo>
                  <a:pt x="614" y="1047"/>
                </a:lnTo>
                <a:lnTo>
                  <a:pt x="614" y="1047"/>
                </a:lnTo>
                <a:lnTo>
                  <a:pt x="613" y="1045"/>
                </a:lnTo>
                <a:lnTo>
                  <a:pt x="613" y="1042"/>
                </a:lnTo>
                <a:lnTo>
                  <a:pt x="613" y="1038"/>
                </a:lnTo>
                <a:lnTo>
                  <a:pt x="612" y="1034"/>
                </a:lnTo>
                <a:lnTo>
                  <a:pt x="612" y="1025"/>
                </a:lnTo>
                <a:lnTo>
                  <a:pt x="612" y="1015"/>
                </a:lnTo>
                <a:lnTo>
                  <a:pt x="612" y="996"/>
                </a:lnTo>
                <a:lnTo>
                  <a:pt x="611" y="990"/>
                </a:lnTo>
                <a:lnTo>
                  <a:pt x="611" y="987"/>
                </a:lnTo>
                <a:lnTo>
                  <a:pt x="611" y="985"/>
                </a:lnTo>
                <a:lnTo>
                  <a:pt x="611" y="985"/>
                </a:lnTo>
                <a:lnTo>
                  <a:pt x="609" y="982"/>
                </a:lnTo>
                <a:lnTo>
                  <a:pt x="609" y="979"/>
                </a:lnTo>
                <a:lnTo>
                  <a:pt x="608" y="976"/>
                </a:lnTo>
                <a:lnTo>
                  <a:pt x="608" y="973"/>
                </a:lnTo>
                <a:lnTo>
                  <a:pt x="608" y="971"/>
                </a:lnTo>
                <a:lnTo>
                  <a:pt x="609" y="970"/>
                </a:lnTo>
                <a:lnTo>
                  <a:pt x="609" y="969"/>
                </a:lnTo>
                <a:lnTo>
                  <a:pt x="610" y="968"/>
                </a:lnTo>
                <a:lnTo>
                  <a:pt x="611" y="967"/>
                </a:lnTo>
                <a:lnTo>
                  <a:pt x="612" y="966"/>
                </a:lnTo>
                <a:lnTo>
                  <a:pt x="614" y="966"/>
                </a:lnTo>
                <a:lnTo>
                  <a:pt x="616" y="966"/>
                </a:lnTo>
                <a:lnTo>
                  <a:pt x="616" y="966"/>
                </a:lnTo>
                <a:lnTo>
                  <a:pt x="618" y="966"/>
                </a:lnTo>
                <a:lnTo>
                  <a:pt x="620" y="966"/>
                </a:lnTo>
                <a:lnTo>
                  <a:pt x="622" y="965"/>
                </a:lnTo>
                <a:lnTo>
                  <a:pt x="623" y="964"/>
                </a:lnTo>
                <a:lnTo>
                  <a:pt x="627" y="963"/>
                </a:lnTo>
                <a:lnTo>
                  <a:pt x="630" y="962"/>
                </a:lnTo>
                <a:lnTo>
                  <a:pt x="632" y="960"/>
                </a:lnTo>
                <a:lnTo>
                  <a:pt x="634" y="959"/>
                </a:lnTo>
                <a:lnTo>
                  <a:pt x="636" y="957"/>
                </a:lnTo>
                <a:lnTo>
                  <a:pt x="648" y="957"/>
                </a:lnTo>
                <a:lnTo>
                  <a:pt x="648" y="957"/>
                </a:lnTo>
                <a:lnTo>
                  <a:pt x="662" y="953"/>
                </a:lnTo>
                <a:lnTo>
                  <a:pt x="692" y="943"/>
                </a:lnTo>
                <a:lnTo>
                  <a:pt x="709" y="938"/>
                </a:lnTo>
                <a:lnTo>
                  <a:pt x="724" y="932"/>
                </a:lnTo>
                <a:lnTo>
                  <a:pt x="735" y="928"/>
                </a:lnTo>
                <a:lnTo>
                  <a:pt x="739" y="927"/>
                </a:lnTo>
                <a:lnTo>
                  <a:pt x="740" y="926"/>
                </a:lnTo>
                <a:lnTo>
                  <a:pt x="740" y="926"/>
                </a:lnTo>
                <a:lnTo>
                  <a:pt x="743" y="924"/>
                </a:lnTo>
                <a:lnTo>
                  <a:pt x="747" y="922"/>
                </a:lnTo>
                <a:lnTo>
                  <a:pt x="759" y="917"/>
                </a:lnTo>
                <a:lnTo>
                  <a:pt x="770" y="913"/>
                </a:lnTo>
                <a:lnTo>
                  <a:pt x="774" y="911"/>
                </a:lnTo>
                <a:lnTo>
                  <a:pt x="774" y="911"/>
                </a:lnTo>
                <a:lnTo>
                  <a:pt x="776" y="910"/>
                </a:lnTo>
                <a:lnTo>
                  <a:pt x="778" y="909"/>
                </a:lnTo>
                <a:lnTo>
                  <a:pt x="780" y="909"/>
                </a:lnTo>
                <a:lnTo>
                  <a:pt x="782" y="908"/>
                </a:lnTo>
                <a:lnTo>
                  <a:pt x="784" y="908"/>
                </a:lnTo>
                <a:lnTo>
                  <a:pt x="784" y="908"/>
                </a:lnTo>
                <a:lnTo>
                  <a:pt x="785" y="909"/>
                </a:lnTo>
                <a:lnTo>
                  <a:pt x="786" y="909"/>
                </a:lnTo>
                <a:lnTo>
                  <a:pt x="787" y="910"/>
                </a:lnTo>
                <a:lnTo>
                  <a:pt x="788" y="911"/>
                </a:lnTo>
                <a:lnTo>
                  <a:pt x="788" y="911"/>
                </a:lnTo>
                <a:lnTo>
                  <a:pt x="788" y="912"/>
                </a:lnTo>
                <a:lnTo>
                  <a:pt x="789" y="914"/>
                </a:lnTo>
                <a:lnTo>
                  <a:pt x="790" y="915"/>
                </a:lnTo>
                <a:lnTo>
                  <a:pt x="791" y="916"/>
                </a:lnTo>
                <a:lnTo>
                  <a:pt x="793" y="918"/>
                </a:lnTo>
                <a:lnTo>
                  <a:pt x="796" y="919"/>
                </a:lnTo>
                <a:lnTo>
                  <a:pt x="798" y="921"/>
                </a:lnTo>
                <a:lnTo>
                  <a:pt x="800" y="922"/>
                </a:lnTo>
                <a:lnTo>
                  <a:pt x="802" y="922"/>
                </a:lnTo>
                <a:lnTo>
                  <a:pt x="802" y="922"/>
                </a:lnTo>
                <a:lnTo>
                  <a:pt x="804" y="922"/>
                </a:lnTo>
                <a:lnTo>
                  <a:pt x="808" y="922"/>
                </a:lnTo>
                <a:lnTo>
                  <a:pt x="811" y="922"/>
                </a:lnTo>
                <a:lnTo>
                  <a:pt x="813" y="922"/>
                </a:lnTo>
                <a:lnTo>
                  <a:pt x="815" y="922"/>
                </a:lnTo>
                <a:lnTo>
                  <a:pt x="816" y="923"/>
                </a:lnTo>
                <a:lnTo>
                  <a:pt x="817" y="924"/>
                </a:lnTo>
                <a:lnTo>
                  <a:pt x="817" y="924"/>
                </a:lnTo>
                <a:lnTo>
                  <a:pt x="818" y="925"/>
                </a:lnTo>
                <a:lnTo>
                  <a:pt x="819" y="927"/>
                </a:lnTo>
                <a:lnTo>
                  <a:pt x="822" y="931"/>
                </a:lnTo>
                <a:lnTo>
                  <a:pt x="823" y="933"/>
                </a:lnTo>
                <a:lnTo>
                  <a:pt x="825" y="934"/>
                </a:lnTo>
                <a:lnTo>
                  <a:pt x="826" y="935"/>
                </a:lnTo>
                <a:lnTo>
                  <a:pt x="827" y="935"/>
                </a:lnTo>
                <a:lnTo>
                  <a:pt x="829" y="935"/>
                </a:lnTo>
                <a:lnTo>
                  <a:pt x="830" y="936"/>
                </a:lnTo>
                <a:lnTo>
                  <a:pt x="830" y="936"/>
                </a:lnTo>
                <a:lnTo>
                  <a:pt x="831" y="936"/>
                </a:lnTo>
                <a:lnTo>
                  <a:pt x="832" y="936"/>
                </a:lnTo>
                <a:lnTo>
                  <a:pt x="833" y="936"/>
                </a:lnTo>
                <a:lnTo>
                  <a:pt x="834" y="937"/>
                </a:lnTo>
                <a:lnTo>
                  <a:pt x="835" y="938"/>
                </a:lnTo>
                <a:lnTo>
                  <a:pt x="837" y="940"/>
                </a:lnTo>
                <a:lnTo>
                  <a:pt x="838" y="943"/>
                </a:lnTo>
                <a:lnTo>
                  <a:pt x="839" y="944"/>
                </a:lnTo>
                <a:lnTo>
                  <a:pt x="840" y="945"/>
                </a:lnTo>
                <a:lnTo>
                  <a:pt x="841" y="945"/>
                </a:lnTo>
                <a:lnTo>
                  <a:pt x="841" y="945"/>
                </a:lnTo>
                <a:lnTo>
                  <a:pt x="846" y="947"/>
                </a:lnTo>
                <a:lnTo>
                  <a:pt x="852" y="950"/>
                </a:lnTo>
                <a:lnTo>
                  <a:pt x="860" y="954"/>
                </a:lnTo>
                <a:lnTo>
                  <a:pt x="871" y="972"/>
                </a:lnTo>
                <a:lnTo>
                  <a:pt x="871" y="972"/>
                </a:lnTo>
                <a:lnTo>
                  <a:pt x="875" y="971"/>
                </a:lnTo>
                <a:lnTo>
                  <a:pt x="878" y="970"/>
                </a:lnTo>
                <a:lnTo>
                  <a:pt x="879" y="969"/>
                </a:lnTo>
                <a:lnTo>
                  <a:pt x="881" y="969"/>
                </a:lnTo>
                <a:lnTo>
                  <a:pt x="881" y="969"/>
                </a:lnTo>
                <a:lnTo>
                  <a:pt x="882" y="970"/>
                </a:lnTo>
                <a:lnTo>
                  <a:pt x="884" y="971"/>
                </a:lnTo>
                <a:lnTo>
                  <a:pt x="886" y="971"/>
                </a:lnTo>
                <a:lnTo>
                  <a:pt x="887" y="973"/>
                </a:lnTo>
                <a:lnTo>
                  <a:pt x="890" y="974"/>
                </a:lnTo>
                <a:lnTo>
                  <a:pt x="891" y="975"/>
                </a:lnTo>
                <a:lnTo>
                  <a:pt x="891" y="975"/>
                </a:lnTo>
                <a:lnTo>
                  <a:pt x="895" y="978"/>
                </a:lnTo>
                <a:lnTo>
                  <a:pt x="899" y="980"/>
                </a:lnTo>
                <a:lnTo>
                  <a:pt x="901" y="981"/>
                </a:lnTo>
                <a:lnTo>
                  <a:pt x="903" y="981"/>
                </a:lnTo>
                <a:lnTo>
                  <a:pt x="903" y="981"/>
                </a:lnTo>
                <a:lnTo>
                  <a:pt x="919" y="985"/>
                </a:lnTo>
                <a:lnTo>
                  <a:pt x="928" y="995"/>
                </a:lnTo>
                <a:lnTo>
                  <a:pt x="942" y="996"/>
                </a:lnTo>
                <a:lnTo>
                  <a:pt x="942" y="1003"/>
                </a:lnTo>
                <a:lnTo>
                  <a:pt x="942" y="1003"/>
                </a:lnTo>
                <a:lnTo>
                  <a:pt x="946" y="1005"/>
                </a:lnTo>
                <a:lnTo>
                  <a:pt x="950" y="1006"/>
                </a:lnTo>
                <a:lnTo>
                  <a:pt x="953" y="1007"/>
                </a:lnTo>
                <a:lnTo>
                  <a:pt x="953" y="1007"/>
                </a:lnTo>
                <a:lnTo>
                  <a:pt x="955" y="1009"/>
                </a:lnTo>
                <a:lnTo>
                  <a:pt x="957" y="1012"/>
                </a:lnTo>
                <a:lnTo>
                  <a:pt x="960" y="1015"/>
                </a:lnTo>
                <a:lnTo>
                  <a:pt x="960" y="1015"/>
                </a:lnTo>
                <a:lnTo>
                  <a:pt x="966" y="1020"/>
                </a:lnTo>
                <a:lnTo>
                  <a:pt x="966" y="1020"/>
                </a:lnTo>
                <a:lnTo>
                  <a:pt x="966" y="1021"/>
                </a:lnTo>
                <a:lnTo>
                  <a:pt x="967" y="1022"/>
                </a:lnTo>
                <a:lnTo>
                  <a:pt x="967" y="1023"/>
                </a:lnTo>
                <a:lnTo>
                  <a:pt x="967" y="1024"/>
                </a:lnTo>
                <a:lnTo>
                  <a:pt x="966" y="1026"/>
                </a:lnTo>
                <a:lnTo>
                  <a:pt x="966" y="1027"/>
                </a:lnTo>
                <a:lnTo>
                  <a:pt x="967" y="1031"/>
                </a:lnTo>
                <a:lnTo>
                  <a:pt x="967" y="1031"/>
                </a:lnTo>
                <a:lnTo>
                  <a:pt x="969" y="1031"/>
                </a:lnTo>
                <a:lnTo>
                  <a:pt x="970" y="1032"/>
                </a:lnTo>
                <a:lnTo>
                  <a:pt x="972" y="1033"/>
                </a:lnTo>
                <a:lnTo>
                  <a:pt x="972" y="1033"/>
                </a:lnTo>
                <a:lnTo>
                  <a:pt x="973" y="1034"/>
                </a:lnTo>
                <a:lnTo>
                  <a:pt x="974" y="1035"/>
                </a:lnTo>
                <a:lnTo>
                  <a:pt x="976" y="1038"/>
                </a:lnTo>
                <a:lnTo>
                  <a:pt x="978" y="1041"/>
                </a:lnTo>
                <a:lnTo>
                  <a:pt x="979" y="1044"/>
                </a:lnTo>
                <a:lnTo>
                  <a:pt x="979" y="1044"/>
                </a:lnTo>
                <a:lnTo>
                  <a:pt x="980" y="1044"/>
                </a:lnTo>
                <a:lnTo>
                  <a:pt x="980" y="1045"/>
                </a:lnTo>
                <a:lnTo>
                  <a:pt x="982" y="1046"/>
                </a:lnTo>
                <a:lnTo>
                  <a:pt x="984" y="1046"/>
                </a:lnTo>
                <a:lnTo>
                  <a:pt x="986" y="1047"/>
                </a:lnTo>
                <a:lnTo>
                  <a:pt x="991" y="1048"/>
                </a:lnTo>
                <a:lnTo>
                  <a:pt x="992" y="1049"/>
                </a:lnTo>
                <a:lnTo>
                  <a:pt x="992" y="1054"/>
                </a:lnTo>
                <a:lnTo>
                  <a:pt x="1003" y="1064"/>
                </a:lnTo>
                <a:lnTo>
                  <a:pt x="1003" y="1064"/>
                </a:lnTo>
                <a:lnTo>
                  <a:pt x="1010" y="1069"/>
                </a:lnTo>
                <a:lnTo>
                  <a:pt x="1015" y="1073"/>
                </a:lnTo>
                <a:lnTo>
                  <a:pt x="1017" y="1074"/>
                </a:lnTo>
                <a:lnTo>
                  <a:pt x="1018" y="1075"/>
                </a:lnTo>
                <a:lnTo>
                  <a:pt x="1018" y="1075"/>
                </a:lnTo>
                <a:lnTo>
                  <a:pt x="1019" y="1076"/>
                </a:lnTo>
                <a:lnTo>
                  <a:pt x="1020" y="1077"/>
                </a:lnTo>
                <a:lnTo>
                  <a:pt x="1023" y="1080"/>
                </a:lnTo>
                <a:lnTo>
                  <a:pt x="1025" y="1084"/>
                </a:lnTo>
                <a:lnTo>
                  <a:pt x="1026" y="1085"/>
                </a:lnTo>
                <a:lnTo>
                  <a:pt x="1026" y="1085"/>
                </a:lnTo>
                <a:lnTo>
                  <a:pt x="1027" y="1086"/>
                </a:lnTo>
                <a:lnTo>
                  <a:pt x="1029" y="1089"/>
                </a:lnTo>
                <a:lnTo>
                  <a:pt x="1030" y="1090"/>
                </a:lnTo>
                <a:lnTo>
                  <a:pt x="1031" y="1091"/>
                </a:lnTo>
                <a:lnTo>
                  <a:pt x="1032" y="1092"/>
                </a:lnTo>
                <a:lnTo>
                  <a:pt x="1034" y="1092"/>
                </a:lnTo>
                <a:lnTo>
                  <a:pt x="1034" y="1092"/>
                </a:lnTo>
                <a:lnTo>
                  <a:pt x="1046" y="1092"/>
                </a:lnTo>
                <a:lnTo>
                  <a:pt x="1046" y="1092"/>
                </a:lnTo>
                <a:lnTo>
                  <a:pt x="1048" y="1093"/>
                </a:lnTo>
                <a:lnTo>
                  <a:pt x="1051" y="1094"/>
                </a:lnTo>
                <a:lnTo>
                  <a:pt x="1054" y="1094"/>
                </a:lnTo>
                <a:lnTo>
                  <a:pt x="1057" y="1095"/>
                </a:lnTo>
                <a:lnTo>
                  <a:pt x="1058" y="1095"/>
                </a:lnTo>
                <a:lnTo>
                  <a:pt x="1059" y="1095"/>
                </a:lnTo>
                <a:lnTo>
                  <a:pt x="1061" y="1094"/>
                </a:lnTo>
                <a:lnTo>
                  <a:pt x="1061" y="1094"/>
                </a:lnTo>
                <a:lnTo>
                  <a:pt x="1062" y="1093"/>
                </a:lnTo>
                <a:lnTo>
                  <a:pt x="1063" y="1092"/>
                </a:lnTo>
                <a:lnTo>
                  <a:pt x="1063" y="1092"/>
                </a:lnTo>
                <a:lnTo>
                  <a:pt x="1063" y="1091"/>
                </a:lnTo>
                <a:lnTo>
                  <a:pt x="1063" y="1090"/>
                </a:lnTo>
                <a:lnTo>
                  <a:pt x="1064" y="1088"/>
                </a:lnTo>
                <a:lnTo>
                  <a:pt x="1065" y="1087"/>
                </a:lnTo>
                <a:lnTo>
                  <a:pt x="1066" y="1086"/>
                </a:lnTo>
                <a:lnTo>
                  <a:pt x="1068" y="1085"/>
                </a:lnTo>
                <a:lnTo>
                  <a:pt x="1069" y="1085"/>
                </a:lnTo>
                <a:lnTo>
                  <a:pt x="1070" y="1085"/>
                </a:lnTo>
                <a:lnTo>
                  <a:pt x="1070" y="1085"/>
                </a:lnTo>
                <a:lnTo>
                  <a:pt x="1070" y="1086"/>
                </a:lnTo>
                <a:lnTo>
                  <a:pt x="1071" y="1086"/>
                </a:lnTo>
                <a:lnTo>
                  <a:pt x="1072" y="1086"/>
                </a:lnTo>
                <a:lnTo>
                  <a:pt x="1074" y="1086"/>
                </a:lnTo>
                <a:lnTo>
                  <a:pt x="1076" y="1086"/>
                </a:lnTo>
                <a:lnTo>
                  <a:pt x="1078" y="1086"/>
                </a:lnTo>
                <a:lnTo>
                  <a:pt x="1081" y="1085"/>
                </a:lnTo>
                <a:lnTo>
                  <a:pt x="1081" y="1085"/>
                </a:lnTo>
                <a:lnTo>
                  <a:pt x="1083" y="1084"/>
                </a:lnTo>
                <a:lnTo>
                  <a:pt x="1087" y="1083"/>
                </a:lnTo>
                <a:lnTo>
                  <a:pt x="1089" y="1082"/>
                </a:lnTo>
                <a:lnTo>
                  <a:pt x="1092" y="1082"/>
                </a:lnTo>
                <a:lnTo>
                  <a:pt x="1097" y="1081"/>
                </a:lnTo>
                <a:lnTo>
                  <a:pt x="1098" y="1081"/>
                </a:lnTo>
                <a:lnTo>
                  <a:pt x="1108" y="1073"/>
                </a:lnTo>
                <a:lnTo>
                  <a:pt x="1108" y="1073"/>
                </a:lnTo>
                <a:lnTo>
                  <a:pt x="1113" y="1073"/>
                </a:lnTo>
                <a:lnTo>
                  <a:pt x="1119" y="1073"/>
                </a:lnTo>
                <a:lnTo>
                  <a:pt x="1119" y="1073"/>
                </a:lnTo>
                <a:lnTo>
                  <a:pt x="1122" y="1072"/>
                </a:lnTo>
                <a:lnTo>
                  <a:pt x="1126" y="1071"/>
                </a:lnTo>
                <a:lnTo>
                  <a:pt x="1131" y="1070"/>
                </a:lnTo>
                <a:lnTo>
                  <a:pt x="1131" y="1076"/>
                </a:lnTo>
                <a:lnTo>
                  <a:pt x="1147" y="1074"/>
                </a:lnTo>
                <a:lnTo>
                  <a:pt x="1161" y="1071"/>
                </a:lnTo>
                <a:lnTo>
                  <a:pt x="1161" y="1076"/>
                </a:lnTo>
                <a:lnTo>
                  <a:pt x="1178" y="1074"/>
                </a:lnTo>
                <a:lnTo>
                  <a:pt x="1190" y="1077"/>
                </a:lnTo>
                <a:lnTo>
                  <a:pt x="1202" y="1075"/>
                </a:lnTo>
                <a:lnTo>
                  <a:pt x="1213" y="1072"/>
                </a:lnTo>
                <a:lnTo>
                  <a:pt x="1221" y="1065"/>
                </a:lnTo>
                <a:lnTo>
                  <a:pt x="1232" y="1061"/>
                </a:lnTo>
                <a:lnTo>
                  <a:pt x="1235" y="1057"/>
                </a:lnTo>
                <a:lnTo>
                  <a:pt x="1237" y="1054"/>
                </a:lnTo>
                <a:lnTo>
                  <a:pt x="1245" y="1062"/>
                </a:lnTo>
                <a:lnTo>
                  <a:pt x="1245" y="1062"/>
                </a:lnTo>
                <a:lnTo>
                  <a:pt x="1246" y="1063"/>
                </a:lnTo>
                <a:lnTo>
                  <a:pt x="1248" y="1065"/>
                </a:lnTo>
                <a:lnTo>
                  <a:pt x="1249" y="1066"/>
                </a:lnTo>
                <a:lnTo>
                  <a:pt x="1251" y="1067"/>
                </a:lnTo>
                <a:lnTo>
                  <a:pt x="1253" y="1068"/>
                </a:lnTo>
                <a:lnTo>
                  <a:pt x="1255" y="1069"/>
                </a:lnTo>
                <a:lnTo>
                  <a:pt x="1255" y="1069"/>
                </a:lnTo>
                <a:lnTo>
                  <a:pt x="1256" y="1069"/>
                </a:lnTo>
                <a:lnTo>
                  <a:pt x="1257" y="1070"/>
                </a:lnTo>
                <a:lnTo>
                  <a:pt x="1259" y="1071"/>
                </a:lnTo>
                <a:lnTo>
                  <a:pt x="1261" y="1073"/>
                </a:lnTo>
                <a:lnTo>
                  <a:pt x="1262" y="1075"/>
                </a:lnTo>
                <a:lnTo>
                  <a:pt x="1263" y="1077"/>
                </a:lnTo>
                <a:lnTo>
                  <a:pt x="1264" y="1079"/>
                </a:lnTo>
                <a:lnTo>
                  <a:pt x="1265" y="1080"/>
                </a:lnTo>
                <a:lnTo>
                  <a:pt x="1265" y="1080"/>
                </a:lnTo>
                <a:lnTo>
                  <a:pt x="1266" y="1081"/>
                </a:lnTo>
                <a:lnTo>
                  <a:pt x="1268" y="1083"/>
                </a:lnTo>
                <a:lnTo>
                  <a:pt x="1270" y="1084"/>
                </a:lnTo>
                <a:lnTo>
                  <a:pt x="1271" y="1085"/>
                </a:lnTo>
                <a:lnTo>
                  <a:pt x="1273" y="1085"/>
                </a:lnTo>
                <a:lnTo>
                  <a:pt x="1274" y="1085"/>
                </a:lnTo>
                <a:lnTo>
                  <a:pt x="1274" y="1085"/>
                </a:lnTo>
                <a:lnTo>
                  <a:pt x="1274" y="1085"/>
                </a:lnTo>
                <a:lnTo>
                  <a:pt x="1274" y="0"/>
                </a:lnTo>
                <a:lnTo>
                  <a:pt x="1267" y="2"/>
                </a:lnTo>
                <a:lnTo>
                  <a:pt x="1232" y="5"/>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Freeform 610"/>
          <p:cNvSpPr>
            <a:spLocks noEditPoints="1"/>
          </p:cNvSpPr>
          <p:nvPr/>
        </p:nvSpPr>
        <p:spPr bwMode="auto">
          <a:xfrm>
            <a:off x="5976938" y="4557713"/>
            <a:ext cx="7705726" cy="2025650"/>
          </a:xfrm>
          <a:custGeom>
            <a:avLst/>
            <a:gdLst>
              <a:gd name="T0" fmla="*/ 3982 w 4854"/>
              <a:gd name="T1" fmla="*/ 340 h 1276"/>
              <a:gd name="T2" fmla="*/ 3974 w 4854"/>
              <a:gd name="T3" fmla="*/ 368 h 1276"/>
              <a:gd name="T4" fmla="*/ 3974 w 4854"/>
              <a:gd name="T5" fmla="*/ 327 h 1276"/>
              <a:gd name="T6" fmla="*/ 3979 w 4854"/>
              <a:gd name="T7" fmla="*/ 315 h 1276"/>
              <a:gd name="T8" fmla="*/ 4365 w 4854"/>
              <a:gd name="T9" fmla="*/ 0 h 1276"/>
              <a:gd name="T10" fmla="*/ 4384 w 4854"/>
              <a:gd name="T11" fmla="*/ 14 h 1276"/>
              <a:gd name="T12" fmla="*/ 4409 w 4854"/>
              <a:gd name="T13" fmla="*/ 28 h 1276"/>
              <a:gd name="T14" fmla="*/ 4441 w 4854"/>
              <a:gd name="T15" fmla="*/ 46 h 1276"/>
              <a:gd name="T16" fmla="*/ 4481 w 4854"/>
              <a:gd name="T17" fmla="*/ 73 h 1276"/>
              <a:gd name="T18" fmla="*/ 4547 w 4854"/>
              <a:gd name="T19" fmla="*/ 115 h 1276"/>
              <a:gd name="T20" fmla="*/ 4560 w 4854"/>
              <a:gd name="T21" fmla="*/ 136 h 1276"/>
              <a:gd name="T22" fmla="*/ 4601 w 4854"/>
              <a:gd name="T23" fmla="*/ 169 h 1276"/>
              <a:gd name="T24" fmla="*/ 4637 w 4854"/>
              <a:gd name="T25" fmla="*/ 187 h 1276"/>
              <a:gd name="T26" fmla="*/ 4650 w 4854"/>
              <a:gd name="T27" fmla="*/ 177 h 1276"/>
              <a:gd name="T28" fmla="*/ 4688 w 4854"/>
              <a:gd name="T29" fmla="*/ 166 h 1276"/>
              <a:gd name="T30" fmla="*/ 4801 w 4854"/>
              <a:gd name="T31" fmla="*/ 157 h 1276"/>
              <a:gd name="T32" fmla="*/ 4841 w 4854"/>
              <a:gd name="T33" fmla="*/ 165 h 1276"/>
              <a:gd name="T34" fmla="*/ 4841 w 4854"/>
              <a:gd name="T35" fmla="*/ 431 h 1276"/>
              <a:gd name="T36" fmla="*/ 3835 w 4854"/>
              <a:gd name="T37" fmla="*/ 1276 h 1276"/>
              <a:gd name="T38" fmla="*/ 3733 w 4854"/>
              <a:gd name="T39" fmla="*/ 1230 h 1276"/>
              <a:gd name="T40" fmla="*/ 2989 w 4854"/>
              <a:gd name="T41" fmla="*/ 1276 h 1276"/>
              <a:gd name="T42" fmla="*/ 2194 w 4854"/>
              <a:gd name="T43" fmla="*/ 1276 h 1276"/>
              <a:gd name="T44" fmla="*/ 42 w 4854"/>
              <a:gd name="T45" fmla="*/ 1090 h 1276"/>
              <a:gd name="T46" fmla="*/ 290 w 4854"/>
              <a:gd name="T47" fmla="*/ 813 h 1276"/>
              <a:gd name="T48" fmla="*/ 483 w 4854"/>
              <a:gd name="T49" fmla="*/ 876 h 1276"/>
              <a:gd name="T50" fmla="*/ 666 w 4854"/>
              <a:gd name="T51" fmla="*/ 784 h 1276"/>
              <a:gd name="T52" fmla="*/ 985 w 4854"/>
              <a:gd name="T53" fmla="*/ 737 h 1276"/>
              <a:gd name="T54" fmla="*/ 1213 w 4854"/>
              <a:gd name="T55" fmla="*/ 708 h 1276"/>
              <a:gd name="T56" fmla="*/ 1304 w 4854"/>
              <a:gd name="T57" fmla="*/ 765 h 1276"/>
              <a:gd name="T58" fmla="*/ 1281 w 4854"/>
              <a:gd name="T59" fmla="*/ 995 h 1276"/>
              <a:gd name="T60" fmla="*/ 1464 w 4854"/>
              <a:gd name="T61" fmla="*/ 1048 h 1276"/>
              <a:gd name="T62" fmla="*/ 1894 w 4854"/>
              <a:gd name="T63" fmla="*/ 1200 h 1276"/>
              <a:gd name="T64" fmla="*/ 2074 w 4854"/>
              <a:gd name="T65" fmla="*/ 1086 h 1276"/>
              <a:gd name="T66" fmla="*/ 2458 w 4854"/>
              <a:gd name="T67" fmla="*/ 1195 h 1276"/>
              <a:gd name="T68" fmla="*/ 2590 w 4854"/>
              <a:gd name="T69" fmla="*/ 1136 h 1276"/>
              <a:gd name="T70" fmla="*/ 2712 w 4854"/>
              <a:gd name="T71" fmla="*/ 1177 h 1276"/>
              <a:gd name="T72" fmla="*/ 2811 w 4854"/>
              <a:gd name="T73" fmla="*/ 1145 h 1276"/>
              <a:gd name="T74" fmla="*/ 2912 w 4854"/>
              <a:gd name="T75" fmla="*/ 864 h 1276"/>
              <a:gd name="T76" fmla="*/ 2961 w 4854"/>
              <a:gd name="T77" fmla="*/ 746 h 1276"/>
              <a:gd name="T78" fmla="*/ 3381 w 4854"/>
              <a:gd name="T79" fmla="*/ 688 h 1276"/>
              <a:gd name="T80" fmla="*/ 3458 w 4854"/>
              <a:gd name="T81" fmla="*/ 598 h 1276"/>
              <a:gd name="T82" fmla="*/ 3448 w 4854"/>
              <a:gd name="T83" fmla="*/ 528 h 1276"/>
              <a:gd name="T84" fmla="*/ 3685 w 4854"/>
              <a:gd name="T85" fmla="*/ 494 h 1276"/>
              <a:gd name="T86" fmla="*/ 3827 w 4854"/>
              <a:gd name="T87" fmla="*/ 706 h 1276"/>
              <a:gd name="T88" fmla="*/ 4041 w 4854"/>
              <a:gd name="T89" fmla="*/ 725 h 1276"/>
              <a:gd name="T90" fmla="*/ 4026 w 4854"/>
              <a:gd name="T91" fmla="*/ 541 h 1276"/>
              <a:gd name="T92" fmla="*/ 4029 w 4854"/>
              <a:gd name="T93" fmla="*/ 498 h 1276"/>
              <a:gd name="T94" fmla="*/ 3988 w 4854"/>
              <a:gd name="T95" fmla="*/ 496 h 1276"/>
              <a:gd name="T96" fmla="*/ 3989 w 4854"/>
              <a:gd name="T97" fmla="*/ 392 h 1276"/>
              <a:gd name="T98" fmla="*/ 4048 w 4854"/>
              <a:gd name="T99" fmla="*/ 415 h 1276"/>
              <a:gd name="T100" fmla="*/ 4089 w 4854"/>
              <a:gd name="T101" fmla="*/ 397 h 1276"/>
              <a:gd name="T102" fmla="*/ 4054 w 4854"/>
              <a:gd name="T103" fmla="*/ 302 h 1276"/>
              <a:gd name="T104" fmla="*/ 4072 w 4854"/>
              <a:gd name="T105" fmla="*/ 317 h 1276"/>
              <a:gd name="T106" fmla="*/ 4105 w 4854"/>
              <a:gd name="T107" fmla="*/ 349 h 1276"/>
              <a:gd name="T108" fmla="*/ 4126 w 4854"/>
              <a:gd name="T109" fmla="*/ 371 h 1276"/>
              <a:gd name="T110" fmla="*/ 4142 w 4854"/>
              <a:gd name="T111" fmla="*/ 402 h 1276"/>
              <a:gd name="T112" fmla="*/ 4169 w 4854"/>
              <a:gd name="T113" fmla="*/ 414 h 1276"/>
              <a:gd name="T114" fmla="*/ 4187 w 4854"/>
              <a:gd name="T115" fmla="*/ 402 h 1276"/>
              <a:gd name="T116" fmla="*/ 4188 w 4854"/>
              <a:gd name="T117" fmla="*/ 255 h 1276"/>
              <a:gd name="T118" fmla="*/ 4196 w 4854"/>
              <a:gd name="T119" fmla="*/ 149 h 1276"/>
              <a:gd name="T120" fmla="*/ 4190 w 4854"/>
              <a:gd name="T121" fmla="*/ 74 h 1276"/>
              <a:gd name="T122" fmla="*/ 4202 w 4854"/>
              <a:gd name="T123" fmla="*/ 57 h 1276"/>
              <a:gd name="T124" fmla="*/ 4321 w 4854"/>
              <a:gd name="T125" fmla="*/ 18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4" h="1276">
                <a:moveTo>
                  <a:pt x="3984" y="314"/>
                </a:moveTo>
                <a:lnTo>
                  <a:pt x="3986" y="314"/>
                </a:lnTo>
                <a:lnTo>
                  <a:pt x="3988" y="314"/>
                </a:lnTo>
                <a:lnTo>
                  <a:pt x="3988" y="314"/>
                </a:lnTo>
                <a:lnTo>
                  <a:pt x="3989" y="315"/>
                </a:lnTo>
                <a:lnTo>
                  <a:pt x="3992" y="315"/>
                </a:lnTo>
                <a:lnTo>
                  <a:pt x="3995" y="316"/>
                </a:lnTo>
                <a:lnTo>
                  <a:pt x="3998" y="317"/>
                </a:lnTo>
                <a:lnTo>
                  <a:pt x="4001" y="318"/>
                </a:lnTo>
                <a:lnTo>
                  <a:pt x="4003" y="320"/>
                </a:lnTo>
                <a:lnTo>
                  <a:pt x="4003" y="320"/>
                </a:lnTo>
                <a:lnTo>
                  <a:pt x="4003" y="320"/>
                </a:lnTo>
                <a:lnTo>
                  <a:pt x="3988" y="330"/>
                </a:lnTo>
                <a:lnTo>
                  <a:pt x="3982" y="340"/>
                </a:lnTo>
                <a:lnTo>
                  <a:pt x="3980" y="355"/>
                </a:lnTo>
                <a:lnTo>
                  <a:pt x="3978" y="362"/>
                </a:lnTo>
                <a:lnTo>
                  <a:pt x="3979" y="364"/>
                </a:lnTo>
                <a:lnTo>
                  <a:pt x="3980" y="365"/>
                </a:lnTo>
                <a:lnTo>
                  <a:pt x="3984" y="360"/>
                </a:lnTo>
                <a:lnTo>
                  <a:pt x="3984" y="360"/>
                </a:lnTo>
                <a:lnTo>
                  <a:pt x="3984" y="360"/>
                </a:lnTo>
                <a:lnTo>
                  <a:pt x="3985" y="371"/>
                </a:lnTo>
                <a:lnTo>
                  <a:pt x="3980" y="378"/>
                </a:lnTo>
                <a:lnTo>
                  <a:pt x="3987" y="390"/>
                </a:lnTo>
                <a:lnTo>
                  <a:pt x="3982" y="390"/>
                </a:lnTo>
                <a:lnTo>
                  <a:pt x="3982" y="390"/>
                </a:lnTo>
                <a:lnTo>
                  <a:pt x="3975" y="374"/>
                </a:lnTo>
                <a:lnTo>
                  <a:pt x="3974" y="368"/>
                </a:lnTo>
                <a:lnTo>
                  <a:pt x="3968" y="361"/>
                </a:lnTo>
                <a:lnTo>
                  <a:pt x="3966" y="359"/>
                </a:lnTo>
                <a:lnTo>
                  <a:pt x="3959" y="355"/>
                </a:lnTo>
                <a:lnTo>
                  <a:pt x="3957" y="344"/>
                </a:lnTo>
                <a:lnTo>
                  <a:pt x="3956" y="341"/>
                </a:lnTo>
                <a:lnTo>
                  <a:pt x="3956" y="341"/>
                </a:lnTo>
                <a:lnTo>
                  <a:pt x="3956" y="341"/>
                </a:lnTo>
                <a:lnTo>
                  <a:pt x="3956" y="338"/>
                </a:lnTo>
                <a:lnTo>
                  <a:pt x="3957" y="335"/>
                </a:lnTo>
                <a:lnTo>
                  <a:pt x="3957" y="333"/>
                </a:lnTo>
                <a:lnTo>
                  <a:pt x="3958" y="331"/>
                </a:lnTo>
                <a:lnTo>
                  <a:pt x="3959" y="328"/>
                </a:lnTo>
                <a:lnTo>
                  <a:pt x="3960" y="327"/>
                </a:lnTo>
                <a:lnTo>
                  <a:pt x="3974" y="327"/>
                </a:lnTo>
                <a:lnTo>
                  <a:pt x="3974" y="326"/>
                </a:lnTo>
                <a:lnTo>
                  <a:pt x="3974" y="325"/>
                </a:lnTo>
                <a:lnTo>
                  <a:pt x="3974" y="325"/>
                </a:lnTo>
                <a:lnTo>
                  <a:pt x="3974" y="323"/>
                </a:lnTo>
                <a:lnTo>
                  <a:pt x="3974" y="323"/>
                </a:lnTo>
                <a:lnTo>
                  <a:pt x="3974" y="322"/>
                </a:lnTo>
                <a:lnTo>
                  <a:pt x="3974" y="322"/>
                </a:lnTo>
                <a:lnTo>
                  <a:pt x="3974" y="321"/>
                </a:lnTo>
                <a:lnTo>
                  <a:pt x="3974" y="320"/>
                </a:lnTo>
                <a:lnTo>
                  <a:pt x="3975" y="318"/>
                </a:lnTo>
                <a:lnTo>
                  <a:pt x="3976" y="318"/>
                </a:lnTo>
                <a:lnTo>
                  <a:pt x="3976" y="317"/>
                </a:lnTo>
                <a:lnTo>
                  <a:pt x="3978" y="316"/>
                </a:lnTo>
                <a:lnTo>
                  <a:pt x="3979" y="315"/>
                </a:lnTo>
                <a:lnTo>
                  <a:pt x="3980" y="315"/>
                </a:lnTo>
                <a:lnTo>
                  <a:pt x="3982" y="314"/>
                </a:lnTo>
                <a:lnTo>
                  <a:pt x="3984" y="314"/>
                </a:lnTo>
                <a:close/>
                <a:moveTo>
                  <a:pt x="4013" y="310"/>
                </a:moveTo>
                <a:lnTo>
                  <a:pt x="4013" y="310"/>
                </a:lnTo>
                <a:lnTo>
                  <a:pt x="4029" y="310"/>
                </a:lnTo>
                <a:lnTo>
                  <a:pt x="4018" y="314"/>
                </a:lnTo>
                <a:lnTo>
                  <a:pt x="4003" y="320"/>
                </a:lnTo>
                <a:lnTo>
                  <a:pt x="4003" y="320"/>
                </a:lnTo>
                <a:lnTo>
                  <a:pt x="4003" y="320"/>
                </a:lnTo>
                <a:lnTo>
                  <a:pt x="4013" y="310"/>
                </a:lnTo>
                <a:close/>
                <a:moveTo>
                  <a:pt x="4363" y="0"/>
                </a:moveTo>
                <a:lnTo>
                  <a:pt x="4364" y="0"/>
                </a:lnTo>
                <a:lnTo>
                  <a:pt x="4365" y="0"/>
                </a:lnTo>
                <a:lnTo>
                  <a:pt x="4366" y="1"/>
                </a:lnTo>
                <a:lnTo>
                  <a:pt x="4367" y="2"/>
                </a:lnTo>
                <a:lnTo>
                  <a:pt x="4367" y="2"/>
                </a:lnTo>
                <a:lnTo>
                  <a:pt x="4368" y="4"/>
                </a:lnTo>
                <a:lnTo>
                  <a:pt x="4368" y="5"/>
                </a:lnTo>
                <a:lnTo>
                  <a:pt x="4369" y="6"/>
                </a:lnTo>
                <a:lnTo>
                  <a:pt x="4370" y="7"/>
                </a:lnTo>
                <a:lnTo>
                  <a:pt x="4371" y="8"/>
                </a:lnTo>
                <a:lnTo>
                  <a:pt x="4373" y="10"/>
                </a:lnTo>
                <a:lnTo>
                  <a:pt x="4376" y="12"/>
                </a:lnTo>
                <a:lnTo>
                  <a:pt x="4378" y="13"/>
                </a:lnTo>
                <a:lnTo>
                  <a:pt x="4380" y="14"/>
                </a:lnTo>
                <a:lnTo>
                  <a:pt x="4382" y="15"/>
                </a:lnTo>
                <a:lnTo>
                  <a:pt x="4384" y="14"/>
                </a:lnTo>
                <a:lnTo>
                  <a:pt x="4389" y="14"/>
                </a:lnTo>
                <a:lnTo>
                  <a:pt x="4391" y="14"/>
                </a:lnTo>
                <a:lnTo>
                  <a:pt x="4393" y="14"/>
                </a:lnTo>
                <a:lnTo>
                  <a:pt x="4395" y="15"/>
                </a:lnTo>
                <a:lnTo>
                  <a:pt x="4396" y="15"/>
                </a:lnTo>
                <a:lnTo>
                  <a:pt x="4397" y="16"/>
                </a:lnTo>
                <a:lnTo>
                  <a:pt x="4398" y="18"/>
                </a:lnTo>
                <a:lnTo>
                  <a:pt x="4400" y="19"/>
                </a:lnTo>
                <a:lnTo>
                  <a:pt x="4402" y="23"/>
                </a:lnTo>
                <a:lnTo>
                  <a:pt x="4404" y="25"/>
                </a:lnTo>
                <a:lnTo>
                  <a:pt x="4406" y="27"/>
                </a:lnTo>
                <a:lnTo>
                  <a:pt x="4407" y="27"/>
                </a:lnTo>
                <a:lnTo>
                  <a:pt x="4408" y="27"/>
                </a:lnTo>
                <a:lnTo>
                  <a:pt x="4409" y="28"/>
                </a:lnTo>
                <a:lnTo>
                  <a:pt x="4410" y="28"/>
                </a:lnTo>
                <a:lnTo>
                  <a:pt x="4412" y="28"/>
                </a:lnTo>
                <a:lnTo>
                  <a:pt x="4413" y="28"/>
                </a:lnTo>
                <a:lnTo>
                  <a:pt x="4414" y="29"/>
                </a:lnTo>
                <a:lnTo>
                  <a:pt x="4415" y="29"/>
                </a:lnTo>
                <a:lnTo>
                  <a:pt x="4416" y="30"/>
                </a:lnTo>
                <a:lnTo>
                  <a:pt x="4417" y="32"/>
                </a:lnTo>
                <a:lnTo>
                  <a:pt x="4418" y="35"/>
                </a:lnTo>
                <a:lnTo>
                  <a:pt x="4420" y="36"/>
                </a:lnTo>
                <a:lnTo>
                  <a:pt x="4420" y="37"/>
                </a:lnTo>
                <a:lnTo>
                  <a:pt x="4421" y="37"/>
                </a:lnTo>
                <a:lnTo>
                  <a:pt x="4426" y="40"/>
                </a:lnTo>
                <a:lnTo>
                  <a:pt x="4433" y="43"/>
                </a:lnTo>
                <a:lnTo>
                  <a:pt x="4441" y="46"/>
                </a:lnTo>
                <a:lnTo>
                  <a:pt x="4452" y="64"/>
                </a:lnTo>
                <a:lnTo>
                  <a:pt x="4455" y="63"/>
                </a:lnTo>
                <a:lnTo>
                  <a:pt x="4458" y="62"/>
                </a:lnTo>
                <a:lnTo>
                  <a:pt x="4460" y="62"/>
                </a:lnTo>
                <a:lnTo>
                  <a:pt x="4461" y="62"/>
                </a:lnTo>
                <a:lnTo>
                  <a:pt x="4463" y="62"/>
                </a:lnTo>
                <a:lnTo>
                  <a:pt x="4464" y="63"/>
                </a:lnTo>
                <a:lnTo>
                  <a:pt x="4466" y="64"/>
                </a:lnTo>
                <a:lnTo>
                  <a:pt x="4467" y="65"/>
                </a:lnTo>
                <a:lnTo>
                  <a:pt x="4470" y="67"/>
                </a:lnTo>
                <a:lnTo>
                  <a:pt x="4471" y="68"/>
                </a:lnTo>
                <a:lnTo>
                  <a:pt x="4475" y="70"/>
                </a:lnTo>
                <a:lnTo>
                  <a:pt x="4479" y="72"/>
                </a:lnTo>
                <a:lnTo>
                  <a:pt x="4481" y="73"/>
                </a:lnTo>
                <a:lnTo>
                  <a:pt x="4483" y="74"/>
                </a:lnTo>
                <a:lnTo>
                  <a:pt x="4499" y="77"/>
                </a:lnTo>
                <a:lnTo>
                  <a:pt x="4508" y="87"/>
                </a:lnTo>
                <a:lnTo>
                  <a:pt x="4522" y="88"/>
                </a:lnTo>
                <a:lnTo>
                  <a:pt x="4522" y="96"/>
                </a:lnTo>
                <a:lnTo>
                  <a:pt x="4526" y="97"/>
                </a:lnTo>
                <a:lnTo>
                  <a:pt x="4530" y="98"/>
                </a:lnTo>
                <a:lnTo>
                  <a:pt x="4533" y="99"/>
                </a:lnTo>
                <a:lnTo>
                  <a:pt x="4535" y="101"/>
                </a:lnTo>
                <a:lnTo>
                  <a:pt x="4537" y="104"/>
                </a:lnTo>
                <a:lnTo>
                  <a:pt x="4540" y="107"/>
                </a:lnTo>
                <a:lnTo>
                  <a:pt x="4546" y="113"/>
                </a:lnTo>
                <a:lnTo>
                  <a:pt x="4546" y="114"/>
                </a:lnTo>
                <a:lnTo>
                  <a:pt x="4547" y="115"/>
                </a:lnTo>
                <a:lnTo>
                  <a:pt x="4547" y="116"/>
                </a:lnTo>
                <a:lnTo>
                  <a:pt x="4547" y="117"/>
                </a:lnTo>
                <a:lnTo>
                  <a:pt x="4546" y="119"/>
                </a:lnTo>
                <a:lnTo>
                  <a:pt x="4546" y="119"/>
                </a:lnTo>
                <a:lnTo>
                  <a:pt x="4547" y="123"/>
                </a:lnTo>
                <a:lnTo>
                  <a:pt x="4549" y="124"/>
                </a:lnTo>
                <a:lnTo>
                  <a:pt x="4550" y="124"/>
                </a:lnTo>
                <a:lnTo>
                  <a:pt x="4552" y="125"/>
                </a:lnTo>
                <a:lnTo>
                  <a:pt x="4553" y="126"/>
                </a:lnTo>
                <a:lnTo>
                  <a:pt x="4554" y="127"/>
                </a:lnTo>
                <a:lnTo>
                  <a:pt x="4556" y="130"/>
                </a:lnTo>
                <a:lnTo>
                  <a:pt x="4558" y="133"/>
                </a:lnTo>
                <a:lnTo>
                  <a:pt x="4559" y="136"/>
                </a:lnTo>
                <a:lnTo>
                  <a:pt x="4560" y="136"/>
                </a:lnTo>
                <a:lnTo>
                  <a:pt x="4560" y="137"/>
                </a:lnTo>
                <a:lnTo>
                  <a:pt x="4562" y="138"/>
                </a:lnTo>
                <a:lnTo>
                  <a:pt x="4564" y="139"/>
                </a:lnTo>
                <a:lnTo>
                  <a:pt x="4566" y="139"/>
                </a:lnTo>
                <a:lnTo>
                  <a:pt x="4571" y="140"/>
                </a:lnTo>
                <a:lnTo>
                  <a:pt x="4573" y="141"/>
                </a:lnTo>
                <a:lnTo>
                  <a:pt x="4573" y="147"/>
                </a:lnTo>
                <a:lnTo>
                  <a:pt x="4583" y="156"/>
                </a:lnTo>
                <a:lnTo>
                  <a:pt x="4590" y="162"/>
                </a:lnTo>
                <a:lnTo>
                  <a:pt x="4595" y="165"/>
                </a:lnTo>
                <a:lnTo>
                  <a:pt x="4597" y="167"/>
                </a:lnTo>
                <a:lnTo>
                  <a:pt x="4598" y="167"/>
                </a:lnTo>
                <a:lnTo>
                  <a:pt x="4599" y="168"/>
                </a:lnTo>
                <a:lnTo>
                  <a:pt x="4601" y="169"/>
                </a:lnTo>
                <a:lnTo>
                  <a:pt x="4603" y="173"/>
                </a:lnTo>
                <a:lnTo>
                  <a:pt x="4606" y="176"/>
                </a:lnTo>
                <a:lnTo>
                  <a:pt x="4606" y="177"/>
                </a:lnTo>
                <a:lnTo>
                  <a:pt x="4607" y="178"/>
                </a:lnTo>
                <a:lnTo>
                  <a:pt x="4609" y="181"/>
                </a:lnTo>
                <a:lnTo>
                  <a:pt x="4610" y="182"/>
                </a:lnTo>
                <a:lnTo>
                  <a:pt x="4611" y="183"/>
                </a:lnTo>
                <a:lnTo>
                  <a:pt x="4612" y="184"/>
                </a:lnTo>
                <a:lnTo>
                  <a:pt x="4614" y="184"/>
                </a:lnTo>
                <a:lnTo>
                  <a:pt x="4626" y="184"/>
                </a:lnTo>
                <a:lnTo>
                  <a:pt x="4628" y="185"/>
                </a:lnTo>
                <a:lnTo>
                  <a:pt x="4631" y="186"/>
                </a:lnTo>
                <a:lnTo>
                  <a:pt x="4634" y="187"/>
                </a:lnTo>
                <a:lnTo>
                  <a:pt x="4637" y="187"/>
                </a:lnTo>
                <a:lnTo>
                  <a:pt x="4638" y="187"/>
                </a:lnTo>
                <a:lnTo>
                  <a:pt x="4640" y="187"/>
                </a:lnTo>
                <a:lnTo>
                  <a:pt x="4641" y="187"/>
                </a:lnTo>
                <a:lnTo>
                  <a:pt x="4642" y="186"/>
                </a:lnTo>
                <a:lnTo>
                  <a:pt x="4642" y="185"/>
                </a:lnTo>
                <a:lnTo>
                  <a:pt x="4643" y="184"/>
                </a:lnTo>
                <a:lnTo>
                  <a:pt x="4643" y="183"/>
                </a:lnTo>
                <a:lnTo>
                  <a:pt x="4643" y="182"/>
                </a:lnTo>
                <a:lnTo>
                  <a:pt x="4644" y="180"/>
                </a:lnTo>
                <a:lnTo>
                  <a:pt x="4645" y="179"/>
                </a:lnTo>
                <a:lnTo>
                  <a:pt x="4647" y="178"/>
                </a:lnTo>
                <a:lnTo>
                  <a:pt x="4648" y="178"/>
                </a:lnTo>
                <a:lnTo>
                  <a:pt x="4649" y="178"/>
                </a:lnTo>
                <a:lnTo>
                  <a:pt x="4650" y="177"/>
                </a:lnTo>
                <a:lnTo>
                  <a:pt x="4651" y="178"/>
                </a:lnTo>
                <a:lnTo>
                  <a:pt x="4651" y="178"/>
                </a:lnTo>
                <a:lnTo>
                  <a:pt x="4652" y="179"/>
                </a:lnTo>
                <a:lnTo>
                  <a:pt x="4654" y="179"/>
                </a:lnTo>
                <a:lnTo>
                  <a:pt x="4656" y="179"/>
                </a:lnTo>
                <a:lnTo>
                  <a:pt x="4658" y="178"/>
                </a:lnTo>
                <a:lnTo>
                  <a:pt x="4661" y="177"/>
                </a:lnTo>
                <a:lnTo>
                  <a:pt x="4664" y="176"/>
                </a:lnTo>
                <a:lnTo>
                  <a:pt x="4667" y="175"/>
                </a:lnTo>
                <a:lnTo>
                  <a:pt x="4670" y="175"/>
                </a:lnTo>
                <a:lnTo>
                  <a:pt x="4672" y="174"/>
                </a:lnTo>
                <a:lnTo>
                  <a:pt x="4677" y="174"/>
                </a:lnTo>
                <a:lnTo>
                  <a:pt x="4678" y="174"/>
                </a:lnTo>
                <a:lnTo>
                  <a:pt x="4688" y="166"/>
                </a:lnTo>
                <a:lnTo>
                  <a:pt x="4693" y="165"/>
                </a:lnTo>
                <a:lnTo>
                  <a:pt x="4699" y="165"/>
                </a:lnTo>
                <a:lnTo>
                  <a:pt x="4702" y="164"/>
                </a:lnTo>
                <a:lnTo>
                  <a:pt x="4706" y="164"/>
                </a:lnTo>
                <a:lnTo>
                  <a:pt x="4711" y="163"/>
                </a:lnTo>
                <a:lnTo>
                  <a:pt x="4711" y="168"/>
                </a:lnTo>
                <a:lnTo>
                  <a:pt x="4727" y="167"/>
                </a:lnTo>
                <a:lnTo>
                  <a:pt x="4741" y="163"/>
                </a:lnTo>
                <a:lnTo>
                  <a:pt x="4741" y="168"/>
                </a:lnTo>
                <a:lnTo>
                  <a:pt x="4758" y="167"/>
                </a:lnTo>
                <a:lnTo>
                  <a:pt x="4770" y="169"/>
                </a:lnTo>
                <a:lnTo>
                  <a:pt x="4782" y="167"/>
                </a:lnTo>
                <a:lnTo>
                  <a:pt x="4793" y="164"/>
                </a:lnTo>
                <a:lnTo>
                  <a:pt x="4801" y="157"/>
                </a:lnTo>
                <a:lnTo>
                  <a:pt x="4812" y="154"/>
                </a:lnTo>
                <a:lnTo>
                  <a:pt x="4815" y="149"/>
                </a:lnTo>
                <a:lnTo>
                  <a:pt x="4817" y="147"/>
                </a:lnTo>
                <a:lnTo>
                  <a:pt x="4825" y="154"/>
                </a:lnTo>
                <a:lnTo>
                  <a:pt x="4826" y="155"/>
                </a:lnTo>
                <a:lnTo>
                  <a:pt x="4828" y="157"/>
                </a:lnTo>
                <a:lnTo>
                  <a:pt x="4829" y="158"/>
                </a:lnTo>
                <a:lnTo>
                  <a:pt x="4831" y="159"/>
                </a:lnTo>
                <a:lnTo>
                  <a:pt x="4833" y="160"/>
                </a:lnTo>
                <a:lnTo>
                  <a:pt x="4835" y="161"/>
                </a:lnTo>
                <a:lnTo>
                  <a:pt x="4836" y="161"/>
                </a:lnTo>
                <a:lnTo>
                  <a:pt x="4837" y="162"/>
                </a:lnTo>
                <a:lnTo>
                  <a:pt x="4839" y="164"/>
                </a:lnTo>
                <a:lnTo>
                  <a:pt x="4841" y="165"/>
                </a:lnTo>
                <a:lnTo>
                  <a:pt x="4842" y="168"/>
                </a:lnTo>
                <a:lnTo>
                  <a:pt x="4843" y="170"/>
                </a:lnTo>
                <a:lnTo>
                  <a:pt x="4844" y="171"/>
                </a:lnTo>
                <a:lnTo>
                  <a:pt x="4845" y="173"/>
                </a:lnTo>
                <a:lnTo>
                  <a:pt x="4846" y="174"/>
                </a:lnTo>
                <a:lnTo>
                  <a:pt x="4848" y="176"/>
                </a:lnTo>
                <a:lnTo>
                  <a:pt x="4850" y="176"/>
                </a:lnTo>
                <a:lnTo>
                  <a:pt x="4851" y="177"/>
                </a:lnTo>
                <a:lnTo>
                  <a:pt x="4853" y="178"/>
                </a:lnTo>
                <a:lnTo>
                  <a:pt x="4854" y="178"/>
                </a:lnTo>
                <a:lnTo>
                  <a:pt x="4854" y="177"/>
                </a:lnTo>
                <a:lnTo>
                  <a:pt x="4854" y="397"/>
                </a:lnTo>
                <a:lnTo>
                  <a:pt x="4854" y="431"/>
                </a:lnTo>
                <a:lnTo>
                  <a:pt x="4841" y="431"/>
                </a:lnTo>
                <a:lnTo>
                  <a:pt x="4830" y="431"/>
                </a:lnTo>
                <a:lnTo>
                  <a:pt x="4829" y="438"/>
                </a:lnTo>
                <a:lnTo>
                  <a:pt x="4841" y="436"/>
                </a:lnTo>
                <a:lnTo>
                  <a:pt x="4854" y="441"/>
                </a:lnTo>
                <a:lnTo>
                  <a:pt x="4854" y="631"/>
                </a:lnTo>
                <a:lnTo>
                  <a:pt x="4854" y="681"/>
                </a:lnTo>
                <a:lnTo>
                  <a:pt x="4854" y="1244"/>
                </a:lnTo>
                <a:lnTo>
                  <a:pt x="4854" y="1276"/>
                </a:lnTo>
                <a:lnTo>
                  <a:pt x="4709" y="1276"/>
                </a:lnTo>
                <a:lnTo>
                  <a:pt x="4677" y="1276"/>
                </a:lnTo>
                <a:lnTo>
                  <a:pt x="4616" y="1276"/>
                </a:lnTo>
                <a:lnTo>
                  <a:pt x="4577" y="1276"/>
                </a:lnTo>
                <a:lnTo>
                  <a:pt x="4518" y="1276"/>
                </a:lnTo>
                <a:lnTo>
                  <a:pt x="3835" y="1276"/>
                </a:lnTo>
                <a:lnTo>
                  <a:pt x="3823" y="1271"/>
                </a:lnTo>
                <a:lnTo>
                  <a:pt x="3815" y="1240"/>
                </a:lnTo>
                <a:lnTo>
                  <a:pt x="3796" y="1237"/>
                </a:lnTo>
                <a:lnTo>
                  <a:pt x="3785" y="1244"/>
                </a:lnTo>
                <a:lnTo>
                  <a:pt x="3771" y="1241"/>
                </a:lnTo>
                <a:lnTo>
                  <a:pt x="3769" y="1234"/>
                </a:lnTo>
                <a:lnTo>
                  <a:pt x="3761" y="1234"/>
                </a:lnTo>
                <a:lnTo>
                  <a:pt x="3755" y="1225"/>
                </a:lnTo>
                <a:lnTo>
                  <a:pt x="3754" y="1206"/>
                </a:lnTo>
                <a:lnTo>
                  <a:pt x="3735" y="1200"/>
                </a:lnTo>
                <a:lnTo>
                  <a:pt x="3730" y="1205"/>
                </a:lnTo>
                <a:lnTo>
                  <a:pt x="3740" y="1212"/>
                </a:lnTo>
                <a:lnTo>
                  <a:pt x="3731" y="1219"/>
                </a:lnTo>
                <a:lnTo>
                  <a:pt x="3733" y="1230"/>
                </a:lnTo>
                <a:lnTo>
                  <a:pt x="3724" y="1229"/>
                </a:lnTo>
                <a:lnTo>
                  <a:pt x="3724" y="1236"/>
                </a:lnTo>
                <a:lnTo>
                  <a:pt x="3714" y="1238"/>
                </a:lnTo>
                <a:lnTo>
                  <a:pt x="3715" y="1246"/>
                </a:lnTo>
                <a:lnTo>
                  <a:pt x="3710" y="1252"/>
                </a:lnTo>
                <a:lnTo>
                  <a:pt x="3695" y="1240"/>
                </a:lnTo>
                <a:lnTo>
                  <a:pt x="3680" y="1243"/>
                </a:lnTo>
                <a:lnTo>
                  <a:pt x="3683" y="1252"/>
                </a:lnTo>
                <a:lnTo>
                  <a:pt x="3701" y="1258"/>
                </a:lnTo>
                <a:lnTo>
                  <a:pt x="3701" y="1270"/>
                </a:lnTo>
                <a:lnTo>
                  <a:pt x="3688" y="1276"/>
                </a:lnTo>
                <a:lnTo>
                  <a:pt x="3612" y="1276"/>
                </a:lnTo>
                <a:lnTo>
                  <a:pt x="3446" y="1276"/>
                </a:lnTo>
                <a:lnTo>
                  <a:pt x="2989" y="1276"/>
                </a:lnTo>
                <a:lnTo>
                  <a:pt x="2867" y="1276"/>
                </a:lnTo>
                <a:lnTo>
                  <a:pt x="2853" y="1276"/>
                </a:lnTo>
                <a:lnTo>
                  <a:pt x="2719" y="1276"/>
                </a:lnTo>
                <a:lnTo>
                  <a:pt x="2717" y="1257"/>
                </a:lnTo>
                <a:lnTo>
                  <a:pt x="2693" y="1240"/>
                </a:lnTo>
                <a:lnTo>
                  <a:pt x="2686" y="1225"/>
                </a:lnTo>
                <a:lnTo>
                  <a:pt x="2679" y="1216"/>
                </a:lnTo>
                <a:lnTo>
                  <a:pt x="2670" y="1187"/>
                </a:lnTo>
                <a:lnTo>
                  <a:pt x="2663" y="1216"/>
                </a:lnTo>
                <a:lnTo>
                  <a:pt x="2663" y="1232"/>
                </a:lnTo>
                <a:lnTo>
                  <a:pt x="2676" y="1247"/>
                </a:lnTo>
                <a:lnTo>
                  <a:pt x="2673" y="1258"/>
                </a:lnTo>
                <a:lnTo>
                  <a:pt x="2669" y="1276"/>
                </a:lnTo>
                <a:lnTo>
                  <a:pt x="2194" y="1276"/>
                </a:lnTo>
                <a:lnTo>
                  <a:pt x="1230" y="1276"/>
                </a:lnTo>
                <a:lnTo>
                  <a:pt x="295" y="1276"/>
                </a:lnTo>
                <a:lnTo>
                  <a:pt x="3" y="1276"/>
                </a:lnTo>
                <a:lnTo>
                  <a:pt x="17" y="1254"/>
                </a:lnTo>
                <a:lnTo>
                  <a:pt x="16" y="1227"/>
                </a:lnTo>
                <a:lnTo>
                  <a:pt x="8" y="1222"/>
                </a:lnTo>
                <a:lnTo>
                  <a:pt x="1" y="1209"/>
                </a:lnTo>
                <a:lnTo>
                  <a:pt x="10" y="1200"/>
                </a:lnTo>
                <a:lnTo>
                  <a:pt x="0" y="1163"/>
                </a:lnTo>
                <a:lnTo>
                  <a:pt x="7" y="1154"/>
                </a:lnTo>
                <a:lnTo>
                  <a:pt x="9" y="1144"/>
                </a:lnTo>
                <a:lnTo>
                  <a:pt x="15" y="1139"/>
                </a:lnTo>
                <a:lnTo>
                  <a:pt x="37" y="1108"/>
                </a:lnTo>
                <a:lnTo>
                  <a:pt x="42" y="1090"/>
                </a:lnTo>
                <a:lnTo>
                  <a:pt x="34" y="1076"/>
                </a:lnTo>
                <a:lnTo>
                  <a:pt x="42" y="1069"/>
                </a:lnTo>
                <a:lnTo>
                  <a:pt x="70" y="1048"/>
                </a:lnTo>
                <a:lnTo>
                  <a:pt x="83" y="1020"/>
                </a:lnTo>
                <a:lnTo>
                  <a:pt x="100" y="1004"/>
                </a:lnTo>
                <a:lnTo>
                  <a:pt x="116" y="1005"/>
                </a:lnTo>
                <a:lnTo>
                  <a:pt x="129" y="996"/>
                </a:lnTo>
                <a:lnTo>
                  <a:pt x="194" y="959"/>
                </a:lnTo>
                <a:lnTo>
                  <a:pt x="221" y="918"/>
                </a:lnTo>
                <a:lnTo>
                  <a:pt x="237" y="870"/>
                </a:lnTo>
                <a:lnTo>
                  <a:pt x="249" y="822"/>
                </a:lnTo>
                <a:lnTo>
                  <a:pt x="266" y="824"/>
                </a:lnTo>
                <a:lnTo>
                  <a:pt x="281" y="814"/>
                </a:lnTo>
                <a:lnTo>
                  <a:pt x="290" y="813"/>
                </a:lnTo>
                <a:lnTo>
                  <a:pt x="285" y="827"/>
                </a:lnTo>
                <a:lnTo>
                  <a:pt x="294" y="836"/>
                </a:lnTo>
                <a:lnTo>
                  <a:pt x="302" y="848"/>
                </a:lnTo>
                <a:lnTo>
                  <a:pt x="315" y="854"/>
                </a:lnTo>
                <a:lnTo>
                  <a:pt x="345" y="874"/>
                </a:lnTo>
                <a:lnTo>
                  <a:pt x="361" y="866"/>
                </a:lnTo>
                <a:lnTo>
                  <a:pt x="390" y="862"/>
                </a:lnTo>
                <a:lnTo>
                  <a:pt x="402" y="867"/>
                </a:lnTo>
                <a:lnTo>
                  <a:pt x="423" y="867"/>
                </a:lnTo>
                <a:lnTo>
                  <a:pt x="431" y="858"/>
                </a:lnTo>
                <a:lnTo>
                  <a:pt x="440" y="858"/>
                </a:lnTo>
                <a:lnTo>
                  <a:pt x="450" y="876"/>
                </a:lnTo>
                <a:lnTo>
                  <a:pt x="467" y="873"/>
                </a:lnTo>
                <a:lnTo>
                  <a:pt x="483" y="876"/>
                </a:lnTo>
                <a:lnTo>
                  <a:pt x="490" y="877"/>
                </a:lnTo>
                <a:lnTo>
                  <a:pt x="505" y="877"/>
                </a:lnTo>
                <a:lnTo>
                  <a:pt x="527" y="872"/>
                </a:lnTo>
                <a:lnTo>
                  <a:pt x="530" y="865"/>
                </a:lnTo>
                <a:lnTo>
                  <a:pt x="547" y="852"/>
                </a:lnTo>
                <a:lnTo>
                  <a:pt x="561" y="825"/>
                </a:lnTo>
                <a:lnTo>
                  <a:pt x="591" y="823"/>
                </a:lnTo>
                <a:lnTo>
                  <a:pt x="595" y="809"/>
                </a:lnTo>
                <a:lnTo>
                  <a:pt x="608" y="820"/>
                </a:lnTo>
                <a:lnTo>
                  <a:pt x="624" y="819"/>
                </a:lnTo>
                <a:lnTo>
                  <a:pt x="633" y="799"/>
                </a:lnTo>
                <a:lnTo>
                  <a:pt x="641" y="799"/>
                </a:lnTo>
                <a:lnTo>
                  <a:pt x="649" y="788"/>
                </a:lnTo>
                <a:lnTo>
                  <a:pt x="666" y="784"/>
                </a:lnTo>
                <a:lnTo>
                  <a:pt x="699" y="763"/>
                </a:lnTo>
                <a:lnTo>
                  <a:pt x="746" y="764"/>
                </a:lnTo>
                <a:lnTo>
                  <a:pt x="767" y="752"/>
                </a:lnTo>
                <a:lnTo>
                  <a:pt x="803" y="751"/>
                </a:lnTo>
                <a:lnTo>
                  <a:pt x="810" y="738"/>
                </a:lnTo>
                <a:lnTo>
                  <a:pt x="828" y="741"/>
                </a:lnTo>
                <a:lnTo>
                  <a:pt x="829" y="739"/>
                </a:lnTo>
                <a:lnTo>
                  <a:pt x="844" y="740"/>
                </a:lnTo>
                <a:lnTo>
                  <a:pt x="862" y="728"/>
                </a:lnTo>
                <a:lnTo>
                  <a:pt x="906" y="729"/>
                </a:lnTo>
                <a:lnTo>
                  <a:pt x="932" y="735"/>
                </a:lnTo>
                <a:lnTo>
                  <a:pt x="945" y="750"/>
                </a:lnTo>
                <a:lnTo>
                  <a:pt x="964" y="758"/>
                </a:lnTo>
                <a:lnTo>
                  <a:pt x="985" y="737"/>
                </a:lnTo>
                <a:lnTo>
                  <a:pt x="1009" y="739"/>
                </a:lnTo>
                <a:lnTo>
                  <a:pt x="1021" y="726"/>
                </a:lnTo>
                <a:lnTo>
                  <a:pt x="1029" y="724"/>
                </a:lnTo>
                <a:lnTo>
                  <a:pt x="1045" y="737"/>
                </a:lnTo>
                <a:lnTo>
                  <a:pt x="1073" y="737"/>
                </a:lnTo>
                <a:lnTo>
                  <a:pt x="1075" y="730"/>
                </a:lnTo>
                <a:lnTo>
                  <a:pt x="1083" y="724"/>
                </a:lnTo>
                <a:lnTo>
                  <a:pt x="1101" y="733"/>
                </a:lnTo>
                <a:lnTo>
                  <a:pt x="1113" y="740"/>
                </a:lnTo>
                <a:lnTo>
                  <a:pt x="1129" y="733"/>
                </a:lnTo>
                <a:lnTo>
                  <a:pt x="1159" y="738"/>
                </a:lnTo>
                <a:lnTo>
                  <a:pt x="1177" y="731"/>
                </a:lnTo>
                <a:lnTo>
                  <a:pt x="1198" y="710"/>
                </a:lnTo>
                <a:lnTo>
                  <a:pt x="1213" y="708"/>
                </a:lnTo>
                <a:lnTo>
                  <a:pt x="1228" y="702"/>
                </a:lnTo>
                <a:lnTo>
                  <a:pt x="1261" y="716"/>
                </a:lnTo>
                <a:lnTo>
                  <a:pt x="1259" y="722"/>
                </a:lnTo>
                <a:lnTo>
                  <a:pt x="1262" y="728"/>
                </a:lnTo>
                <a:lnTo>
                  <a:pt x="1259" y="742"/>
                </a:lnTo>
                <a:lnTo>
                  <a:pt x="1271" y="754"/>
                </a:lnTo>
                <a:lnTo>
                  <a:pt x="1283" y="752"/>
                </a:lnTo>
                <a:lnTo>
                  <a:pt x="1284" y="744"/>
                </a:lnTo>
                <a:lnTo>
                  <a:pt x="1298" y="741"/>
                </a:lnTo>
                <a:lnTo>
                  <a:pt x="1306" y="727"/>
                </a:lnTo>
                <a:lnTo>
                  <a:pt x="1316" y="733"/>
                </a:lnTo>
                <a:lnTo>
                  <a:pt x="1317" y="748"/>
                </a:lnTo>
                <a:lnTo>
                  <a:pt x="1305" y="758"/>
                </a:lnTo>
                <a:lnTo>
                  <a:pt x="1304" y="765"/>
                </a:lnTo>
                <a:lnTo>
                  <a:pt x="1282" y="785"/>
                </a:lnTo>
                <a:lnTo>
                  <a:pt x="1279" y="802"/>
                </a:lnTo>
                <a:lnTo>
                  <a:pt x="1285" y="825"/>
                </a:lnTo>
                <a:lnTo>
                  <a:pt x="1305" y="834"/>
                </a:lnTo>
                <a:lnTo>
                  <a:pt x="1308" y="839"/>
                </a:lnTo>
                <a:lnTo>
                  <a:pt x="1316" y="848"/>
                </a:lnTo>
                <a:lnTo>
                  <a:pt x="1322" y="874"/>
                </a:lnTo>
                <a:lnTo>
                  <a:pt x="1315" y="878"/>
                </a:lnTo>
                <a:lnTo>
                  <a:pt x="1310" y="897"/>
                </a:lnTo>
                <a:lnTo>
                  <a:pt x="1288" y="923"/>
                </a:lnTo>
                <a:lnTo>
                  <a:pt x="1256" y="938"/>
                </a:lnTo>
                <a:lnTo>
                  <a:pt x="1251" y="957"/>
                </a:lnTo>
                <a:lnTo>
                  <a:pt x="1260" y="979"/>
                </a:lnTo>
                <a:lnTo>
                  <a:pt x="1281" y="995"/>
                </a:lnTo>
                <a:lnTo>
                  <a:pt x="1287" y="991"/>
                </a:lnTo>
                <a:lnTo>
                  <a:pt x="1293" y="990"/>
                </a:lnTo>
                <a:lnTo>
                  <a:pt x="1294" y="1001"/>
                </a:lnTo>
                <a:lnTo>
                  <a:pt x="1300" y="1006"/>
                </a:lnTo>
                <a:lnTo>
                  <a:pt x="1314" y="995"/>
                </a:lnTo>
                <a:lnTo>
                  <a:pt x="1322" y="1005"/>
                </a:lnTo>
                <a:lnTo>
                  <a:pt x="1325" y="1026"/>
                </a:lnTo>
                <a:lnTo>
                  <a:pt x="1330" y="1030"/>
                </a:lnTo>
                <a:lnTo>
                  <a:pt x="1343" y="1025"/>
                </a:lnTo>
                <a:lnTo>
                  <a:pt x="1364" y="1039"/>
                </a:lnTo>
                <a:lnTo>
                  <a:pt x="1383" y="1038"/>
                </a:lnTo>
                <a:lnTo>
                  <a:pt x="1404" y="1051"/>
                </a:lnTo>
                <a:lnTo>
                  <a:pt x="1425" y="1056"/>
                </a:lnTo>
                <a:lnTo>
                  <a:pt x="1464" y="1048"/>
                </a:lnTo>
                <a:lnTo>
                  <a:pt x="1500" y="1053"/>
                </a:lnTo>
                <a:lnTo>
                  <a:pt x="1545" y="1085"/>
                </a:lnTo>
                <a:lnTo>
                  <a:pt x="1581" y="1089"/>
                </a:lnTo>
                <a:lnTo>
                  <a:pt x="1599" y="1106"/>
                </a:lnTo>
                <a:lnTo>
                  <a:pt x="1601" y="1136"/>
                </a:lnTo>
                <a:lnTo>
                  <a:pt x="1610" y="1162"/>
                </a:lnTo>
                <a:lnTo>
                  <a:pt x="1628" y="1172"/>
                </a:lnTo>
                <a:lnTo>
                  <a:pt x="1686" y="1176"/>
                </a:lnTo>
                <a:lnTo>
                  <a:pt x="1738" y="1192"/>
                </a:lnTo>
                <a:lnTo>
                  <a:pt x="1771" y="1204"/>
                </a:lnTo>
                <a:lnTo>
                  <a:pt x="1804" y="1234"/>
                </a:lnTo>
                <a:lnTo>
                  <a:pt x="1831" y="1241"/>
                </a:lnTo>
                <a:lnTo>
                  <a:pt x="1863" y="1235"/>
                </a:lnTo>
                <a:lnTo>
                  <a:pt x="1894" y="1200"/>
                </a:lnTo>
                <a:lnTo>
                  <a:pt x="1895" y="1172"/>
                </a:lnTo>
                <a:lnTo>
                  <a:pt x="1878" y="1136"/>
                </a:lnTo>
                <a:lnTo>
                  <a:pt x="1880" y="1114"/>
                </a:lnTo>
                <a:lnTo>
                  <a:pt x="1899" y="1087"/>
                </a:lnTo>
                <a:lnTo>
                  <a:pt x="1912" y="1072"/>
                </a:lnTo>
                <a:lnTo>
                  <a:pt x="1955" y="1053"/>
                </a:lnTo>
                <a:lnTo>
                  <a:pt x="2010" y="1040"/>
                </a:lnTo>
                <a:lnTo>
                  <a:pt x="2050" y="1048"/>
                </a:lnTo>
                <a:lnTo>
                  <a:pt x="2073" y="1063"/>
                </a:lnTo>
                <a:lnTo>
                  <a:pt x="2083" y="1065"/>
                </a:lnTo>
                <a:lnTo>
                  <a:pt x="2086" y="1070"/>
                </a:lnTo>
                <a:lnTo>
                  <a:pt x="2086" y="1080"/>
                </a:lnTo>
                <a:lnTo>
                  <a:pt x="2075" y="1079"/>
                </a:lnTo>
                <a:lnTo>
                  <a:pt x="2074" y="1086"/>
                </a:lnTo>
                <a:lnTo>
                  <a:pt x="2092" y="1098"/>
                </a:lnTo>
                <a:lnTo>
                  <a:pt x="2116" y="1097"/>
                </a:lnTo>
                <a:lnTo>
                  <a:pt x="2140" y="1110"/>
                </a:lnTo>
                <a:lnTo>
                  <a:pt x="2179" y="1114"/>
                </a:lnTo>
                <a:lnTo>
                  <a:pt x="2203" y="1119"/>
                </a:lnTo>
                <a:lnTo>
                  <a:pt x="2206" y="1135"/>
                </a:lnTo>
                <a:lnTo>
                  <a:pt x="2225" y="1145"/>
                </a:lnTo>
                <a:lnTo>
                  <a:pt x="2263" y="1133"/>
                </a:lnTo>
                <a:lnTo>
                  <a:pt x="2339" y="1158"/>
                </a:lnTo>
                <a:lnTo>
                  <a:pt x="2369" y="1171"/>
                </a:lnTo>
                <a:lnTo>
                  <a:pt x="2381" y="1166"/>
                </a:lnTo>
                <a:lnTo>
                  <a:pt x="2399" y="1179"/>
                </a:lnTo>
                <a:lnTo>
                  <a:pt x="2420" y="1176"/>
                </a:lnTo>
                <a:lnTo>
                  <a:pt x="2458" y="1195"/>
                </a:lnTo>
                <a:lnTo>
                  <a:pt x="2472" y="1194"/>
                </a:lnTo>
                <a:lnTo>
                  <a:pt x="2503" y="1179"/>
                </a:lnTo>
                <a:lnTo>
                  <a:pt x="2524" y="1163"/>
                </a:lnTo>
                <a:lnTo>
                  <a:pt x="2537" y="1149"/>
                </a:lnTo>
                <a:lnTo>
                  <a:pt x="2569" y="1140"/>
                </a:lnTo>
                <a:lnTo>
                  <a:pt x="2577" y="1142"/>
                </a:lnTo>
                <a:lnTo>
                  <a:pt x="2568" y="1147"/>
                </a:lnTo>
                <a:lnTo>
                  <a:pt x="2551" y="1153"/>
                </a:lnTo>
                <a:lnTo>
                  <a:pt x="2559" y="1164"/>
                </a:lnTo>
                <a:lnTo>
                  <a:pt x="2568" y="1160"/>
                </a:lnTo>
                <a:lnTo>
                  <a:pt x="2585" y="1149"/>
                </a:lnTo>
                <a:lnTo>
                  <a:pt x="2588" y="1141"/>
                </a:lnTo>
                <a:lnTo>
                  <a:pt x="2580" y="1140"/>
                </a:lnTo>
                <a:lnTo>
                  <a:pt x="2590" y="1136"/>
                </a:lnTo>
                <a:lnTo>
                  <a:pt x="2597" y="1136"/>
                </a:lnTo>
                <a:lnTo>
                  <a:pt x="2619" y="1150"/>
                </a:lnTo>
                <a:lnTo>
                  <a:pt x="2638" y="1145"/>
                </a:lnTo>
                <a:lnTo>
                  <a:pt x="2658" y="1157"/>
                </a:lnTo>
                <a:lnTo>
                  <a:pt x="2669" y="1163"/>
                </a:lnTo>
                <a:lnTo>
                  <a:pt x="2668" y="1165"/>
                </a:lnTo>
                <a:lnTo>
                  <a:pt x="2651" y="1161"/>
                </a:lnTo>
                <a:lnTo>
                  <a:pt x="2649" y="1165"/>
                </a:lnTo>
                <a:lnTo>
                  <a:pt x="2651" y="1173"/>
                </a:lnTo>
                <a:lnTo>
                  <a:pt x="2668" y="1175"/>
                </a:lnTo>
                <a:lnTo>
                  <a:pt x="2679" y="1169"/>
                </a:lnTo>
                <a:lnTo>
                  <a:pt x="2680" y="1169"/>
                </a:lnTo>
                <a:lnTo>
                  <a:pt x="2681" y="1165"/>
                </a:lnTo>
                <a:lnTo>
                  <a:pt x="2712" y="1177"/>
                </a:lnTo>
                <a:lnTo>
                  <a:pt x="2721" y="1172"/>
                </a:lnTo>
                <a:lnTo>
                  <a:pt x="2725" y="1168"/>
                </a:lnTo>
                <a:lnTo>
                  <a:pt x="2737" y="1166"/>
                </a:lnTo>
                <a:lnTo>
                  <a:pt x="2737" y="1168"/>
                </a:lnTo>
                <a:lnTo>
                  <a:pt x="2724" y="1176"/>
                </a:lnTo>
                <a:lnTo>
                  <a:pt x="2731" y="1183"/>
                </a:lnTo>
                <a:lnTo>
                  <a:pt x="2737" y="1173"/>
                </a:lnTo>
                <a:lnTo>
                  <a:pt x="2750" y="1180"/>
                </a:lnTo>
                <a:lnTo>
                  <a:pt x="2755" y="1176"/>
                </a:lnTo>
                <a:lnTo>
                  <a:pt x="2757" y="1168"/>
                </a:lnTo>
                <a:lnTo>
                  <a:pt x="2778" y="1170"/>
                </a:lnTo>
                <a:lnTo>
                  <a:pt x="2794" y="1165"/>
                </a:lnTo>
                <a:lnTo>
                  <a:pt x="2807" y="1149"/>
                </a:lnTo>
                <a:lnTo>
                  <a:pt x="2811" y="1145"/>
                </a:lnTo>
                <a:lnTo>
                  <a:pt x="2832" y="1123"/>
                </a:lnTo>
                <a:lnTo>
                  <a:pt x="2837" y="1104"/>
                </a:lnTo>
                <a:lnTo>
                  <a:pt x="2845" y="1090"/>
                </a:lnTo>
                <a:lnTo>
                  <a:pt x="2851" y="1050"/>
                </a:lnTo>
                <a:lnTo>
                  <a:pt x="2864" y="1028"/>
                </a:lnTo>
                <a:lnTo>
                  <a:pt x="2869" y="1004"/>
                </a:lnTo>
                <a:lnTo>
                  <a:pt x="2876" y="993"/>
                </a:lnTo>
                <a:lnTo>
                  <a:pt x="2877" y="981"/>
                </a:lnTo>
                <a:lnTo>
                  <a:pt x="2896" y="948"/>
                </a:lnTo>
                <a:lnTo>
                  <a:pt x="2898" y="930"/>
                </a:lnTo>
                <a:lnTo>
                  <a:pt x="2911" y="917"/>
                </a:lnTo>
                <a:lnTo>
                  <a:pt x="2918" y="905"/>
                </a:lnTo>
                <a:lnTo>
                  <a:pt x="2910" y="878"/>
                </a:lnTo>
                <a:lnTo>
                  <a:pt x="2912" y="864"/>
                </a:lnTo>
                <a:lnTo>
                  <a:pt x="2915" y="857"/>
                </a:lnTo>
                <a:lnTo>
                  <a:pt x="2913" y="840"/>
                </a:lnTo>
                <a:lnTo>
                  <a:pt x="2902" y="834"/>
                </a:lnTo>
                <a:lnTo>
                  <a:pt x="2906" y="824"/>
                </a:lnTo>
                <a:lnTo>
                  <a:pt x="2913" y="814"/>
                </a:lnTo>
                <a:lnTo>
                  <a:pt x="2912" y="809"/>
                </a:lnTo>
                <a:lnTo>
                  <a:pt x="2921" y="802"/>
                </a:lnTo>
                <a:lnTo>
                  <a:pt x="2918" y="807"/>
                </a:lnTo>
                <a:lnTo>
                  <a:pt x="2928" y="808"/>
                </a:lnTo>
                <a:lnTo>
                  <a:pt x="2933" y="802"/>
                </a:lnTo>
                <a:lnTo>
                  <a:pt x="2945" y="800"/>
                </a:lnTo>
                <a:lnTo>
                  <a:pt x="2946" y="783"/>
                </a:lnTo>
                <a:lnTo>
                  <a:pt x="2962" y="770"/>
                </a:lnTo>
                <a:lnTo>
                  <a:pt x="2961" y="746"/>
                </a:lnTo>
                <a:lnTo>
                  <a:pt x="2977" y="729"/>
                </a:lnTo>
                <a:lnTo>
                  <a:pt x="2986" y="722"/>
                </a:lnTo>
                <a:lnTo>
                  <a:pt x="3001" y="739"/>
                </a:lnTo>
                <a:lnTo>
                  <a:pt x="3019" y="741"/>
                </a:lnTo>
                <a:lnTo>
                  <a:pt x="3070" y="720"/>
                </a:lnTo>
                <a:lnTo>
                  <a:pt x="3098" y="721"/>
                </a:lnTo>
                <a:lnTo>
                  <a:pt x="3132" y="747"/>
                </a:lnTo>
                <a:lnTo>
                  <a:pt x="3160" y="740"/>
                </a:lnTo>
                <a:lnTo>
                  <a:pt x="3234" y="709"/>
                </a:lnTo>
                <a:lnTo>
                  <a:pt x="3278" y="703"/>
                </a:lnTo>
                <a:lnTo>
                  <a:pt x="3309" y="694"/>
                </a:lnTo>
                <a:lnTo>
                  <a:pt x="3324" y="707"/>
                </a:lnTo>
                <a:lnTo>
                  <a:pt x="3362" y="684"/>
                </a:lnTo>
                <a:lnTo>
                  <a:pt x="3381" y="688"/>
                </a:lnTo>
                <a:lnTo>
                  <a:pt x="3399" y="681"/>
                </a:lnTo>
                <a:lnTo>
                  <a:pt x="3421" y="678"/>
                </a:lnTo>
                <a:lnTo>
                  <a:pt x="3437" y="692"/>
                </a:lnTo>
                <a:lnTo>
                  <a:pt x="3463" y="677"/>
                </a:lnTo>
                <a:lnTo>
                  <a:pt x="3461" y="657"/>
                </a:lnTo>
                <a:lnTo>
                  <a:pt x="3459" y="642"/>
                </a:lnTo>
                <a:lnTo>
                  <a:pt x="3458" y="636"/>
                </a:lnTo>
                <a:lnTo>
                  <a:pt x="3458" y="632"/>
                </a:lnTo>
                <a:lnTo>
                  <a:pt x="3458" y="631"/>
                </a:lnTo>
                <a:lnTo>
                  <a:pt x="3457" y="628"/>
                </a:lnTo>
                <a:lnTo>
                  <a:pt x="3457" y="622"/>
                </a:lnTo>
                <a:lnTo>
                  <a:pt x="3457" y="615"/>
                </a:lnTo>
                <a:lnTo>
                  <a:pt x="3457" y="606"/>
                </a:lnTo>
                <a:lnTo>
                  <a:pt x="3458" y="598"/>
                </a:lnTo>
                <a:lnTo>
                  <a:pt x="3458" y="590"/>
                </a:lnTo>
                <a:lnTo>
                  <a:pt x="3459" y="584"/>
                </a:lnTo>
                <a:lnTo>
                  <a:pt x="3459" y="582"/>
                </a:lnTo>
                <a:lnTo>
                  <a:pt x="3459" y="580"/>
                </a:lnTo>
                <a:lnTo>
                  <a:pt x="3459" y="578"/>
                </a:lnTo>
                <a:lnTo>
                  <a:pt x="3459" y="573"/>
                </a:lnTo>
                <a:lnTo>
                  <a:pt x="3458" y="567"/>
                </a:lnTo>
                <a:lnTo>
                  <a:pt x="3456" y="560"/>
                </a:lnTo>
                <a:lnTo>
                  <a:pt x="3455" y="553"/>
                </a:lnTo>
                <a:lnTo>
                  <a:pt x="3453" y="546"/>
                </a:lnTo>
                <a:lnTo>
                  <a:pt x="3452" y="540"/>
                </a:lnTo>
                <a:lnTo>
                  <a:pt x="3450" y="536"/>
                </a:lnTo>
                <a:lnTo>
                  <a:pt x="3449" y="533"/>
                </a:lnTo>
                <a:lnTo>
                  <a:pt x="3448" y="528"/>
                </a:lnTo>
                <a:lnTo>
                  <a:pt x="3447" y="523"/>
                </a:lnTo>
                <a:lnTo>
                  <a:pt x="3446" y="518"/>
                </a:lnTo>
                <a:lnTo>
                  <a:pt x="3445" y="508"/>
                </a:lnTo>
                <a:lnTo>
                  <a:pt x="3444" y="504"/>
                </a:lnTo>
                <a:lnTo>
                  <a:pt x="3478" y="497"/>
                </a:lnTo>
                <a:lnTo>
                  <a:pt x="3486" y="524"/>
                </a:lnTo>
                <a:lnTo>
                  <a:pt x="3516" y="555"/>
                </a:lnTo>
                <a:lnTo>
                  <a:pt x="3556" y="566"/>
                </a:lnTo>
                <a:lnTo>
                  <a:pt x="3581" y="565"/>
                </a:lnTo>
                <a:lnTo>
                  <a:pt x="3591" y="553"/>
                </a:lnTo>
                <a:lnTo>
                  <a:pt x="3609" y="539"/>
                </a:lnTo>
                <a:lnTo>
                  <a:pt x="3631" y="530"/>
                </a:lnTo>
                <a:lnTo>
                  <a:pt x="3664" y="496"/>
                </a:lnTo>
                <a:lnTo>
                  <a:pt x="3685" y="494"/>
                </a:lnTo>
                <a:lnTo>
                  <a:pt x="3700" y="516"/>
                </a:lnTo>
                <a:lnTo>
                  <a:pt x="3688" y="536"/>
                </a:lnTo>
                <a:lnTo>
                  <a:pt x="3698" y="550"/>
                </a:lnTo>
                <a:lnTo>
                  <a:pt x="3679" y="573"/>
                </a:lnTo>
                <a:lnTo>
                  <a:pt x="3704" y="603"/>
                </a:lnTo>
                <a:lnTo>
                  <a:pt x="3714" y="596"/>
                </a:lnTo>
                <a:lnTo>
                  <a:pt x="3725" y="603"/>
                </a:lnTo>
                <a:lnTo>
                  <a:pt x="3740" y="599"/>
                </a:lnTo>
                <a:lnTo>
                  <a:pt x="3736" y="629"/>
                </a:lnTo>
                <a:lnTo>
                  <a:pt x="3745" y="654"/>
                </a:lnTo>
                <a:lnTo>
                  <a:pt x="3772" y="674"/>
                </a:lnTo>
                <a:lnTo>
                  <a:pt x="3796" y="675"/>
                </a:lnTo>
                <a:lnTo>
                  <a:pt x="3811" y="680"/>
                </a:lnTo>
                <a:lnTo>
                  <a:pt x="3827" y="706"/>
                </a:lnTo>
                <a:lnTo>
                  <a:pt x="3839" y="710"/>
                </a:lnTo>
                <a:lnTo>
                  <a:pt x="3859" y="725"/>
                </a:lnTo>
                <a:lnTo>
                  <a:pt x="3884" y="736"/>
                </a:lnTo>
                <a:lnTo>
                  <a:pt x="3906" y="744"/>
                </a:lnTo>
                <a:lnTo>
                  <a:pt x="3930" y="744"/>
                </a:lnTo>
                <a:lnTo>
                  <a:pt x="3964" y="732"/>
                </a:lnTo>
                <a:lnTo>
                  <a:pt x="3995" y="729"/>
                </a:lnTo>
                <a:lnTo>
                  <a:pt x="4018" y="718"/>
                </a:lnTo>
                <a:lnTo>
                  <a:pt x="4031" y="715"/>
                </a:lnTo>
                <a:lnTo>
                  <a:pt x="4038" y="720"/>
                </a:lnTo>
                <a:lnTo>
                  <a:pt x="4024" y="721"/>
                </a:lnTo>
                <a:lnTo>
                  <a:pt x="4021" y="726"/>
                </a:lnTo>
                <a:lnTo>
                  <a:pt x="4032" y="729"/>
                </a:lnTo>
                <a:lnTo>
                  <a:pt x="4041" y="725"/>
                </a:lnTo>
                <a:lnTo>
                  <a:pt x="4050" y="719"/>
                </a:lnTo>
                <a:lnTo>
                  <a:pt x="4055" y="713"/>
                </a:lnTo>
                <a:lnTo>
                  <a:pt x="4052" y="700"/>
                </a:lnTo>
                <a:lnTo>
                  <a:pt x="4051" y="688"/>
                </a:lnTo>
                <a:lnTo>
                  <a:pt x="4041" y="662"/>
                </a:lnTo>
                <a:lnTo>
                  <a:pt x="4040" y="644"/>
                </a:lnTo>
                <a:lnTo>
                  <a:pt x="4039" y="608"/>
                </a:lnTo>
                <a:lnTo>
                  <a:pt x="4048" y="583"/>
                </a:lnTo>
                <a:lnTo>
                  <a:pt x="4052" y="562"/>
                </a:lnTo>
                <a:lnTo>
                  <a:pt x="4046" y="553"/>
                </a:lnTo>
                <a:lnTo>
                  <a:pt x="4041" y="557"/>
                </a:lnTo>
                <a:lnTo>
                  <a:pt x="4031" y="554"/>
                </a:lnTo>
                <a:lnTo>
                  <a:pt x="4029" y="544"/>
                </a:lnTo>
                <a:lnTo>
                  <a:pt x="4026" y="541"/>
                </a:lnTo>
                <a:lnTo>
                  <a:pt x="4026" y="532"/>
                </a:lnTo>
                <a:lnTo>
                  <a:pt x="4022" y="532"/>
                </a:lnTo>
                <a:lnTo>
                  <a:pt x="4017" y="538"/>
                </a:lnTo>
                <a:lnTo>
                  <a:pt x="4020" y="545"/>
                </a:lnTo>
                <a:lnTo>
                  <a:pt x="4013" y="544"/>
                </a:lnTo>
                <a:lnTo>
                  <a:pt x="4009" y="533"/>
                </a:lnTo>
                <a:lnTo>
                  <a:pt x="4008" y="524"/>
                </a:lnTo>
                <a:lnTo>
                  <a:pt x="4011" y="521"/>
                </a:lnTo>
                <a:lnTo>
                  <a:pt x="4013" y="525"/>
                </a:lnTo>
                <a:lnTo>
                  <a:pt x="4020" y="527"/>
                </a:lnTo>
                <a:lnTo>
                  <a:pt x="4021" y="525"/>
                </a:lnTo>
                <a:lnTo>
                  <a:pt x="4014" y="519"/>
                </a:lnTo>
                <a:lnTo>
                  <a:pt x="4019" y="509"/>
                </a:lnTo>
                <a:lnTo>
                  <a:pt x="4029" y="498"/>
                </a:lnTo>
                <a:lnTo>
                  <a:pt x="4029" y="494"/>
                </a:lnTo>
                <a:lnTo>
                  <a:pt x="4028" y="490"/>
                </a:lnTo>
                <a:lnTo>
                  <a:pt x="4028" y="489"/>
                </a:lnTo>
                <a:lnTo>
                  <a:pt x="4028" y="488"/>
                </a:lnTo>
                <a:lnTo>
                  <a:pt x="4027" y="487"/>
                </a:lnTo>
                <a:lnTo>
                  <a:pt x="4026" y="487"/>
                </a:lnTo>
                <a:lnTo>
                  <a:pt x="4025" y="487"/>
                </a:lnTo>
                <a:lnTo>
                  <a:pt x="4024" y="487"/>
                </a:lnTo>
                <a:lnTo>
                  <a:pt x="4023" y="487"/>
                </a:lnTo>
                <a:lnTo>
                  <a:pt x="4022" y="488"/>
                </a:lnTo>
                <a:lnTo>
                  <a:pt x="4007" y="485"/>
                </a:lnTo>
                <a:lnTo>
                  <a:pt x="3994" y="481"/>
                </a:lnTo>
                <a:lnTo>
                  <a:pt x="3990" y="488"/>
                </a:lnTo>
                <a:lnTo>
                  <a:pt x="3988" y="496"/>
                </a:lnTo>
                <a:lnTo>
                  <a:pt x="3993" y="502"/>
                </a:lnTo>
                <a:lnTo>
                  <a:pt x="3984" y="501"/>
                </a:lnTo>
                <a:lnTo>
                  <a:pt x="3981" y="494"/>
                </a:lnTo>
                <a:lnTo>
                  <a:pt x="3977" y="476"/>
                </a:lnTo>
                <a:lnTo>
                  <a:pt x="3969" y="462"/>
                </a:lnTo>
                <a:lnTo>
                  <a:pt x="3964" y="447"/>
                </a:lnTo>
                <a:lnTo>
                  <a:pt x="3965" y="442"/>
                </a:lnTo>
                <a:lnTo>
                  <a:pt x="3975" y="425"/>
                </a:lnTo>
                <a:lnTo>
                  <a:pt x="3984" y="423"/>
                </a:lnTo>
                <a:lnTo>
                  <a:pt x="3983" y="417"/>
                </a:lnTo>
                <a:lnTo>
                  <a:pt x="3984" y="407"/>
                </a:lnTo>
                <a:lnTo>
                  <a:pt x="3989" y="401"/>
                </a:lnTo>
                <a:lnTo>
                  <a:pt x="3986" y="394"/>
                </a:lnTo>
                <a:lnTo>
                  <a:pt x="3989" y="392"/>
                </a:lnTo>
                <a:lnTo>
                  <a:pt x="3990" y="398"/>
                </a:lnTo>
                <a:lnTo>
                  <a:pt x="3996" y="399"/>
                </a:lnTo>
                <a:lnTo>
                  <a:pt x="3999" y="408"/>
                </a:lnTo>
                <a:lnTo>
                  <a:pt x="4003" y="403"/>
                </a:lnTo>
                <a:lnTo>
                  <a:pt x="4007" y="414"/>
                </a:lnTo>
                <a:lnTo>
                  <a:pt x="4011" y="409"/>
                </a:lnTo>
                <a:lnTo>
                  <a:pt x="4018" y="414"/>
                </a:lnTo>
                <a:lnTo>
                  <a:pt x="4019" y="408"/>
                </a:lnTo>
                <a:lnTo>
                  <a:pt x="4021" y="408"/>
                </a:lnTo>
                <a:lnTo>
                  <a:pt x="4027" y="415"/>
                </a:lnTo>
                <a:lnTo>
                  <a:pt x="4037" y="414"/>
                </a:lnTo>
                <a:lnTo>
                  <a:pt x="4039" y="409"/>
                </a:lnTo>
                <a:lnTo>
                  <a:pt x="4042" y="409"/>
                </a:lnTo>
                <a:lnTo>
                  <a:pt x="4048" y="415"/>
                </a:lnTo>
                <a:lnTo>
                  <a:pt x="4055" y="418"/>
                </a:lnTo>
                <a:lnTo>
                  <a:pt x="4063" y="416"/>
                </a:lnTo>
                <a:lnTo>
                  <a:pt x="4063" y="409"/>
                </a:lnTo>
                <a:lnTo>
                  <a:pt x="4065" y="408"/>
                </a:lnTo>
                <a:lnTo>
                  <a:pt x="4071" y="416"/>
                </a:lnTo>
                <a:lnTo>
                  <a:pt x="4080" y="411"/>
                </a:lnTo>
                <a:lnTo>
                  <a:pt x="4083" y="408"/>
                </a:lnTo>
                <a:lnTo>
                  <a:pt x="4075" y="406"/>
                </a:lnTo>
                <a:lnTo>
                  <a:pt x="4071" y="405"/>
                </a:lnTo>
                <a:lnTo>
                  <a:pt x="4073" y="402"/>
                </a:lnTo>
                <a:lnTo>
                  <a:pt x="4077" y="399"/>
                </a:lnTo>
                <a:lnTo>
                  <a:pt x="4086" y="404"/>
                </a:lnTo>
                <a:lnTo>
                  <a:pt x="4090" y="401"/>
                </a:lnTo>
                <a:lnTo>
                  <a:pt x="4089" y="397"/>
                </a:lnTo>
                <a:lnTo>
                  <a:pt x="4084" y="384"/>
                </a:lnTo>
                <a:lnTo>
                  <a:pt x="4078" y="377"/>
                </a:lnTo>
                <a:lnTo>
                  <a:pt x="4058" y="367"/>
                </a:lnTo>
                <a:lnTo>
                  <a:pt x="4046" y="360"/>
                </a:lnTo>
                <a:lnTo>
                  <a:pt x="4048" y="347"/>
                </a:lnTo>
                <a:lnTo>
                  <a:pt x="4048" y="336"/>
                </a:lnTo>
                <a:lnTo>
                  <a:pt x="4041" y="320"/>
                </a:lnTo>
                <a:lnTo>
                  <a:pt x="4029" y="310"/>
                </a:lnTo>
                <a:lnTo>
                  <a:pt x="4037" y="310"/>
                </a:lnTo>
                <a:lnTo>
                  <a:pt x="4039" y="309"/>
                </a:lnTo>
                <a:lnTo>
                  <a:pt x="4044" y="306"/>
                </a:lnTo>
                <a:lnTo>
                  <a:pt x="4050" y="304"/>
                </a:lnTo>
                <a:lnTo>
                  <a:pt x="4052" y="303"/>
                </a:lnTo>
                <a:lnTo>
                  <a:pt x="4054" y="302"/>
                </a:lnTo>
                <a:lnTo>
                  <a:pt x="4054" y="303"/>
                </a:lnTo>
                <a:lnTo>
                  <a:pt x="4055" y="303"/>
                </a:lnTo>
                <a:lnTo>
                  <a:pt x="4056" y="304"/>
                </a:lnTo>
                <a:lnTo>
                  <a:pt x="4056" y="305"/>
                </a:lnTo>
                <a:lnTo>
                  <a:pt x="4058" y="307"/>
                </a:lnTo>
                <a:lnTo>
                  <a:pt x="4059" y="309"/>
                </a:lnTo>
                <a:lnTo>
                  <a:pt x="4060" y="315"/>
                </a:lnTo>
                <a:lnTo>
                  <a:pt x="4061" y="317"/>
                </a:lnTo>
                <a:lnTo>
                  <a:pt x="4062" y="317"/>
                </a:lnTo>
                <a:lnTo>
                  <a:pt x="4064" y="316"/>
                </a:lnTo>
                <a:lnTo>
                  <a:pt x="4066" y="316"/>
                </a:lnTo>
                <a:lnTo>
                  <a:pt x="4068" y="316"/>
                </a:lnTo>
                <a:lnTo>
                  <a:pt x="4070" y="316"/>
                </a:lnTo>
                <a:lnTo>
                  <a:pt x="4072" y="317"/>
                </a:lnTo>
                <a:lnTo>
                  <a:pt x="4073" y="317"/>
                </a:lnTo>
                <a:lnTo>
                  <a:pt x="4074" y="318"/>
                </a:lnTo>
                <a:lnTo>
                  <a:pt x="4077" y="319"/>
                </a:lnTo>
                <a:lnTo>
                  <a:pt x="4079" y="321"/>
                </a:lnTo>
                <a:lnTo>
                  <a:pt x="4081" y="323"/>
                </a:lnTo>
                <a:lnTo>
                  <a:pt x="4084" y="326"/>
                </a:lnTo>
                <a:lnTo>
                  <a:pt x="4085" y="328"/>
                </a:lnTo>
                <a:lnTo>
                  <a:pt x="4107" y="337"/>
                </a:lnTo>
                <a:lnTo>
                  <a:pt x="4106" y="339"/>
                </a:lnTo>
                <a:lnTo>
                  <a:pt x="4106" y="340"/>
                </a:lnTo>
                <a:lnTo>
                  <a:pt x="4105" y="343"/>
                </a:lnTo>
                <a:lnTo>
                  <a:pt x="4105" y="346"/>
                </a:lnTo>
                <a:lnTo>
                  <a:pt x="4105" y="348"/>
                </a:lnTo>
                <a:lnTo>
                  <a:pt x="4105" y="349"/>
                </a:lnTo>
                <a:lnTo>
                  <a:pt x="4106" y="350"/>
                </a:lnTo>
                <a:lnTo>
                  <a:pt x="4106" y="352"/>
                </a:lnTo>
                <a:lnTo>
                  <a:pt x="4107" y="352"/>
                </a:lnTo>
                <a:lnTo>
                  <a:pt x="4109" y="354"/>
                </a:lnTo>
                <a:lnTo>
                  <a:pt x="4112" y="355"/>
                </a:lnTo>
                <a:lnTo>
                  <a:pt x="4118" y="358"/>
                </a:lnTo>
                <a:lnTo>
                  <a:pt x="4121" y="360"/>
                </a:lnTo>
                <a:lnTo>
                  <a:pt x="4123" y="361"/>
                </a:lnTo>
                <a:lnTo>
                  <a:pt x="4124" y="362"/>
                </a:lnTo>
                <a:lnTo>
                  <a:pt x="4125" y="363"/>
                </a:lnTo>
                <a:lnTo>
                  <a:pt x="4125" y="364"/>
                </a:lnTo>
                <a:lnTo>
                  <a:pt x="4126" y="365"/>
                </a:lnTo>
                <a:lnTo>
                  <a:pt x="4126" y="368"/>
                </a:lnTo>
                <a:lnTo>
                  <a:pt x="4126" y="371"/>
                </a:lnTo>
                <a:lnTo>
                  <a:pt x="4128" y="374"/>
                </a:lnTo>
                <a:lnTo>
                  <a:pt x="4129" y="377"/>
                </a:lnTo>
                <a:lnTo>
                  <a:pt x="4132" y="383"/>
                </a:lnTo>
                <a:lnTo>
                  <a:pt x="4133" y="385"/>
                </a:lnTo>
                <a:lnTo>
                  <a:pt x="4133" y="387"/>
                </a:lnTo>
                <a:lnTo>
                  <a:pt x="4134" y="390"/>
                </a:lnTo>
                <a:lnTo>
                  <a:pt x="4135" y="393"/>
                </a:lnTo>
                <a:lnTo>
                  <a:pt x="4136" y="396"/>
                </a:lnTo>
                <a:lnTo>
                  <a:pt x="4137" y="399"/>
                </a:lnTo>
                <a:lnTo>
                  <a:pt x="4138" y="400"/>
                </a:lnTo>
                <a:lnTo>
                  <a:pt x="4139" y="401"/>
                </a:lnTo>
                <a:lnTo>
                  <a:pt x="4140" y="401"/>
                </a:lnTo>
                <a:lnTo>
                  <a:pt x="4141" y="402"/>
                </a:lnTo>
                <a:lnTo>
                  <a:pt x="4142" y="402"/>
                </a:lnTo>
                <a:lnTo>
                  <a:pt x="4143" y="403"/>
                </a:lnTo>
                <a:lnTo>
                  <a:pt x="4146" y="404"/>
                </a:lnTo>
                <a:lnTo>
                  <a:pt x="4149" y="406"/>
                </a:lnTo>
                <a:lnTo>
                  <a:pt x="4151" y="408"/>
                </a:lnTo>
                <a:lnTo>
                  <a:pt x="4154" y="412"/>
                </a:lnTo>
                <a:lnTo>
                  <a:pt x="4156" y="414"/>
                </a:lnTo>
                <a:lnTo>
                  <a:pt x="4157" y="414"/>
                </a:lnTo>
                <a:lnTo>
                  <a:pt x="4159" y="415"/>
                </a:lnTo>
                <a:lnTo>
                  <a:pt x="4161" y="416"/>
                </a:lnTo>
                <a:lnTo>
                  <a:pt x="4163" y="416"/>
                </a:lnTo>
                <a:lnTo>
                  <a:pt x="4165" y="416"/>
                </a:lnTo>
                <a:lnTo>
                  <a:pt x="4167" y="416"/>
                </a:lnTo>
                <a:lnTo>
                  <a:pt x="4168" y="415"/>
                </a:lnTo>
                <a:lnTo>
                  <a:pt x="4169" y="414"/>
                </a:lnTo>
                <a:lnTo>
                  <a:pt x="4170" y="414"/>
                </a:lnTo>
                <a:lnTo>
                  <a:pt x="4173" y="412"/>
                </a:lnTo>
                <a:lnTo>
                  <a:pt x="4175" y="411"/>
                </a:lnTo>
                <a:lnTo>
                  <a:pt x="4177" y="410"/>
                </a:lnTo>
                <a:lnTo>
                  <a:pt x="4179" y="410"/>
                </a:lnTo>
                <a:lnTo>
                  <a:pt x="4181" y="410"/>
                </a:lnTo>
                <a:lnTo>
                  <a:pt x="4183" y="410"/>
                </a:lnTo>
                <a:lnTo>
                  <a:pt x="4186" y="410"/>
                </a:lnTo>
                <a:lnTo>
                  <a:pt x="4186" y="410"/>
                </a:lnTo>
                <a:lnTo>
                  <a:pt x="4187" y="409"/>
                </a:lnTo>
                <a:lnTo>
                  <a:pt x="4187" y="409"/>
                </a:lnTo>
                <a:lnTo>
                  <a:pt x="4187" y="408"/>
                </a:lnTo>
                <a:lnTo>
                  <a:pt x="4187" y="405"/>
                </a:lnTo>
                <a:lnTo>
                  <a:pt x="4187" y="402"/>
                </a:lnTo>
                <a:lnTo>
                  <a:pt x="4186" y="396"/>
                </a:lnTo>
                <a:lnTo>
                  <a:pt x="4186" y="394"/>
                </a:lnTo>
                <a:lnTo>
                  <a:pt x="4186" y="393"/>
                </a:lnTo>
                <a:lnTo>
                  <a:pt x="4186" y="392"/>
                </a:lnTo>
                <a:lnTo>
                  <a:pt x="4186" y="391"/>
                </a:lnTo>
                <a:lnTo>
                  <a:pt x="4188" y="387"/>
                </a:lnTo>
                <a:lnTo>
                  <a:pt x="4190" y="378"/>
                </a:lnTo>
                <a:lnTo>
                  <a:pt x="4194" y="364"/>
                </a:lnTo>
                <a:lnTo>
                  <a:pt x="4186" y="324"/>
                </a:lnTo>
                <a:lnTo>
                  <a:pt x="4186" y="296"/>
                </a:lnTo>
                <a:lnTo>
                  <a:pt x="4186" y="274"/>
                </a:lnTo>
                <a:lnTo>
                  <a:pt x="4187" y="265"/>
                </a:lnTo>
                <a:lnTo>
                  <a:pt x="4187" y="259"/>
                </a:lnTo>
                <a:lnTo>
                  <a:pt x="4188" y="255"/>
                </a:lnTo>
                <a:lnTo>
                  <a:pt x="4189" y="250"/>
                </a:lnTo>
                <a:lnTo>
                  <a:pt x="4192" y="238"/>
                </a:lnTo>
                <a:lnTo>
                  <a:pt x="4193" y="232"/>
                </a:lnTo>
                <a:lnTo>
                  <a:pt x="4194" y="226"/>
                </a:lnTo>
                <a:lnTo>
                  <a:pt x="4194" y="221"/>
                </a:lnTo>
                <a:lnTo>
                  <a:pt x="4194" y="218"/>
                </a:lnTo>
                <a:lnTo>
                  <a:pt x="4194" y="216"/>
                </a:lnTo>
                <a:lnTo>
                  <a:pt x="4194" y="212"/>
                </a:lnTo>
                <a:lnTo>
                  <a:pt x="4194" y="209"/>
                </a:lnTo>
                <a:lnTo>
                  <a:pt x="4194" y="199"/>
                </a:lnTo>
                <a:lnTo>
                  <a:pt x="4195" y="176"/>
                </a:lnTo>
                <a:lnTo>
                  <a:pt x="4196" y="164"/>
                </a:lnTo>
                <a:lnTo>
                  <a:pt x="4196" y="153"/>
                </a:lnTo>
                <a:lnTo>
                  <a:pt x="4196" y="149"/>
                </a:lnTo>
                <a:lnTo>
                  <a:pt x="4195" y="145"/>
                </a:lnTo>
                <a:lnTo>
                  <a:pt x="4195" y="141"/>
                </a:lnTo>
                <a:lnTo>
                  <a:pt x="4194" y="139"/>
                </a:lnTo>
                <a:lnTo>
                  <a:pt x="4194" y="137"/>
                </a:lnTo>
                <a:lnTo>
                  <a:pt x="4193" y="134"/>
                </a:lnTo>
                <a:lnTo>
                  <a:pt x="4193" y="131"/>
                </a:lnTo>
                <a:lnTo>
                  <a:pt x="4193" y="126"/>
                </a:lnTo>
                <a:lnTo>
                  <a:pt x="4192" y="117"/>
                </a:lnTo>
                <a:lnTo>
                  <a:pt x="4192" y="107"/>
                </a:lnTo>
                <a:lnTo>
                  <a:pt x="4192" y="89"/>
                </a:lnTo>
                <a:lnTo>
                  <a:pt x="4191" y="82"/>
                </a:lnTo>
                <a:lnTo>
                  <a:pt x="4191" y="79"/>
                </a:lnTo>
                <a:lnTo>
                  <a:pt x="4191" y="77"/>
                </a:lnTo>
                <a:lnTo>
                  <a:pt x="4190" y="74"/>
                </a:lnTo>
                <a:lnTo>
                  <a:pt x="4189" y="71"/>
                </a:lnTo>
                <a:lnTo>
                  <a:pt x="4189" y="68"/>
                </a:lnTo>
                <a:lnTo>
                  <a:pt x="4188" y="65"/>
                </a:lnTo>
                <a:lnTo>
                  <a:pt x="4189" y="64"/>
                </a:lnTo>
                <a:lnTo>
                  <a:pt x="4189" y="62"/>
                </a:lnTo>
                <a:lnTo>
                  <a:pt x="4190" y="61"/>
                </a:lnTo>
                <a:lnTo>
                  <a:pt x="4190" y="60"/>
                </a:lnTo>
                <a:lnTo>
                  <a:pt x="4191" y="59"/>
                </a:lnTo>
                <a:lnTo>
                  <a:pt x="4193" y="59"/>
                </a:lnTo>
                <a:lnTo>
                  <a:pt x="4194" y="58"/>
                </a:lnTo>
                <a:lnTo>
                  <a:pt x="4196" y="58"/>
                </a:lnTo>
                <a:lnTo>
                  <a:pt x="4198" y="58"/>
                </a:lnTo>
                <a:lnTo>
                  <a:pt x="4200" y="58"/>
                </a:lnTo>
                <a:lnTo>
                  <a:pt x="4202" y="57"/>
                </a:lnTo>
                <a:lnTo>
                  <a:pt x="4204" y="57"/>
                </a:lnTo>
                <a:lnTo>
                  <a:pt x="4207" y="56"/>
                </a:lnTo>
                <a:lnTo>
                  <a:pt x="4210" y="54"/>
                </a:lnTo>
                <a:lnTo>
                  <a:pt x="4213" y="52"/>
                </a:lnTo>
                <a:lnTo>
                  <a:pt x="4214" y="51"/>
                </a:lnTo>
                <a:lnTo>
                  <a:pt x="4216" y="50"/>
                </a:lnTo>
                <a:lnTo>
                  <a:pt x="4228" y="50"/>
                </a:lnTo>
                <a:lnTo>
                  <a:pt x="4242" y="45"/>
                </a:lnTo>
                <a:lnTo>
                  <a:pt x="4272" y="35"/>
                </a:lnTo>
                <a:lnTo>
                  <a:pt x="4289" y="30"/>
                </a:lnTo>
                <a:lnTo>
                  <a:pt x="4304" y="25"/>
                </a:lnTo>
                <a:lnTo>
                  <a:pt x="4315" y="21"/>
                </a:lnTo>
                <a:lnTo>
                  <a:pt x="4319" y="19"/>
                </a:lnTo>
                <a:lnTo>
                  <a:pt x="4321" y="18"/>
                </a:lnTo>
                <a:lnTo>
                  <a:pt x="4323" y="17"/>
                </a:lnTo>
                <a:lnTo>
                  <a:pt x="4328" y="14"/>
                </a:lnTo>
                <a:lnTo>
                  <a:pt x="4339" y="9"/>
                </a:lnTo>
                <a:lnTo>
                  <a:pt x="4350" y="5"/>
                </a:lnTo>
                <a:lnTo>
                  <a:pt x="4354" y="4"/>
                </a:lnTo>
                <a:lnTo>
                  <a:pt x="4356" y="3"/>
                </a:lnTo>
                <a:lnTo>
                  <a:pt x="4358" y="2"/>
                </a:lnTo>
                <a:lnTo>
                  <a:pt x="4360" y="1"/>
                </a:lnTo>
                <a:lnTo>
                  <a:pt x="4363"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611"/>
          <p:cNvSpPr>
            <a:spLocks noEditPoints="1"/>
          </p:cNvSpPr>
          <p:nvPr/>
        </p:nvSpPr>
        <p:spPr bwMode="auto">
          <a:xfrm>
            <a:off x="5976938" y="4557713"/>
            <a:ext cx="7705726" cy="2025650"/>
          </a:xfrm>
          <a:custGeom>
            <a:avLst/>
            <a:gdLst>
              <a:gd name="T0" fmla="*/ 3982 w 4854"/>
              <a:gd name="T1" fmla="*/ 340 h 1276"/>
              <a:gd name="T2" fmla="*/ 3974 w 4854"/>
              <a:gd name="T3" fmla="*/ 368 h 1276"/>
              <a:gd name="T4" fmla="*/ 3974 w 4854"/>
              <a:gd name="T5" fmla="*/ 327 h 1276"/>
              <a:gd name="T6" fmla="*/ 3979 w 4854"/>
              <a:gd name="T7" fmla="*/ 315 h 1276"/>
              <a:gd name="T8" fmla="*/ 4365 w 4854"/>
              <a:gd name="T9" fmla="*/ 0 h 1276"/>
              <a:gd name="T10" fmla="*/ 4384 w 4854"/>
              <a:gd name="T11" fmla="*/ 14 h 1276"/>
              <a:gd name="T12" fmla="*/ 4409 w 4854"/>
              <a:gd name="T13" fmla="*/ 28 h 1276"/>
              <a:gd name="T14" fmla="*/ 4441 w 4854"/>
              <a:gd name="T15" fmla="*/ 46 h 1276"/>
              <a:gd name="T16" fmla="*/ 4481 w 4854"/>
              <a:gd name="T17" fmla="*/ 73 h 1276"/>
              <a:gd name="T18" fmla="*/ 4547 w 4854"/>
              <a:gd name="T19" fmla="*/ 115 h 1276"/>
              <a:gd name="T20" fmla="*/ 4560 w 4854"/>
              <a:gd name="T21" fmla="*/ 136 h 1276"/>
              <a:gd name="T22" fmla="*/ 4601 w 4854"/>
              <a:gd name="T23" fmla="*/ 169 h 1276"/>
              <a:gd name="T24" fmla="*/ 4637 w 4854"/>
              <a:gd name="T25" fmla="*/ 187 h 1276"/>
              <a:gd name="T26" fmla="*/ 4650 w 4854"/>
              <a:gd name="T27" fmla="*/ 177 h 1276"/>
              <a:gd name="T28" fmla="*/ 4688 w 4854"/>
              <a:gd name="T29" fmla="*/ 166 h 1276"/>
              <a:gd name="T30" fmla="*/ 4801 w 4854"/>
              <a:gd name="T31" fmla="*/ 157 h 1276"/>
              <a:gd name="T32" fmla="*/ 4841 w 4854"/>
              <a:gd name="T33" fmla="*/ 165 h 1276"/>
              <a:gd name="T34" fmla="*/ 4841 w 4854"/>
              <a:gd name="T35" fmla="*/ 431 h 1276"/>
              <a:gd name="T36" fmla="*/ 3835 w 4854"/>
              <a:gd name="T37" fmla="*/ 1276 h 1276"/>
              <a:gd name="T38" fmla="*/ 3733 w 4854"/>
              <a:gd name="T39" fmla="*/ 1230 h 1276"/>
              <a:gd name="T40" fmla="*/ 2989 w 4854"/>
              <a:gd name="T41" fmla="*/ 1276 h 1276"/>
              <a:gd name="T42" fmla="*/ 2194 w 4854"/>
              <a:gd name="T43" fmla="*/ 1276 h 1276"/>
              <a:gd name="T44" fmla="*/ 42 w 4854"/>
              <a:gd name="T45" fmla="*/ 1090 h 1276"/>
              <a:gd name="T46" fmla="*/ 290 w 4854"/>
              <a:gd name="T47" fmla="*/ 813 h 1276"/>
              <a:gd name="T48" fmla="*/ 483 w 4854"/>
              <a:gd name="T49" fmla="*/ 876 h 1276"/>
              <a:gd name="T50" fmla="*/ 666 w 4854"/>
              <a:gd name="T51" fmla="*/ 784 h 1276"/>
              <a:gd name="T52" fmla="*/ 985 w 4854"/>
              <a:gd name="T53" fmla="*/ 737 h 1276"/>
              <a:gd name="T54" fmla="*/ 1213 w 4854"/>
              <a:gd name="T55" fmla="*/ 708 h 1276"/>
              <a:gd name="T56" fmla="*/ 1304 w 4854"/>
              <a:gd name="T57" fmla="*/ 765 h 1276"/>
              <a:gd name="T58" fmla="*/ 1281 w 4854"/>
              <a:gd name="T59" fmla="*/ 995 h 1276"/>
              <a:gd name="T60" fmla="*/ 1464 w 4854"/>
              <a:gd name="T61" fmla="*/ 1048 h 1276"/>
              <a:gd name="T62" fmla="*/ 1894 w 4854"/>
              <a:gd name="T63" fmla="*/ 1200 h 1276"/>
              <a:gd name="T64" fmla="*/ 2074 w 4854"/>
              <a:gd name="T65" fmla="*/ 1086 h 1276"/>
              <a:gd name="T66" fmla="*/ 2458 w 4854"/>
              <a:gd name="T67" fmla="*/ 1195 h 1276"/>
              <a:gd name="T68" fmla="*/ 2590 w 4854"/>
              <a:gd name="T69" fmla="*/ 1136 h 1276"/>
              <a:gd name="T70" fmla="*/ 2712 w 4854"/>
              <a:gd name="T71" fmla="*/ 1177 h 1276"/>
              <a:gd name="T72" fmla="*/ 2811 w 4854"/>
              <a:gd name="T73" fmla="*/ 1145 h 1276"/>
              <a:gd name="T74" fmla="*/ 2912 w 4854"/>
              <a:gd name="T75" fmla="*/ 864 h 1276"/>
              <a:gd name="T76" fmla="*/ 2961 w 4854"/>
              <a:gd name="T77" fmla="*/ 746 h 1276"/>
              <a:gd name="T78" fmla="*/ 3381 w 4854"/>
              <a:gd name="T79" fmla="*/ 688 h 1276"/>
              <a:gd name="T80" fmla="*/ 3458 w 4854"/>
              <a:gd name="T81" fmla="*/ 598 h 1276"/>
              <a:gd name="T82" fmla="*/ 3448 w 4854"/>
              <a:gd name="T83" fmla="*/ 528 h 1276"/>
              <a:gd name="T84" fmla="*/ 3685 w 4854"/>
              <a:gd name="T85" fmla="*/ 494 h 1276"/>
              <a:gd name="T86" fmla="*/ 3827 w 4854"/>
              <a:gd name="T87" fmla="*/ 706 h 1276"/>
              <a:gd name="T88" fmla="*/ 4041 w 4854"/>
              <a:gd name="T89" fmla="*/ 725 h 1276"/>
              <a:gd name="T90" fmla="*/ 4026 w 4854"/>
              <a:gd name="T91" fmla="*/ 541 h 1276"/>
              <a:gd name="T92" fmla="*/ 4029 w 4854"/>
              <a:gd name="T93" fmla="*/ 498 h 1276"/>
              <a:gd name="T94" fmla="*/ 3988 w 4854"/>
              <a:gd name="T95" fmla="*/ 496 h 1276"/>
              <a:gd name="T96" fmla="*/ 3989 w 4854"/>
              <a:gd name="T97" fmla="*/ 392 h 1276"/>
              <a:gd name="T98" fmla="*/ 4048 w 4854"/>
              <a:gd name="T99" fmla="*/ 415 h 1276"/>
              <a:gd name="T100" fmla="*/ 4089 w 4854"/>
              <a:gd name="T101" fmla="*/ 397 h 1276"/>
              <a:gd name="T102" fmla="*/ 4054 w 4854"/>
              <a:gd name="T103" fmla="*/ 302 h 1276"/>
              <a:gd name="T104" fmla="*/ 4072 w 4854"/>
              <a:gd name="T105" fmla="*/ 317 h 1276"/>
              <a:gd name="T106" fmla="*/ 4105 w 4854"/>
              <a:gd name="T107" fmla="*/ 349 h 1276"/>
              <a:gd name="T108" fmla="*/ 4126 w 4854"/>
              <a:gd name="T109" fmla="*/ 371 h 1276"/>
              <a:gd name="T110" fmla="*/ 4142 w 4854"/>
              <a:gd name="T111" fmla="*/ 402 h 1276"/>
              <a:gd name="T112" fmla="*/ 4169 w 4854"/>
              <a:gd name="T113" fmla="*/ 414 h 1276"/>
              <a:gd name="T114" fmla="*/ 4187 w 4854"/>
              <a:gd name="T115" fmla="*/ 402 h 1276"/>
              <a:gd name="T116" fmla="*/ 4188 w 4854"/>
              <a:gd name="T117" fmla="*/ 255 h 1276"/>
              <a:gd name="T118" fmla="*/ 4196 w 4854"/>
              <a:gd name="T119" fmla="*/ 149 h 1276"/>
              <a:gd name="T120" fmla="*/ 4190 w 4854"/>
              <a:gd name="T121" fmla="*/ 74 h 1276"/>
              <a:gd name="T122" fmla="*/ 4202 w 4854"/>
              <a:gd name="T123" fmla="*/ 57 h 1276"/>
              <a:gd name="T124" fmla="*/ 4321 w 4854"/>
              <a:gd name="T125" fmla="*/ 18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4" h="1276">
                <a:moveTo>
                  <a:pt x="3984" y="314"/>
                </a:moveTo>
                <a:lnTo>
                  <a:pt x="3986" y="314"/>
                </a:lnTo>
                <a:lnTo>
                  <a:pt x="3988" y="314"/>
                </a:lnTo>
                <a:lnTo>
                  <a:pt x="3988" y="314"/>
                </a:lnTo>
                <a:lnTo>
                  <a:pt x="3989" y="315"/>
                </a:lnTo>
                <a:lnTo>
                  <a:pt x="3992" y="315"/>
                </a:lnTo>
                <a:lnTo>
                  <a:pt x="3995" y="316"/>
                </a:lnTo>
                <a:lnTo>
                  <a:pt x="3998" y="317"/>
                </a:lnTo>
                <a:lnTo>
                  <a:pt x="4001" y="318"/>
                </a:lnTo>
                <a:lnTo>
                  <a:pt x="4003" y="320"/>
                </a:lnTo>
                <a:lnTo>
                  <a:pt x="4003" y="320"/>
                </a:lnTo>
                <a:lnTo>
                  <a:pt x="4003" y="320"/>
                </a:lnTo>
                <a:lnTo>
                  <a:pt x="3988" y="330"/>
                </a:lnTo>
                <a:lnTo>
                  <a:pt x="3982" y="340"/>
                </a:lnTo>
                <a:lnTo>
                  <a:pt x="3980" y="355"/>
                </a:lnTo>
                <a:lnTo>
                  <a:pt x="3978" y="362"/>
                </a:lnTo>
                <a:lnTo>
                  <a:pt x="3979" y="364"/>
                </a:lnTo>
                <a:lnTo>
                  <a:pt x="3980" y="365"/>
                </a:lnTo>
                <a:lnTo>
                  <a:pt x="3984" y="360"/>
                </a:lnTo>
                <a:lnTo>
                  <a:pt x="3984" y="360"/>
                </a:lnTo>
                <a:lnTo>
                  <a:pt x="3984" y="360"/>
                </a:lnTo>
                <a:lnTo>
                  <a:pt x="3985" y="371"/>
                </a:lnTo>
                <a:lnTo>
                  <a:pt x="3980" y="378"/>
                </a:lnTo>
                <a:lnTo>
                  <a:pt x="3987" y="390"/>
                </a:lnTo>
                <a:lnTo>
                  <a:pt x="3982" y="390"/>
                </a:lnTo>
                <a:lnTo>
                  <a:pt x="3982" y="390"/>
                </a:lnTo>
                <a:lnTo>
                  <a:pt x="3975" y="374"/>
                </a:lnTo>
                <a:lnTo>
                  <a:pt x="3974" y="368"/>
                </a:lnTo>
                <a:lnTo>
                  <a:pt x="3968" y="361"/>
                </a:lnTo>
                <a:lnTo>
                  <a:pt x="3966" y="359"/>
                </a:lnTo>
                <a:lnTo>
                  <a:pt x="3959" y="355"/>
                </a:lnTo>
                <a:lnTo>
                  <a:pt x="3957" y="344"/>
                </a:lnTo>
                <a:lnTo>
                  <a:pt x="3956" y="341"/>
                </a:lnTo>
                <a:lnTo>
                  <a:pt x="3956" y="341"/>
                </a:lnTo>
                <a:lnTo>
                  <a:pt x="3956" y="341"/>
                </a:lnTo>
                <a:lnTo>
                  <a:pt x="3956" y="338"/>
                </a:lnTo>
                <a:lnTo>
                  <a:pt x="3957" y="335"/>
                </a:lnTo>
                <a:lnTo>
                  <a:pt x="3957" y="333"/>
                </a:lnTo>
                <a:lnTo>
                  <a:pt x="3958" y="331"/>
                </a:lnTo>
                <a:lnTo>
                  <a:pt x="3959" y="328"/>
                </a:lnTo>
                <a:lnTo>
                  <a:pt x="3960" y="327"/>
                </a:lnTo>
                <a:lnTo>
                  <a:pt x="3974" y="327"/>
                </a:lnTo>
                <a:lnTo>
                  <a:pt x="3974" y="326"/>
                </a:lnTo>
                <a:lnTo>
                  <a:pt x="3974" y="325"/>
                </a:lnTo>
                <a:lnTo>
                  <a:pt x="3974" y="325"/>
                </a:lnTo>
                <a:lnTo>
                  <a:pt x="3974" y="323"/>
                </a:lnTo>
                <a:lnTo>
                  <a:pt x="3974" y="323"/>
                </a:lnTo>
                <a:lnTo>
                  <a:pt x="3974" y="322"/>
                </a:lnTo>
                <a:lnTo>
                  <a:pt x="3974" y="322"/>
                </a:lnTo>
                <a:lnTo>
                  <a:pt x="3974" y="321"/>
                </a:lnTo>
                <a:lnTo>
                  <a:pt x="3974" y="320"/>
                </a:lnTo>
                <a:lnTo>
                  <a:pt x="3975" y="318"/>
                </a:lnTo>
                <a:lnTo>
                  <a:pt x="3976" y="318"/>
                </a:lnTo>
                <a:lnTo>
                  <a:pt x="3976" y="317"/>
                </a:lnTo>
                <a:lnTo>
                  <a:pt x="3978" y="316"/>
                </a:lnTo>
                <a:lnTo>
                  <a:pt x="3979" y="315"/>
                </a:lnTo>
                <a:lnTo>
                  <a:pt x="3980" y="315"/>
                </a:lnTo>
                <a:lnTo>
                  <a:pt x="3982" y="314"/>
                </a:lnTo>
                <a:lnTo>
                  <a:pt x="3984" y="314"/>
                </a:lnTo>
                <a:close/>
                <a:moveTo>
                  <a:pt x="4013" y="310"/>
                </a:moveTo>
                <a:lnTo>
                  <a:pt x="4013" y="310"/>
                </a:lnTo>
                <a:lnTo>
                  <a:pt x="4029" y="310"/>
                </a:lnTo>
                <a:lnTo>
                  <a:pt x="4018" y="314"/>
                </a:lnTo>
                <a:lnTo>
                  <a:pt x="4003" y="320"/>
                </a:lnTo>
                <a:lnTo>
                  <a:pt x="4003" y="320"/>
                </a:lnTo>
                <a:lnTo>
                  <a:pt x="4003" y="320"/>
                </a:lnTo>
                <a:lnTo>
                  <a:pt x="4013" y="310"/>
                </a:lnTo>
                <a:close/>
                <a:moveTo>
                  <a:pt x="4363" y="0"/>
                </a:moveTo>
                <a:lnTo>
                  <a:pt x="4364" y="0"/>
                </a:lnTo>
                <a:lnTo>
                  <a:pt x="4365" y="0"/>
                </a:lnTo>
                <a:lnTo>
                  <a:pt x="4366" y="1"/>
                </a:lnTo>
                <a:lnTo>
                  <a:pt x="4367" y="2"/>
                </a:lnTo>
                <a:lnTo>
                  <a:pt x="4367" y="2"/>
                </a:lnTo>
                <a:lnTo>
                  <a:pt x="4368" y="4"/>
                </a:lnTo>
                <a:lnTo>
                  <a:pt x="4368" y="5"/>
                </a:lnTo>
                <a:lnTo>
                  <a:pt x="4369" y="6"/>
                </a:lnTo>
                <a:lnTo>
                  <a:pt x="4370" y="7"/>
                </a:lnTo>
                <a:lnTo>
                  <a:pt x="4371" y="8"/>
                </a:lnTo>
                <a:lnTo>
                  <a:pt x="4373" y="10"/>
                </a:lnTo>
                <a:lnTo>
                  <a:pt x="4376" y="12"/>
                </a:lnTo>
                <a:lnTo>
                  <a:pt x="4378" y="13"/>
                </a:lnTo>
                <a:lnTo>
                  <a:pt x="4380" y="14"/>
                </a:lnTo>
                <a:lnTo>
                  <a:pt x="4382" y="15"/>
                </a:lnTo>
                <a:lnTo>
                  <a:pt x="4384" y="14"/>
                </a:lnTo>
                <a:lnTo>
                  <a:pt x="4389" y="14"/>
                </a:lnTo>
                <a:lnTo>
                  <a:pt x="4391" y="14"/>
                </a:lnTo>
                <a:lnTo>
                  <a:pt x="4393" y="14"/>
                </a:lnTo>
                <a:lnTo>
                  <a:pt x="4395" y="15"/>
                </a:lnTo>
                <a:lnTo>
                  <a:pt x="4396" y="15"/>
                </a:lnTo>
                <a:lnTo>
                  <a:pt x="4397" y="16"/>
                </a:lnTo>
                <a:lnTo>
                  <a:pt x="4398" y="18"/>
                </a:lnTo>
                <a:lnTo>
                  <a:pt x="4400" y="19"/>
                </a:lnTo>
                <a:lnTo>
                  <a:pt x="4402" y="23"/>
                </a:lnTo>
                <a:lnTo>
                  <a:pt x="4404" y="25"/>
                </a:lnTo>
                <a:lnTo>
                  <a:pt x="4406" y="27"/>
                </a:lnTo>
                <a:lnTo>
                  <a:pt x="4407" y="27"/>
                </a:lnTo>
                <a:lnTo>
                  <a:pt x="4408" y="27"/>
                </a:lnTo>
                <a:lnTo>
                  <a:pt x="4409" y="28"/>
                </a:lnTo>
                <a:lnTo>
                  <a:pt x="4410" y="28"/>
                </a:lnTo>
                <a:lnTo>
                  <a:pt x="4412" y="28"/>
                </a:lnTo>
                <a:lnTo>
                  <a:pt x="4413" y="28"/>
                </a:lnTo>
                <a:lnTo>
                  <a:pt x="4414" y="29"/>
                </a:lnTo>
                <a:lnTo>
                  <a:pt x="4415" y="29"/>
                </a:lnTo>
                <a:lnTo>
                  <a:pt x="4416" y="30"/>
                </a:lnTo>
                <a:lnTo>
                  <a:pt x="4417" y="32"/>
                </a:lnTo>
                <a:lnTo>
                  <a:pt x="4418" y="35"/>
                </a:lnTo>
                <a:lnTo>
                  <a:pt x="4420" y="36"/>
                </a:lnTo>
                <a:lnTo>
                  <a:pt x="4420" y="37"/>
                </a:lnTo>
                <a:lnTo>
                  <a:pt x="4421" y="37"/>
                </a:lnTo>
                <a:lnTo>
                  <a:pt x="4426" y="40"/>
                </a:lnTo>
                <a:lnTo>
                  <a:pt x="4433" y="43"/>
                </a:lnTo>
                <a:lnTo>
                  <a:pt x="4441" y="46"/>
                </a:lnTo>
                <a:lnTo>
                  <a:pt x="4452" y="64"/>
                </a:lnTo>
                <a:lnTo>
                  <a:pt x="4455" y="63"/>
                </a:lnTo>
                <a:lnTo>
                  <a:pt x="4458" y="62"/>
                </a:lnTo>
                <a:lnTo>
                  <a:pt x="4460" y="62"/>
                </a:lnTo>
                <a:lnTo>
                  <a:pt x="4461" y="62"/>
                </a:lnTo>
                <a:lnTo>
                  <a:pt x="4463" y="62"/>
                </a:lnTo>
                <a:lnTo>
                  <a:pt x="4464" y="63"/>
                </a:lnTo>
                <a:lnTo>
                  <a:pt x="4466" y="64"/>
                </a:lnTo>
                <a:lnTo>
                  <a:pt x="4467" y="65"/>
                </a:lnTo>
                <a:lnTo>
                  <a:pt x="4470" y="67"/>
                </a:lnTo>
                <a:lnTo>
                  <a:pt x="4471" y="68"/>
                </a:lnTo>
                <a:lnTo>
                  <a:pt x="4475" y="70"/>
                </a:lnTo>
                <a:lnTo>
                  <a:pt x="4479" y="72"/>
                </a:lnTo>
                <a:lnTo>
                  <a:pt x="4481" y="73"/>
                </a:lnTo>
                <a:lnTo>
                  <a:pt x="4483" y="74"/>
                </a:lnTo>
                <a:lnTo>
                  <a:pt x="4499" y="77"/>
                </a:lnTo>
                <a:lnTo>
                  <a:pt x="4508" y="87"/>
                </a:lnTo>
                <a:lnTo>
                  <a:pt x="4522" y="88"/>
                </a:lnTo>
                <a:lnTo>
                  <a:pt x="4522" y="96"/>
                </a:lnTo>
                <a:lnTo>
                  <a:pt x="4526" y="97"/>
                </a:lnTo>
                <a:lnTo>
                  <a:pt x="4530" y="98"/>
                </a:lnTo>
                <a:lnTo>
                  <a:pt x="4533" y="99"/>
                </a:lnTo>
                <a:lnTo>
                  <a:pt x="4535" y="101"/>
                </a:lnTo>
                <a:lnTo>
                  <a:pt x="4537" y="104"/>
                </a:lnTo>
                <a:lnTo>
                  <a:pt x="4540" y="107"/>
                </a:lnTo>
                <a:lnTo>
                  <a:pt x="4546" y="113"/>
                </a:lnTo>
                <a:lnTo>
                  <a:pt x="4546" y="114"/>
                </a:lnTo>
                <a:lnTo>
                  <a:pt x="4547" y="115"/>
                </a:lnTo>
                <a:lnTo>
                  <a:pt x="4547" y="116"/>
                </a:lnTo>
                <a:lnTo>
                  <a:pt x="4547" y="117"/>
                </a:lnTo>
                <a:lnTo>
                  <a:pt x="4546" y="119"/>
                </a:lnTo>
                <a:lnTo>
                  <a:pt x="4546" y="119"/>
                </a:lnTo>
                <a:lnTo>
                  <a:pt x="4547" y="123"/>
                </a:lnTo>
                <a:lnTo>
                  <a:pt x="4549" y="124"/>
                </a:lnTo>
                <a:lnTo>
                  <a:pt x="4550" y="124"/>
                </a:lnTo>
                <a:lnTo>
                  <a:pt x="4552" y="125"/>
                </a:lnTo>
                <a:lnTo>
                  <a:pt x="4553" y="126"/>
                </a:lnTo>
                <a:lnTo>
                  <a:pt x="4554" y="127"/>
                </a:lnTo>
                <a:lnTo>
                  <a:pt x="4556" y="130"/>
                </a:lnTo>
                <a:lnTo>
                  <a:pt x="4558" y="133"/>
                </a:lnTo>
                <a:lnTo>
                  <a:pt x="4559" y="136"/>
                </a:lnTo>
                <a:lnTo>
                  <a:pt x="4560" y="136"/>
                </a:lnTo>
                <a:lnTo>
                  <a:pt x="4560" y="137"/>
                </a:lnTo>
                <a:lnTo>
                  <a:pt x="4562" y="138"/>
                </a:lnTo>
                <a:lnTo>
                  <a:pt x="4564" y="139"/>
                </a:lnTo>
                <a:lnTo>
                  <a:pt x="4566" y="139"/>
                </a:lnTo>
                <a:lnTo>
                  <a:pt x="4571" y="140"/>
                </a:lnTo>
                <a:lnTo>
                  <a:pt x="4573" y="141"/>
                </a:lnTo>
                <a:lnTo>
                  <a:pt x="4573" y="147"/>
                </a:lnTo>
                <a:lnTo>
                  <a:pt x="4583" y="156"/>
                </a:lnTo>
                <a:lnTo>
                  <a:pt x="4590" y="162"/>
                </a:lnTo>
                <a:lnTo>
                  <a:pt x="4595" y="165"/>
                </a:lnTo>
                <a:lnTo>
                  <a:pt x="4597" y="167"/>
                </a:lnTo>
                <a:lnTo>
                  <a:pt x="4598" y="167"/>
                </a:lnTo>
                <a:lnTo>
                  <a:pt x="4599" y="168"/>
                </a:lnTo>
                <a:lnTo>
                  <a:pt x="4601" y="169"/>
                </a:lnTo>
                <a:lnTo>
                  <a:pt x="4603" y="173"/>
                </a:lnTo>
                <a:lnTo>
                  <a:pt x="4606" y="176"/>
                </a:lnTo>
                <a:lnTo>
                  <a:pt x="4606" y="177"/>
                </a:lnTo>
                <a:lnTo>
                  <a:pt x="4607" y="178"/>
                </a:lnTo>
                <a:lnTo>
                  <a:pt x="4609" y="181"/>
                </a:lnTo>
                <a:lnTo>
                  <a:pt x="4610" y="182"/>
                </a:lnTo>
                <a:lnTo>
                  <a:pt x="4611" y="183"/>
                </a:lnTo>
                <a:lnTo>
                  <a:pt x="4612" y="184"/>
                </a:lnTo>
                <a:lnTo>
                  <a:pt x="4614" y="184"/>
                </a:lnTo>
                <a:lnTo>
                  <a:pt x="4626" y="184"/>
                </a:lnTo>
                <a:lnTo>
                  <a:pt x="4628" y="185"/>
                </a:lnTo>
                <a:lnTo>
                  <a:pt x="4631" y="186"/>
                </a:lnTo>
                <a:lnTo>
                  <a:pt x="4634" y="187"/>
                </a:lnTo>
                <a:lnTo>
                  <a:pt x="4637" y="187"/>
                </a:lnTo>
                <a:lnTo>
                  <a:pt x="4638" y="187"/>
                </a:lnTo>
                <a:lnTo>
                  <a:pt x="4640" y="187"/>
                </a:lnTo>
                <a:lnTo>
                  <a:pt x="4641" y="187"/>
                </a:lnTo>
                <a:lnTo>
                  <a:pt x="4642" y="186"/>
                </a:lnTo>
                <a:lnTo>
                  <a:pt x="4642" y="185"/>
                </a:lnTo>
                <a:lnTo>
                  <a:pt x="4643" y="184"/>
                </a:lnTo>
                <a:lnTo>
                  <a:pt x="4643" y="183"/>
                </a:lnTo>
                <a:lnTo>
                  <a:pt x="4643" y="182"/>
                </a:lnTo>
                <a:lnTo>
                  <a:pt x="4644" y="180"/>
                </a:lnTo>
                <a:lnTo>
                  <a:pt x="4645" y="179"/>
                </a:lnTo>
                <a:lnTo>
                  <a:pt x="4647" y="178"/>
                </a:lnTo>
                <a:lnTo>
                  <a:pt x="4648" y="178"/>
                </a:lnTo>
                <a:lnTo>
                  <a:pt x="4649" y="178"/>
                </a:lnTo>
                <a:lnTo>
                  <a:pt x="4650" y="177"/>
                </a:lnTo>
                <a:lnTo>
                  <a:pt x="4651" y="178"/>
                </a:lnTo>
                <a:lnTo>
                  <a:pt x="4651" y="178"/>
                </a:lnTo>
                <a:lnTo>
                  <a:pt x="4652" y="179"/>
                </a:lnTo>
                <a:lnTo>
                  <a:pt x="4654" y="179"/>
                </a:lnTo>
                <a:lnTo>
                  <a:pt x="4656" y="179"/>
                </a:lnTo>
                <a:lnTo>
                  <a:pt x="4658" y="178"/>
                </a:lnTo>
                <a:lnTo>
                  <a:pt x="4661" y="177"/>
                </a:lnTo>
                <a:lnTo>
                  <a:pt x="4664" y="176"/>
                </a:lnTo>
                <a:lnTo>
                  <a:pt x="4667" y="175"/>
                </a:lnTo>
                <a:lnTo>
                  <a:pt x="4670" y="175"/>
                </a:lnTo>
                <a:lnTo>
                  <a:pt x="4672" y="174"/>
                </a:lnTo>
                <a:lnTo>
                  <a:pt x="4677" y="174"/>
                </a:lnTo>
                <a:lnTo>
                  <a:pt x="4678" y="174"/>
                </a:lnTo>
                <a:lnTo>
                  <a:pt x="4688" y="166"/>
                </a:lnTo>
                <a:lnTo>
                  <a:pt x="4693" y="165"/>
                </a:lnTo>
                <a:lnTo>
                  <a:pt x="4699" y="165"/>
                </a:lnTo>
                <a:lnTo>
                  <a:pt x="4702" y="164"/>
                </a:lnTo>
                <a:lnTo>
                  <a:pt x="4706" y="164"/>
                </a:lnTo>
                <a:lnTo>
                  <a:pt x="4711" y="163"/>
                </a:lnTo>
                <a:lnTo>
                  <a:pt x="4711" y="168"/>
                </a:lnTo>
                <a:lnTo>
                  <a:pt x="4727" y="167"/>
                </a:lnTo>
                <a:lnTo>
                  <a:pt x="4741" y="163"/>
                </a:lnTo>
                <a:lnTo>
                  <a:pt x="4741" y="168"/>
                </a:lnTo>
                <a:lnTo>
                  <a:pt x="4758" y="167"/>
                </a:lnTo>
                <a:lnTo>
                  <a:pt x="4770" y="169"/>
                </a:lnTo>
                <a:lnTo>
                  <a:pt x="4782" y="167"/>
                </a:lnTo>
                <a:lnTo>
                  <a:pt x="4793" y="164"/>
                </a:lnTo>
                <a:lnTo>
                  <a:pt x="4801" y="157"/>
                </a:lnTo>
                <a:lnTo>
                  <a:pt x="4812" y="154"/>
                </a:lnTo>
                <a:lnTo>
                  <a:pt x="4815" y="149"/>
                </a:lnTo>
                <a:lnTo>
                  <a:pt x="4817" y="147"/>
                </a:lnTo>
                <a:lnTo>
                  <a:pt x="4825" y="154"/>
                </a:lnTo>
                <a:lnTo>
                  <a:pt x="4826" y="155"/>
                </a:lnTo>
                <a:lnTo>
                  <a:pt x="4828" y="157"/>
                </a:lnTo>
                <a:lnTo>
                  <a:pt x="4829" y="158"/>
                </a:lnTo>
                <a:lnTo>
                  <a:pt x="4831" y="159"/>
                </a:lnTo>
                <a:lnTo>
                  <a:pt x="4833" y="160"/>
                </a:lnTo>
                <a:lnTo>
                  <a:pt x="4835" y="161"/>
                </a:lnTo>
                <a:lnTo>
                  <a:pt x="4836" y="161"/>
                </a:lnTo>
                <a:lnTo>
                  <a:pt x="4837" y="162"/>
                </a:lnTo>
                <a:lnTo>
                  <a:pt x="4839" y="164"/>
                </a:lnTo>
                <a:lnTo>
                  <a:pt x="4841" y="165"/>
                </a:lnTo>
                <a:lnTo>
                  <a:pt x="4842" y="168"/>
                </a:lnTo>
                <a:lnTo>
                  <a:pt x="4843" y="170"/>
                </a:lnTo>
                <a:lnTo>
                  <a:pt x="4844" y="171"/>
                </a:lnTo>
                <a:lnTo>
                  <a:pt x="4845" y="173"/>
                </a:lnTo>
                <a:lnTo>
                  <a:pt x="4846" y="174"/>
                </a:lnTo>
                <a:lnTo>
                  <a:pt x="4848" y="176"/>
                </a:lnTo>
                <a:lnTo>
                  <a:pt x="4850" y="176"/>
                </a:lnTo>
                <a:lnTo>
                  <a:pt x="4851" y="177"/>
                </a:lnTo>
                <a:lnTo>
                  <a:pt x="4853" y="178"/>
                </a:lnTo>
                <a:lnTo>
                  <a:pt x="4854" y="178"/>
                </a:lnTo>
                <a:lnTo>
                  <a:pt x="4854" y="177"/>
                </a:lnTo>
                <a:lnTo>
                  <a:pt x="4854" y="397"/>
                </a:lnTo>
                <a:lnTo>
                  <a:pt x="4854" y="431"/>
                </a:lnTo>
                <a:lnTo>
                  <a:pt x="4841" y="431"/>
                </a:lnTo>
                <a:lnTo>
                  <a:pt x="4830" y="431"/>
                </a:lnTo>
                <a:lnTo>
                  <a:pt x="4829" y="438"/>
                </a:lnTo>
                <a:lnTo>
                  <a:pt x="4841" y="436"/>
                </a:lnTo>
                <a:lnTo>
                  <a:pt x="4854" y="441"/>
                </a:lnTo>
                <a:lnTo>
                  <a:pt x="4854" y="631"/>
                </a:lnTo>
                <a:lnTo>
                  <a:pt x="4854" y="681"/>
                </a:lnTo>
                <a:lnTo>
                  <a:pt x="4854" y="1244"/>
                </a:lnTo>
                <a:lnTo>
                  <a:pt x="4854" y="1276"/>
                </a:lnTo>
                <a:lnTo>
                  <a:pt x="4709" y="1276"/>
                </a:lnTo>
                <a:lnTo>
                  <a:pt x="4677" y="1276"/>
                </a:lnTo>
                <a:lnTo>
                  <a:pt x="4616" y="1276"/>
                </a:lnTo>
                <a:lnTo>
                  <a:pt x="4577" y="1276"/>
                </a:lnTo>
                <a:lnTo>
                  <a:pt x="4518" y="1276"/>
                </a:lnTo>
                <a:lnTo>
                  <a:pt x="3835" y="1276"/>
                </a:lnTo>
                <a:lnTo>
                  <a:pt x="3823" y="1271"/>
                </a:lnTo>
                <a:lnTo>
                  <a:pt x="3815" y="1240"/>
                </a:lnTo>
                <a:lnTo>
                  <a:pt x="3796" y="1237"/>
                </a:lnTo>
                <a:lnTo>
                  <a:pt x="3785" y="1244"/>
                </a:lnTo>
                <a:lnTo>
                  <a:pt x="3771" y="1241"/>
                </a:lnTo>
                <a:lnTo>
                  <a:pt x="3769" y="1234"/>
                </a:lnTo>
                <a:lnTo>
                  <a:pt x="3761" y="1234"/>
                </a:lnTo>
                <a:lnTo>
                  <a:pt x="3755" y="1225"/>
                </a:lnTo>
                <a:lnTo>
                  <a:pt x="3754" y="1206"/>
                </a:lnTo>
                <a:lnTo>
                  <a:pt x="3735" y="1200"/>
                </a:lnTo>
                <a:lnTo>
                  <a:pt x="3730" y="1205"/>
                </a:lnTo>
                <a:lnTo>
                  <a:pt x="3740" y="1212"/>
                </a:lnTo>
                <a:lnTo>
                  <a:pt x="3731" y="1219"/>
                </a:lnTo>
                <a:lnTo>
                  <a:pt x="3733" y="1230"/>
                </a:lnTo>
                <a:lnTo>
                  <a:pt x="3724" y="1229"/>
                </a:lnTo>
                <a:lnTo>
                  <a:pt x="3724" y="1236"/>
                </a:lnTo>
                <a:lnTo>
                  <a:pt x="3714" y="1238"/>
                </a:lnTo>
                <a:lnTo>
                  <a:pt x="3715" y="1246"/>
                </a:lnTo>
                <a:lnTo>
                  <a:pt x="3710" y="1252"/>
                </a:lnTo>
                <a:lnTo>
                  <a:pt x="3695" y="1240"/>
                </a:lnTo>
                <a:lnTo>
                  <a:pt x="3680" y="1243"/>
                </a:lnTo>
                <a:lnTo>
                  <a:pt x="3683" y="1252"/>
                </a:lnTo>
                <a:lnTo>
                  <a:pt x="3701" y="1258"/>
                </a:lnTo>
                <a:lnTo>
                  <a:pt x="3701" y="1270"/>
                </a:lnTo>
                <a:lnTo>
                  <a:pt x="3688" y="1276"/>
                </a:lnTo>
                <a:lnTo>
                  <a:pt x="3612" y="1276"/>
                </a:lnTo>
                <a:lnTo>
                  <a:pt x="3446" y="1276"/>
                </a:lnTo>
                <a:lnTo>
                  <a:pt x="2989" y="1276"/>
                </a:lnTo>
                <a:lnTo>
                  <a:pt x="2867" y="1276"/>
                </a:lnTo>
                <a:lnTo>
                  <a:pt x="2853" y="1276"/>
                </a:lnTo>
                <a:lnTo>
                  <a:pt x="2719" y="1276"/>
                </a:lnTo>
                <a:lnTo>
                  <a:pt x="2717" y="1257"/>
                </a:lnTo>
                <a:lnTo>
                  <a:pt x="2693" y="1240"/>
                </a:lnTo>
                <a:lnTo>
                  <a:pt x="2686" y="1225"/>
                </a:lnTo>
                <a:lnTo>
                  <a:pt x="2679" y="1216"/>
                </a:lnTo>
                <a:lnTo>
                  <a:pt x="2670" y="1187"/>
                </a:lnTo>
                <a:lnTo>
                  <a:pt x="2663" y="1216"/>
                </a:lnTo>
                <a:lnTo>
                  <a:pt x="2663" y="1232"/>
                </a:lnTo>
                <a:lnTo>
                  <a:pt x="2676" y="1247"/>
                </a:lnTo>
                <a:lnTo>
                  <a:pt x="2673" y="1258"/>
                </a:lnTo>
                <a:lnTo>
                  <a:pt x="2669" y="1276"/>
                </a:lnTo>
                <a:lnTo>
                  <a:pt x="2194" y="1276"/>
                </a:lnTo>
                <a:lnTo>
                  <a:pt x="1230" y="1276"/>
                </a:lnTo>
                <a:lnTo>
                  <a:pt x="295" y="1276"/>
                </a:lnTo>
                <a:lnTo>
                  <a:pt x="3" y="1276"/>
                </a:lnTo>
                <a:lnTo>
                  <a:pt x="17" y="1254"/>
                </a:lnTo>
                <a:lnTo>
                  <a:pt x="16" y="1227"/>
                </a:lnTo>
                <a:lnTo>
                  <a:pt x="8" y="1222"/>
                </a:lnTo>
                <a:lnTo>
                  <a:pt x="1" y="1209"/>
                </a:lnTo>
                <a:lnTo>
                  <a:pt x="10" y="1200"/>
                </a:lnTo>
                <a:lnTo>
                  <a:pt x="0" y="1163"/>
                </a:lnTo>
                <a:lnTo>
                  <a:pt x="7" y="1154"/>
                </a:lnTo>
                <a:lnTo>
                  <a:pt x="9" y="1144"/>
                </a:lnTo>
                <a:lnTo>
                  <a:pt x="15" y="1139"/>
                </a:lnTo>
                <a:lnTo>
                  <a:pt x="37" y="1108"/>
                </a:lnTo>
                <a:lnTo>
                  <a:pt x="42" y="1090"/>
                </a:lnTo>
                <a:lnTo>
                  <a:pt x="34" y="1076"/>
                </a:lnTo>
                <a:lnTo>
                  <a:pt x="42" y="1069"/>
                </a:lnTo>
                <a:lnTo>
                  <a:pt x="70" y="1048"/>
                </a:lnTo>
                <a:lnTo>
                  <a:pt x="83" y="1020"/>
                </a:lnTo>
                <a:lnTo>
                  <a:pt x="100" y="1004"/>
                </a:lnTo>
                <a:lnTo>
                  <a:pt x="116" y="1005"/>
                </a:lnTo>
                <a:lnTo>
                  <a:pt x="129" y="996"/>
                </a:lnTo>
                <a:lnTo>
                  <a:pt x="194" y="959"/>
                </a:lnTo>
                <a:lnTo>
                  <a:pt x="221" y="918"/>
                </a:lnTo>
                <a:lnTo>
                  <a:pt x="237" y="870"/>
                </a:lnTo>
                <a:lnTo>
                  <a:pt x="249" y="822"/>
                </a:lnTo>
                <a:lnTo>
                  <a:pt x="266" y="824"/>
                </a:lnTo>
                <a:lnTo>
                  <a:pt x="281" y="814"/>
                </a:lnTo>
                <a:lnTo>
                  <a:pt x="290" y="813"/>
                </a:lnTo>
                <a:lnTo>
                  <a:pt x="285" y="827"/>
                </a:lnTo>
                <a:lnTo>
                  <a:pt x="294" y="836"/>
                </a:lnTo>
                <a:lnTo>
                  <a:pt x="302" y="848"/>
                </a:lnTo>
                <a:lnTo>
                  <a:pt x="315" y="854"/>
                </a:lnTo>
                <a:lnTo>
                  <a:pt x="345" y="874"/>
                </a:lnTo>
                <a:lnTo>
                  <a:pt x="361" y="866"/>
                </a:lnTo>
                <a:lnTo>
                  <a:pt x="390" y="862"/>
                </a:lnTo>
                <a:lnTo>
                  <a:pt x="402" y="867"/>
                </a:lnTo>
                <a:lnTo>
                  <a:pt x="423" y="867"/>
                </a:lnTo>
                <a:lnTo>
                  <a:pt x="431" y="858"/>
                </a:lnTo>
                <a:lnTo>
                  <a:pt x="440" y="858"/>
                </a:lnTo>
                <a:lnTo>
                  <a:pt x="450" y="876"/>
                </a:lnTo>
                <a:lnTo>
                  <a:pt x="467" y="873"/>
                </a:lnTo>
                <a:lnTo>
                  <a:pt x="483" y="876"/>
                </a:lnTo>
                <a:lnTo>
                  <a:pt x="490" y="877"/>
                </a:lnTo>
                <a:lnTo>
                  <a:pt x="505" y="877"/>
                </a:lnTo>
                <a:lnTo>
                  <a:pt x="527" y="872"/>
                </a:lnTo>
                <a:lnTo>
                  <a:pt x="530" y="865"/>
                </a:lnTo>
                <a:lnTo>
                  <a:pt x="547" y="852"/>
                </a:lnTo>
                <a:lnTo>
                  <a:pt x="561" y="825"/>
                </a:lnTo>
                <a:lnTo>
                  <a:pt x="591" y="823"/>
                </a:lnTo>
                <a:lnTo>
                  <a:pt x="595" y="809"/>
                </a:lnTo>
                <a:lnTo>
                  <a:pt x="608" y="820"/>
                </a:lnTo>
                <a:lnTo>
                  <a:pt x="624" y="819"/>
                </a:lnTo>
                <a:lnTo>
                  <a:pt x="633" y="799"/>
                </a:lnTo>
                <a:lnTo>
                  <a:pt x="641" y="799"/>
                </a:lnTo>
                <a:lnTo>
                  <a:pt x="649" y="788"/>
                </a:lnTo>
                <a:lnTo>
                  <a:pt x="666" y="784"/>
                </a:lnTo>
                <a:lnTo>
                  <a:pt x="699" y="763"/>
                </a:lnTo>
                <a:lnTo>
                  <a:pt x="746" y="764"/>
                </a:lnTo>
                <a:lnTo>
                  <a:pt x="767" y="752"/>
                </a:lnTo>
                <a:lnTo>
                  <a:pt x="803" y="751"/>
                </a:lnTo>
                <a:lnTo>
                  <a:pt x="810" y="738"/>
                </a:lnTo>
                <a:lnTo>
                  <a:pt x="828" y="741"/>
                </a:lnTo>
                <a:lnTo>
                  <a:pt x="829" y="739"/>
                </a:lnTo>
                <a:lnTo>
                  <a:pt x="844" y="740"/>
                </a:lnTo>
                <a:lnTo>
                  <a:pt x="862" y="728"/>
                </a:lnTo>
                <a:lnTo>
                  <a:pt x="906" y="729"/>
                </a:lnTo>
                <a:lnTo>
                  <a:pt x="932" y="735"/>
                </a:lnTo>
                <a:lnTo>
                  <a:pt x="945" y="750"/>
                </a:lnTo>
                <a:lnTo>
                  <a:pt x="964" y="758"/>
                </a:lnTo>
                <a:lnTo>
                  <a:pt x="985" y="737"/>
                </a:lnTo>
                <a:lnTo>
                  <a:pt x="1009" y="739"/>
                </a:lnTo>
                <a:lnTo>
                  <a:pt x="1021" y="726"/>
                </a:lnTo>
                <a:lnTo>
                  <a:pt x="1029" y="724"/>
                </a:lnTo>
                <a:lnTo>
                  <a:pt x="1045" y="737"/>
                </a:lnTo>
                <a:lnTo>
                  <a:pt x="1073" y="737"/>
                </a:lnTo>
                <a:lnTo>
                  <a:pt x="1075" y="730"/>
                </a:lnTo>
                <a:lnTo>
                  <a:pt x="1083" y="724"/>
                </a:lnTo>
                <a:lnTo>
                  <a:pt x="1101" y="733"/>
                </a:lnTo>
                <a:lnTo>
                  <a:pt x="1113" y="740"/>
                </a:lnTo>
                <a:lnTo>
                  <a:pt x="1129" y="733"/>
                </a:lnTo>
                <a:lnTo>
                  <a:pt x="1159" y="738"/>
                </a:lnTo>
                <a:lnTo>
                  <a:pt x="1177" y="731"/>
                </a:lnTo>
                <a:lnTo>
                  <a:pt x="1198" y="710"/>
                </a:lnTo>
                <a:lnTo>
                  <a:pt x="1213" y="708"/>
                </a:lnTo>
                <a:lnTo>
                  <a:pt x="1228" y="702"/>
                </a:lnTo>
                <a:lnTo>
                  <a:pt x="1261" y="716"/>
                </a:lnTo>
                <a:lnTo>
                  <a:pt x="1259" y="722"/>
                </a:lnTo>
                <a:lnTo>
                  <a:pt x="1262" y="728"/>
                </a:lnTo>
                <a:lnTo>
                  <a:pt x="1259" y="742"/>
                </a:lnTo>
                <a:lnTo>
                  <a:pt x="1271" y="754"/>
                </a:lnTo>
                <a:lnTo>
                  <a:pt x="1283" y="752"/>
                </a:lnTo>
                <a:lnTo>
                  <a:pt x="1284" y="744"/>
                </a:lnTo>
                <a:lnTo>
                  <a:pt x="1298" y="741"/>
                </a:lnTo>
                <a:lnTo>
                  <a:pt x="1306" y="727"/>
                </a:lnTo>
                <a:lnTo>
                  <a:pt x="1316" y="733"/>
                </a:lnTo>
                <a:lnTo>
                  <a:pt x="1317" y="748"/>
                </a:lnTo>
                <a:lnTo>
                  <a:pt x="1305" y="758"/>
                </a:lnTo>
                <a:lnTo>
                  <a:pt x="1304" y="765"/>
                </a:lnTo>
                <a:lnTo>
                  <a:pt x="1282" y="785"/>
                </a:lnTo>
                <a:lnTo>
                  <a:pt x="1279" y="802"/>
                </a:lnTo>
                <a:lnTo>
                  <a:pt x="1285" y="825"/>
                </a:lnTo>
                <a:lnTo>
                  <a:pt x="1305" y="834"/>
                </a:lnTo>
                <a:lnTo>
                  <a:pt x="1308" y="839"/>
                </a:lnTo>
                <a:lnTo>
                  <a:pt x="1316" y="848"/>
                </a:lnTo>
                <a:lnTo>
                  <a:pt x="1322" y="874"/>
                </a:lnTo>
                <a:lnTo>
                  <a:pt x="1315" y="878"/>
                </a:lnTo>
                <a:lnTo>
                  <a:pt x="1310" y="897"/>
                </a:lnTo>
                <a:lnTo>
                  <a:pt x="1288" y="923"/>
                </a:lnTo>
                <a:lnTo>
                  <a:pt x="1256" y="938"/>
                </a:lnTo>
                <a:lnTo>
                  <a:pt x="1251" y="957"/>
                </a:lnTo>
                <a:lnTo>
                  <a:pt x="1260" y="979"/>
                </a:lnTo>
                <a:lnTo>
                  <a:pt x="1281" y="995"/>
                </a:lnTo>
                <a:lnTo>
                  <a:pt x="1287" y="991"/>
                </a:lnTo>
                <a:lnTo>
                  <a:pt x="1293" y="990"/>
                </a:lnTo>
                <a:lnTo>
                  <a:pt x="1294" y="1001"/>
                </a:lnTo>
                <a:lnTo>
                  <a:pt x="1300" y="1006"/>
                </a:lnTo>
                <a:lnTo>
                  <a:pt x="1314" y="995"/>
                </a:lnTo>
                <a:lnTo>
                  <a:pt x="1322" y="1005"/>
                </a:lnTo>
                <a:lnTo>
                  <a:pt x="1325" y="1026"/>
                </a:lnTo>
                <a:lnTo>
                  <a:pt x="1330" y="1030"/>
                </a:lnTo>
                <a:lnTo>
                  <a:pt x="1343" y="1025"/>
                </a:lnTo>
                <a:lnTo>
                  <a:pt x="1364" y="1039"/>
                </a:lnTo>
                <a:lnTo>
                  <a:pt x="1383" y="1038"/>
                </a:lnTo>
                <a:lnTo>
                  <a:pt x="1404" y="1051"/>
                </a:lnTo>
                <a:lnTo>
                  <a:pt x="1425" y="1056"/>
                </a:lnTo>
                <a:lnTo>
                  <a:pt x="1464" y="1048"/>
                </a:lnTo>
                <a:lnTo>
                  <a:pt x="1500" y="1053"/>
                </a:lnTo>
                <a:lnTo>
                  <a:pt x="1545" y="1085"/>
                </a:lnTo>
                <a:lnTo>
                  <a:pt x="1581" y="1089"/>
                </a:lnTo>
                <a:lnTo>
                  <a:pt x="1599" y="1106"/>
                </a:lnTo>
                <a:lnTo>
                  <a:pt x="1601" y="1136"/>
                </a:lnTo>
                <a:lnTo>
                  <a:pt x="1610" y="1162"/>
                </a:lnTo>
                <a:lnTo>
                  <a:pt x="1628" y="1172"/>
                </a:lnTo>
                <a:lnTo>
                  <a:pt x="1686" y="1176"/>
                </a:lnTo>
                <a:lnTo>
                  <a:pt x="1738" y="1192"/>
                </a:lnTo>
                <a:lnTo>
                  <a:pt x="1771" y="1204"/>
                </a:lnTo>
                <a:lnTo>
                  <a:pt x="1804" y="1234"/>
                </a:lnTo>
                <a:lnTo>
                  <a:pt x="1831" y="1241"/>
                </a:lnTo>
                <a:lnTo>
                  <a:pt x="1863" y="1235"/>
                </a:lnTo>
                <a:lnTo>
                  <a:pt x="1894" y="1200"/>
                </a:lnTo>
                <a:lnTo>
                  <a:pt x="1895" y="1172"/>
                </a:lnTo>
                <a:lnTo>
                  <a:pt x="1878" y="1136"/>
                </a:lnTo>
                <a:lnTo>
                  <a:pt x="1880" y="1114"/>
                </a:lnTo>
                <a:lnTo>
                  <a:pt x="1899" y="1087"/>
                </a:lnTo>
                <a:lnTo>
                  <a:pt x="1912" y="1072"/>
                </a:lnTo>
                <a:lnTo>
                  <a:pt x="1955" y="1053"/>
                </a:lnTo>
                <a:lnTo>
                  <a:pt x="2010" y="1040"/>
                </a:lnTo>
                <a:lnTo>
                  <a:pt x="2050" y="1048"/>
                </a:lnTo>
                <a:lnTo>
                  <a:pt x="2073" y="1063"/>
                </a:lnTo>
                <a:lnTo>
                  <a:pt x="2083" y="1065"/>
                </a:lnTo>
                <a:lnTo>
                  <a:pt x="2086" y="1070"/>
                </a:lnTo>
                <a:lnTo>
                  <a:pt x="2086" y="1080"/>
                </a:lnTo>
                <a:lnTo>
                  <a:pt x="2075" y="1079"/>
                </a:lnTo>
                <a:lnTo>
                  <a:pt x="2074" y="1086"/>
                </a:lnTo>
                <a:lnTo>
                  <a:pt x="2092" y="1098"/>
                </a:lnTo>
                <a:lnTo>
                  <a:pt x="2116" y="1097"/>
                </a:lnTo>
                <a:lnTo>
                  <a:pt x="2140" y="1110"/>
                </a:lnTo>
                <a:lnTo>
                  <a:pt x="2179" y="1114"/>
                </a:lnTo>
                <a:lnTo>
                  <a:pt x="2203" y="1119"/>
                </a:lnTo>
                <a:lnTo>
                  <a:pt x="2206" y="1135"/>
                </a:lnTo>
                <a:lnTo>
                  <a:pt x="2225" y="1145"/>
                </a:lnTo>
                <a:lnTo>
                  <a:pt x="2263" y="1133"/>
                </a:lnTo>
                <a:lnTo>
                  <a:pt x="2339" y="1158"/>
                </a:lnTo>
                <a:lnTo>
                  <a:pt x="2369" y="1171"/>
                </a:lnTo>
                <a:lnTo>
                  <a:pt x="2381" y="1166"/>
                </a:lnTo>
                <a:lnTo>
                  <a:pt x="2399" y="1179"/>
                </a:lnTo>
                <a:lnTo>
                  <a:pt x="2420" y="1176"/>
                </a:lnTo>
                <a:lnTo>
                  <a:pt x="2458" y="1195"/>
                </a:lnTo>
                <a:lnTo>
                  <a:pt x="2472" y="1194"/>
                </a:lnTo>
                <a:lnTo>
                  <a:pt x="2503" y="1179"/>
                </a:lnTo>
                <a:lnTo>
                  <a:pt x="2524" y="1163"/>
                </a:lnTo>
                <a:lnTo>
                  <a:pt x="2537" y="1149"/>
                </a:lnTo>
                <a:lnTo>
                  <a:pt x="2569" y="1140"/>
                </a:lnTo>
                <a:lnTo>
                  <a:pt x="2577" y="1142"/>
                </a:lnTo>
                <a:lnTo>
                  <a:pt x="2568" y="1147"/>
                </a:lnTo>
                <a:lnTo>
                  <a:pt x="2551" y="1153"/>
                </a:lnTo>
                <a:lnTo>
                  <a:pt x="2559" y="1164"/>
                </a:lnTo>
                <a:lnTo>
                  <a:pt x="2568" y="1160"/>
                </a:lnTo>
                <a:lnTo>
                  <a:pt x="2585" y="1149"/>
                </a:lnTo>
                <a:lnTo>
                  <a:pt x="2588" y="1141"/>
                </a:lnTo>
                <a:lnTo>
                  <a:pt x="2580" y="1140"/>
                </a:lnTo>
                <a:lnTo>
                  <a:pt x="2590" y="1136"/>
                </a:lnTo>
                <a:lnTo>
                  <a:pt x="2597" y="1136"/>
                </a:lnTo>
                <a:lnTo>
                  <a:pt x="2619" y="1150"/>
                </a:lnTo>
                <a:lnTo>
                  <a:pt x="2638" y="1145"/>
                </a:lnTo>
                <a:lnTo>
                  <a:pt x="2658" y="1157"/>
                </a:lnTo>
                <a:lnTo>
                  <a:pt x="2669" y="1163"/>
                </a:lnTo>
                <a:lnTo>
                  <a:pt x="2668" y="1165"/>
                </a:lnTo>
                <a:lnTo>
                  <a:pt x="2651" y="1161"/>
                </a:lnTo>
                <a:lnTo>
                  <a:pt x="2649" y="1165"/>
                </a:lnTo>
                <a:lnTo>
                  <a:pt x="2651" y="1173"/>
                </a:lnTo>
                <a:lnTo>
                  <a:pt x="2668" y="1175"/>
                </a:lnTo>
                <a:lnTo>
                  <a:pt x="2679" y="1169"/>
                </a:lnTo>
                <a:lnTo>
                  <a:pt x="2680" y="1169"/>
                </a:lnTo>
                <a:lnTo>
                  <a:pt x="2681" y="1165"/>
                </a:lnTo>
                <a:lnTo>
                  <a:pt x="2712" y="1177"/>
                </a:lnTo>
                <a:lnTo>
                  <a:pt x="2721" y="1172"/>
                </a:lnTo>
                <a:lnTo>
                  <a:pt x="2725" y="1168"/>
                </a:lnTo>
                <a:lnTo>
                  <a:pt x="2737" y="1166"/>
                </a:lnTo>
                <a:lnTo>
                  <a:pt x="2737" y="1168"/>
                </a:lnTo>
                <a:lnTo>
                  <a:pt x="2724" y="1176"/>
                </a:lnTo>
                <a:lnTo>
                  <a:pt x="2731" y="1183"/>
                </a:lnTo>
                <a:lnTo>
                  <a:pt x="2737" y="1173"/>
                </a:lnTo>
                <a:lnTo>
                  <a:pt x="2750" y="1180"/>
                </a:lnTo>
                <a:lnTo>
                  <a:pt x="2755" y="1176"/>
                </a:lnTo>
                <a:lnTo>
                  <a:pt x="2757" y="1168"/>
                </a:lnTo>
                <a:lnTo>
                  <a:pt x="2778" y="1170"/>
                </a:lnTo>
                <a:lnTo>
                  <a:pt x="2794" y="1165"/>
                </a:lnTo>
                <a:lnTo>
                  <a:pt x="2807" y="1149"/>
                </a:lnTo>
                <a:lnTo>
                  <a:pt x="2811" y="1145"/>
                </a:lnTo>
                <a:lnTo>
                  <a:pt x="2832" y="1123"/>
                </a:lnTo>
                <a:lnTo>
                  <a:pt x="2837" y="1104"/>
                </a:lnTo>
                <a:lnTo>
                  <a:pt x="2845" y="1090"/>
                </a:lnTo>
                <a:lnTo>
                  <a:pt x="2851" y="1050"/>
                </a:lnTo>
                <a:lnTo>
                  <a:pt x="2864" y="1028"/>
                </a:lnTo>
                <a:lnTo>
                  <a:pt x="2869" y="1004"/>
                </a:lnTo>
                <a:lnTo>
                  <a:pt x="2876" y="993"/>
                </a:lnTo>
                <a:lnTo>
                  <a:pt x="2877" y="981"/>
                </a:lnTo>
                <a:lnTo>
                  <a:pt x="2896" y="948"/>
                </a:lnTo>
                <a:lnTo>
                  <a:pt x="2898" y="930"/>
                </a:lnTo>
                <a:lnTo>
                  <a:pt x="2911" y="917"/>
                </a:lnTo>
                <a:lnTo>
                  <a:pt x="2918" y="905"/>
                </a:lnTo>
                <a:lnTo>
                  <a:pt x="2910" y="878"/>
                </a:lnTo>
                <a:lnTo>
                  <a:pt x="2912" y="864"/>
                </a:lnTo>
                <a:lnTo>
                  <a:pt x="2915" y="857"/>
                </a:lnTo>
                <a:lnTo>
                  <a:pt x="2913" y="840"/>
                </a:lnTo>
                <a:lnTo>
                  <a:pt x="2902" y="834"/>
                </a:lnTo>
                <a:lnTo>
                  <a:pt x="2906" y="824"/>
                </a:lnTo>
                <a:lnTo>
                  <a:pt x="2913" y="814"/>
                </a:lnTo>
                <a:lnTo>
                  <a:pt x="2912" y="809"/>
                </a:lnTo>
                <a:lnTo>
                  <a:pt x="2921" y="802"/>
                </a:lnTo>
                <a:lnTo>
                  <a:pt x="2918" y="807"/>
                </a:lnTo>
                <a:lnTo>
                  <a:pt x="2928" y="808"/>
                </a:lnTo>
                <a:lnTo>
                  <a:pt x="2933" y="802"/>
                </a:lnTo>
                <a:lnTo>
                  <a:pt x="2945" y="800"/>
                </a:lnTo>
                <a:lnTo>
                  <a:pt x="2946" y="783"/>
                </a:lnTo>
                <a:lnTo>
                  <a:pt x="2962" y="770"/>
                </a:lnTo>
                <a:lnTo>
                  <a:pt x="2961" y="746"/>
                </a:lnTo>
                <a:lnTo>
                  <a:pt x="2977" y="729"/>
                </a:lnTo>
                <a:lnTo>
                  <a:pt x="2986" y="722"/>
                </a:lnTo>
                <a:lnTo>
                  <a:pt x="3001" y="739"/>
                </a:lnTo>
                <a:lnTo>
                  <a:pt x="3019" y="741"/>
                </a:lnTo>
                <a:lnTo>
                  <a:pt x="3070" y="720"/>
                </a:lnTo>
                <a:lnTo>
                  <a:pt x="3098" y="721"/>
                </a:lnTo>
                <a:lnTo>
                  <a:pt x="3132" y="747"/>
                </a:lnTo>
                <a:lnTo>
                  <a:pt x="3160" y="740"/>
                </a:lnTo>
                <a:lnTo>
                  <a:pt x="3234" y="709"/>
                </a:lnTo>
                <a:lnTo>
                  <a:pt x="3278" y="703"/>
                </a:lnTo>
                <a:lnTo>
                  <a:pt x="3309" y="694"/>
                </a:lnTo>
                <a:lnTo>
                  <a:pt x="3324" y="707"/>
                </a:lnTo>
                <a:lnTo>
                  <a:pt x="3362" y="684"/>
                </a:lnTo>
                <a:lnTo>
                  <a:pt x="3381" y="688"/>
                </a:lnTo>
                <a:lnTo>
                  <a:pt x="3399" y="681"/>
                </a:lnTo>
                <a:lnTo>
                  <a:pt x="3421" y="678"/>
                </a:lnTo>
                <a:lnTo>
                  <a:pt x="3437" y="692"/>
                </a:lnTo>
                <a:lnTo>
                  <a:pt x="3463" y="677"/>
                </a:lnTo>
                <a:lnTo>
                  <a:pt x="3461" y="657"/>
                </a:lnTo>
                <a:lnTo>
                  <a:pt x="3459" y="642"/>
                </a:lnTo>
                <a:lnTo>
                  <a:pt x="3458" y="636"/>
                </a:lnTo>
                <a:lnTo>
                  <a:pt x="3458" y="632"/>
                </a:lnTo>
                <a:lnTo>
                  <a:pt x="3458" y="631"/>
                </a:lnTo>
                <a:lnTo>
                  <a:pt x="3457" y="628"/>
                </a:lnTo>
                <a:lnTo>
                  <a:pt x="3457" y="622"/>
                </a:lnTo>
                <a:lnTo>
                  <a:pt x="3457" y="615"/>
                </a:lnTo>
                <a:lnTo>
                  <a:pt x="3457" y="606"/>
                </a:lnTo>
                <a:lnTo>
                  <a:pt x="3458" y="598"/>
                </a:lnTo>
                <a:lnTo>
                  <a:pt x="3458" y="590"/>
                </a:lnTo>
                <a:lnTo>
                  <a:pt x="3459" y="584"/>
                </a:lnTo>
                <a:lnTo>
                  <a:pt x="3459" y="582"/>
                </a:lnTo>
                <a:lnTo>
                  <a:pt x="3459" y="580"/>
                </a:lnTo>
                <a:lnTo>
                  <a:pt x="3459" y="578"/>
                </a:lnTo>
                <a:lnTo>
                  <a:pt x="3459" y="573"/>
                </a:lnTo>
                <a:lnTo>
                  <a:pt x="3458" y="567"/>
                </a:lnTo>
                <a:lnTo>
                  <a:pt x="3456" y="560"/>
                </a:lnTo>
                <a:lnTo>
                  <a:pt x="3455" y="553"/>
                </a:lnTo>
                <a:lnTo>
                  <a:pt x="3453" y="546"/>
                </a:lnTo>
                <a:lnTo>
                  <a:pt x="3452" y="540"/>
                </a:lnTo>
                <a:lnTo>
                  <a:pt x="3450" y="536"/>
                </a:lnTo>
                <a:lnTo>
                  <a:pt x="3449" y="533"/>
                </a:lnTo>
                <a:lnTo>
                  <a:pt x="3448" y="528"/>
                </a:lnTo>
                <a:lnTo>
                  <a:pt x="3447" y="523"/>
                </a:lnTo>
                <a:lnTo>
                  <a:pt x="3446" y="518"/>
                </a:lnTo>
                <a:lnTo>
                  <a:pt x="3445" y="508"/>
                </a:lnTo>
                <a:lnTo>
                  <a:pt x="3444" y="504"/>
                </a:lnTo>
                <a:lnTo>
                  <a:pt x="3478" y="497"/>
                </a:lnTo>
                <a:lnTo>
                  <a:pt x="3486" y="524"/>
                </a:lnTo>
                <a:lnTo>
                  <a:pt x="3516" y="555"/>
                </a:lnTo>
                <a:lnTo>
                  <a:pt x="3556" y="566"/>
                </a:lnTo>
                <a:lnTo>
                  <a:pt x="3581" y="565"/>
                </a:lnTo>
                <a:lnTo>
                  <a:pt x="3591" y="553"/>
                </a:lnTo>
                <a:lnTo>
                  <a:pt x="3609" y="539"/>
                </a:lnTo>
                <a:lnTo>
                  <a:pt x="3631" y="530"/>
                </a:lnTo>
                <a:lnTo>
                  <a:pt x="3664" y="496"/>
                </a:lnTo>
                <a:lnTo>
                  <a:pt x="3685" y="494"/>
                </a:lnTo>
                <a:lnTo>
                  <a:pt x="3700" y="516"/>
                </a:lnTo>
                <a:lnTo>
                  <a:pt x="3688" y="536"/>
                </a:lnTo>
                <a:lnTo>
                  <a:pt x="3698" y="550"/>
                </a:lnTo>
                <a:lnTo>
                  <a:pt x="3679" y="573"/>
                </a:lnTo>
                <a:lnTo>
                  <a:pt x="3704" y="603"/>
                </a:lnTo>
                <a:lnTo>
                  <a:pt x="3714" y="596"/>
                </a:lnTo>
                <a:lnTo>
                  <a:pt x="3725" y="603"/>
                </a:lnTo>
                <a:lnTo>
                  <a:pt x="3740" y="599"/>
                </a:lnTo>
                <a:lnTo>
                  <a:pt x="3736" y="629"/>
                </a:lnTo>
                <a:lnTo>
                  <a:pt x="3745" y="654"/>
                </a:lnTo>
                <a:lnTo>
                  <a:pt x="3772" y="674"/>
                </a:lnTo>
                <a:lnTo>
                  <a:pt x="3796" y="675"/>
                </a:lnTo>
                <a:lnTo>
                  <a:pt x="3811" y="680"/>
                </a:lnTo>
                <a:lnTo>
                  <a:pt x="3827" y="706"/>
                </a:lnTo>
                <a:lnTo>
                  <a:pt x="3839" y="710"/>
                </a:lnTo>
                <a:lnTo>
                  <a:pt x="3859" y="725"/>
                </a:lnTo>
                <a:lnTo>
                  <a:pt x="3884" y="736"/>
                </a:lnTo>
                <a:lnTo>
                  <a:pt x="3906" y="744"/>
                </a:lnTo>
                <a:lnTo>
                  <a:pt x="3930" y="744"/>
                </a:lnTo>
                <a:lnTo>
                  <a:pt x="3964" y="732"/>
                </a:lnTo>
                <a:lnTo>
                  <a:pt x="3995" y="729"/>
                </a:lnTo>
                <a:lnTo>
                  <a:pt x="4018" y="718"/>
                </a:lnTo>
                <a:lnTo>
                  <a:pt x="4031" y="715"/>
                </a:lnTo>
                <a:lnTo>
                  <a:pt x="4038" y="720"/>
                </a:lnTo>
                <a:lnTo>
                  <a:pt x="4024" y="721"/>
                </a:lnTo>
                <a:lnTo>
                  <a:pt x="4021" y="726"/>
                </a:lnTo>
                <a:lnTo>
                  <a:pt x="4032" y="729"/>
                </a:lnTo>
                <a:lnTo>
                  <a:pt x="4041" y="725"/>
                </a:lnTo>
                <a:lnTo>
                  <a:pt x="4050" y="719"/>
                </a:lnTo>
                <a:lnTo>
                  <a:pt x="4055" y="713"/>
                </a:lnTo>
                <a:lnTo>
                  <a:pt x="4052" y="700"/>
                </a:lnTo>
                <a:lnTo>
                  <a:pt x="4051" y="688"/>
                </a:lnTo>
                <a:lnTo>
                  <a:pt x="4041" y="662"/>
                </a:lnTo>
                <a:lnTo>
                  <a:pt x="4040" y="644"/>
                </a:lnTo>
                <a:lnTo>
                  <a:pt x="4039" y="608"/>
                </a:lnTo>
                <a:lnTo>
                  <a:pt x="4048" y="583"/>
                </a:lnTo>
                <a:lnTo>
                  <a:pt x="4052" y="562"/>
                </a:lnTo>
                <a:lnTo>
                  <a:pt x="4046" y="553"/>
                </a:lnTo>
                <a:lnTo>
                  <a:pt x="4041" y="557"/>
                </a:lnTo>
                <a:lnTo>
                  <a:pt x="4031" y="554"/>
                </a:lnTo>
                <a:lnTo>
                  <a:pt x="4029" y="544"/>
                </a:lnTo>
                <a:lnTo>
                  <a:pt x="4026" y="541"/>
                </a:lnTo>
                <a:lnTo>
                  <a:pt x="4026" y="532"/>
                </a:lnTo>
                <a:lnTo>
                  <a:pt x="4022" y="532"/>
                </a:lnTo>
                <a:lnTo>
                  <a:pt x="4017" y="538"/>
                </a:lnTo>
                <a:lnTo>
                  <a:pt x="4020" y="545"/>
                </a:lnTo>
                <a:lnTo>
                  <a:pt x="4013" y="544"/>
                </a:lnTo>
                <a:lnTo>
                  <a:pt x="4009" y="533"/>
                </a:lnTo>
                <a:lnTo>
                  <a:pt x="4008" y="524"/>
                </a:lnTo>
                <a:lnTo>
                  <a:pt x="4011" y="521"/>
                </a:lnTo>
                <a:lnTo>
                  <a:pt x="4013" y="525"/>
                </a:lnTo>
                <a:lnTo>
                  <a:pt x="4020" y="527"/>
                </a:lnTo>
                <a:lnTo>
                  <a:pt x="4021" y="525"/>
                </a:lnTo>
                <a:lnTo>
                  <a:pt x="4014" y="519"/>
                </a:lnTo>
                <a:lnTo>
                  <a:pt x="4019" y="509"/>
                </a:lnTo>
                <a:lnTo>
                  <a:pt x="4029" y="498"/>
                </a:lnTo>
                <a:lnTo>
                  <a:pt x="4029" y="494"/>
                </a:lnTo>
                <a:lnTo>
                  <a:pt x="4028" y="490"/>
                </a:lnTo>
                <a:lnTo>
                  <a:pt x="4028" y="489"/>
                </a:lnTo>
                <a:lnTo>
                  <a:pt x="4028" y="488"/>
                </a:lnTo>
                <a:lnTo>
                  <a:pt x="4027" y="487"/>
                </a:lnTo>
                <a:lnTo>
                  <a:pt x="4026" y="487"/>
                </a:lnTo>
                <a:lnTo>
                  <a:pt x="4025" y="487"/>
                </a:lnTo>
                <a:lnTo>
                  <a:pt x="4024" y="487"/>
                </a:lnTo>
                <a:lnTo>
                  <a:pt x="4023" y="487"/>
                </a:lnTo>
                <a:lnTo>
                  <a:pt x="4022" y="488"/>
                </a:lnTo>
                <a:lnTo>
                  <a:pt x="4007" y="485"/>
                </a:lnTo>
                <a:lnTo>
                  <a:pt x="3994" y="481"/>
                </a:lnTo>
                <a:lnTo>
                  <a:pt x="3990" y="488"/>
                </a:lnTo>
                <a:lnTo>
                  <a:pt x="3988" y="496"/>
                </a:lnTo>
                <a:lnTo>
                  <a:pt x="3993" y="502"/>
                </a:lnTo>
                <a:lnTo>
                  <a:pt x="3984" y="501"/>
                </a:lnTo>
                <a:lnTo>
                  <a:pt x="3981" y="494"/>
                </a:lnTo>
                <a:lnTo>
                  <a:pt x="3977" y="476"/>
                </a:lnTo>
                <a:lnTo>
                  <a:pt x="3969" y="462"/>
                </a:lnTo>
                <a:lnTo>
                  <a:pt x="3964" y="447"/>
                </a:lnTo>
                <a:lnTo>
                  <a:pt x="3965" y="442"/>
                </a:lnTo>
                <a:lnTo>
                  <a:pt x="3975" y="425"/>
                </a:lnTo>
                <a:lnTo>
                  <a:pt x="3984" y="423"/>
                </a:lnTo>
                <a:lnTo>
                  <a:pt x="3983" y="417"/>
                </a:lnTo>
                <a:lnTo>
                  <a:pt x="3984" y="407"/>
                </a:lnTo>
                <a:lnTo>
                  <a:pt x="3989" y="401"/>
                </a:lnTo>
                <a:lnTo>
                  <a:pt x="3986" y="394"/>
                </a:lnTo>
                <a:lnTo>
                  <a:pt x="3989" y="392"/>
                </a:lnTo>
                <a:lnTo>
                  <a:pt x="3990" y="398"/>
                </a:lnTo>
                <a:lnTo>
                  <a:pt x="3996" y="399"/>
                </a:lnTo>
                <a:lnTo>
                  <a:pt x="3999" y="408"/>
                </a:lnTo>
                <a:lnTo>
                  <a:pt x="4003" y="403"/>
                </a:lnTo>
                <a:lnTo>
                  <a:pt x="4007" y="414"/>
                </a:lnTo>
                <a:lnTo>
                  <a:pt x="4011" y="409"/>
                </a:lnTo>
                <a:lnTo>
                  <a:pt x="4018" y="414"/>
                </a:lnTo>
                <a:lnTo>
                  <a:pt x="4019" y="408"/>
                </a:lnTo>
                <a:lnTo>
                  <a:pt x="4021" y="408"/>
                </a:lnTo>
                <a:lnTo>
                  <a:pt x="4027" y="415"/>
                </a:lnTo>
                <a:lnTo>
                  <a:pt x="4037" y="414"/>
                </a:lnTo>
                <a:lnTo>
                  <a:pt x="4039" y="409"/>
                </a:lnTo>
                <a:lnTo>
                  <a:pt x="4042" y="409"/>
                </a:lnTo>
                <a:lnTo>
                  <a:pt x="4048" y="415"/>
                </a:lnTo>
                <a:lnTo>
                  <a:pt x="4055" y="418"/>
                </a:lnTo>
                <a:lnTo>
                  <a:pt x="4063" y="416"/>
                </a:lnTo>
                <a:lnTo>
                  <a:pt x="4063" y="409"/>
                </a:lnTo>
                <a:lnTo>
                  <a:pt x="4065" y="408"/>
                </a:lnTo>
                <a:lnTo>
                  <a:pt x="4071" y="416"/>
                </a:lnTo>
                <a:lnTo>
                  <a:pt x="4080" y="411"/>
                </a:lnTo>
                <a:lnTo>
                  <a:pt x="4083" y="408"/>
                </a:lnTo>
                <a:lnTo>
                  <a:pt x="4075" y="406"/>
                </a:lnTo>
                <a:lnTo>
                  <a:pt x="4071" y="405"/>
                </a:lnTo>
                <a:lnTo>
                  <a:pt x="4073" y="402"/>
                </a:lnTo>
                <a:lnTo>
                  <a:pt x="4077" y="399"/>
                </a:lnTo>
                <a:lnTo>
                  <a:pt x="4086" y="404"/>
                </a:lnTo>
                <a:lnTo>
                  <a:pt x="4090" y="401"/>
                </a:lnTo>
                <a:lnTo>
                  <a:pt x="4089" y="397"/>
                </a:lnTo>
                <a:lnTo>
                  <a:pt x="4084" y="384"/>
                </a:lnTo>
                <a:lnTo>
                  <a:pt x="4078" y="377"/>
                </a:lnTo>
                <a:lnTo>
                  <a:pt x="4058" y="367"/>
                </a:lnTo>
                <a:lnTo>
                  <a:pt x="4046" y="360"/>
                </a:lnTo>
                <a:lnTo>
                  <a:pt x="4048" y="347"/>
                </a:lnTo>
                <a:lnTo>
                  <a:pt x="4048" y="336"/>
                </a:lnTo>
                <a:lnTo>
                  <a:pt x="4041" y="320"/>
                </a:lnTo>
                <a:lnTo>
                  <a:pt x="4029" y="310"/>
                </a:lnTo>
                <a:lnTo>
                  <a:pt x="4037" y="310"/>
                </a:lnTo>
                <a:lnTo>
                  <a:pt x="4039" y="309"/>
                </a:lnTo>
                <a:lnTo>
                  <a:pt x="4044" y="306"/>
                </a:lnTo>
                <a:lnTo>
                  <a:pt x="4050" y="304"/>
                </a:lnTo>
                <a:lnTo>
                  <a:pt x="4052" y="303"/>
                </a:lnTo>
                <a:lnTo>
                  <a:pt x="4054" y="302"/>
                </a:lnTo>
                <a:lnTo>
                  <a:pt x="4054" y="303"/>
                </a:lnTo>
                <a:lnTo>
                  <a:pt x="4055" y="303"/>
                </a:lnTo>
                <a:lnTo>
                  <a:pt x="4056" y="304"/>
                </a:lnTo>
                <a:lnTo>
                  <a:pt x="4056" y="305"/>
                </a:lnTo>
                <a:lnTo>
                  <a:pt x="4058" y="307"/>
                </a:lnTo>
                <a:lnTo>
                  <a:pt x="4059" y="309"/>
                </a:lnTo>
                <a:lnTo>
                  <a:pt x="4060" y="315"/>
                </a:lnTo>
                <a:lnTo>
                  <a:pt x="4061" y="317"/>
                </a:lnTo>
                <a:lnTo>
                  <a:pt x="4062" y="317"/>
                </a:lnTo>
                <a:lnTo>
                  <a:pt x="4064" y="316"/>
                </a:lnTo>
                <a:lnTo>
                  <a:pt x="4066" y="316"/>
                </a:lnTo>
                <a:lnTo>
                  <a:pt x="4068" y="316"/>
                </a:lnTo>
                <a:lnTo>
                  <a:pt x="4070" y="316"/>
                </a:lnTo>
                <a:lnTo>
                  <a:pt x="4072" y="317"/>
                </a:lnTo>
                <a:lnTo>
                  <a:pt x="4073" y="317"/>
                </a:lnTo>
                <a:lnTo>
                  <a:pt x="4074" y="318"/>
                </a:lnTo>
                <a:lnTo>
                  <a:pt x="4077" y="319"/>
                </a:lnTo>
                <a:lnTo>
                  <a:pt x="4079" y="321"/>
                </a:lnTo>
                <a:lnTo>
                  <a:pt x="4081" y="323"/>
                </a:lnTo>
                <a:lnTo>
                  <a:pt x="4084" y="326"/>
                </a:lnTo>
                <a:lnTo>
                  <a:pt x="4085" y="328"/>
                </a:lnTo>
                <a:lnTo>
                  <a:pt x="4107" y="337"/>
                </a:lnTo>
                <a:lnTo>
                  <a:pt x="4106" y="339"/>
                </a:lnTo>
                <a:lnTo>
                  <a:pt x="4106" y="340"/>
                </a:lnTo>
                <a:lnTo>
                  <a:pt x="4105" y="343"/>
                </a:lnTo>
                <a:lnTo>
                  <a:pt x="4105" y="346"/>
                </a:lnTo>
                <a:lnTo>
                  <a:pt x="4105" y="348"/>
                </a:lnTo>
                <a:lnTo>
                  <a:pt x="4105" y="349"/>
                </a:lnTo>
                <a:lnTo>
                  <a:pt x="4106" y="350"/>
                </a:lnTo>
                <a:lnTo>
                  <a:pt x="4106" y="352"/>
                </a:lnTo>
                <a:lnTo>
                  <a:pt x="4107" y="352"/>
                </a:lnTo>
                <a:lnTo>
                  <a:pt x="4109" y="354"/>
                </a:lnTo>
                <a:lnTo>
                  <a:pt x="4112" y="355"/>
                </a:lnTo>
                <a:lnTo>
                  <a:pt x="4118" y="358"/>
                </a:lnTo>
                <a:lnTo>
                  <a:pt x="4121" y="360"/>
                </a:lnTo>
                <a:lnTo>
                  <a:pt x="4123" y="361"/>
                </a:lnTo>
                <a:lnTo>
                  <a:pt x="4124" y="362"/>
                </a:lnTo>
                <a:lnTo>
                  <a:pt x="4125" y="363"/>
                </a:lnTo>
                <a:lnTo>
                  <a:pt x="4125" y="364"/>
                </a:lnTo>
                <a:lnTo>
                  <a:pt x="4126" y="365"/>
                </a:lnTo>
                <a:lnTo>
                  <a:pt x="4126" y="368"/>
                </a:lnTo>
                <a:lnTo>
                  <a:pt x="4126" y="371"/>
                </a:lnTo>
                <a:lnTo>
                  <a:pt x="4128" y="374"/>
                </a:lnTo>
                <a:lnTo>
                  <a:pt x="4129" y="377"/>
                </a:lnTo>
                <a:lnTo>
                  <a:pt x="4132" y="383"/>
                </a:lnTo>
                <a:lnTo>
                  <a:pt x="4133" y="385"/>
                </a:lnTo>
                <a:lnTo>
                  <a:pt x="4133" y="387"/>
                </a:lnTo>
                <a:lnTo>
                  <a:pt x="4134" y="390"/>
                </a:lnTo>
                <a:lnTo>
                  <a:pt x="4135" y="393"/>
                </a:lnTo>
                <a:lnTo>
                  <a:pt x="4136" y="396"/>
                </a:lnTo>
                <a:lnTo>
                  <a:pt x="4137" y="399"/>
                </a:lnTo>
                <a:lnTo>
                  <a:pt x="4138" y="400"/>
                </a:lnTo>
                <a:lnTo>
                  <a:pt x="4139" y="401"/>
                </a:lnTo>
                <a:lnTo>
                  <a:pt x="4140" y="401"/>
                </a:lnTo>
                <a:lnTo>
                  <a:pt x="4141" y="402"/>
                </a:lnTo>
                <a:lnTo>
                  <a:pt x="4142" y="402"/>
                </a:lnTo>
                <a:lnTo>
                  <a:pt x="4143" y="403"/>
                </a:lnTo>
                <a:lnTo>
                  <a:pt x="4146" y="404"/>
                </a:lnTo>
                <a:lnTo>
                  <a:pt x="4149" y="406"/>
                </a:lnTo>
                <a:lnTo>
                  <a:pt x="4151" y="408"/>
                </a:lnTo>
                <a:lnTo>
                  <a:pt x="4154" y="412"/>
                </a:lnTo>
                <a:lnTo>
                  <a:pt x="4156" y="414"/>
                </a:lnTo>
                <a:lnTo>
                  <a:pt x="4157" y="414"/>
                </a:lnTo>
                <a:lnTo>
                  <a:pt x="4159" y="415"/>
                </a:lnTo>
                <a:lnTo>
                  <a:pt x="4161" y="416"/>
                </a:lnTo>
                <a:lnTo>
                  <a:pt x="4163" y="416"/>
                </a:lnTo>
                <a:lnTo>
                  <a:pt x="4165" y="416"/>
                </a:lnTo>
                <a:lnTo>
                  <a:pt x="4167" y="416"/>
                </a:lnTo>
                <a:lnTo>
                  <a:pt x="4168" y="415"/>
                </a:lnTo>
                <a:lnTo>
                  <a:pt x="4169" y="414"/>
                </a:lnTo>
                <a:lnTo>
                  <a:pt x="4170" y="414"/>
                </a:lnTo>
                <a:lnTo>
                  <a:pt x="4173" y="412"/>
                </a:lnTo>
                <a:lnTo>
                  <a:pt x="4175" y="411"/>
                </a:lnTo>
                <a:lnTo>
                  <a:pt x="4177" y="410"/>
                </a:lnTo>
                <a:lnTo>
                  <a:pt x="4179" y="410"/>
                </a:lnTo>
                <a:lnTo>
                  <a:pt x="4181" y="410"/>
                </a:lnTo>
                <a:lnTo>
                  <a:pt x="4183" y="410"/>
                </a:lnTo>
                <a:lnTo>
                  <a:pt x="4186" y="410"/>
                </a:lnTo>
                <a:lnTo>
                  <a:pt x="4186" y="410"/>
                </a:lnTo>
                <a:lnTo>
                  <a:pt x="4187" y="409"/>
                </a:lnTo>
                <a:lnTo>
                  <a:pt x="4187" y="409"/>
                </a:lnTo>
                <a:lnTo>
                  <a:pt x="4187" y="408"/>
                </a:lnTo>
                <a:lnTo>
                  <a:pt x="4187" y="405"/>
                </a:lnTo>
                <a:lnTo>
                  <a:pt x="4187" y="402"/>
                </a:lnTo>
                <a:lnTo>
                  <a:pt x="4186" y="396"/>
                </a:lnTo>
                <a:lnTo>
                  <a:pt x="4186" y="394"/>
                </a:lnTo>
                <a:lnTo>
                  <a:pt x="4186" y="393"/>
                </a:lnTo>
                <a:lnTo>
                  <a:pt x="4186" y="392"/>
                </a:lnTo>
                <a:lnTo>
                  <a:pt x="4186" y="391"/>
                </a:lnTo>
                <a:lnTo>
                  <a:pt x="4188" y="387"/>
                </a:lnTo>
                <a:lnTo>
                  <a:pt x="4190" y="378"/>
                </a:lnTo>
                <a:lnTo>
                  <a:pt x="4194" y="364"/>
                </a:lnTo>
                <a:lnTo>
                  <a:pt x="4186" y="324"/>
                </a:lnTo>
                <a:lnTo>
                  <a:pt x="4186" y="296"/>
                </a:lnTo>
                <a:lnTo>
                  <a:pt x="4186" y="274"/>
                </a:lnTo>
                <a:lnTo>
                  <a:pt x="4187" y="265"/>
                </a:lnTo>
                <a:lnTo>
                  <a:pt x="4187" y="259"/>
                </a:lnTo>
                <a:lnTo>
                  <a:pt x="4188" y="255"/>
                </a:lnTo>
                <a:lnTo>
                  <a:pt x="4189" y="250"/>
                </a:lnTo>
                <a:lnTo>
                  <a:pt x="4192" y="238"/>
                </a:lnTo>
                <a:lnTo>
                  <a:pt x="4193" y="232"/>
                </a:lnTo>
                <a:lnTo>
                  <a:pt x="4194" y="226"/>
                </a:lnTo>
                <a:lnTo>
                  <a:pt x="4194" y="221"/>
                </a:lnTo>
                <a:lnTo>
                  <a:pt x="4194" y="218"/>
                </a:lnTo>
                <a:lnTo>
                  <a:pt x="4194" y="216"/>
                </a:lnTo>
                <a:lnTo>
                  <a:pt x="4194" y="212"/>
                </a:lnTo>
                <a:lnTo>
                  <a:pt x="4194" y="209"/>
                </a:lnTo>
                <a:lnTo>
                  <a:pt x="4194" y="199"/>
                </a:lnTo>
                <a:lnTo>
                  <a:pt x="4195" y="176"/>
                </a:lnTo>
                <a:lnTo>
                  <a:pt x="4196" y="164"/>
                </a:lnTo>
                <a:lnTo>
                  <a:pt x="4196" y="153"/>
                </a:lnTo>
                <a:lnTo>
                  <a:pt x="4196" y="149"/>
                </a:lnTo>
                <a:lnTo>
                  <a:pt x="4195" y="145"/>
                </a:lnTo>
                <a:lnTo>
                  <a:pt x="4195" y="141"/>
                </a:lnTo>
                <a:lnTo>
                  <a:pt x="4194" y="139"/>
                </a:lnTo>
                <a:lnTo>
                  <a:pt x="4194" y="137"/>
                </a:lnTo>
                <a:lnTo>
                  <a:pt x="4193" y="134"/>
                </a:lnTo>
                <a:lnTo>
                  <a:pt x="4193" y="131"/>
                </a:lnTo>
                <a:lnTo>
                  <a:pt x="4193" y="126"/>
                </a:lnTo>
                <a:lnTo>
                  <a:pt x="4192" y="117"/>
                </a:lnTo>
                <a:lnTo>
                  <a:pt x="4192" y="107"/>
                </a:lnTo>
                <a:lnTo>
                  <a:pt x="4192" y="89"/>
                </a:lnTo>
                <a:lnTo>
                  <a:pt x="4191" y="82"/>
                </a:lnTo>
                <a:lnTo>
                  <a:pt x="4191" y="79"/>
                </a:lnTo>
                <a:lnTo>
                  <a:pt x="4191" y="77"/>
                </a:lnTo>
                <a:lnTo>
                  <a:pt x="4190" y="74"/>
                </a:lnTo>
                <a:lnTo>
                  <a:pt x="4189" y="71"/>
                </a:lnTo>
                <a:lnTo>
                  <a:pt x="4189" y="68"/>
                </a:lnTo>
                <a:lnTo>
                  <a:pt x="4188" y="65"/>
                </a:lnTo>
                <a:lnTo>
                  <a:pt x="4189" y="64"/>
                </a:lnTo>
                <a:lnTo>
                  <a:pt x="4189" y="62"/>
                </a:lnTo>
                <a:lnTo>
                  <a:pt x="4190" y="61"/>
                </a:lnTo>
                <a:lnTo>
                  <a:pt x="4190" y="60"/>
                </a:lnTo>
                <a:lnTo>
                  <a:pt x="4191" y="59"/>
                </a:lnTo>
                <a:lnTo>
                  <a:pt x="4193" y="59"/>
                </a:lnTo>
                <a:lnTo>
                  <a:pt x="4194" y="58"/>
                </a:lnTo>
                <a:lnTo>
                  <a:pt x="4196" y="58"/>
                </a:lnTo>
                <a:lnTo>
                  <a:pt x="4198" y="58"/>
                </a:lnTo>
                <a:lnTo>
                  <a:pt x="4200" y="58"/>
                </a:lnTo>
                <a:lnTo>
                  <a:pt x="4202" y="57"/>
                </a:lnTo>
                <a:lnTo>
                  <a:pt x="4204" y="57"/>
                </a:lnTo>
                <a:lnTo>
                  <a:pt x="4207" y="56"/>
                </a:lnTo>
                <a:lnTo>
                  <a:pt x="4210" y="54"/>
                </a:lnTo>
                <a:lnTo>
                  <a:pt x="4213" y="52"/>
                </a:lnTo>
                <a:lnTo>
                  <a:pt x="4214" y="51"/>
                </a:lnTo>
                <a:lnTo>
                  <a:pt x="4216" y="50"/>
                </a:lnTo>
                <a:lnTo>
                  <a:pt x="4228" y="50"/>
                </a:lnTo>
                <a:lnTo>
                  <a:pt x="4242" y="45"/>
                </a:lnTo>
                <a:lnTo>
                  <a:pt x="4272" y="35"/>
                </a:lnTo>
                <a:lnTo>
                  <a:pt x="4289" y="30"/>
                </a:lnTo>
                <a:lnTo>
                  <a:pt x="4304" y="25"/>
                </a:lnTo>
                <a:lnTo>
                  <a:pt x="4315" y="21"/>
                </a:lnTo>
                <a:lnTo>
                  <a:pt x="4319" y="19"/>
                </a:lnTo>
                <a:lnTo>
                  <a:pt x="4321" y="18"/>
                </a:lnTo>
                <a:lnTo>
                  <a:pt x="4323" y="17"/>
                </a:lnTo>
                <a:lnTo>
                  <a:pt x="4328" y="14"/>
                </a:lnTo>
                <a:lnTo>
                  <a:pt x="4339" y="9"/>
                </a:lnTo>
                <a:lnTo>
                  <a:pt x="4350" y="5"/>
                </a:lnTo>
                <a:lnTo>
                  <a:pt x="4354" y="4"/>
                </a:lnTo>
                <a:lnTo>
                  <a:pt x="4356" y="3"/>
                </a:lnTo>
                <a:lnTo>
                  <a:pt x="4358" y="2"/>
                </a:lnTo>
                <a:lnTo>
                  <a:pt x="4360" y="1"/>
                </a:lnTo>
                <a:lnTo>
                  <a:pt x="4363" y="0"/>
                </a:lnTo>
                <a:close/>
              </a:path>
            </a:pathLst>
          </a:custGeom>
          <a:noFill/>
          <a:ln w="9525" cap="flat">
            <a:solidFill>
              <a:srgbClr val="222A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Rectangle 612"/>
          <p:cNvSpPr>
            <a:spLocks noChangeArrowheads="1"/>
          </p:cNvSpPr>
          <p:nvPr/>
        </p:nvSpPr>
        <p:spPr bwMode="auto">
          <a:xfrm>
            <a:off x="4840288" y="4814888"/>
            <a:ext cx="871538" cy="463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Rectangle 613"/>
          <p:cNvSpPr>
            <a:spLocks noChangeArrowheads="1"/>
          </p:cNvSpPr>
          <p:nvPr/>
        </p:nvSpPr>
        <p:spPr bwMode="auto">
          <a:xfrm>
            <a:off x="4727575" y="4814888"/>
            <a:ext cx="1084263" cy="722312"/>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Freeform 614"/>
          <p:cNvSpPr>
            <a:spLocks noEditPoints="1"/>
          </p:cNvSpPr>
          <p:nvPr/>
        </p:nvSpPr>
        <p:spPr bwMode="auto">
          <a:xfrm>
            <a:off x="5811838" y="5124449"/>
            <a:ext cx="814388" cy="231775"/>
          </a:xfrm>
          <a:custGeom>
            <a:avLst/>
            <a:gdLst>
              <a:gd name="T0" fmla="*/ 0 w 579"/>
              <a:gd name="T1" fmla="*/ 8 h 204"/>
              <a:gd name="T2" fmla="*/ 537 w 579"/>
              <a:gd name="T3" fmla="*/ 187 h 204"/>
              <a:gd name="T4" fmla="*/ 540 w 579"/>
              <a:gd name="T5" fmla="*/ 179 h 204"/>
              <a:gd name="T6" fmla="*/ 3 w 579"/>
              <a:gd name="T7" fmla="*/ 0 h 204"/>
              <a:gd name="T8" fmla="*/ 0 w 579"/>
              <a:gd name="T9" fmla="*/ 8 h 204"/>
              <a:gd name="T10" fmla="*/ 523 w 579"/>
              <a:gd name="T11" fmla="*/ 204 h 204"/>
              <a:gd name="T12" fmla="*/ 579 w 579"/>
              <a:gd name="T13" fmla="*/ 196 h 204"/>
              <a:gd name="T14" fmla="*/ 539 w 579"/>
              <a:gd name="T15" fmla="*/ 157 h 204"/>
              <a:gd name="T16" fmla="*/ 523 w 579"/>
              <a:gd name="T1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9" h="204">
                <a:moveTo>
                  <a:pt x="0" y="8"/>
                </a:moveTo>
                <a:lnTo>
                  <a:pt x="537" y="187"/>
                </a:lnTo>
                <a:lnTo>
                  <a:pt x="540" y="179"/>
                </a:lnTo>
                <a:lnTo>
                  <a:pt x="3" y="0"/>
                </a:lnTo>
                <a:lnTo>
                  <a:pt x="0" y="8"/>
                </a:lnTo>
                <a:close/>
                <a:moveTo>
                  <a:pt x="523" y="204"/>
                </a:moveTo>
                <a:lnTo>
                  <a:pt x="579" y="196"/>
                </a:lnTo>
                <a:lnTo>
                  <a:pt x="539" y="157"/>
                </a:lnTo>
                <a:lnTo>
                  <a:pt x="523" y="204"/>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0855" name="Picture 6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925" y="4883503"/>
            <a:ext cx="1010311"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 name="Picture 6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709" y="5269011"/>
            <a:ext cx="679450" cy="23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7" name="Picture 6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940" y="4624140"/>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18"/>
          <p:cNvSpPr>
            <a:spLocks noChangeArrowheads="1"/>
          </p:cNvSpPr>
          <p:nvPr/>
        </p:nvSpPr>
        <p:spPr bwMode="auto">
          <a:xfrm>
            <a:off x="4872038" y="1989138"/>
            <a:ext cx="893763" cy="534988"/>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 name="Freeform 619"/>
          <p:cNvSpPr>
            <a:spLocks noEditPoints="1"/>
          </p:cNvSpPr>
          <p:nvPr/>
        </p:nvSpPr>
        <p:spPr bwMode="auto">
          <a:xfrm>
            <a:off x="5811838" y="2252663"/>
            <a:ext cx="795338" cy="790575"/>
          </a:xfrm>
          <a:custGeom>
            <a:avLst/>
            <a:gdLst>
              <a:gd name="T0" fmla="*/ 0 w 501"/>
              <a:gd name="T1" fmla="*/ 6 h 498"/>
              <a:gd name="T2" fmla="*/ 468 w 501"/>
              <a:gd name="T3" fmla="*/ 471 h 498"/>
              <a:gd name="T4" fmla="*/ 474 w 501"/>
              <a:gd name="T5" fmla="*/ 465 h 498"/>
              <a:gd name="T6" fmla="*/ 6 w 501"/>
              <a:gd name="T7" fmla="*/ 0 h 498"/>
              <a:gd name="T8" fmla="*/ 0 w 501"/>
              <a:gd name="T9" fmla="*/ 6 h 498"/>
              <a:gd name="T10" fmla="*/ 447 w 501"/>
              <a:gd name="T11" fmla="*/ 480 h 498"/>
              <a:gd name="T12" fmla="*/ 501 w 501"/>
              <a:gd name="T13" fmla="*/ 498 h 498"/>
              <a:gd name="T14" fmla="*/ 483 w 501"/>
              <a:gd name="T15" fmla="*/ 445 h 498"/>
              <a:gd name="T16" fmla="*/ 447 w 501"/>
              <a:gd name="T17" fmla="*/ 48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98">
                <a:moveTo>
                  <a:pt x="0" y="6"/>
                </a:moveTo>
                <a:lnTo>
                  <a:pt x="468" y="471"/>
                </a:lnTo>
                <a:lnTo>
                  <a:pt x="474" y="465"/>
                </a:lnTo>
                <a:lnTo>
                  <a:pt x="6" y="0"/>
                </a:lnTo>
                <a:lnTo>
                  <a:pt x="0" y="6"/>
                </a:lnTo>
                <a:close/>
                <a:moveTo>
                  <a:pt x="447" y="480"/>
                </a:moveTo>
                <a:lnTo>
                  <a:pt x="501" y="498"/>
                </a:lnTo>
                <a:lnTo>
                  <a:pt x="483" y="445"/>
                </a:lnTo>
                <a:lnTo>
                  <a:pt x="447" y="480"/>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 name="Rectangle 620"/>
          <p:cNvSpPr>
            <a:spLocks noChangeArrowheads="1"/>
          </p:cNvSpPr>
          <p:nvPr/>
        </p:nvSpPr>
        <p:spPr bwMode="auto">
          <a:xfrm>
            <a:off x="4933950" y="2132013"/>
            <a:ext cx="776288" cy="327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0861" name="Picture 6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5538" y="2133600"/>
            <a:ext cx="7762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62" name="Picture 6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5538" y="2133600"/>
            <a:ext cx="7762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63" name="Picture 6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7575" y="1849438"/>
            <a:ext cx="2889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624"/>
          <p:cNvSpPr>
            <a:spLocks noChangeArrowheads="1"/>
          </p:cNvSpPr>
          <p:nvPr/>
        </p:nvSpPr>
        <p:spPr bwMode="auto">
          <a:xfrm>
            <a:off x="6919913" y="2354263"/>
            <a:ext cx="896938"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Rectangle 625"/>
          <p:cNvSpPr>
            <a:spLocks noChangeArrowheads="1"/>
          </p:cNvSpPr>
          <p:nvPr/>
        </p:nvSpPr>
        <p:spPr bwMode="auto">
          <a:xfrm>
            <a:off x="6919913" y="2354263"/>
            <a:ext cx="896938" cy="361950"/>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 name="Freeform 626"/>
          <p:cNvSpPr>
            <a:spLocks noEditPoints="1"/>
          </p:cNvSpPr>
          <p:nvPr/>
        </p:nvSpPr>
        <p:spPr bwMode="auto">
          <a:xfrm>
            <a:off x="7367588" y="2717800"/>
            <a:ext cx="296863" cy="615950"/>
          </a:xfrm>
          <a:custGeom>
            <a:avLst/>
            <a:gdLst>
              <a:gd name="T0" fmla="*/ 0 w 187"/>
              <a:gd name="T1" fmla="*/ 4 h 388"/>
              <a:gd name="T2" fmla="*/ 163 w 187"/>
              <a:gd name="T3" fmla="*/ 352 h 388"/>
              <a:gd name="T4" fmla="*/ 171 w 187"/>
              <a:gd name="T5" fmla="*/ 348 h 388"/>
              <a:gd name="T6" fmla="*/ 7 w 187"/>
              <a:gd name="T7" fmla="*/ 0 h 388"/>
              <a:gd name="T8" fmla="*/ 0 w 187"/>
              <a:gd name="T9" fmla="*/ 4 h 388"/>
              <a:gd name="T10" fmla="*/ 141 w 187"/>
              <a:gd name="T11" fmla="*/ 353 h 388"/>
              <a:gd name="T12" fmla="*/ 185 w 187"/>
              <a:gd name="T13" fmla="*/ 388 h 388"/>
              <a:gd name="T14" fmla="*/ 187 w 187"/>
              <a:gd name="T15" fmla="*/ 332 h 388"/>
              <a:gd name="T16" fmla="*/ 141 w 187"/>
              <a:gd name="T17" fmla="*/ 35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388">
                <a:moveTo>
                  <a:pt x="0" y="4"/>
                </a:moveTo>
                <a:lnTo>
                  <a:pt x="163" y="352"/>
                </a:lnTo>
                <a:lnTo>
                  <a:pt x="171" y="348"/>
                </a:lnTo>
                <a:lnTo>
                  <a:pt x="7" y="0"/>
                </a:lnTo>
                <a:lnTo>
                  <a:pt x="0" y="4"/>
                </a:lnTo>
                <a:close/>
                <a:moveTo>
                  <a:pt x="141" y="353"/>
                </a:moveTo>
                <a:lnTo>
                  <a:pt x="185" y="388"/>
                </a:lnTo>
                <a:lnTo>
                  <a:pt x="187" y="332"/>
                </a:lnTo>
                <a:lnTo>
                  <a:pt x="141" y="353"/>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3" name="Rectangle 627"/>
          <p:cNvSpPr>
            <a:spLocks noChangeArrowheads="1"/>
          </p:cNvSpPr>
          <p:nvPr/>
        </p:nvSpPr>
        <p:spPr bwMode="auto">
          <a:xfrm>
            <a:off x="7072313" y="2468563"/>
            <a:ext cx="6731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0868" name="Picture 6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73900" y="2470150"/>
            <a:ext cx="673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69" name="Picture 6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03318" y="2503959"/>
            <a:ext cx="506413" cy="1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0" name="Picture 6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2206625"/>
            <a:ext cx="288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631"/>
          <p:cNvSpPr>
            <a:spLocks noChangeArrowheads="1"/>
          </p:cNvSpPr>
          <p:nvPr/>
        </p:nvSpPr>
        <p:spPr bwMode="auto">
          <a:xfrm>
            <a:off x="10385425" y="4362450"/>
            <a:ext cx="765175" cy="557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Rectangle 632"/>
          <p:cNvSpPr>
            <a:spLocks noChangeArrowheads="1"/>
          </p:cNvSpPr>
          <p:nvPr/>
        </p:nvSpPr>
        <p:spPr bwMode="auto">
          <a:xfrm>
            <a:off x="10385425" y="4362450"/>
            <a:ext cx="765175" cy="557213"/>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6" name="Freeform 633"/>
          <p:cNvSpPr>
            <a:spLocks noEditPoints="1"/>
          </p:cNvSpPr>
          <p:nvPr/>
        </p:nvSpPr>
        <p:spPr bwMode="auto">
          <a:xfrm>
            <a:off x="9578975" y="4641850"/>
            <a:ext cx="812800" cy="323850"/>
          </a:xfrm>
          <a:custGeom>
            <a:avLst/>
            <a:gdLst>
              <a:gd name="T0" fmla="*/ 512 w 512"/>
              <a:gd name="T1" fmla="*/ 8 h 204"/>
              <a:gd name="T2" fmla="*/ 41 w 512"/>
              <a:gd name="T3" fmla="*/ 187 h 204"/>
              <a:gd name="T4" fmla="*/ 38 w 512"/>
              <a:gd name="T5" fmla="*/ 179 h 204"/>
              <a:gd name="T6" fmla="*/ 509 w 512"/>
              <a:gd name="T7" fmla="*/ 0 h 204"/>
              <a:gd name="T8" fmla="*/ 512 w 512"/>
              <a:gd name="T9" fmla="*/ 8 h 204"/>
              <a:gd name="T10" fmla="*/ 57 w 512"/>
              <a:gd name="T11" fmla="*/ 204 h 204"/>
              <a:gd name="T12" fmla="*/ 0 w 512"/>
              <a:gd name="T13" fmla="*/ 198 h 204"/>
              <a:gd name="T14" fmla="*/ 39 w 512"/>
              <a:gd name="T15" fmla="*/ 157 h 204"/>
              <a:gd name="T16" fmla="*/ 57 w 512"/>
              <a:gd name="T1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204">
                <a:moveTo>
                  <a:pt x="512" y="8"/>
                </a:moveTo>
                <a:lnTo>
                  <a:pt x="41" y="187"/>
                </a:lnTo>
                <a:lnTo>
                  <a:pt x="38" y="179"/>
                </a:lnTo>
                <a:lnTo>
                  <a:pt x="509" y="0"/>
                </a:lnTo>
                <a:lnTo>
                  <a:pt x="512" y="8"/>
                </a:lnTo>
                <a:close/>
                <a:moveTo>
                  <a:pt x="57" y="204"/>
                </a:moveTo>
                <a:lnTo>
                  <a:pt x="0" y="198"/>
                </a:lnTo>
                <a:lnTo>
                  <a:pt x="39" y="157"/>
                </a:lnTo>
                <a:lnTo>
                  <a:pt x="57" y="204"/>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0874" name="Picture 6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15600" y="4500563"/>
            <a:ext cx="6032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5" name="Picture 6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82300" y="4570413"/>
            <a:ext cx="393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6" name="Picture 63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82300" y="4570413"/>
            <a:ext cx="393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7" name="Picture 63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852150" y="4606925"/>
            <a:ext cx="2476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8" name="Picture 63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52150" y="4606925"/>
            <a:ext cx="2476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639"/>
          <p:cNvSpPr>
            <a:spLocks noChangeArrowheads="1"/>
          </p:cNvSpPr>
          <p:nvPr/>
        </p:nvSpPr>
        <p:spPr bwMode="auto">
          <a:xfrm>
            <a:off x="10833100" y="4600575"/>
            <a:ext cx="288925" cy="3175"/>
          </a:xfrm>
          <a:prstGeom prst="rect">
            <a:avLst/>
          </a:prstGeom>
          <a:solidFill>
            <a:srgbClr val="D8E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Rectangle 640"/>
          <p:cNvSpPr>
            <a:spLocks noChangeArrowheads="1"/>
          </p:cNvSpPr>
          <p:nvPr/>
        </p:nvSpPr>
        <p:spPr bwMode="auto">
          <a:xfrm>
            <a:off x="10833100" y="4603750"/>
            <a:ext cx="288925" cy="3175"/>
          </a:xfrm>
          <a:prstGeom prst="rect">
            <a:avLst/>
          </a:prstGeom>
          <a:solidFill>
            <a:srgbClr val="D7E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Rectangle 641"/>
          <p:cNvSpPr>
            <a:spLocks noChangeArrowheads="1"/>
          </p:cNvSpPr>
          <p:nvPr/>
        </p:nvSpPr>
        <p:spPr bwMode="auto">
          <a:xfrm>
            <a:off x="10833100" y="4606925"/>
            <a:ext cx="288925" cy="3175"/>
          </a:xfrm>
          <a:prstGeom prst="rect">
            <a:avLst/>
          </a:prstGeom>
          <a:solidFill>
            <a:srgbClr val="D5E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Rectangle 642"/>
          <p:cNvSpPr>
            <a:spLocks noChangeArrowheads="1"/>
          </p:cNvSpPr>
          <p:nvPr/>
        </p:nvSpPr>
        <p:spPr bwMode="auto">
          <a:xfrm>
            <a:off x="10833100" y="4610100"/>
            <a:ext cx="288925" cy="3175"/>
          </a:xfrm>
          <a:prstGeom prst="rect">
            <a:avLst/>
          </a:prstGeom>
          <a:solidFill>
            <a:srgbClr val="D3E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Rectangle 643"/>
          <p:cNvSpPr>
            <a:spLocks noChangeArrowheads="1"/>
          </p:cNvSpPr>
          <p:nvPr/>
        </p:nvSpPr>
        <p:spPr bwMode="auto">
          <a:xfrm>
            <a:off x="10833100" y="4613275"/>
            <a:ext cx="288925" cy="3175"/>
          </a:xfrm>
          <a:prstGeom prst="rect">
            <a:avLst/>
          </a:prstGeom>
          <a:solidFill>
            <a:srgbClr val="D2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Rectangle 644"/>
          <p:cNvSpPr>
            <a:spLocks noChangeArrowheads="1"/>
          </p:cNvSpPr>
          <p:nvPr/>
        </p:nvSpPr>
        <p:spPr bwMode="auto">
          <a:xfrm>
            <a:off x="10833100" y="4616450"/>
            <a:ext cx="288925" cy="3175"/>
          </a:xfrm>
          <a:prstGeom prst="rect">
            <a:avLst/>
          </a:prstGeom>
          <a:solidFill>
            <a:srgbClr val="D0E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Rectangle 645"/>
          <p:cNvSpPr>
            <a:spLocks noChangeArrowheads="1"/>
          </p:cNvSpPr>
          <p:nvPr/>
        </p:nvSpPr>
        <p:spPr bwMode="auto">
          <a:xfrm>
            <a:off x="10833100" y="4619625"/>
            <a:ext cx="288925" cy="3175"/>
          </a:xfrm>
          <a:prstGeom prst="rect">
            <a:avLst/>
          </a:prstGeom>
          <a:solidFill>
            <a:srgbClr val="CFE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Rectangle 646"/>
          <p:cNvSpPr>
            <a:spLocks noChangeArrowheads="1"/>
          </p:cNvSpPr>
          <p:nvPr/>
        </p:nvSpPr>
        <p:spPr bwMode="auto">
          <a:xfrm>
            <a:off x="10833100" y="4622800"/>
            <a:ext cx="288925" cy="3175"/>
          </a:xfrm>
          <a:prstGeom prst="rect">
            <a:avLst/>
          </a:prstGeom>
          <a:solidFill>
            <a:srgbClr val="CD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Rectangle 647"/>
          <p:cNvSpPr>
            <a:spLocks noChangeArrowheads="1"/>
          </p:cNvSpPr>
          <p:nvPr/>
        </p:nvSpPr>
        <p:spPr bwMode="auto">
          <a:xfrm>
            <a:off x="10833100" y="4625975"/>
            <a:ext cx="288925" cy="3175"/>
          </a:xfrm>
          <a:prstGeom prst="rect">
            <a:avLst/>
          </a:prstGeom>
          <a:solidFill>
            <a:srgbClr val="CB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Rectangle 648"/>
          <p:cNvSpPr>
            <a:spLocks noChangeArrowheads="1"/>
          </p:cNvSpPr>
          <p:nvPr/>
        </p:nvSpPr>
        <p:spPr bwMode="auto">
          <a:xfrm>
            <a:off x="10833100" y="4629150"/>
            <a:ext cx="288925" cy="3175"/>
          </a:xfrm>
          <a:prstGeom prst="rect">
            <a:avLst/>
          </a:prstGeom>
          <a:solidFill>
            <a:srgbClr val="CAE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Rectangle 649"/>
          <p:cNvSpPr>
            <a:spLocks noChangeArrowheads="1"/>
          </p:cNvSpPr>
          <p:nvPr/>
        </p:nvSpPr>
        <p:spPr bwMode="auto">
          <a:xfrm>
            <a:off x="10833100" y="4632325"/>
            <a:ext cx="288925" cy="3175"/>
          </a:xfrm>
          <a:prstGeom prst="rect">
            <a:avLst/>
          </a:prstGeom>
          <a:solidFill>
            <a:srgbClr val="C8E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Rectangle 650"/>
          <p:cNvSpPr>
            <a:spLocks noChangeArrowheads="1"/>
          </p:cNvSpPr>
          <p:nvPr/>
        </p:nvSpPr>
        <p:spPr bwMode="auto">
          <a:xfrm>
            <a:off x="10833100" y="4635500"/>
            <a:ext cx="288925" cy="3175"/>
          </a:xfrm>
          <a:prstGeom prst="rect">
            <a:avLst/>
          </a:prstGeom>
          <a:solidFill>
            <a:srgbClr val="C7E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Rectangle 651"/>
          <p:cNvSpPr>
            <a:spLocks noChangeArrowheads="1"/>
          </p:cNvSpPr>
          <p:nvPr/>
        </p:nvSpPr>
        <p:spPr bwMode="auto">
          <a:xfrm>
            <a:off x="10833100" y="4638675"/>
            <a:ext cx="288925" cy="3175"/>
          </a:xfrm>
          <a:prstGeom prst="rect">
            <a:avLst/>
          </a:prstGeom>
          <a:solidFill>
            <a:srgbClr val="C5E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Rectangle 652"/>
          <p:cNvSpPr>
            <a:spLocks noChangeArrowheads="1"/>
          </p:cNvSpPr>
          <p:nvPr/>
        </p:nvSpPr>
        <p:spPr bwMode="auto">
          <a:xfrm>
            <a:off x="10833100" y="4641850"/>
            <a:ext cx="288925" cy="3175"/>
          </a:xfrm>
          <a:prstGeom prst="rect">
            <a:avLst/>
          </a:prstGeom>
          <a:solidFill>
            <a:srgbClr val="C3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Rectangle 653"/>
          <p:cNvSpPr>
            <a:spLocks noChangeArrowheads="1"/>
          </p:cNvSpPr>
          <p:nvPr/>
        </p:nvSpPr>
        <p:spPr bwMode="auto">
          <a:xfrm>
            <a:off x="10833100" y="4645025"/>
            <a:ext cx="288925" cy="3175"/>
          </a:xfrm>
          <a:prstGeom prst="rect">
            <a:avLst/>
          </a:prstGeom>
          <a:solidFill>
            <a:srgbClr val="C2E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Rectangle 654"/>
          <p:cNvSpPr>
            <a:spLocks noChangeArrowheads="1"/>
          </p:cNvSpPr>
          <p:nvPr/>
        </p:nvSpPr>
        <p:spPr bwMode="auto">
          <a:xfrm>
            <a:off x="10833100" y="4648200"/>
            <a:ext cx="288925" cy="3175"/>
          </a:xfrm>
          <a:prstGeom prst="rect">
            <a:avLst/>
          </a:prstGeom>
          <a:solidFill>
            <a:srgbClr val="C0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Rectangle 655"/>
          <p:cNvSpPr>
            <a:spLocks noChangeArrowheads="1"/>
          </p:cNvSpPr>
          <p:nvPr/>
        </p:nvSpPr>
        <p:spPr bwMode="auto">
          <a:xfrm>
            <a:off x="10833100" y="4651375"/>
            <a:ext cx="288925" cy="3175"/>
          </a:xfrm>
          <a:prstGeom prst="rect">
            <a:avLst/>
          </a:prstGeom>
          <a:solidFill>
            <a:srgbClr val="BFE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Rectangle 656"/>
          <p:cNvSpPr>
            <a:spLocks noChangeArrowheads="1"/>
          </p:cNvSpPr>
          <p:nvPr/>
        </p:nvSpPr>
        <p:spPr bwMode="auto">
          <a:xfrm>
            <a:off x="10833100" y="4654550"/>
            <a:ext cx="288925" cy="3175"/>
          </a:xfrm>
          <a:prstGeom prst="rect">
            <a:avLst/>
          </a:prstGeom>
          <a:solidFill>
            <a:srgbClr val="BDE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Rectangle 657"/>
          <p:cNvSpPr>
            <a:spLocks noChangeArrowheads="1"/>
          </p:cNvSpPr>
          <p:nvPr/>
        </p:nvSpPr>
        <p:spPr bwMode="auto">
          <a:xfrm>
            <a:off x="10833100" y="4657725"/>
            <a:ext cx="288925" cy="3175"/>
          </a:xfrm>
          <a:prstGeom prst="rect">
            <a:avLst/>
          </a:prstGeom>
          <a:solidFill>
            <a:srgbClr val="BBE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Rectangle 658"/>
          <p:cNvSpPr>
            <a:spLocks noChangeArrowheads="1"/>
          </p:cNvSpPr>
          <p:nvPr/>
        </p:nvSpPr>
        <p:spPr bwMode="auto">
          <a:xfrm>
            <a:off x="10833100" y="4660900"/>
            <a:ext cx="288925" cy="3175"/>
          </a:xfrm>
          <a:prstGeom prst="rect">
            <a:avLst/>
          </a:prstGeom>
          <a:solidFill>
            <a:srgbClr val="BAE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Rectangle 659"/>
          <p:cNvSpPr>
            <a:spLocks noChangeArrowheads="1"/>
          </p:cNvSpPr>
          <p:nvPr/>
        </p:nvSpPr>
        <p:spPr bwMode="auto">
          <a:xfrm>
            <a:off x="10833100" y="4664075"/>
            <a:ext cx="288925" cy="3175"/>
          </a:xfrm>
          <a:prstGeom prst="rect">
            <a:avLst/>
          </a:prstGeom>
          <a:solidFill>
            <a:srgbClr val="B8E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Rectangle 660"/>
          <p:cNvSpPr>
            <a:spLocks noChangeArrowheads="1"/>
          </p:cNvSpPr>
          <p:nvPr/>
        </p:nvSpPr>
        <p:spPr bwMode="auto">
          <a:xfrm>
            <a:off x="10833100" y="4667250"/>
            <a:ext cx="288925" cy="3175"/>
          </a:xfrm>
          <a:prstGeom prst="rect">
            <a:avLst/>
          </a:prstGeom>
          <a:solidFill>
            <a:srgbClr val="B7E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Rectangle 661"/>
          <p:cNvSpPr>
            <a:spLocks noChangeArrowheads="1"/>
          </p:cNvSpPr>
          <p:nvPr/>
        </p:nvSpPr>
        <p:spPr bwMode="auto">
          <a:xfrm>
            <a:off x="10833100" y="4670425"/>
            <a:ext cx="288925" cy="3175"/>
          </a:xfrm>
          <a:prstGeom prst="rect">
            <a:avLst/>
          </a:prstGeom>
          <a:solidFill>
            <a:srgbClr val="B5E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Rectangle 662"/>
          <p:cNvSpPr>
            <a:spLocks noChangeArrowheads="1"/>
          </p:cNvSpPr>
          <p:nvPr/>
        </p:nvSpPr>
        <p:spPr bwMode="auto">
          <a:xfrm>
            <a:off x="10833100" y="4673600"/>
            <a:ext cx="288925" cy="3175"/>
          </a:xfrm>
          <a:prstGeom prst="rect">
            <a:avLst/>
          </a:prstGeom>
          <a:solidFill>
            <a:srgbClr val="B3D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Rectangle 663"/>
          <p:cNvSpPr>
            <a:spLocks noChangeArrowheads="1"/>
          </p:cNvSpPr>
          <p:nvPr/>
        </p:nvSpPr>
        <p:spPr bwMode="auto">
          <a:xfrm>
            <a:off x="10833100" y="4676775"/>
            <a:ext cx="288925" cy="3175"/>
          </a:xfrm>
          <a:prstGeom prst="rect">
            <a:avLst/>
          </a:prstGeom>
          <a:solidFill>
            <a:srgbClr val="B2D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Rectangle 664"/>
          <p:cNvSpPr>
            <a:spLocks noChangeArrowheads="1"/>
          </p:cNvSpPr>
          <p:nvPr/>
        </p:nvSpPr>
        <p:spPr bwMode="auto">
          <a:xfrm>
            <a:off x="10833100" y="4679950"/>
            <a:ext cx="288925" cy="3175"/>
          </a:xfrm>
          <a:prstGeom prst="rect">
            <a:avLst/>
          </a:prstGeom>
          <a:solidFill>
            <a:srgbClr val="B0D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Rectangle 665"/>
          <p:cNvSpPr>
            <a:spLocks noChangeArrowheads="1"/>
          </p:cNvSpPr>
          <p:nvPr/>
        </p:nvSpPr>
        <p:spPr bwMode="auto">
          <a:xfrm>
            <a:off x="10833100" y="4683125"/>
            <a:ext cx="288925" cy="3175"/>
          </a:xfrm>
          <a:prstGeom prst="rect">
            <a:avLst/>
          </a:prstGeom>
          <a:solidFill>
            <a:srgbClr val="AFD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Rectangle 666"/>
          <p:cNvSpPr>
            <a:spLocks noChangeArrowheads="1"/>
          </p:cNvSpPr>
          <p:nvPr/>
        </p:nvSpPr>
        <p:spPr bwMode="auto">
          <a:xfrm>
            <a:off x="10833100" y="4686300"/>
            <a:ext cx="288925" cy="3175"/>
          </a:xfrm>
          <a:prstGeom prst="rect">
            <a:avLst/>
          </a:prstGeom>
          <a:solidFill>
            <a:srgbClr val="ADD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Rectangle 667"/>
          <p:cNvSpPr>
            <a:spLocks noChangeArrowheads="1"/>
          </p:cNvSpPr>
          <p:nvPr/>
        </p:nvSpPr>
        <p:spPr bwMode="auto">
          <a:xfrm>
            <a:off x="10833100" y="4689475"/>
            <a:ext cx="288925" cy="3175"/>
          </a:xfrm>
          <a:prstGeom prst="rect">
            <a:avLst/>
          </a:prstGeom>
          <a:solidFill>
            <a:srgbClr val="ABD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Rectangle 668"/>
          <p:cNvSpPr>
            <a:spLocks noChangeArrowheads="1"/>
          </p:cNvSpPr>
          <p:nvPr/>
        </p:nvSpPr>
        <p:spPr bwMode="auto">
          <a:xfrm>
            <a:off x="10833100" y="4692650"/>
            <a:ext cx="288925" cy="3175"/>
          </a:xfrm>
          <a:prstGeom prst="rect">
            <a:avLst/>
          </a:prstGeom>
          <a:solidFill>
            <a:srgbClr val="AAD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Rectangle 669"/>
          <p:cNvSpPr>
            <a:spLocks noChangeArrowheads="1"/>
          </p:cNvSpPr>
          <p:nvPr/>
        </p:nvSpPr>
        <p:spPr bwMode="auto">
          <a:xfrm>
            <a:off x="10833100" y="4695825"/>
            <a:ext cx="288925" cy="3175"/>
          </a:xfrm>
          <a:prstGeom prst="rect">
            <a:avLst/>
          </a:prstGeom>
          <a:solidFill>
            <a:srgbClr val="A8D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Rectangle 670"/>
          <p:cNvSpPr>
            <a:spLocks noChangeArrowheads="1"/>
          </p:cNvSpPr>
          <p:nvPr/>
        </p:nvSpPr>
        <p:spPr bwMode="auto">
          <a:xfrm>
            <a:off x="10833100" y="4699000"/>
            <a:ext cx="288925" cy="3175"/>
          </a:xfrm>
          <a:prstGeom prst="rect">
            <a:avLst/>
          </a:prstGeom>
          <a:solidFill>
            <a:srgbClr val="A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Rectangle 671"/>
          <p:cNvSpPr>
            <a:spLocks noChangeArrowheads="1"/>
          </p:cNvSpPr>
          <p:nvPr/>
        </p:nvSpPr>
        <p:spPr bwMode="auto">
          <a:xfrm>
            <a:off x="10833100" y="4702175"/>
            <a:ext cx="288925" cy="3175"/>
          </a:xfrm>
          <a:prstGeom prst="rect">
            <a:avLst/>
          </a:prstGeom>
          <a:solidFill>
            <a:srgbClr val="A5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Rectangle 672"/>
          <p:cNvSpPr>
            <a:spLocks noChangeArrowheads="1"/>
          </p:cNvSpPr>
          <p:nvPr/>
        </p:nvSpPr>
        <p:spPr bwMode="auto">
          <a:xfrm>
            <a:off x="10833100" y="4705350"/>
            <a:ext cx="288925" cy="3175"/>
          </a:xfrm>
          <a:prstGeom prst="rect">
            <a:avLst/>
          </a:prstGeom>
          <a:solidFill>
            <a:srgbClr val="A3D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Rectangle 673"/>
          <p:cNvSpPr>
            <a:spLocks noChangeArrowheads="1"/>
          </p:cNvSpPr>
          <p:nvPr/>
        </p:nvSpPr>
        <p:spPr bwMode="auto">
          <a:xfrm>
            <a:off x="10833100" y="4708525"/>
            <a:ext cx="288925" cy="3175"/>
          </a:xfrm>
          <a:prstGeom prst="rect">
            <a:avLst/>
          </a:prstGeom>
          <a:solidFill>
            <a:srgbClr val="A1D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Rectangle 674"/>
          <p:cNvSpPr>
            <a:spLocks noChangeArrowheads="1"/>
          </p:cNvSpPr>
          <p:nvPr/>
        </p:nvSpPr>
        <p:spPr bwMode="auto">
          <a:xfrm>
            <a:off x="10833100" y="4711700"/>
            <a:ext cx="288925" cy="3175"/>
          </a:xfrm>
          <a:prstGeom prst="rect">
            <a:avLst/>
          </a:prstGeom>
          <a:solidFill>
            <a:srgbClr val="9ED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Rectangle 675"/>
          <p:cNvSpPr>
            <a:spLocks noChangeArrowheads="1"/>
          </p:cNvSpPr>
          <p:nvPr/>
        </p:nvSpPr>
        <p:spPr bwMode="auto">
          <a:xfrm>
            <a:off x="10833100" y="4714875"/>
            <a:ext cx="288925" cy="3175"/>
          </a:xfrm>
          <a:prstGeom prst="rect">
            <a:avLst/>
          </a:prstGeom>
          <a:solidFill>
            <a:srgbClr val="9CD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16" name="Rectangle 676"/>
          <p:cNvSpPr>
            <a:spLocks noChangeArrowheads="1"/>
          </p:cNvSpPr>
          <p:nvPr/>
        </p:nvSpPr>
        <p:spPr bwMode="auto">
          <a:xfrm>
            <a:off x="10833100" y="4718050"/>
            <a:ext cx="288925" cy="3175"/>
          </a:xfrm>
          <a:prstGeom prst="rect">
            <a:avLst/>
          </a:prstGeom>
          <a:solidFill>
            <a:srgbClr val="9AD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17" name="Rectangle 677"/>
          <p:cNvSpPr>
            <a:spLocks noChangeArrowheads="1"/>
          </p:cNvSpPr>
          <p:nvPr/>
        </p:nvSpPr>
        <p:spPr bwMode="auto">
          <a:xfrm>
            <a:off x="10833100" y="4721225"/>
            <a:ext cx="288925" cy="3175"/>
          </a:xfrm>
          <a:prstGeom prst="rect">
            <a:avLst/>
          </a:prstGeom>
          <a:solidFill>
            <a:srgbClr val="98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18" name="Rectangle 678"/>
          <p:cNvSpPr>
            <a:spLocks noChangeArrowheads="1"/>
          </p:cNvSpPr>
          <p:nvPr/>
        </p:nvSpPr>
        <p:spPr bwMode="auto">
          <a:xfrm>
            <a:off x="10833100" y="4724400"/>
            <a:ext cx="288925" cy="3175"/>
          </a:xfrm>
          <a:prstGeom prst="rect">
            <a:avLst/>
          </a:prstGeom>
          <a:solidFill>
            <a:srgbClr val="96D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19" name="Rectangle 679"/>
          <p:cNvSpPr>
            <a:spLocks noChangeArrowheads="1"/>
          </p:cNvSpPr>
          <p:nvPr/>
        </p:nvSpPr>
        <p:spPr bwMode="auto">
          <a:xfrm>
            <a:off x="10833100" y="4727575"/>
            <a:ext cx="288925" cy="3175"/>
          </a:xfrm>
          <a:prstGeom prst="rect">
            <a:avLst/>
          </a:prstGeom>
          <a:solidFill>
            <a:srgbClr val="93D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20" name="Rectangle 680"/>
          <p:cNvSpPr>
            <a:spLocks noChangeArrowheads="1"/>
          </p:cNvSpPr>
          <p:nvPr/>
        </p:nvSpPr>
        <p:spPr bwMode="auto">
          <a:xfrm>
            <a:off x="10833100" y="4730750"/>
            <a:ext cx="288925" cy="3175"/>
          </a:xfrm>
          <a:prstGeom prst="rect">
            <a:avLst/>
          </a:prstGeom>
          <a:solidFill>
            <a:srgbClr val="91D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21" name="Rectangle 681"/>
          <p:cNvSpPr>
            <a:spLocks noChangeArrowheads="1"/>
          </p:cNvSpPr>
          <p:nvPr/>
        </p:nvSpPr>
        <p:spPr bwMode="auto">
          <a:xfrm>
            <a:off x="10833100" y="4733925"/>
            <a:ext cx="288925" cy="3175"/>
          </a:xfrm>
          <a:prstGeom prst="rect">
            <a:avLst/>
          </a:prstGeom>
          <a:solidFill>
            <a:srgbClr val="8FD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22" name="Rectangle 682"/>
          <p:cNvSpPr>
            <a:spLocks noChangeArrowheads="1"/>
          </p:cNvSpPr>
          <p:nvPr/>
        </p:nvSpPr>
        <p:spPr bwMode="auto">
          <a:xfrm>
            <a:off x="10833100" y="4737100"/>
            <a:ext cx="288925" cy="3175"/>
          </a:xfrm>
          <a:prstGeom prst="rect">
            <a:avLst/>
          </a:prstGeom>
          <a:solidFill>
            <a:srgbClr val="8DD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23" name="Rectangle 683"/>
          <p:cNvSpPr>
            <a:spLocks noChangeArrowheads="1"/>
          </p:cNvSpPr>
          <p:nvPr/>
        </p:nvSpPr>
        <p:spPr bwMode="auto">
          <a:xfrm>
            <a:off x="10833100" y="4740275"/>
            <a:ext cx="288925" cy="3175"/>
          </a:xfrm>
          <a:prstGeom prst="rect">
            <a:avLst/>
          </a:prstGeom>
          <a:solidFill>
            <a:srgbClr val="8AC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24" name="Rectangle 684"/>
          <p:cNvSpPr>
            <a:spLocks noChangeArrowheads="1"/>
          </p:cNvSpPr>
          <p:nvPr/>
        </p:nvSpPr>
        <p:spPr bwMode="auto">
          <a:xfrm>
            <a:off x="10833100" y="4743450"/>
            <a:ext cx="288925" cy="3175"/>
          </a:xfrm>
          <a:prstGeom prst="rect">
            <a:avLst/>
          </a:prstGeom>
          <a:solidFill>
            <a:srgbClr val="88C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25" name="Rectangle 685"/>
          <p:cNvSpPr>
            <a:spLocks noChangeArrowheads="1"/>
          </p:cNvSpPr>
          <p:nvPr/>
        </p:nvSpPr>
        <p:spPr bwMode="auto">
          <a:xfrm>
            <a:off x="10833100" y="4746625"/>
            <a:ext cx="288925" cy="3175"/>
          </a:xfrm>
          <a:prstGeom prst="rect">
            <a:avLst/>
          </a:prstGeom>
          <a:solidFill>
            <a:srgbClr val="86C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26" name="Rectangle 686"/>
          <p:cNvSpPr>
            <a:spLocks noChangeArrowheads="1"/>
          </p:cNvSpPr>
          <p:nvPr/>
        </p:nvSpPr>
        <p:spPr bwMode="auto">
          <a:xfrm>
            <a:off x="10833100" y="4749800"/>
            <a:ext cx="288925" cy="3175"/>
          </a:xfrm>
          <a:prstGeom prst="rect">
            <a:avLst/>
          </a:prstGeom>
          <a:solidFill>
            <a:srgbClr val="84C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27" name="Rectangle 687"/>
          <p:cNvSpPr>
            <a:spLocks noChangeArrowheads="1"/>
          </p:cNvSpPr>
          <p:nvPr/>
        </p:nvSpPr>
        <p:spPr bwMode="auto">
          <a:xfrm>
            <a:off x="10833100" y="4752975"/>
            <a:ext cx="288925" cy="3175"/>
          </a:xfrm>
          <a:prstGeom prst="rect">
            <a:avLst/>
          </a:prstGeom>
          <a:solidFill>
            <a:srgbClr val="81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28" name="Rectangle 688"/>
          <p:cNvSpPr>
            <a:spLocks noChangeArrowheads="1"/>
          </p:cNvSpPr>
          <p:nvPr/>
        </p:nvSpPr>
        <p:spPr bwMode="auto">
          <a:xfrm>
            <a:off x="10833100" y="4756150"/>
            <a:ext cx="288925" cy="3175"/>
          </a:xfrm>
          <a:prstGeom prst="rect">
            <a:avLst/>
          </a:prstGeom>
          <a:solidFill>
            <a:srgbClr val="7FC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29" name="Rectangle 689"/>
          <p:cNvSpPr>
            <a:spLocks noChangeArrowheads="1"/>
          </p:cNvSpPr>
          <p:nvPr/>
        </p:nvSpPr>
        <p:spPr bwMode="auto">
          <a:xfrm>
            <a:off x="10833100" y="4600575"/>
            <a:ext cx="288925" cy="158750"/>
          </a:xfrm>
          <a:prstGeom prst="rect">
            <a:avLst/>
          </a:prstGeom>
          <a:noFill/>
          <a:ln w="9525" cap="flat">
            <a:solidFill>
              <a:srgbClr val="26A0F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30" name="Rectangle 690"/>
          <p:cNvSpPr>
            <a:spLocks noChangeArrowheads="1"/>
          </p:cNvSpPr>
          <p:nvPr/>
        </p:nvSpPr>
        <p:spPr bwMode="auto">
          <a:xfrm>
            <a:off x="10933113" y="4645025"/>
            <a:ext cx="138113"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931" name="Picture 69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250488" y="4229100"/>
            <a:ext cx="288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1" name="Rectangle 692"/>
          <p:cNvSpPr>
            <a:spLocks noChangeArrowheads="1"/>
          </p:cNvSpPr>
          <p:nvPr/>
        </p:nvSpPr>
        <p:spPr bwMode="auto">
          <a:xfrm>
            <a:off x="10188575" y="3378200"/>
            <a:ext cx="1298575" cy="492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32" name="Rectangle 693"/>
          <p:cNvSpPr>
            <a:spLocks noChangeArrowheads="1"/>
          </p:cNvSpPr>
          <p:nvPr/>
        </p:nvSpPr>
        <p:spPr bwMode="auto">
          <a:xfrm>
            <a:off x="10188575" y="3378200"/>
            <a:ext cx="1298575" cy="492125"/>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33" name="Freeform 694"/>
          <p:cNvSpPr>
            <a:spLocks noEditPoints="1"/>
          </p:cNvSpPr>
          <p:nvPr/>
        </p:nvSpPr>
        <p:spPr bwMode="auto">
          <a:xfrm>
            <a:off x="9618663" y="3632200"/>
            <a:ext cx="581025" cy="855663"/>
          </a:xfrm>
          <a:custGeom>
            <a:avLst/>
            <a:gdLst>
              <a:gd name="T0" fmla="*/ 366 w 366"/>
              <a:gd name="T1" fmla="*/ 4 h 539"/>
              <a:gd name="T2" fmla="*/ 27 w 366"/>
              <a:gd name="T3" fmla="*/ 506 h 539"/>
              <a:gd name="T4" fmla="*/ 20 w 366"/>
              <a:gd name="T5" fmla="*/ 502 h 539"/>
              <a:gd name="T6" fmla="*/ 359 w 366"/>
              <a:gd name="T7" fmla="*/ 0 h 539"/>
              <a:gd name="T8" fmla="*/ 366 w 366"/>
              <a:gd name="T9" fmla="*/ 4 h 539"/>
              <a:gd name="T10" fmla="*/ 49 w 366"/>
              <a:gd name="T11" fmla="*/ 511 h 539"/>
              <a:gd name="T12" fmla="*/ 0 w 366"/>
              <a:gd name="T13" fmla="*/ 539 h 539"/>
              <a:gd name="T14" fmla="*/ 7 w 366"/>
              <a:gd name="T15" fmla="*/ 483 h 539"/>
              <a:gd name="T16" fmla="*/ 49 w 366"/>
              <a:gd name="T17" fmla="*/ 51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39">
                <a:moveTo>
                  <a:pt x="366" y="4"/>
                </a:moveTo>
                <a:lnTo>
                  <a:pt x="27" y="506"/>
                </a:lnTo>
                <a:lnTo>
                  <a:pt x="20" y="502"/>
                </a:lnTo>
                <a:lnTo>
                  <a:pt x="359" y="0"/>
                </a:lnTo>
                <a:lnTo>
                  <a:pt x="366" y="4"/>
                </a:lnTo>
                <a:close/>
                <a:moveTo>
                  <a:pt x="49" y="511"/>
                </a:moveTo>
                <a:lnTo>
                  <a:pt x="0" y="539"/>
                </a:lnTo>
                <a:lnTo>
                  <a:pt x="7" y="483"/>
                </a:lnTo>
                <a:lnTo>
                  <a:pt x="49" y="511"/>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34" name="Rectangle 695"/>
          <p:cNvSpPr>
            <a:spLocks noChangeArrowheads="1"/>
          </p:cNvSpPr>
          <p:nvPr/>
        </p:nvSpPr>
        <p:spPr bwMode="auto">
          <a:xfrm>
            <a:off x="10748963" y="3484563"/>
            <a:ext cx="679450" cy="239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0936" name="Picture 69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750550" y="3486150"/>
            <a:ext cx="6794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7" name="Picture 69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750550" y="3486150"/>
            <a:ext cx="6794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8" name="Picture 6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279063" y="3441700"/>
            <a:ext cx="4032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9" name="Picture 69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042525" y="3233738"/>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0" name="Picture 70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042525" y="3233738"/>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5" name="Rectangle 701"/>
          <p:cNvSpPr>
            <a:spLocks noChangeArrowheads="1"/>
          </p:cNvSpPr>
          <p:nvPr/>
        </p:nvSpPr>
        <p:spPr bwMode="auto">
          <a:xfrm>
            <a:off x="6961188" y="5086350"/>
            <a:ext cx="830263"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36" name="Rectangle 702"/>
          <p:cNvSpPr>
            <a:spLocks noChangeArrowheads="1"/>
          </p:cNvSpPr>
          <p:nvPr/>
        </p:nvSpPr>
        <p:spPr bwMode="auto">
          <a:xfrm>
            <a:off x="6961188" y="5086350"/>
            <a:ext cx="830263" cy="368300"/>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37" name="Freeform 703"/>
          <p:cNvSpPr>
            <a:spLocks noEditPoints="1"/>
          </p:cNvSpPr>
          <p:nvPr/>
        </p:nvSpPr>
        <p:spPr bwMode="auto">
          <a:xfrm>
            <a:off x="7793038" y="4783138"/>
            <a:ext cx="1006475" cy="508000"/>
          </a:xfrm>
          <a:custGeom>
            <a:avLst/>
            <a:gdLst>
              <a:gd name="T0" fmla="*/ 0 w 634"/>
              <a:gd name="T1" fmla="*/ 313 h 320"/>
              <a:gd name="T2" fmla="*/ 594 w 634"/>
              <a:gd name="T3" fmla="*/ 15 h 320"/>
              <a:gd name="T4" fmla="*/ 598 w 634"/>
              <a:gd name="T5" fmla="*/ 22 h 320"/>
              <a:gd name="T6" fmla="*/ 4 w 634"/>
              <a:gd name="T7" fmla="*/ 320 h 320"/>
              <a:gd name="T8" fmla="*/ 0 w 634"/>
              <a:gd name="T9" fmla="*/ 313 h 320"/>
              <a:gd name="T10" fmla="*/ 577 w 634"/>
              <a:gd name="T11" fmla="*/ 0 h 320"/>
              <a:gd name="T12" fmla="*/ 634 w 634"/>
              <a:gd name="T13" fmla="*/ 0 h 320"/>
              <a:gd name="T14" fmla="*/ 600 w 634"/>
              <a:gd name="T15" fmla="*/ 45 h 320"/>
              <a:gd name="T16" fmla="*/ 577 w 634"/>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4" h="320">
                <a:moveTo>
                  <a:pt x="0" y="313"/>
                </a:moveTo>
                <a:lnTo>
                  <a:pt x="594" y="15"/>
                </a:lnTo>
                <a:lnTo>
                  <a:pt x="598" y="22"/>
                </a:lnTo>
                <a:lnTo>
                  <a:pt x="4" y="320"/>
                </a:lnTo>
                <a:lnTo>
                  <a:pt x="0" y="313"/>
                </a:lnTo>
                <a:close/>
                <a:moveTo>
                  <a:pt x="577" y="0"/>
                </a:moveTo>
                <a:lnTo>
                  <a:pt x="634" y="0"/>
                </a:lnTo>
                <a:lnTo>
                  <a:pt x="600" y="45"/>
                </a:lnTo>
                <a:lnTo>
                  <a:pt x="577" y="0"/>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38" name="Rectangle 704"/>
          <p:cNvSpPr>
            <a:spLocks noChangeArrowheads="1"/>
          </p:cNvSpPr>
          <p:nvPr/>
        </p:nvSpPr>
        <p:spPr bwMode="auto">
          <a:xfrm>
            <a:off x="7110413" y="5138738"/>
            <a:ext cx="6096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0945" name="Picture 70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112000" y="5140325"/>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6" name="Picture 70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112000" y="5140325"/>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7" name="Picture 70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16725" y="4945063"/>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9" name="Rectangle 708"/>
          <p:cNvSpPr>
            <a:spLocks noChangeArrowheads="1"/>
          </p:cNvSpPr>
          <p:nvPr/>
        </p:nvSpPr>
        <p:spPr bwMode="auto">
          <a:xfrm>
            <a:off x="7329488" y="5726113"/>
            <a:ext cx="942975"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40" name="Rectangle 709"/>
          <p:cNvSpPr>
            <a:spLocks noChangeArrowheads="1"/>
          </p:cNvSpPr>
          <p:nvPr/>
        </p:nvSpPr>
        <p:spPr bwMode="auto">
          <a:xfrm>
            <a:off x="7329488" y="5726113"/>
            <a:ext cx="942975" cy="381000"/>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41" name="Freeform 710"/>
          <p:cNvSpPr>
            <a:spLocks noEditPoints="1"/>
          </p:cNvSpPr>
          <p:nvPr/>
        </p:nvSpPr>
        <p:spPr bwMode="auto">
          <a:xfrm>
            <a:off x="7823200" y="4994275"/>
            <a:ext cx="1081088" cy="739775"/>
          </a:xfrm>
          <a:custGeom>
            <a:avLst/>
            <a:gdLst>
              <a:gd name="T0" fmla="*/ 0 w 681"/>
              <a:gd name="T1" fmla="*/ 459 h 466"/>
              <a:gd name="T2" fmla="*/ 644 w 681"/>
              <a:gd name="T3" fmla="*/ 21 h 466"/>
              <a:gd name="T4" fmla="*/ 649 w 681"/>
              <a:gd name="T5" fmla="*/ 28 h 466"/>
              <a:gd name="T6" fmla="*/ 5 w 681"/>
              <a:gd name="T7" fmla="*/ 466 h 466"/>
              <a:gd name="T8" fmla="*/ 0 w 681"/>
              <a:gd name="T9" fmla="*/ 459 h 466"/>
              <a:gd name="T10" fmla="*/ 625 w 681"/>
              <a:gd name="T11" fmla="*/ 8 h 466"/>
              <a:gd name="T12" fmla="*/ 681 w 681"/>
              <a:gd name="T13" fmla="*/ 0 h 466"/>
              <a:gd name="T14" fmla="*/ 654 w 681"/>
              <a:gd name="T15" fmla="*/ 50 h 466"/>
              <a:gd name="T16" fmla="*/ 625 w 681"/>
              <a:gd name="T17" fmla="*/ 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466">
                <a:moveTo>
                  <a:pt x="0" y="459"/>
                </a:moveTo>
                <a:lnTo>
                  <a:pt x="644" y="21"/>
                </a:lnTo>
                <a:lnTo>
                  <a:pt x="649" y="28"/>
                </a:lnTo>
                <a:lnTo>
                  <a:pt x="5" y="466"/>
                </a:lnTo>
                <a:lnTo>
                  <a:pt x="0" y="459"/>
                </a:lnTo>
                <a:close/>
                <a:moveTo>
                  <a:pt x="625" y="8"/>
                </a:moveTo>
                <a:lnTo>
                  <a:pt x="681" y="0"/>
                </a:lnTo>
                <a:lnTo>
                  <a:pt x="654" y="50"/>
                </a:lnTo>
                <a:lnTo>
                  <a:pt x="625" y="8"/>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0951" name="Picture 71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89825" y="5783263"/>
            <a:ext cx="6762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2" name="Picture 71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89788" y="5591175"/>
            <a:ext cx="2873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42" name="Rectangle 713"/>
          <p:cNvSpPr>
            <a:spLocks noChangeArrowheads="1"/>
          </p:cNvSpPr>
          <p:nvPr/>
        </p:nvSpPr>
        <p:spPr bwMode="auto">
          <a:xfrm>
            <a:off x="9990138" y="5162550"/>
            <a:ext cx="1558925" cy="415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43" name="Rectangle 714"/>
          <p:cNvSpPr>
            <a:spLocks noChangeArrowheads="1"/>
          </p:cNvSpPr>
          <p:nvPr/>
        </p:nvSpPr>
        <p:spPr bwMode="auto">
          <a:xfrm>
            <a:off x="9990138" y="5162550"/>
            <a:ext cx="1558925" cy="415925"/>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44" name="Freeform 715"/>
          <p:cNvSpPr>
            <a:spLocks noEditPoints="1"/>
          </p:cNvSpPr>
          <p:nvPr/>
        </p:nvSpPr>
        <p:spPr bwMode="auto">
          <a:xfrm>
            <a:off x="9228138" y="5349875"/>
            <a:ext cx="739775" cy="93663"/>
          </a:xfrm>
          <a:custGeom>
            <a:avLst/>
            <a:gdLst>
              <a:gd name="T0" fmla="*/ 466 w 466"/>
              <a:gd name="T1" fmla="*/ 8 h 59"/>
              <a:gd name="T2" fmla="*/ 42 w 466"/>
              <a:gd name="T3" fmla="*/ 38 h 59"/>
              <a:gd name="T4" fmla="*/ 41 w 466"/>
              <a:gd name="T5" fmla="*/ 30 h 59"/>
              <a:gd name="T6" fmla="*/ 466 w 466"/>
              <a:gd name="T7" fmla="*/ 0 h 59"/>
              <a:gd name="T8" fmla="*/ 466 w 466"/>
              <a:gd name="T9" fmla="*/ 8 h 59"/>
              <a:gd name="T10" fmla="*/ 52 w 466"/>
              <a:gd name="T11" fmla="*/ 59 h 59"/>
              <a:gd name="T12" fmla="*/ 0 w 466"/>
              <a:gd name="T13" fmla="*/ 37 h 59"/>
              <a:gd name="T14" fmla="*/ 48 w 466"/>
              <a:gd name="T15" fmla="*/ 8 h 59"/>
              <a:gd name="T16" fmla="*/ 52 w 466"/>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59">
                <a:moveTo>
                  <a:pt x="466" y="8"/>
                </a:moveTo>
                <a:lnTo>
                  <a:pt x="42" y="38"/>
                </a:lnTo>
                <a:lnTo>
                  <a:pt x="41" y="30"/>
                </a:lnTo>
                <a:lnTo>
                  <a:pt x="466" y="0"/>
                </a:lnTo>
                <a:lnTo>
                  <a:pt x="466" y="8"/>
                </a:lnTo>
                <a:close/>
                <a:moveTo>
                  <a:pt x="52" y="59"/>
                </a:moveTo>
                <a:lnTo>
                  <a:pt x="0" y="37"/>
                </a:lnTo>
                <a:lnTo>
                  <a:pt x="48" y="8"/>
                </a:lnTo>
                <a:lnTo>
                  <a:pt x="52" y="59"/>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0956" name="Picture 7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839325" y="5022850"/>
            <a:ext cx="2984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 name="Picture 7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490200" y="5210175"/>
            <a:ext cx="30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45" name="Rectangle 718"/>
          <p:cNvSpPr>
            <a:spLocks noChangeArrowheads="1"/>
          </p:cNvSpPr>
          <p:nvPr/>
        </p:nvSpPr>
        <p:spPr bwMode="auto">
          <a:xfrm>
            <a:off x="10152063" y="5226050"/>
            <a:ext cx="301625" cy="290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0959" name="Picture 719"/>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0153650" y="5227638"/>
            <a:ext cx="3016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0" name="Picture 720"/>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0153650" y="5227638"/>
            <a:ext cx="3016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1" name="Picture 7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814050" y="5291138"/>
            <a:ext cx="44608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2" name="Picture 72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1269663" y="5243513"/>
            <a:ext cx="2238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3" name="Picture 723"/>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1269663" y="5243513"/>
            <a:ext cx="2238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46" name="Rectangle 724"/>
          <p:cNvSpPr>
            <a:spLocks noChangeArrowheads="1"/>
          </p:cNvSpPr>
          <p:nvPr/>
        </p:nvSpPr>
        <p:spPr bwMode="auto">
          <a:xfrm>
            <a:off x="6983413" y="3813175"/>
            <a:ext cx="876300" cy="554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47" name="Rectangle 725"/>
          <p:cNvSpPr>
            <a:spLocks noChangeArrowheads="1"/>
          </p:cNvSpPr>
          <p:nvPr/>
        </p:nvSpPr>
        <p:spPr bwMode="auto">
          <a:xfrm>
            <a:off x="6983413" y="3813175"/>
            <a:ext cx="876300" cy="554038"/>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48" name="Freeform 726"/>
          <p:cNvSpPr>
            <a:spLocks noEditPoints="1"/>
          </p:cNvSpPr>
          <p:nvPr/>
        </p:nvSpPr>
        <p:spPr bwMode="auto">
          <a:xfrm>
            <a:off x="7847013" y="4071938"/>
            <a:ext cx="606425" cy="458788"/>
          </a:xfrm>
          <a:custGeom>
            <a:avLst/>
            <a:gdLst>
              <a:gd name="T0" fmla="*/ 5 w 382"/>
              <a:gd name="T1" fmla="*/ 0 h 289"/>
              <a:gd name="T2" fmla="*/ 351 w 382"/>
              <a:gd name="T3" fmla="*/ 261 h 289"/>
              <a:gd name="T4" fmla="*/ 346 w 382"/>
              <a:gd name="T5" fmla="*/ 267 h 289"/>
              <a:gd name="T6" fmla="*/ 0 w 382"/>
              <a:gd name="T7" fmla="*/ 6 h 289"/>
              <a:gd name="T8" fmla="*/ 5 w 382"/>
              <a:gd name="T9" fmla="*/ 0 h 289"/>
              <a:gd name="T10" fmla="*/ 357 w 382"/>
              <a:gd name="T11" fmla="*/ 239 h 289"/>
              <a:gd name="T12" fmla="*/ 382 w 382"/>
              <a:gd name="T13" fmla="*/ 289 h 289"/>
              <a:gd name="T14" fmla="*/ 327 w 382"/>
              <a:gd name="T15" fmla="*/ 279 h 289"/>
              <a:gd name="T16" fmla="*/ 357 w 382"/>
              <a:gd name="T17" fmla="*/ 23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289">
                <a:moveTo>
                  <a:pt x="5" y="0"/>
                </a:moveTo>
                <a:lnTo>
                  <a:pt x="351" y="261"/>
                </a:lnTo>
                <a:lnTo>
                  <a:pt x="346" y="267"/>
                </a:lnTo>
                <a:lnTo>
                  <a:pt x="0" y="6"/>
                </a:lnTo>
                <a:lnTo>
                  <a:pt x="5" y="0"/>
                </a:lnTo>
                <a:close/>
                <a:moveTo>
                  <a:pt x="357" y="239"/>
                </a:moveTo>
                <a:lnTo>
                  <a:pt x="382" y="289"/>
                </a:lnTo>
                <a:lnTo>
                  <a:pt x="327" y="279"/>
                </a:lnTo>
                <a:lnTo>
                  <a:pt x="357" y="239"/>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0967" name="Picture 72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140575" y="3848100"/>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8" name="Picture 72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840538" y="3662363"/>
            <a:ext cx="284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9" name="Picture 729"/>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165975" y="4168775"/>
            <a:ext cx="5778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70" name="Picture 730"/>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165975" y="4168775"/>
            <a:ext cx="5778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49" name="Rectangle 731"/>
          <p:cNvSpPr>
            <a:spLocks noChangeArrowheads="1"/>
          </p:cNvSpPr>
          <p:nvPr/>
        </p:nvSpPr>
        <p:spPr bwMode="auto">
          <a:xfrm>
            <a:off x="7926388" y="3057525"/>
            <a:ext cx="974725"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50" name="Rectangle 732"/>
          <p:cNvSpPr>
            <a:spLocks noChangeArrowheads="1"/>
          </p:cNvSpPr>
          <p:nvPr/>
        </p:nvSpPr>
        <p:spPr bwMode="auto">
          <a:xfrm>
            <a:off x="7926388" y="3057525"/>
            <a:ext cx="974725" cy="381000"/>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51" name="Freeform 733"/>
          <p:cNvSpPr>
            <a:spLocks noEditPoints="1"/>
          </p:cNvSpPr>
          <p:nvPr/>
        </p:nvSpPr>
        <p:spPr bwMode="auto">
          <a:xfrm>
            <a:off x="8434388" y="3448050"/>
            <a:ext cx="79375" cy="855663"/>
          </a:xfrm>
          <a:custGeom>
            <a:avLst/>
            <a:gdLst>
              <a:gd name="T0" fmla="*/ 39 w 50"/>
              <a:gd name="T1" fmla="*/ 0 h 539"/>
              <a:gd name="T2" fmla="*/ 29 w 50"/>
              <a:gd name="T3" fmla="*/ 497 h 539"/>
              <a:gd name="T4" fmla="*/ 21 w 50"/>
              <a:gd name="T5" fmla="*/ 497 h 539"/>
              <a:gd name="T6" fmla="*/ 30 w 50"/>
              <a:gd name="T7" fmla="*/ 0 h 539"/>
              <a:gd name="T8" fmla="*/ 39 w 50"/>
              <a:gd name="T9" fmla="*/ 0 h 539"/>
              <a:gd name="T10" fmla="*/ 50 w 50"/>
              <a:gd name="T11" fmla="*/ 489 h 539"/>
              <a:gd name="T12" fmla="*/ 24 w 50"/>
              <a:gd name="T13" fmla="*/ 539 h 539"/>
              <a:gd name="T14" fmla="*/ 0 w 50"/>
              <a:gd name="T15" fmla="*/ 488 h 539"/>
              <a:gd name="T16" fmla="*/ 50 w 50"/>
              <a:gd name="T17" fmla="*/ 48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39">
                <a:moveTo>
                  <a:pt x="39" y="0"/>
                </a:moveTo>
                <a:lnTo>
                  <a:pt x="29" y="497"/>
                </a:lnTo>
                <a:lnTo>
                  <a:pt x="21" y="497"/>
                </a:lnTo>
                <a:lnTo>
                  <a:pt x="30" y="0"/>
                </a:lnTo>
                <a:lnTo>
                  <a:pt x="39" y="0"/>
                </a:lnTo>
                <a:close/>
                <a:moveTo>
                  <a:pt x="50" y="489"/>
                </a:moveTo>
                <a:lnTo>
                  <a:pt x="24" y="539"/>
                </a:lnTo>
                <a:lnTo>
                  <a:pt x="0" y="488"/>
                </a:lnTo>
                <a:lnTo>
                  <a:pt x="50" y="489"/>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0974" name="Picture 734"/>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974013" y="3211513"/>
            <a:ext cx="908050"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75" name="Picture 735"/>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974013" y="3211513"/>
            <a:ext cx="908050"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76" name="Picture 73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775575" y="2905125"/>
            <a:ext cx="3016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2" name="Rectangle 737"/>
          <p:cNvSpPr>
            <a:spLocks noChangeArrowheads="1"/>
          </p:cNvSpPr>
          <p:nvPr/>
        </p:nvSpPr>
        <p:spPr bwMode="auto">
          <a:xfrm>
            <a:off x="8467725" y="6100763"/>
            <a:ext cx="1201738" cy="43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53" name="Rectangle 738"/>
          <p:cNvSpPr>
            <a:spLocks noChangeArrowheads="1"/>
          </p:cNvSpPr>
          <p:nvPr/>
        </p:nvSpPr>
        <p:spPr bwMode="auto">
          <a:xfrm>
            <a:off x="8467725" y="6100763"/>
            <a:ext cx="1201738" cy="434975"/>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54" name="Freeform 739"/>
          <p:cNvSpPr>
            <a:spLocks noEditPoints="1"/>
          </p:cNvSpPr>
          <p:nvPr/>
        </p:nvSpPr>
        <p:spPr bwMode="auto">
          <a:xfrm>
            <a:off x="9064625" y="5124450"/>
            <a:ext cx="133350" cy="968375"/>
          </a:xfrm>
          <a:custGeom>
            <a:avLst/>
            <a:gdLst>
              <a:gd name="T0" fmla="*/ 0 w 84"/>
              <a:gd name="T1" fmla="*/ 610 h 610"/>
              <a:gd name="T2" fmla="*/ 55 w 84"/>
              <a:gd name="T3" fmla="*/ 41 h 610"/>
              <a:gd name="T4" fmla="*/ 63 w 84"/>
              <a:gd name="T5" fmla="*/ 42 h 610"/>
              <a:gd name="T6" fmla="*/ 8 w 84"/>
              <a:gd name="T7" fmla="*/ 610 h 610"/>
              <a:gd name="T8" fmla="*/ 0 w 84"/>
              <a:gd name="T9" fmla="*/ 610 h 610"/>
              <a:gd name="T10" fmla="*/ 33 w 84"/>
              <a:gd name="T11" fmla="*/ 48 h 610"/>
              <a:gd name="T12" fmla="*/ 63 w 84"/>
              <a:gd name="T13" fmla="*/ 0 h 610"/>
              <a:gd name="T14" fmla="*/ 84 w 84"/>
              <a:gd name="T15" fmla="*/ 52 h 610"/>
              <a:gd name="T16" fmla="*/ 33 w 84"/>
              <a:gd name="T17" fmla="*/ 48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10">
                <a:moveTo>
                  <a:pt x="0" y="610"/>
                </a:moveTo>
                <a:lnTo>
                  <a:pt x="55" y="41"/>
                </a:lnTo>
                <a:lnTo>
                  <a:pt x="63" y="42"/>
                </a:lnTo>
                <a:lnTo>
                  <a:pt x="8" y="610"/>
                </a:lnTo>
                <a:lnTo>
                  <a:pt x="0" y="610"/>
                </a:lnTo>
                <a:close/>
                <a:moveTo>
                  <a:pt x="33" y="48"/>
                </a:moveTo>
                <a:lnTo>
                  <a:pt x="63" y="0"/>
                </a:lnTo>
                <a:lnTo>
                  <a:pt x="84" y="52"/>
                </a:lnTo>
                <a:lnTo>
                  <a:pt x="33" y="48"/>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0980" name="Picture 74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612188" y="6145213"/>
            <a:ext cx="51276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1" name="Picture 74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332788" y="5953125"/>
            <a:ext cx="276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2" name="Picture 74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9336088" y="6122988"/>
            <a:ext cx="2825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3" name="Picture 74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8759825" y="6334125"/>
            <a:ext cx="62547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8" name="Rectangle 744"/>
          <p:cNvSpPr>
            <a:spLocks noChangeArrowheads="1"/>
          </p:cNvSpPr>
          <p:nvPr/>
        </p:nvSpPr>
        <p:spPr bwMode="auto">
          <a:xfrm>
            <a:off x="8929688" y="3617913"/>
            <a:ext cx="849313" cy="425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59" name="Rectangle 745"/>
          <p:cNvSpPr>
            <a:spLocks noChangeArrowheads="1"/>
          </p:cNvSpPr>
          <p:nvPr/>
        </p:nvSpPr>
        <p:spPr bwMode="auto">
          <a:xfrm>
            <a:off x="8929688" y="3617913"/>
            <a:ext cx="849313" cy="425450"/>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60" name="Freeform 746"/>
          <p:cNvSpPr>
            <a:spLocks noEditPoints="1"/>
          </p:cNvSpPr>
          <p:nvPr/>
        </p:nvSpPr>
        <p:spPr bwMode="auto">
          <a:xfrm>
            <a:off x="9029700" y="4046538"/>
            <a:ext cx="238125" cy="649288"/>
          </a:xfrm>
          <a:custGeom>
            <a:avLst/>
            <a:gdLst>
              <a:gd name="T0" fmla="*/ 150 w 150"/>
              <a:gd name="T1" fmla="*/ 3 h 409"/>
              <a:gd name="T2" fmla="*/ 25 w 150"/>
              <a:gd name="T3" fmla="*/ 371 h 409"/>
              <a:gd name="T4" fmla="*/ 17 w 150"/>
              <a:gd name="T5" fmla="*/ 368 h 409"/>
              <a:gd name="T6" fmla="*/ 142 w 150"/>
              <a:gd name="T7" fmla="*/ 0 h 409"/>
              <a:gd name="T8" fmla="*/ 150 w 150"/>
              <a:gd name="T9" fmla="*/ 3 h 409"/>
              <a:gd name="T10" fmla="*/ 48 w 150"/>
              <a:gd name="T11" fmla="*/ 370 h 409"/>
              <a:gd name="T12" fmla="*/ 8 w 150"/>
              <a:gd name="T13" fmla="*/ 409 h 409"/>
              <a:gd name="T14" fmla="*/ 0 w 150"/>
              <a:gd name="T15" fmla="*/ 354 h 409"/>
              <a:gd name="T16" fmla="*/ 48 w 150"/>
              <a:gd name="T17"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409">
                <a:moveTo>
                  <a:pt x="150" y="3"/>
                </a:moveTo>
                <a:lnTo>
                  <a:pt x="25" y="371"/>
                </a:lnTo>
                <a:lnTo>
                  <a:pt x="17" y="368"/>
                </a:lnTo>
                <a:lnTo>
                  <a:pt x="142" y="0"/>
                </a:lnTo>
                <a:lnTo>
                  <a:pt x="150" y="3"/>
                </a:lnTo>
                <a:close/>
                <a:moveTo>
                  <a:pt x="48" y="370"/>
                </a:moveTo>
                <a:lnTo>
                  <a:pt x="8" y="409"/>
                </a:lnTo>
                <a:lnTo>
                  <a:pt x="0" y="354"/>
                </a:lnTo>
                <a:lnTo>
                  <a:pt x="48" y="370"/>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0987" name="Picture 74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061450" y="3730625"/>
            <a:ext cx="2238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8" name="Picture 748"/>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8785225" y="3479800"/>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9" name="Picture 749"/>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9345613" y="3746500"/>
            <a:ext cx="4016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 name="Picture 750"/>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9345613" y="3746500"/>
            <a:ext cx="4016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64" name="Rectangle 751"/>
          <p:cNvSpPr>
            <a:spLocks noChangeArrowheads="1"/>
          </p:cNvSpPr>
          <p:nvPr/>
        </p:nvSpPr>
        <p:spPr bwMode="auto">
          <a:xfrm>
            <a:off x="6503988" y="4481513"/>
            <a:ext cx="1281113" cy="384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65" name="Rectangle 752"/>
          <p:cNvSpPr>
            <a:spLocks noChangeArrowheads="1"/>
          </p:cNvSpPr>
          <p:nvPr/>
        </p:nvSpPr>
        <p:spPr bwMode="auto">
          <a:xfrm>
            <a:off x="6503988" y="4481513"/>
            <a:ext cx="1281113" cy="384175"/>
          </a:xfrm>
          <a:prstGeom prst="rect">
            <a:avLst/>
          </a:prstGeom>
          <a:noFill/>
          <a:ln w="12700" cap="flat">
            <a:solidFill>
              <a:srgbClr val="F1A1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66" name="Freeform 753"/>
          <p:cNvSpPr>
            <a:spLocks noEditPoints="1"/>
          </p:cNvSpPr>
          <p:nvPr/>
        </p:nvSpPr>
        <p:spPr bwMode="auto">
          <a:xfrm>
            <a:off x="7794625" y="4645025"/>
            <a:ext cx="736600" cy="79375"/>
          </a:xfrm>
          <a:custGeom>
            <a:avLst/>
            <a:gdLst>
              <a:gd name="T0" fmla="*/ 0 w 464"/>
              <a:gd name="T1" fmla="*/ 26 h 50"/>
              <a:gd name="T2" fmla="*/ 422 w 464"/>
              <a:gd name="T3" fmla="*/ 21 h 50"/>
              <a:gd name="T4" fmla="*/ 422 w 464"/>
              <a:gd name="T5" fmla="*/ 29 h 50"/>
              <a:gd name="T6" fmla="*/ 0 w 464"/>
              <a:gd name="T7" fmla="*/ 34 h 50"/>
              <a:gd name="T8" fmla="*/ 0 w 464"/>
              <a:gd name="T9" fmla="*/ 26 h 50"/>
              <a:gd name="T10" fmla="*/ 413 w 464"/>
              <a:gd name="T11" fmla="*/ 0 h 50"/>
              <a:gd name="T12" fmla="*/ 464 w 464"/>
              <a:gd name="T13" fmla="*/ 25 h 50"/>
              <a:gd name="T14" fmla="*/ 413 w 464"/>
              <a:gd name="T15" fmla="*/ 50 h 50"/>
              <a:gd name="T16" fmla="*/ 413 w 464"/>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50">
                <a:moveTo>
                  <a:pt x="0" y="26"/>
                </a:moveTo>
                <a:lnTo>
                  <a:pt x="422" y="21"/>
                </a:lnTo>
                <a:lnTo>
                  <a:pt x="422" y="29"/>
                </a:lnTo>
                <a:lnTo>
                  <a:pt x="0" y="34"/>
                </a:lnTo>
                <a:lnTo>
                  <a:pt x="0" y="26"/>
                </a:lnTo>
                <a:close/>
                <a:moveTo>
                  <a:pt x="413" y="0"/>
                </a:moveTo>
                <a:lnTo>
                  <a:pt x="464" y="25"/>
                </a:lnTo>
                <a:lnTo>
                  <a:pt x="413" y="50"/>
                </a:lnTo>
                <a:lnTo>
                  <a:pt x="413" y="0"/>
                </a:lnTo>
                <a:close/>
              </a:path>
            </a:pathLst>
          </a:custGeom>
          <a:solidFill>
            <a:srgbClr val="F1A138"/>
          </a:solidFill>
          <a:ln w="0" cap="flat">
            <a:solidFill>
              <a:srgbClr val="F1A138"/>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0994" name="Picture 75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362700" y="4340225"/>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 name="Picture 75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423150" y="4513263"/>
            <a:ext cx="330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 name="Picture 75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637338" y="4567238"/>
            <a:ext cx="5619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 name="Picture 757"/>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637338" y="4721225"/>
            <a:ext cx="7572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 name="Imagen 13">
            <a:extLst>
              <a:ext uri="{FF2B5EF4-FFF2-40B4-BE49-F238E27FC236}">
                <a16:creationId xmlns="" xmlns:a16="http://schemas.microsoft.com/office/drawing/2014/main" id="{AA2801AF-3E7C-448B-AE08-2CD067DA138A}"/>
              </a:ext>
            </a:extLst>
          </p:cNvPr>
          <p:cNvPicPr/>
          <p:nvPr/>
        </p:nvPicPr>
        <p:blipFill>
          <a:blip r:embed="rId55" cstate="print">
            <a:extLst>
              <a:ext uri="{28A0092B-C50C-407E-A947-70E740481C1C}">
                <a14:useLocalDpi xmlns:a14="http://schemas.microsoft.com/office/drawing/2010/main" val="0"/>
              </a:ext>
            </a:extLst>
          </a:blip>
          <a:stretch>
            <a:fillRect/>
          </a:stretch>
        </p:blipFill>
        <p:spPr>
          <a:xfrm>
            <a:off x="9335140" y="-72967"/>
            <a:ext cx="2696953" cy="1544103"/>
          </a:xfrm>
          <a:prstGeom prst="rect">
            <a:avLst/>
          </a:prstGeom>
        </p:spPr>
      </p:pic>
    </p:spTree>
    <p:extLst>
      <p:ext uri="{BB962C8B-B14F-4D97-AF65-F5344CB8AC3E}">
        <p14:creationId xmlns:p14="http://schemas.microsoft.com/office/powerpoint/2010/main" val="3357654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bg-BG" dirty="0" smtClean="0"/>
              <a:t>Проектът в един слайд</a:t>
            </a:r>
            <a:endParaRPr lang="en-GB" dirty="0"/>
          </a:p>
        </p:txBody>
      </p:sp>
      <p:sp>
        <p:nvSpPr>
          <p:cNvPr id="5" name="Line 50"/>
          <p:cNvSpPr>
            <a:spLocks noChangeShapeType="1"/>
          </p:cNvSpPr>
          <p:nvPr/>
        </p:nvSpPr>
        <p:spPr bwMode="auto">
          <a:xfrm flipV="1">
            <a:off x="10079189" y="4508621"/>
            <a:ext cx="823308" cy="315914"/>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6" name="Line 50"/>
          <p:cNvSpPr>
            <a:spLocks noChangeShapeType="1"/>
          </p:cNvSpPr>
          <p:nvPr/>
        </p:nvSpPr>
        <p:spPr bwMode="auto">
          <a:xfrm flipV="1">
            <a:off x="10079189" y="4330820"/>
            <a:ext cx="698916" cy="411165"/>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7" name="Line 50"/>
          <p:cNvSpPr>
            <a:spLocks noChangeShapeType="1"/>
          </p:cNvSpPr>
          <p:nvPr/>
        </p:nvSpPr>
        <p:spPr bwMode="auto">
          <a:xfrm>
            <a:off x="10129474" y="5279808"/>
            <a:ext cx="790062" cy="725828"/>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8" name="Line 50"/>
          <p:cNvSpPr>
            <a:spLocks noChangeShapeType="1"/>
          </p:cNvSpPr>
          <p:nvPr/>
        </p:nvSpPr>
        <p:spPr bwMode="auto">
          <a:xfrm>
            <a:off x="10396689" y="5165847"/>
            <a:ext cx="676275" cy="289050"/>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9" name="Line 50"/>
          <p:cNvSpPr>
            <a:spLocks noChangeShapeType="1"/>
          </p:cNvSpPr>
          <p:nvPr/>
        </p:nvSpPr>
        <p:spPr bwMode="auto">
          <a:xfrm>
            <a:off x="10225239" y="4943598"/>
            <a:ext cx="870978" cy="231774"/>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0" name="Line 50"/>
          <p:cNvSpPr>
            <a:spLocks noChangeShapeType="1"/>
          </p:cNvSpPr>
          <p:nvPr/>
        </p:nvSpPr>
        <p:spPr bwMode="auto">
          <a:xfrm flipV="1">
            <a:off x="10285565" y="4713410"/>
            <a:ext cx="722310" cy="106936"/>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1" name="Line 50"/>
          <p:cNvSpPr>
            <a:spLocks noChangeShapeType="1"/>
          </p:cNvSpPr>
          <p:nvPr/>
        </p:nvSpPr>
        <p:spPr bwMode="auto">
          <a:xfrm flipV="1">
            <a:off x="10133164" y="4128832"/>
            <a:ext cx="487362" cy="552287"/>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2" name="Line 49"/>
          <p:cNvSpPr>
            <a:spLocks noChangeShapeType="1"/>
          </p:cNvSpPr>
          <p:nvPr/>
        </p:nvSpPr>
        <p:spPr bwMode="auto">
          <a:xfrm flipV="1">
            <a:off x="4437347" y="4536703"/>
            <a:ext cx="566208" cy="406893"/>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4" name="Line 50"/>
          <p:cNvSpPr>
            <a:spLocks noChangeShapeType="1"/>
          </p:cNvSpPr>
          <p:nvPr/>
        </p:nvSpPr>
        <p:spPr bwMode="auto">
          <a:xfrm flipH="1">
            <a:off x="9910353" y="5396037"/>
            <a:ext cx="52388" cy="833436"/>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8" name="Line 49"/>
          <p:cNvSpPr>
            <a:spLocks noChangeShapeType="1"/>
          </p:cNvSpPr>
          <p:nvPr/>
        </p:nvSpPr>
        <p:spPr bwMode="auto">
          <a:xfrm flipV="1">
            <a:off x="4553681" y="4908145"/>
            <a:ext cx="543570" cy="235536"/>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9" name="Line 49"/>
          <p:cNvSpPr>
            <a:spLocks noChangeShapeType="1"/>
          </p:cNvSpPr>
          <p:nvPr/>
        </p:nvSpPr>
        <p:spPr bwMode="auto">
          <a:xfrm flipV="1">
            <a:off x="4513043" y="4706699"/>
            <a:ext cx="568340" cy="342963"/>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23" name="Line 22"/>
          <p:cNvSpPr>
            <a:spLocks noChangeShapeType="1"/>
          </p:cNvSpPr>
          <p:nvPr/>
        </p:nvSpPr>
        <p:spPr bwMode="auto">
          <a:xfrm flipV="1">
            <a:off x="2844506" y="2276872"/>
            <a:ext cx="869950" cy="322263"/>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4" name="Line 24"/>
          <p:cNvSpPr>
            <a:spLocks noChangeShapeType="1"/>
          </p:cNvSpPr>
          <p:nvPr/>
        </p:nvSpPr>
        <p:spPr bwMode="auto">
          <a:xfrm flipH="1" flipV="1">
            <a:off x="1803244" y="2217386"/>
            <a:ext cx="463707" cy="289399"/>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25" name="Line 25"/>
          <p:cNvSpPr>
            <a:spLocks noChangeShapeType="1"/>
          </p:cNvSpPr>
          <p:nvPr/>
        </p:nvSpPr>
        <p:spPr bwMode="auto">
          <a:xfrm flipH="1">
            <a:off x="2164422" y="3008913"/>
            <a:ext cx="225560" cy="677386"/>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grpSp>
        <p:nvGrpSpPr>
          <p:cNvPr id="60" name="Grupo 59"/>
          <p:cNvGrpSpPr/>
          <p:nvPr/>
        </p:nvGrpSpPr>
        <p:grpSpPr>
          <a:xfrm>
            <a:off x="2120313" y="2251992"/>
            <a:ext cx="881062" cy="865187"/>
            <a:chOff x="2843213" y="2667124"/>
            <a:chExt cx="881062" cy="865187"/>
          </a:xfrm>
        </p:grpSpPr>
        <p:sp>
          <p:nvSpPr>
            <p:cNvPr id="27" name="Oval 18"/>
            <p:cNvSpPr>
              <a:spLocks noChangeArrowheads="1"/>
            </p:cNvSpPr>
            <p:nvPr/>
          </p:nvSpPr>
          <p:spPr bwMode="auto">
            <a:xfrm>
              <a:off x="2843213" y="2667124"/>
              <a:ext cx="866775" cy="865187"/>
            </a:xfrm>
            <a:prstGeom prst="ellipse">
              <a:avLst/>
            </a:prstGeom>
            <a:solidFill>
              <a:schemeClr val="bg1"/>
            </a:solidFill>
            <a:ln w="28575">
              <a:solidFill>
                <a:srgbClr val="33CC33"/>
              </a:solidFill>
              <a:round/>
              <a:headEnd/>
              <a:tailEnd/>
            </a:ln>
          </p:spPr>
          <p:txBody>
            <a:bodyPr wrap="none" lIns="90000" tIns="46800" rIns="90000" bIns="46800" anchor="ctr">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endParaRPr lang="en-US" altLang="en-US" b="0">
                <a:solidFill>
                  <a:schemeClr val="tx1"/>
                </a:solidFill>
              </a:endParaRPr>
            </a:p>
          </p:txBody>
        </p:sp>
        <p:sp>
          <p:nvSpPr>
            <p:cNvPr id="28" name="Text Box 19"/>
            <p:cNvSpPr txBox="1">
              <a:spLocks noChangeArrowheads="1"/>
            </p:cNvSpPr>
            <p:nvPr/>
          </p:nvSpPr>
          <p:spPr bwMode="auto">
            <a:xfrm>
              <a:off x="2857500" y="2884611"/>
              <a:ext cx="866775" cy="3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ctr" eaLnBrk="1" hangingPunct="1">
                <a:lnSpc>
                  <a:spcPts val="1400"/>
                </a:lnSpc>
                <a:spcBef>
                  <a:spcPct val="50000"/>
                </a:spcBef>
                <a:spcAft>
                  <a:spcPct val="0"/>
                </a:spcAft>
                <a:buClrTx/>
                <a:buFontTx/>
                <a:buNone/>
              </a:pPr>
              <a:r>
                <a:rPr lang="bg-BG" altLang="en-US" sz="1100" dirty="0" smtClean="0">
                  <a:solidFill>
                    <a:srgbClr val="002C72"/>
                  </a:solidFill>
                </a:rPr>
                <a:t>Тема от </a:t>
              </a:r>
              <a:r>
                <a:rPr lang="es-ES" altLang="en-US" sz="1100" dirty="0" smtClean="0">
                  <a:solidFill>
                    <a:srgbClr val="002C72"/>
                  </a:solidFill>
                </a:rPr>
                <a:t>H2020 </a:t>
              </a:r>
              <a:endParaRPr lang="es-ES" altLang="en-US" sz="1100" dirty="0">
                <a:solidFill>
                  <a:srgbClr val="002C72"/>
                </a:solidFill>
              </a:endParaRPr>
            </a:p>
          </p:txBody>
        </p:sp>
      </p:grpSp>
      <p:sp>
        <p:nvSpPr>
          <p:cNvPr id="30" name="Text Box 39"/>
          <p:cNvSpPr txBox="1">
            <a:spLocks noChangeArrowheads="1"/>
          </p:cNvSpPr>
          <p:nvPr/>
        </p:nvSpPr>
        <p:spPr bwMode="auto">
          <a:xfrm>
            <a:off x="11150751" y="5775448"/>
            <a:ext cx="86518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ts val="1400"/>
              </a:lnSpc>
              <a:spcAft>
                <a:spcPct val="0"/>
              </a:spcAft>
              <a:buClrTx/>
              <a:buFontTx/>
              <a:buNone/>
            </a:pPr>
            <a:r>
              <a:rPr lang="bg-BG" altLang="en-US" sz="1200" u="sng" dirty="0" smtClean="0"/>
              <a:t>Сърбия</a:t>
            </a:r>
            <a:endParaRPr lang="es-ES" altLang="en-US" sz="1200" u="sng" dirty="0"/>
          </a:p>
        </p:txBody>
      </p:sp>
      <p:sp>
        <p:nvSpPr>
          <p:cNvPr id="31" name="Text Box 41"/>
          <p:cNvSpPr txBox="1">
            <a:spLocks noChangeArrowheads="1"/>
          </p:cNvSpPr>
          <p:nvPr/>
        </p:nvSpPr>
        <p:spPr bwMode="auto">
          <a:xfrm>
            <a:off x="8024138" y="5829423"/>
            <a:ext cx="111048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r" eaLnBrk="1" hangingPunct="1">
              <a:lnSpc>
                <a:spcPts val="1400"/>
              </a:lnSpc>
              <a:spcAft>
                <a:spcPct val="0"/>
              </a:spcAft>
              <a:buClrTx/>
              <a:buFontTx/>
              <a:buNone/>
            </a:pPr>
            <a:r>
              <a:rPr lang="bg-BG" altLang="en-US" sz="1200" u="sng" dirty="0" smtClean="0"/>
              <a:t>Испания</a:t>
            </a:r>
            <a:endParaRPr lang="en-US" altLang="en-US" sz="1200" u="sng" dirty="0"/>
          </a:p>
        </p:txBody>
      </p:sp>
      <p:sp>
        <p:nvSpPr>
          <p:cNvPr id="32" name="Text Box 42"/>
          <p:cNvSpPr txBox="1">
            <a:spLocks noChangeArrowheads="1"/>
          </p:cNvSpPr>
          <p:nvPr/>
        </p:nvSpPr>
        <p:spPr bwMode="auto">
          <a:xfrm>
            <a:off x="8506365" y="6120032"/>
            <a:ext cx="12239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r" eaLnBrk="1" hangingPunct="1">
              <a:lnSpc>
                <a:spcPts val="1400"/>
              </a:lnSpc>
              <a:spcAft>
                <a:spcPct val="0"/>
              </a:spcAft>
              <a:buClrTx/>
              <a:buFontTx/>
              <a:buNone/>
            </a:pPr>
            <a:r>
              <a:rPr lang="bg-BG" altLang="en-US" sz="1200" u="sng" dirty="0" smtClean="0"/>
              <a:t>Румъния</a:t>
            </a:r>
            <a:endParaRPr lang="es-ES" altLang="en-US" sz="1200" u="sng" dirty="0"/>
          </a:p>
        </p:txBody>
      </p:sp>
      <p:grpSp>
        <p:nvGrpSpPr>
          <p:cNvPr id="66" name="Grupo 65"/>
          <p:cNvGrpSpPr/>
          <p:nvPr/>
        </p:nvGrpSpPr>
        <p:grpSpPr>
          <a:xfrm>
            <a:off x="334566" y="2708920"/>
            <a:ext cx="1223962" cy="828675"/>
            <a:chOff x="-856174" y="3471624"/>
            <a:chExt cx="1223962" cy="828675"/>
          </a:xfrm>
        </p:grpSpPr>
        <p:sp>
          <p:nvSpPr>
            <p:cNvPr id="34" name="Oval 43"/>
            <p:cNvSpPr>
              <a:spLocks noChangeArrowheads="1"/>
            </p:cNvSpPr>
            <p:nvPr/>
          </p:nvSpPr>
          <p:spPr bwMode="auto">
            <a:xfrm>
              <a:off x="-673612" y="3471624"/>
              <a:ext cx="828675" cy="828675"/>
            </a:xfrm>
            <a:prstGeom prst="ellipse">
              <a:avLst/>
            </a:prstGeom>
            <a:solidFill>
              <a:schemeClr val="bg1"/>
            </a:solidFill>
            <a:ln w="28575">
              <a:solidFill>
                <a:srgbClr val="33CC33"/>
              </a:solidFill>
              <a:round/>
              <a:headEnd/>
              <a:tailEnd/>
            </a:ln>
          </p:spPr>
          <p:txBody>
            <a:bodyPr lIns="90000" tIns="46800" rIns="90000" bIns="46800" anchor="ctr">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endParaRPr lang="en-US" altLang="en-US" b="0">
                <a:solidFill>
                  <a:schemeClr val="tx1"/>
                </a:solidFill>
              </a:endParaRPr>
            </a:p>
          </p:txBody>
        </p:sp>
        <p:sp>
          <p:nvSpPr>
            <p:cNvPr id="35" name="Text Box 36"/>
            <p:cNvSpPr txBox="1">
              <a:spLocks noChangeArrowheads="1"/>
            </p:cNvSpPr>
            <p:nvPr/>
          </p:nvSpPr>
          <p:spPr bwMode="auto">
            <a:xfrm>
              <a:off x="-856174" y="3708161"/>
              <a:ext cx="12239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ctr" eaLnBrk="1" hangingPunct="1">
                <a:lnSpc>
                  <a:spcPts val="1400"/>
                </a:lnSpc>
                <a:spcAft>
                  <a:spcPct val="0"/>
                </a:spcAft>
                <a:buClrTx/>
                <a:buFontTx/>
                <a:buNone/>
              </a:pPr>
              <a:r>
                <a:rPr lang="es-ES" altLang="en-US" sz="1200" dirty="0" smtClean="0"/>
                <a:t>22 </a:t>
              </a:r>
              <a:r>
                <a:rPr lang="bg-BG" altLang="en-US" sz="1200" dirty="0" smtClean="0"/>
                <a:t>млн.</a:t>
              </a:r>
              <a:r>
                <a:rPr lang="es-ES" altLang="en-US" sz="1200" dirty="0" smtClean="0"/>
                <a:t>€</a:t>
              </a:r>
              <a:endParaRPr lang="es-ES" altLang="en-US" sz="1200" dirty="0"/>
            </a:p>
            <a:p>
              <a:pPr algn="ctr" eaLnBrk="1" hangingPunct="1">
                <a:lnSpc>
                  <a:spcPts val="1400"/>
                </a:lnSpc>
                <a:spcAft>
                  <a:spcPct val="0"/>
                </a:spcAft>
                <a:buClrTx/>
                <a:buFontTx/>
                <a:buNone/>
              </a:pPr>
              <a:r>
                <a:rPr lang="bg-BG" altLang="en-US" sz="1200" dirty="0" smtClean="0"/>
                <a:t>бюджет</a:t>
              </a:r>
              <a:endParaRPr lang="es-ES" altLang="en-US" sz="1200" dirty="0"/>
            </a:p>
          </p:txBody>
        </p:sp>
      </p:grpSp>
      <p:sp>
        <p:nvSpPr>
          <p:cNvPr id="36" name="Line 49"/>
          <p:cNvSpPr>
            <a:spLocks noChangeShapeType="1"/>
          </p:cNvSpPr>
          <p:nvPr/>
        </p:nvSpPr>
        <p:spPr bwMode="auto">
          <a:xfrm flipH="1">
            <a:off x="9223526" y="5234111"/>
            <a:ext cx="508000" cy="555625"/>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 name="Line 50"/>
          <p:cNvSpPr>
            <a:spLocks noChangeShapeType="1"/>
          </p:cNvSpPr>
          <p:nvPr/>
        </p:nvSpPr>
        <p:spPr bwMode="auto">
          <a:xfrm>
            <a:off x="10285564" y="5257923"/>
            <a:ext cx="752475" cy="492125"/>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8" name="Line 52"/>
          <p:cNvSpPr>
            <a:spLocks noChangeShapeType="1"/>
          </p:cNvSpPr>
          <p:nvPr/>
        </p:nvSpPr>
        <p:spPr bwMode="auto">
          <a:xfrm flipH="1">
            <a:off x="9446055" y="5449535"/>
            <a:ext cx="318248" cy="615419"/>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grpSp>
        <p:nvGrpSpPr>
          <p:cNvPr id="61" name="60 Grupo"/>
          <p:cNvGrpSpPr/>
          <p:nvPr/>
        </p:nvGrpSpPr>
        <p:grpSpPr>
          <a:xfrm>
            <a:off x="9349702" y="4527673"/>
            <a:ext cx="1223962" cy="1044575"/>
            <a:chOff x="9349702" y="4527673"/>
            <a:chExt cx="1223962" cy="1044575"/>
          </a:xfrm>
        </p:grpSpPr>
        <p:sp>
          <p:nvSpPr>
            <p:cNvPr id="39" name="Oval 44"/>
            <p:cNvSpPr>
              <a:spLocks noChangeArrowheads="1"/>
            </p:cNvSpPr>
            <p:nvPr/>
          </p:nvSpPr>
          <p:spPr bwMode="auto">
            <a:xfrm>
              <a:off x="9421964" y="4527673"/>
              <a:ext cx="1044575" cy="1044575"/>
            </a:xfrm>
            <a:prstGeom prst="ellipse">
              <a:avLst/>
            </a:prstGeom>
            <a:solidFill>
              <a:schemeClr val="bg1"/>
            </a:solidFill>
            <a:ln w="28575">
              <a:solidFill>
                <a:srgbClr val="33CC33"/>
              </a:solidFill>
              <a:round/>
              <a:headEnd/>
              <a:tailEnd/>
            </a:ln>
          </p:spPr>
          <p:txBody>
            <a:bodyPr lIns="90000" tIns="46800" rIns="90000" bIns="46800" anchor="ctr">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endParaRPr lang="en-US" altLang="en-US" b="0">
                <a:solidFill>
                  <a:schemeClr val="tx1"/>
                </a:solidFill>
              </a:endParaRPr>
            </a:p>
          </p:txBody>
        </p:sp>
        <p:sp>
          <p:nvSpPr>
            <p:cNvPr id="40" name="Text Box 37"/>
            <p:cNvSpPr txBox="1">
              <a:spLocks noChangeArrowheads="1"/>
            </p:cNvSpPr>
            <p:nvPr/>
          </p:nvSpPr>
          <p:spPr bwMode="auto">
            <a:xfrm>
              <a:off x="9349702" y="4870127"/>
              <a:ext cx="122396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ctr" eaLnBrk="1" hangingPunct="1">
                <a:lnSpc>
                  <a:spcPts val="1400"/>
                </a:lnSpc>
                <a:spcAft>
                  <a:spcPct val="0"/>
                </a:spcAft>
                <a:buClrTx/>
                <a:buFontTx/>
                <a:buNone/>
              </a:pPr>
              <a:r>
                <a:rPr lang="es-ES" altLang="en-US" sz="1200" dirty="0" smtClean="0"/>
                <a:t>13</a:t>
              </a:r>
            </a:p>
            <a:p>
              <a:pPr algn="ctr" eaLnBrk="1" hangingPunct="1">
                <a:lnSpc>
                  <a:spcPts val="1400"/>
                </a:lnSpc>
                <a:spcAft>
                  <a:spcPct val="0"/>
                </a:spcAft>
                <a:buClrTx/>
                <a:buFontTx/>
                <a:buNone/>
              </a:pPr>
              <a:r>
                <a:rPr lang="bg-BG" altLang="en-US" sz="1200" dirty="0" smtClean="0"/>
                <a:t>Страни</a:t>
              </a:r>
              <a:endParaRPr lang="es-ES" altLang="en-US" sz="1200" dirty="0"/>
            </a:p>
          </p:txBody>
        </p:sp>
      </p:grpSp>
      <p:grpSp>
        <p:nvGrpSpPr>
          <p:cNvPr id="67" name="66 Grupo"/>
          <p:cNvGrpSpPr/>
          <p:nvPr/>
        </p:nvGrpSpPr>
        <p:grpSpPr>
          <a:xfrm>
            <a:off x="3492130" y="4837269"/>
            <a:ext cx="1346358" cy="849313"/>
            <a:chOff x="3492130" y="4837269"/>
            <a:chExt cx="1346358" cy="849313"/>
          </a:xfrm>
        </p:grpSpPr>
        <p:sp>
          <p:nvSpPr>
            <p:cNvPr id="42" name="Oval 44"/>
            <p:cNvSpPr>
              <a:spLocks noChangeArrowheads="1"/>
            </p:cNvSpPr>
            <p:nvPr/>
          </p:nvSpPr>
          <p:spPr bwMode="auto">
            <a:xfrm>
              <a:off x="3716590" y="4837269"/>
              <a:ext cx="849313" cy="849313"/>
            </a:xfrm>
            <a:prstGeom prst="ellipse">
              <a:avLst/>
            </a:prstGeom>
            <a:solidFill>
              <a:schemeClr val="bg1"/>
            </a:solidFill>
            <a:ln w="28575">
              <a:solidFill>
                <a:srgbClr val="33CC33"/>
              </a:solidFill>
              <a:round/>
              <a:headEnd/>
              <a:tailEnd/>
            </a:ln>
          </p:spPr>
          <p:txBody>
            <a:bodyPr lIns="90000" tIns="46800" rIns="90000" bIns="46800" anchor="ctr">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endParaRPr lang="en-US" altLang="en-US" b="0">
                <a:solidFill>
                  <a:schemeClr val="tx1"/>
                </a:solidFill>
              </a:endParaRPr>
            </a:p>
          </p:txBody>
        </p:sp>
        <p:sp>
          <p:nvSpPr>
            <p:cNvPr id="43" name="Text Box 37"/>
            <p:cNvSpPr txBox="1">
              <a:spLocks noChangeArrowheads="1"/>
            </p:cNvSpPr>
            <p:nvPr/>
          </p:nvSpPr>
          <p:spPr bwMode="auto">
            <a:xfrm>
              <a:off x="3492130" y="5021063"/>
              <a:ext cx="134635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ctr" eaLnBrk="1" hangingPunct="1">
                <a:lnSpc>
                  <a:spcPts val="1400"/>
                </a:lnSpc>
                <a:spcAft>
                  <a:spcPct val="0"/>
                </a:spcAft>
                <a:buClrTx/>
                <a:buFontTx/>
                <a:buNone/>
              </a:pPr>
              <a:r>
                <a:rPr lang="es-ES" altLang="en-US" sz="1200" dirty="0" smtClean="0"/>
                <a:t>9 </a:t>
              </a:r>
              <a:r>
                <a:rPr lang="bg-BG" altLang="en-US" sz="1200" dirty="0" smtClean="0"/>
                <a:t>Пилотни</a:t>
              </a:r>
              <a:endParaRPr lang="es-ES" altLang="en-US" sz="1200" dirty="0" smtClean="0"/>
            </a:p>
            <a:p>
              <a:pPr algn="ctr" eaLnBrk="1" hangingPunct="1">
                <a:lnSpc>
                  <a:spcPts val="1400"/>
                </a:lnSpc>
                <a:spcAft>
                  <a:spcPct val="0"/>
                </a:spcAft>
                <a:buClrTx/>
                <a:buFontTx/>
                <a:buNone/>
              </a:pPr>
              <a:r>
                <a:rPr lang="bg-BG" altLang="en-US" sz="1200" dirty="0" smtClean="0"/>
                <a:t>Клъстъра</a:t>
              </a:r>
            </a:p>
            <a:p>
              <a:pPr algn="ctr" eaLnBrk="1" hangingPunct="1">
                <a:lnSpc>
                  <a:spcPts val="1400"/>
                </a:lnSpc>
                <a:spcAft>
                  <a:spcPct val="0"/>
                </a:spcAft>
                <a:buClrTx/>
                <a:buFontTx/>
                <a:buNone/>
              </a:pPr>
              <a:r>
                <a:rPr lang="bg-BG" altLang="en-US" sz="1200" dirty="0" smtClean="0"/>
                <a:t>(ПК)</a:t>
              </a:r>
              <a:endParaRPr lang="es-ES" altLang="en-US" sz="1200" dirty="0"/>
            </a:p>
          </p:txBody>
        </p:sp>
      </p:grpSp>
      <p:sp>
        <p:nvSpPr>
          <p:cNvPr id="46" name="Text Box 39"/>
          <p:cNvSpPr txBox="1">
            <a:spLocks noChangeArrowheads="1"/>
          </p:cNvSpPr>
          <p:nvPr/>
        </p:nvSpPr>
        <p:spPr bwMode="auto">
          <a:xfrm>
            <a:off x="11007875" y="6047034"/>
            <a:ext cx="86518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ts val="1400"/>
              </a:lnSpc>
              <a:spcAft>
                <a:spcPct val="0"/>
              </a:spcAft>
              <a:buClrTx/>
              <a:buFontTx/>
              <a:buNone/>
            </a:pPr>
            <a:r>
              <a:rPr lang="bg-BG" altLang="en-US" sz="1200" u="sng" dirty="0" smtClean="0"/>
              <a:t>България</a:t>
            </a:r>
            <a:endParaRPr lang="es-ES" altLang="en-US" sz="1200" u="sng" dirty="0"/>
          </a:p>
        </p:txBody>
      </p:sp>
      <p:sp>
        <p:nvSpPr>
          <p:cNvPr id="48" name="Text Box 41"/>
          <p:cNvSpPr txBox="1">
            <a:spLocks noChangeArrowheads="1"/>
          </p:cNvSpPr>
          <p:nvPr/>
        </p:nvSpPr>
        <p:spPr bwMode="auto">
          <a:xfrm>
            <a:off x="5000420" y="4335393"/>
            <a:ext cx="24657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ES_tradnl"/>
            </a:defPPr>
            <a:lvl1pPr>
              <a:lnSpc>
                <a:spcPct val="100000"/>
              </a:lnSpc>
              <a:spcAft>
                <a:spcPct val="0"/>
              </a:spcAft>
              <a:buClrTx/>
              <a:buFontTx/>
              <a:buNone/>
              <a:defRPr sz="1200"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r>
              <a:rPr lang="bg-BG" sz="1050" b="0" dirty="0" smtClean="0"/>
              <a:t>ПК</a:t>
            </a:r>
            <a:r>
              <a:rPr lang="en-US" sz="1050" b="0" dirty="0" smtClean="0"/>
              <a:t>1 </a:t>
            </a:r>
            <a:r>
              <a:rPr lang="bg-BG" sz="1050" b="0" dirty="0" smtClean="0"/>
              <a:t>Регионален оперативен център</a:t>
            </a:r>
            <a:endParaRPr lang="en-US" altLang="en-US" sz="1050" b="0" dirty="0"/>
          </a:p>
        </p:txBody>
      </p:sp>
      <p:sp>
        <p:nvSpPr>
          <p:cNvPr id="51" name="1 Rectángulo"/>
          <p:cNvSpPr>
            <a:spLocks noChangeArrowheads="1"/>
          </p:cNvSpPr>
          <p:nvPr/>
        </p:nvSpPr>
        <p:spPr bwMode="auto">
          <a:xfrm>
            <a:off x="9662120" y="626935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r>
              <a:rPr lang="bg-BG" altLang="en-US" sz="1200" u="sng" dirty="0" smtClean="0"/>
              <a:t>Гърция</a:t>
            </a:r>
            <a:endParaRPr lang="en-US" altLang="en-US" sz="1200" u="sng" dirty="0"/>
          </a:p>
        </p:txBody>
      </p:sp>
      <p:sp>
        <p:nvSpPr>
          <p:cNvPr id="52" name="2 Rectángulo"/>
          <p:cNvSpPr>
            <a:spLocks noChangeArrowheads="1"/>
          </p:cNvSpPr>
          <p:nvPr/>
        </p:nvSpPr>
        <p:spPr bwMode="auto">
          <a:xfrm>
            <a:off x="11065560" y="5303177"/>
            <a:ext cx="1222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r>
              <a:rPr lang="bg-BG" altLang="en-US" sz="1200" u="sng" dirty="0" smtClean="0"/>
              <a:t>Босна и Херцеговина</a:t>
            </a:r>
            <a:endParaRPr lang="en-US" altLang="en-US" sz="1200" u="sng" dirty="0"/>
          </a:p>
        </p:txBody>
      </p:sp>
      <p:sp>
        <p:nvSpPr>
          <p:cNvPr id="53" name="3 Rectángulo"/>
          <p:cNvSpPr>
            <a:spLocks noChangeArrowheads="1"/>
          </p:cNvSpPr>
          <p:nvPr/>
        </p:nvSpPr>
        <p:spPr bwMode="auto">
          <a:xfrm>
            <a:off x="11072964" y="5079651"/>
            <a:ext cx="1119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r>
              <a:rPr lang="bg-BG" altLang="en-US" sz="1200" u="sng" dirty="0" smtClean="0"/>
              <a:t>В. Британия</a:t>
            </a:r>
            <a:endParaRPr lang="en-US" altLang="en-US" sz="1200" u="sng" dirty="0"/>
          </a:p>
        </p:txBody>
      </p:sp>
      <p:sp>
        <p:nvSpPr>
          <p:cNvPr id="54" name="4 Rectángulo"/>
          <p:cNvSpPr>
            <a:spLocks noChangeArrowheads="1"/>
          </p:cNvSpPr>
          <p:nvPr/>
        </p:nvSpPr>
        <p:spPr bwMode="auto">
          <a:xfrm>
            <a:off x="11010067" y="4575027"/>
            <a:ext cx="940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r>
              <a:rPr lang="bg-BG" altLang="en-US" sz="1200" u="sng" dirty="0" smtClean="0"/>
              <a:t>Словения</a:t>
            </a:r>
            <a:endParaRPr lang="en-US" altLang="en-US" sz="1200" u="sng" dirty="0"/>
          </a:p>
        </p:txBody>
      </p:sp>
      <p:sp>
        <p:nvSpPr>
          <p:cNvPr id="55" name="5 Rectángulo"/>
          <p:cNvSpPr>
            <a:spLocks noChangeArrowheads="1"/>
          </p:cNvSpPr>
          <p:nvPr/>
        </p:nvSpPr>
        <p:spPr bwMode="auto">
          <a:xfrm>
            <a:off x="10633227" y="3865680"/>
            <a:ext cx="82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r>
              <a:rPr lang="bg-BG" altLang="en-US" sz="1200" dirty="0" smtClean="0"/>
              <a:t>Австрия</a:t>
            </a:r>
            <a:endParaRPr lang="en-US" altLang="en-US" sz="1200" dirty="0"/>
          </a:p>
        </p:txBody>
      </p:sp>
      <p:sp>
        <p:nvSpPr>
          <p:cNvPr id="56" name="6 Rectángulo"/>
          <p:cNvSpPr>
            <a:spLocks noChangeArrowheads="1"/>
          </p:cNvSpPr>
          <p:nvPr/>
        </p:nvSpPr>
        <p:spPr bwMode="auto">
          <a:xfrm>
            <a:off x="10780297" y="4115171"/>
            <a:ext cx="1031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r>
              <a:rPr lang="bg-BG" altLang="en-US" sz="1200" u="sng" dirty="0" smtClean="0"/>
              <a:t>Македония</a:t>
            </a:r>
            <a:endParaRPr lang="en-US" altLang="en-US" sz="1200" u="sng" dirty="0"/>
          </a:p>
        </p:txBody>
      </p:sp>
      <p:sp>
        <p:nvSpPr>
          <p:cNvPr id="57" name="7 Rectángulo"/>
          <p:cNvSpPr>
            <a:spLocks noChangeArrowheads="1"/>
          </p:cNvSpPr>
          <p:nvPr/>
        </p:nvSpPr>
        <p:spPr bwMode="auto">
          <a:xfrm>
            <a:off x="10904689" y="4334898"/>
            <a:ext cx="102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r>
              <a:rPr lang="bg-BG" altLang="en-US" sz="1200" u="sng" dirty="0" smtClean="0"/>
              <a:t>Черна гора</a:t>
            </a:r>
            <a:endParaRPr lang="en-US" altLang="en-US" sz="1200" u="sng" dirty="0"/>
          </a:p>
        </p:txBody>
      </p:sp>
      <p:sp>
        <p:nvSpPr>
          <p:cNvPr id="58" name="Oval 43"/>
          <p:cNvSpPr>
            <a:spLocks noChangeArrowheads="1"/>
          </p:cNvSpPr>
          <p:nvPr/>
        </p:nvSpPr>
        <p:spPr bwMode="auto">
          <a:xfrm>
            <a:off x="2174580" y="1637426"/>
            <a:ext cx="1373188" cy="393700"/>
          </a:xfrm>
          <a:prstGeom prst="ellipse">
            <a:avLst/>
          </a:prstGeom>
          <a:solidFill>
            <a:schemeClr val="bg1"/>
          </a:solidFill>
          <a:ln w="28575">
            <a:solidFill>
              <a:srgbClr val="33CC33"/>
            </a:solidFill>
            <a:round/>
            <a:headEnd/>
            <a:tailEnd/>
          </a:ln>
        </p:spPr>
        <p:txBody>
          <a:bodyPr lIns="90000" tIns="46800" rIns="90000" bIns="46800" anchor="ctr">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r>
              <a:rPr lang="es-ES" altLang="en-US" sz="1200" dirty="0" smtClean="0"/>
              <a:t>3197 </a:t>
            </a:r>
            <a:r>
              <a:rPr lang="es-ES" altLang="en-US" sz="1200" dirty="0" err="1"/>
              <a:t>PMs</a:t>
            </a:r>
            <a:endParaRPr lang="en-US" altLang="en-US" sz="1200" dirty="0"/>
          </a:p>
        </p:txBody>
      </p:sp>
      <p:grpSp>
        <p:nvGrpSpPr>
          <p:cNvPr id="63" name="Grupo 62"/>
          <p:cNvGrpSpPr/>
          <p:nvPr/>
        </p:nvGrpSpPr>
        <p:grpSpPr>
          <a:xfrm>
            <a:off x="322864" y="1764843"/>
            <a:ext cx="1520485" cy="720080"/>
            <a:chOff x="353045" y="1804145"/>
            <a:chExt cx="1398588" cy="616743"/>
          </a:xfrm>
        </p:grpSpPr>
        <p:sp>
          <p:nvSpPr>
            <p:cNvPr id="22" name="Text Box 21"/>
            <p:cNvSpPr txBox="1">
              <a:spLocks noChangeArrowheads="1"/>
            </p:cNvSpPr>
            <p:nvPr/>
          </p:nvSpPr>
          <p:spPr bwMode="auto">
            <a:xfrm>
              <a:off x="353045" y="1946398"/>
              <a:ext cx="1398588" cy="31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ctr">
                <a:lnSpc>
                  <a:spcPct val="100000"/>
                </a:lnSpc>
                <a:spcAft>
                  <a:spcPct val="0"/>
                </a:spcAft>
                <a:buClrTx/>
                <a:buFontTx/>
                <a:buNone/>
              </a:pPr>
              <a:r>
                <a:rPr lang="bg-BG" altLang="en-US" sz="1200" dirty="0" smtClean="0"/>
                <a:t>Ноември</a:t>
              </a:r>
              <a:r>
                <a:rPr lang="en-US" altLang="en-US" sz="1200" dirty="0" smtClean="0"/>
                <a:t> 2017</a:t>
              </a:r>
              <a:endParaRPr lang="en-US" altLang="en-US" sz="1200" dirty="0"/>
            </a:p>
            <a:p>
              <a:pPr algn="ctr">
                <a:lnSpc>
                  <a:spcPct val="100000"/>
                </a:lnSpc>
                <a:spcAft>
                  <a:spcPct val="0"/>
                </a:spcAft>
                <a:buClrTx/>
                <a:buFontTx/>
                <a:buNone/>
              </a:pPr>
              <a:r>
                <a:rPr lang="bg-BG" altLang="en-US" sz="1200" b="0" dirty="0" smtClean="0"/>
                <a:t>Начална дата</a:t>
              </a:r>
              <a:endParaRPr lang="en-US" altLang="en-US" sz="1200" b="0" dirty="0"/>
            </a:p>
          </p:txBody>
        </p:sp>
        <p:sp>
          <p:nvSpPr>
            <p:cNvPr id="62" name="Oval 18"/>
            <p:cNvSpPr>
              <a:spLocks noChangeArrowheads="1"/>
            </p:cNvSpPr>
            <p:nvPr/>
          </p:nvSpPr>
          <p:spPr bwMode="auto">
            <a:xfrm>
              <a:off x="427134" y="1804145"/>
              <a:ext cx="1250410" cy="616743"/>
            </a:xfrm>
            <a:prstGeom prst="ellipse">
              <a:avLst/>
            </a:prstGeom>
            <a:noFill/>
            <a:ln w="28575">
              <a:solidFill>
                <a:srgbClr val="33CC33"/>
              </a:solidFill>
              <a:round/>
              <a:headEnd/>
              <a:tailEnd/>
            </a:ln>
          </p:spPr>
          <p:txBody>
            <a:bodyPr wrap="square" lIns="90000" tIns="46800" rIns="90000" bIns="46800" anchor="ctr">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endParaRPr lang="en-US" altLang="en-US" b="0">
                <a:solidFill>
                  <a:schemeClr val="tx1"/>
                </a:solidFill>
              </a:endParaRPr>
            </a:p>
          </p:txBody>
        </p:sp>
      </p:grpSp>
      <p:grpSp>
        <p:nvGrpSpPr>
          <p:cNvPr id="65" name="Grupo 64"/>
          <p:cNvGrpSpPr/>
          <p:nvPr/>
        </p:nvGrpSpPr>
        <p:grpSpPr>
          <a:xfrm>
            <a:off x="3744933" y="1654349"/>
            <a:ext cx="866775" cy="865187"/>
            <a:chOff x="3839047" y="1772816"/>
            <a:chExt cx="866775" cy="865187"/>
          </a:xfrm>
        </p:grpSpPr>
        <p:sp>
          <p:nvSpPr>
            <p:cNvPr id="21" name="Text Box 20"/>
            <p:cNvSpPr txBox="1">
              <a:spLocks noChangeArrowheads="1"/>
            </p:cNvSpPr>
            <p:nvPr/>
          </p:nvSpPr>
          <p:spPr bwMode="auto">
            <a:xfrm>
              <a:off x="3858097" y="2055267"/>
              <a:ext cx="84772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ctr" eaLnBrk="1" hangingPunct="1">
                <a:lnSpc>
                  <a:spcPts val="1400"/>
                </a:lnSpc>
                <a:spcAft>
                  <a:spcPct val="0"/>
                </a:spcAft>
                <a:buClrTx/>
                <a:buFontTx/>
                <a:buNone/>
              </a:pPr>
              <a:r>
                <a:rPr lang="en-US" altLang="en-US" sz="1200" dirty="0" smtClean="0"/>
                <a:t>48 </a:t>
              </a:r>
              <a:r>
                <a:rPr lang="bg-BG" altLang="en-US" sz="1200" dirty="0" smtClean="0"/>
                <a:t>месеца</a:t>
              </a:r>
              <a:endParaRPr lang="en-US" altLang="en-US" sz="1200" dirty="0"/>
            </a:p>
            <a:p>
              <a:pPr algn="ctr" eaLnBrk="1" hangingPunct="1">
                <a:lnSpc>
                  <a:spcPts val="1400"/>
                </a:lnSpc>
                <a:spcAft>
                  <a:spcPct val="0"/>
                </a:spcAft>
                <a:buClrTx/>
                <a:buFontTx/>
                <a:buNone/>
              </a:pPr>
              <a:r>
                <a:rPr lang="bg-BG" altLang="en-US" sz="1200" b="0" dirty="0" smtClean="0"/>
                <a:t>продължителност</a:t>
              </a:r>
              <a:endParaRPr lang="es-ES" altLang="en-US" sz="1200" b="0" dirty="0"/>
            </a:p>
          </p:txBody>
        </p:sp>
        <p:sp>
          <p:nvSpPr>
            <p:cNvPr id="64" name="Oval 18"/>
            <p:cNvSpPr>
              <a:spLocks noChangeArrowheads="1"/>
            </p:cNvSpPr>
            <p:nvPr/>
          </p:nvSpPr>
          <p:spPr bwMode="auto">
            <a:xfrm>
              <a:off x="3839047" y="1772816"/>
              <a:ext cx="866775" cy="865187"/>
            </a:xfrm>
            <a:prstGeom prst="ellipse">
              <a:avLst/>
            </a:prstGeom>
            <a:noFill/>
            <a:ln w="28575">
              <a:solidFill>
                <a:srgbClr val="33CC33"/>
              </a:solidFill>
              <a:round/>
              <a:headEnd/>
              <a:tailEnd/>
            </a:ln>
          </p:spPr>
          <p:txBody>
            <a:bodyPr wrap="none" lIns="90000" tIns="46800" rIns="90000" bIns="46800" anchor="ctr">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endParaRPr lang="en-US" altLang="en-US" b="0">
                <a:solidFill>
                  <a:schemeClr val="tx1"/>
                </a:solidFill>
              </a:endParaRPr>
            </a:p>
          </p:txBody>
        </p:sp>
      </p:grpSp>
      <p:grpSp>
        <p:nvGrpSpPr>
          <p:cNvPr id="70" name="Grupo 69"/>
          <p:cNvGrpSpPr/>
          <p:nvPr/>
        </p:nvGrpSpPr>
        <p:grpSpPr>
          <a:xfrm>
            <a:off x="6693201" y="1934022"/>
            <a:ext cx="1223962" cy="1044575"/>
            <a:chOff x="8295804" y="1760081"/>
            <a:chExt cx="1223962" cy="1044575"/>
          </a:xfrm>
        </p:grpSpPr>
        <p:sp>
          <p:nvSpPr>
            <p:cNvPr id="68" name="Oval 44"/>
            <p:cNvSpPr>
              <a:spLocks noChangeArrowheads="1"/>
            </p:cNvSpPr>
            <p:nvPr/>
          </p:nvSpPr>
          <p:spPr bwMode="auto">
            <a:xfrm>
              <a:off x="8385498" y="1760081"/>
              <a:ext cx="1044575" cy="1044575"/>
            </a:xfrm>
            <a:prstGeom prst="ellipse">
              <a:avLst/>
            </a:prstGeom>
            <a:solidFill>
              <a:schemeClr val="bg1"/>
            </a:solidFill>
            <a:ln w="28575">
              <a:solidFill>
                <a:srgbClr val="33CC33"/>
              </a:solidFill>
              <a:round/>
              <a:headEnd/>
              <a:tailEnd/>
            </a:ln>
          </p:spPr>
          <p:txBody>
            <a:bodyPr lIns="90000" tIns="46800" rIns="90000" bIns="46800" anchor="ctr">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endParaRPr lang="en-US" altLang="en-US" b="0">
                <a:solidFill>
                  <a:schemeClr val="tx1"/>
                </a:solidFill>
              </a:endParaRPr>
            </a:p>
          </p:txBody>
        </p:sp>
        <p:sp>
          <p:nvSpPr>
            <p:cNvPr id="69" name="Text Box 37"/>
            <p:cNvSpPr txBox="1">
              <a:spLocks noChangeArrowheads="1"/>
            </p:cNvSpPr>
            <p:nvPr/>
          </p:nvSpPr>
          <p:spPr bwMode="auto">
            <a:xfrm>
              <a:off x="8295804" y="2182892"/>
              <a:ext cx="12239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ctr" eaLnBrk="1" hangingPunct="1">
                <a:lnSpc>
                  <a:spcPts val="1400"/>
                </a:lnSpc>
                <a:spcAft>
                  <a:spcPct val="0"/>
                </a:spcAft>
                <a:buClrTx/>
                <a:buFontTx/>
                <a:buNone/>
              </a:pPr>
              <a:r>
                <a:rPr lang="es-ES" altLang="en-US" sz="1200" dirty="0" smtClean="0"/>
                <a:t>8 </a:t>
              </a:r>
              <a:r>
                <a:rPr lang="bg-BG" altLang="en-US" sz="1200" dirty="0" smtClean="0"/>
                <a:t>Продукта</a:t>
              </a:r>
              <a:endParaRPr lang="es-ES" altLang="en-US" sz="1200" dirty="0"/>
            </a:p>
          </p:txBody>
        </p:sp>
      </p:grpSp>
      <p:sp>
        <p:nvSpPr>
          <p:cNvPr id="71" name="Line 25"/>
          <p:cNvSpPr>
            <a:spLocks noChangeShapeType="1"/>
          </p:cNvSpPr>
          <p:nvPr/>
        </p:nvSpPr>
        <p:spPr bwMode="auto">
          <a:xfrm flipH="1">
            <a:off x="1401249" y="2762038"/>
            <a:ext cx="719063" cy="224040"/>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72" name="Line 25"/>
          <p:cNvSpPr>
            <a:spLocks noChangeShapeType="1"/>
          </p:cNvSpPr>
          <p:nvPr/>
        </p:nvSpPr>
        <p:spPr bwMode="auto">
          <a:xfrm flipV="1">
            <a:off x="2728832" y="2086942"/>
            <a:ext cx="102683" cy="208633"/>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grpSp>
        <p:nvGrpSpPr>
          <p:cNvPr id="59" name="58 Grupo"/>
          <p:cNvGrpSpPr/>
          <p:nvPr/>
        </p:nvGrpSpPr>
        <p:grpSpPr>
          <a:xfrm>
            <a:off x="580822" y="3726416"/>
            <a:ext cx="2484013" cy="1254155"/>
            <a:chOff x="580822" y="3726416"/>
            <a:chExt cx="2484013" cy="1254155"/>
          </a:xfrm>
        </p:grpSpPr>
        <p:sp>
          <p:nvSpPr>
            <p:cNvPr id="20" name="Text Box 16"/>
            <p:cNvSpPr txBox="1">
              <a:spLocks noChangeArrowheads="1"/>
            </p:cNvSpPr>
            <p:nvPr/>
          </p:nvSpPr>
          <p:spPr bwMode="auto">
            <a:xfrm>
              <a:off x="883226" y="3749465"/>
              <a:ext cx="174896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sz="1000" dirty="0" smtClean="0"/>
                <a:t>LCE-04-2017: </a:t>
              </a:r>
              <a:r>
                <a:rPr lang="bg-BG" sz="1000" dirty="0" smtClean="0"/>
                <a:t>Демонстрация на системна интегрираност с интелигентни технологии за пренос и съхранение на енергия и нарастващ дял на възобновяемите източници </a:t>
              </a:r>
              <a:endParaRPr lang="en-US" altLang="en-US" sz="1000" dirty="0">
                <a:solidFill>
                  <a:srgbClr val="D62828"/>
                </a:solidFill>
              </a:endParaRPr>
            </a:p>
          </p:txBody>
        </p:sp>
        <p:sp>
          <p:nvSpPr>
            <p:cNvPr id="73" name="Oval 18"/>
            <p:cNvSpPr>
              <a:spLocks noChangeArrowheads="1"/>
            </p:cNvSpPr>
            <p:nvPr/>
          </p:nvSpPr>
          <p:spPr bwMode="auto">
            <a:xfrm>
              <a:off x="580822" y="3726416"/>
              <a:ext cx="2484013" cy="1254155"/>
            </a:xfrm>
            <a:prstGeom prst="ellipse">
              <a:avLst/>
            </a:prstGeom>
            <a:noFill/>
            <a:ln w="28575">
              <a:solidFill>
                <a:srgbClr val="33CC33"/>
              </a:solidFill>
              <a:round/>
              <a:headEnd/>
              <a:tailEnd/>
            </a:ln>
          </p:spPr>
          <p:txBody>
            <a:bodyPr wrap="square" lIns="90000" tIns="46800" rIns="90000" bIns="46800" anchor="ctr">
              <a:no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endParaRPr lang="en-US" altLang="en-US" b="0">
                <a:solidFill>
                  <a:schemeClr val="tx1"/>
                </a:solidFill>
              </a:endParaRPr>
            </a:p>
          </p:txBody>
        </p:sp>
      </p:grpSp>
      <p:sp>
        <p:nvSpPr>
          <p:cNvPr id="74" name="Text Box 41"/>
          <p:cNvSpPr txBox="1">
            <a:spLocks noChangeArrowheads="1"/>
          </p:cNvSpPr>
          <p:nvPr/>
        </p:nvSpPr>
        <p:spPr bwMode="auto">
          <a:xfrm>
            <a:off x="10838" y="5003212"/>
            <a:ext cx="1223962" cy="125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ctr" eaLnBrk="1" hangingPunct="1">
              <a:lnSpc>
                <a:spcPts val="1400"/>
              </a:lnSpc>
              <a:spcAft>
                <a:spcPct val="0"/>
              </a:spcAft>
              <a:buClrTx/>
              <a:buFontTx/>
              <a:buNone/>
            </a:pPr>
            <a:r>
              <a:rPr lang="bg-BG" altLang="en-US" sz="1050" dirty="0" smtClean="0"/>
              <a:t>Технологии за пренос на ел. енергия и управление на голямо количество ВЕИ генерация</a:t>
            </a:r>
            <a:endParaRPr lang="en-GB" altLang="en-US" sz="1050" dirty="0"/>
          </a:p>
        </p:txBody>
      </p:sp>
      <p:sp>
        <p:nvSpPr>
          <p:cNvPr id="75" name="Text Box 41"/>
          <p:cNvSpPr txBox="1">
            <a:spLocks noChangeArrowheads="1"/>
          </p:cNvSpPr>
          <p:nvPr/>
        </p:nvSpPr>
        <p:spPr bwMode="auto">
          <a:xfrm>
            <a:off x="1053240" y="5335094"/>
            <a:ext cx="122396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algn="ctr" eaLnBrk="1" hangingPunct="1">
              <a:lnSpc>
                <a:spcPts val="1400"/>
              </a:lnSpc>
              <a:spcAft>
                <a:spcPct val="0"/>
              </a:spcAft>
              <a:buClrTx/>
              <a:buFontTx/>
              <a:buNone/>
            </a:pPr>
            <a:r>
              <a:rPr lang="bg-BG" altLang="en-US" sz="1050" dirty="0" smtClean="0"/>
              <a:t>Мащабно съхранение на енергия</a:t>
            </a:r>
            <a:endParaRPr lang="en-GB" altLang="en-US" sz="1050" dirty="0"/>
          </a:p>
        </p:txBody>
      </p:sp>
      <p:sp>
        <p:nvSpPr>
          <p:cNvPr id="76" name="Rectángulo 75"/>
          <p:cNvSpPr/>
          <p:nvPr/>
        </p:nvSpPr>
        <p:spPr>
          <a:xfrm>
            <a:off x="2266951" y="5143682"/>
            <a:ext cx="1140430"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1400"/>
              </a:lnSpc>
              <a:spcAft>
                <a:spcPct val="0"/>
              </a:spcAft>
            </a:pPr>
            <a:r>
              <a:rPr lang="bg-BG" sz="1050" b="1" dirty="0" smtClean="0">
                <a:solidFill>
                  <a:srgbClr val="00224C"/>
                </a:solidFill>
                <a:latin typeface="Arial" panose="020B0604020202020204" pitchFamily="34" charset="0"/>
              </a:rPr>
              <a:t>Пазар на едро</a:t>
            </a:r>
            <a:endParaRPr lang="es-ES" sz="1050" b="1" dirty="0">
              <a:solidFill>
                <a:srgbClr val="00224C"/>
              </a:solidFill>
              <a:latin typeface="Arial" panose="020B0604020202020204" pitchFamily="34" charset="0"/>
            </a:endParaRPr>
          </a:p>
        </p:txBody>
      </p:sp>
      <p:sp>
        <p:nvSpPr>
          <p:cNvPr id="77" name="Rectángulo 76"/>
          <p:cNvSpPr/>
          <p:nvPr/>
        </p:nvSpPr>
        <p:spPr>
          <a:xfrm>
            <a:off x="1549523" y="5968914"/>
            <a:ext cx="1335383"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spcAft>
                <a:spcPct val="0"/>
              </a:spcAft>
            </a:pPr>
            <a:r>
              <a:rPr lang="bg-BG" sz="1050" b="1" dirty="0" smtClean="0">
                <a:solidFill>
                  <a:srgbClr val="00224C"/>
                </a:solidFill>
                <a:latin typeface="Arial" panose="020B0604020202020204" pitchFamily="34" charset="0"/>
              </a:rPr>
              <a:t>ИКТ</a:t>
            </a:r>
            <a:r>
              <a:rPr lang="en-GB" sz="1050" b="1" dirty="0" smtClean="0">
                <a:solidFill>
                  <a:srgbClr val="00224C"/>
                </a:solidFill>
                <a:latin typeface="Arial" panose="020B0604020202020204" pitchFamily="34" charset="0"/>
              </a:rPr>
              <a:t>/ </a:t>
            </a:r>
            <a:r>
              <a:rPr lang="bg-BG" sz="1050" b="1" dirty="0" smtClean="0">
                <a:solidFill>
                  <a:srgbClr val="00224C"/>
                </a:solidFill>
                <a:latin typeface="Arial" panose="020B0604020202020204" pitchFamily="34" charset="0"/>
              </a:rPr>
              <a:t>средства за контрол</a:t>
            </a:r>
            <a:endParaRPr lang="es-ES" sz="1050" b="1" dirty="0">
              <a:solidFill>
                <a:srgbClr val="00224C"/>
              </a:solidFill>
              <a:latin typeface="Arial" panose="020B0604020202020204" pitchFamily="34" charset="0"/>
            </a:endParaRPr>
          </a:p>
        </p:txBody>
      </p:sp>
      <p:sp>
        <p:nvSpPr>
          <p:cNvPr id="78" name="Line 49"/>
          <p:cNvSpPr>
            <a:spLocks noChangeShapeType="1"/>
          </p:cNvSpPr>
          <p:nvPr/>
        </p:nvSpPr>
        <p:spPr bwMode="auto">
          <a:xfrm flipH="1">
            <a:off x="697449" y="4805099"/>
            <a:ext cx="249097" cy="166634"/>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79" name="Line 49"/>
          <p:cNvSpPr>
            <a:spLocks noChangeShapeType="1"/>
          </p:cNvSpPr>
          <p:nvPr/>
        </p:nvSpPr>
        <p:spPr bwMode="auto">
          <a:xfrm flipH="1">
            <a:off x="1563766" y="4971734"/>
            <a:ext cx="169031" cy="340324"/>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80" name="Line 49"/>
          <p:cNvSpPr>
            <a:spLocks noChangeShapeType="1"/>
          </p:cNvSpPr>
          <p:nvPr/>
        </p:nvSpPr>
        <p:spPr bwMode="auto">
          <a:xfrm>
            <a:off x="2120313" y="4958735"/>
            <a:ext cx="129176" cy="935983"/>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81" name="Line 49"/>
          <p:cNvSpPr>
            <a:spLocks noChangeShapeType="1"/>
          </p:cNvSpPr>
          <p:nvPr/>
        </p:nvSpPr>
        <p:spPr bwMode="auto">
          <a:xfrm>
            <a:off x="2728833" y="4782875"/>
            <a:ext cx="205366" cy="302011"/>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82" name="Rectángulo 81"/>
          <p:cNvSpPr/>
          <p:nvPr/>
        </p:nvSpPr>
        <p:spPr>
          <a:xfrm>
            <a:off x="5071942" y="4531910"/>
            <a:ext cx="25042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bg-BG" sz="1050" dirty="0" smtClean="0">
                <a:solidFill>
                  <a:srgbClr val="00224C"/>
                </a:solidFill>
                <a:latin typeface="Arial" panose="020B0604020202020204" pitchFamily="34" charset="0"/>
              </a:rPr>
              <a:t>ПК</a:t>
            </a:r>
            <a:r>
              <a:rPr lang="en-US" sz="1050" dirty="0" smtClean="0">
                <a:solidFill>
                  <a:srgbClr val="00224C"/>
                </a:solidFill>
                <a:latin typeface="Arial" panose="020B0604020202020204" pitchFamily="34" charset="0"/>
              </a:rPr>
              <a:t>2 </a:t>
            </a:r>
            <a:r>
              <a:rPr lang="bg-BG" sz="1050" dirty="0" smtClean="0">
                <a:solidFill>
                  <a:srgbClr val="00224C"/>
                </a:solidFill>
                <a:latin typeface="Arial" panose="020B0604020202020204" pitchFamily="34" charset="0"/>
              </a:rPr>
              <a:t>Трансгранично ВЕИ управление</a:t>
            </a:r>
            <a:endParaRPr lang="en-US" sz="1050" dirty="0">
              <a:solidFill>
                <a:srgbClr val="00224C"/>
              </a:solidFill>
              <a:latin typeface="Arial" panose="020B0604020202020204" pitchFamily="34" charset="0"/>
            </a:endParaRPr>
          </a:p>
        </p:txBody>
      </p:sp>
      <p:sp>
        <p:nvSpPr>
          <p:cNvPr id="83" name="Rectángulo 82"/>
          <p:cNvSpPr/>
          <p:nvPr/>
        </p:nvSpPr>
        <p:spPr>
          <a:xfrm>
            <a:off x="5109917" y="4728427"/>
            <a:ext cx="33091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ct val="0"/>
              </a:spcAft>
            </a:pPr>
            <a:r>
              <a:rPr lang="bg-BG" sz="1050" dirty="0" smtClean="0">
                <a:solidFill>
                  <a:srgbClr val="00224C"/>
                </a:solidFill>
                <a:latin typeface="Arial" panose="020B0604020202020204" pitchFamily="34" charset="0"/>
              </a:rPr>
              <a:t>ПК</a:t>
            </a:r>
            <a:r>
              <a:rPr lang="en-US" sz="1050" dirty="0" smtClean="0">
                <a:solidFill>
                  <a:srgbClr val="00224C"/>
                </a:solidFill>
                <a:latin typeface="Arial" panose="020B0604020202020204" pitchFamily="34" charset="0"/>
              </a:rPr>
              <a:t>3 </a:t>
            </a:r>
            <a:r>
              <a:rPr lang="bg-BG" sz="1050" dirty="0" smtClean="0">
                <a:solidFill>
                  <a:srgbClr val="00224C"/>
                </a:solidFill>
                <a:latin typeface="Arial" panose="020B0604020202020204" pitchFamily="34" charset="0"/>
              </a:rPr>
              <a:t>Трансгранично съхранение на енергия от ВЕИ</a:t>
            </a:r>
            <a:endParaRPr lang="en-US" sz="1050" dirty="0">
              <a:solidFill>
                <a:srgbClr val="00224C"/>
              </a:solidFill>
              <a:latin typeface="Arial" panose="020B0604020202020204" pitchFamily="34" charset="0"/>
            </a:endParaRPr>
          </a:p>
        </p:txBody>
      </p:sp>
      <p:sp>
        <p:nvSpPr>
          <p:cNvPr id="84" name="Rectángulo 83"/>
          <p:cNvSpPr/>
          <p:nvPr/>
        </p:nvSpPr>
        <p:spPr>
          <a:xfrm>
            <a:off x="5169017" y="5101915"/>
            <a:ext cx="36232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ct val="0"/>
              </a:spcAft>
            </a:pPr>
            <a:r>
              <a:rPr lang="bg-BG" sz="1050" dirty="0" smtClean="0">
                <a:solidFill>
                  <a:srgbClr val="00224C"/>
                </a:solidFill>
                <a:latin typeface="Arial" panose="020B0604020202020204" pitchFamily="34" charset="0"/>
              </a:rPr>
              <a:t>ПК</a:t>
            </a:r>
            <a:r>
              <a:rPr lang="en-US" sz="1050" dirty="0" smtClean="0">
                <a:solidFill>
                  <a:srgbClr val="00224C"/>
                </a:solidFill>
                <a:latin typeface="Arial" panose="020B0604020202020204" pitchFamily="34" charset="0"/>
              </a:rPr>
              <a:t>4 </a:t>
            </a:r>
            <a:r>
              <a:rPr lang="bg-BG" sz="1050" dirty="0" smtClean="0">
                <a:solidFill>
                  <a:srgbClr val="00224C"/>
                </a:solidFill>
                <a:latin typeface="Arial" panose="020B0604020202020204" pitchFamily="34" charset="0"/>
              </a:rPr>
              <a:t>Разпределено съхр. на енергия</a:t>
            </a:r>
            <a:r>
              <a:rPr lang="en-US" sz="1050" dirty="0" smtClean="0">
                <a:solidFill>
                  <a:srgbClr val="00224C"/>
                </a:solidFill>
                <a:latin typeface="Arial" panose="020B0604020202020204" pitchFamily="34" charset="0"/>
              </a:rPr>
              <a:t> </a:t>
            </a:r>
            <a:r>
              <a:rPr lang="bg-BG" sz="1050" dirty="0" smtClean="0">
                <a:solidFill>
                  <a:srgbClr val="00224C"/>
                </a:solidFill>
                <a:latin typeface="Arial" panose="020B0604020202020204" pitchFamily="34" charset="0"/>
              </a:rPr>
              <a:t>с цел системна устойчивост и качествен контрол на ел. енергията</a:t>
            </a:r>
            <a:endParaRPr lang="en-US" sz="1050" dirty="0">
              <a:solidFill>
                <a:srgbClr val="00224C"/>
              </a:solidFill>
              <a:latin typeface="Arial" panose="020B0604020202020204" pitchFamily="34" charset="0"/>
            </a:endParaRPr>
          </a:p>
        </p:txBody>
      </p:sp>
      <p:sp>
        <p:nvSpPr>
          <p:cNvPr id="85" name="Line 49"/>
          <p:cNvSpPr>
            <a:spLocks noChangeShapeType="1"/>
          </p:cNvSpPr>
          <p:nvPr/>
        </p:nvSpPr>
        <p:spPr bwMode="auto">
          <a:xfrm>
            <a:off x="4565904" y="5218150"/>
            <a:ext cx="558194" cy="15205"/>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87" name="Rectángulo 86"/>
          <p:cNvSpPr/>
          <p:nvPr/>
        </p:nvSpPr>
        <p:spPr>
          <a:xfrm>
            <a:off x="5113010" y="5475403"/>
            <a:ext cx="321754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bg-BG" sz="1050" dirty="0" smtClean="0">
                <a:solidFill>
                  <a:srgbClr val="00224C"/>
                </a:solidFill>
                <a:latin typeface="Arial" panose="020B0604020202020204" pitchFamily="34" charset="0"/>
              </a:rPr>
              <a:t>ПК</a:t>
            </a:r>
            <a:r>
              <a:rPr lang="en-US" sz="1050" dirty="0" smtClean="0">
                <a:solidFill>
                  <a:srgbClr val="00224C"/>
                </a:solidFill>
                <a:latin typeface="Arial" panose="020B0604020202020204" pitchFamily="34" charset="0"/>
              </a:rPr>
              <a:t>5 </a:t>
            </a:r>
            <a:r>
              <a:rPr lang="bg-BG" sz="1050" dirty="0" smtClean="0">
                <a:solidFill>
                  <a:srgbClr val="00224C"/>
                </a:solidFill>
                <a:latin typeface="Arial" panose="020B0604020202020204" pitchFamily="34" charset="0"/>
              </a:rPr>
              <a:t>Виртуални съоръжения за съхр. </a:t>
            </a:r>
            <a:r>
              <a:rPr lang="bg-BG" sz="1050" dirty="0">
                <a:solidFill>
                  <a:srgbClr val="00224C"/>
                </a:solidFill>
                <a:latin typeface="Arial" panose="020B0604020202020204" pitchFamily="34" charset="0"/>
              </a:rPr>
              <a:t>н</a:t>
            </a:r>
            <a:r>
              <a:rPr lang="bg-BG" sz="1050" dirty="0" smtClean="0">
                <a:solidFill>
                  <a:srgbClr val="00224C"/>
                </a:solidFill>
                <a:latin typeface="Arial" panose="020B0604020202020204" pitchFamily="34" charset="0"/>
              </a:rPr>
              <a:t>а енергия</a:t>
            </a:r>
            <a:endParaRPr lang="en-US" sz="1050" dirty="0">
              <a:solidFill>
                <a:srgbClr val="00224C"/>
              </a:solidFill>
              <a:latin typeface="Arial" panose="020B0604020202020204" pitchFamily="34" charset="0"/>
            </a:endParaRPr>
          </a:p>
        </p:txBody>
      </p:sp>
      <p:sp>
        <p:nvSpPr>
          <p:cNvPr id="88" name="Line 49"/>
          <p:cNvSpPr>
            <a:spLocks noChangeShapeType="1"/>
          </p:cNvSpPr>
          <p:nvPr/>
        </p:nvSpPr>
        <p:spPr bwMode="auto">
          <a:xfrm>
            <a:off x="4553681" y="5356649"/>
            <a:ext cx="526287" cy="178737"/>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89" name="Rectángulo 88"/>
          <p:cNvSpPr/>
          <p:nvPr/>
        </p:nvSpPr>
        <p:spPr>
          <a:xfrm>
            <a:off x="5068327" y="5671920"/>
            <a:ext cx="37239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ct val="0"/>
              </a:spcAft>
            </a:pPr>
            <a:r>
              <a:rPr lang="bg-BG" sz="1050" dirty="0" smtClean="0">
                <a:solidFill>
                  <a:srgbClr val="00224C"/>
                </a:solidFill>
                <a:latin typeface="Arial" panose="020B0604020202020204" pitchFamily="34" charset="0"/>
              </a:rPr>
              <a:t>ПК</a:t>
            </a:r>
            <a:r>
              <a:rPr lang="en-US" sz="1050" dirty="0" smtClean="0">
                <a:solidFill>
                  <a:srgbClr val="00224C"/>
                </a:solidFill>
                <a:latin typeface="Arial" panose="020B0604020202020204" pitchFamily="34" charset="0"/>
              </a:rPr>
              <a:t>6 </a:t>
            </a:r>
            <a:r>
              <a:rPr lang="bg-BG" sz="1050" dirty="0" smtClean="0">
                <a:solidFill>
                  <a:srgbClr val="00224C"/>
                </a:solidFill>
                <a:latin typeface="Arial" panose="020B0604020202020204" pitchFamily="34" charset="0"/>
              </a:rPr>
              <a:t>Транснационално упр. </a:t>
            </a:r>
            <a:r>
              <a:rPr lang="bg-BG" sz="1050" dirty="0">
                <a:solidFill>
                  <a:srgbClr val="00224C"/>
                </a:solidFill>
                <a:latin typeface="Arial" panose="020B0604020202020204" pitchFamily="34" charset="0"/>
              </a:rPr>
              <a:t>н</a:t>
            </a:r>
            <a:r>
              <a:rPr lang="bg-BG" sz="1050" dirty="0" smtClean="0">
                <a:solidFill>
                  <a:srgbClr val="00224C"/>
                </a:solidFill>
                <a:latin typeface="Arial" panose="020B0604020202020204" pitchFamily="34" charset="0"/>
              </a:rPr>
              <a:t>а потреблението</a:t>
            </a:r>
            <a:endParaRPr lang="en-US" sz="1050" dirty="0">
              <a:solidFill>
                <a:srgbClr val="00224C"/>
              </a:solidFill>
              <a:latin typeface="Arial" panose="020B0604020202020204" pitchFamily="34" charset="0"/>
            </a:endParaRPr>
          </a:p>
        </p:txBody>
      </p:sp>
      <p:sp>
        <p:nvSpPr>
          <p:cNvPr id="90" name="Rectángulo 89"/>
          <p:cNvSpPr/>
          <p:nvPr/>
        </p:nvSpPr>
        <p:spPr>
          <a:xfrm>
            <a:off x="4865127" y="5868437"/>
            <a:ext cx="337143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bg-BG" sz="1050" dirty="0" smtClean="0">
                <a:solidFill>
                  <a:srgbClr val="00224C"/>
                </a:solidFill>
                <a:latin typeface="Arial" panose="020B0604020202020204" pitchFamily="34" charset="0"/>
              </a:rPr>
              <a:t>ПК</a:t>
            </a:r>
            <a:r>
              <a:rPr lang="en-US" sz="1050" dirty="0" smtClean="0">
                <a:solidFill>
                  <a:srgbClr val="00224C"/>
                </a:solidFill>
                <a:latin typeface="Arial" panose="020B0604020202020204" pitchFamily="34" charset="0"/>
              </a:rPr>
              <a:t>7 </a:t>
            </a:r>
            <a:r>
              <a:rPr lang="bg-BG" sz="1050" dirty="0" smtClean="0">
                <a:solidFill>
                  <a:srgbClr val="00224C"/>
                </a:solidFill>
                <a:latin typeface="Arial" panose="020B0604020202020204" pitchFamily="34" charset="0"/>
              </a:rPr>
              <a:t>Хибридни диспечируеми </a:t>
            </a:r>
            <a:r>
              <a:rPr lang="bg-BG" sz="1050" dirty="0">
                <a:solidFill>
                  <a:srgbClr val="00224C"/>
                </a:solidFill>
                <a:latin typeface="Arial" panose="020B0604020202020204" pitchFamily="34" charset="0"/>
              </a:rPr>
              <a:t>ел. </a:t>
            </a:r>
            <a:r>
              <a:rPr lang="bg-BG" sz="1050" dirty="0" smtClean="0">
                <a:solidFill>
                  <a:srgbClr val="00224C"/>
                </a:solidFill>
                <a:latin typeface="Arial" panose="020B0604020202020204" pitchFamily="34" charset="0"/>
              </a:rPr>
              <a:t>централи от ВЕИ</a:t>
            </a:r>
            <a:endParaRPr lang="en-US" sz="1050" dirty="0">
              <a:solidFill>
                <a:srgbClr val="00224C"/>
              </a:solidFill>
              <a:latin typeface="Arial" panose="020B0604020202020204" pitchFamily="34" charset="0"/>
            </a:endParaRPr>
          </a:p>
        </p:txBody>
      </p:sp>
      <p:sp>
        <p:nvSpPr>
          <p:cNvPr id="91" name="Rectángulo 90"/>
          <p:cNvSpPr/>
          <p:nvPr/>
        </p:nvSpPr>
        <p:spPr>
          <a:xfrm>
            <a:off x="4597129" y="6064954"/>
            <a:ext cx="333296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bg-BG" sz="1050" dirty="0" smtClean="0">
                <a:solidFill>
                  <a:srgbClr val="00224C"/>
                </a:solidFill>
                <a:latin typeface="Arial" panose="020B0604020202020204" pitchFamily="34" charset="0"/>
              </a:rPr>
              <a:t>ПК</a:t>
            </a:r>
            <a:r>
              <a:rPr lang="en-US" sz="1050" dirty="0" smtClean="0">
                <a:solidFill>
                  <a:srgbClr val="00224C"/>
                </a:solidFill>
                <a:latin typeface="Arial" panose="020B0604020202020204" pitchFamily="34" charset="0"/>
              </a:rPr>
              <a:t>8 </a:t>
            </a:r>
            <a:r>
              <a:rPr lang="bg-BG" sz="1050" dirty="0" smtClean="0">
                <a:solidFill>
                  <a:srgbClr val="00224C"/>
                </a:solidFill>
                <a:latin typeface="Arial" panose="020B0604020202020204" pitchFamily="34" charset="0"/>
              </a:rPr>
              <a:t>Кооперативна собственост на гъвкави активи</a:t>
            </a:r>
            <a:endParaRPr lang="en-US" sz="1050" dirty="0">
              <a:solidFill>
                <a:srgbClr val="00224C"/>
              </a:solidFill>
              <a:latin typeface="Arial" panose="020B0604020202020204" pitchFamily="34" charset="0"/>
            </a:endParaRPr>
          </a:p>
        </p:txBody>
      </p:sp>
      <p:sp>
        <p:nvSpPr>
          <p:cNvPr id="92" name="Rectángulo 91"/>
          <p:cNvSpPr/>
          <p:nvPr/>
        </p:nvSpPr>
        <p:spPr>
          <a:xfrm>
            <a:off x="4262990" y="6261473"/>
            <a:ext cx="33778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bg-BG" sz="1050" dirty="0" smtClean="0">
                <a:solidFill>
                  <a:srgbClr val="00224C"/>
                </a:solidFill>
                <a:latin typeface="Arial" panose="020B0604020202020204" pitchFamily="34" charset="0"/>
              </a:rPr>
              <a:t>ПК</a:t>
            </a:r>
            <a:r>
              <a:rPr lang="en-US" sz="1050" dirty="0" smtClean="0">
                <a:solidFill>
                  <a:srgbClr val="00224C"/>
                </a:solidFill>
                <a:latin typeface="Arial" panose="020B0604020202020204" pitchFamily="34" charset="0"/>
              </a:rPr>
              <a:t>9 </a:t>
            </a:r>
            <a:r>
              <a:rPr lang="bg-BG" sz="1050" dirty="0" smtClean="0">
                <a:solidFill>
                  <a:srgbClr val="00224C"/>
                </a:solidFill>
                <a:latin typeface="Arial" panose="020B0604020202020204" pitchFamily="34" charset="0"/>
              </a:rPr>
              <a:t>Транснационален пазар на едро и доп. услуги</a:t>
            </a:r>
            <a:endParaRPr lang="en-US" sz="1050" dirty="0">
              <a:solidFill>
                <a:srgbClr val="00224C"/>
              </a:solidFill>
              <a:latin typeface="Arial" panose="020B0604020202020204" pitchFamily="34" charset="0"/>
            </a:endParaRPr>
          </a:p>
        </p:txBody>
      </p:sp>
      <p:sp>
        <p:nvSpPr>
          <p:cNvPr id="93" name="Line 49"/>
          <p:cNvSpPr>
            <a:spLocks noChangeShapeType="1"/>
          </p:cNvSpPr>
          <p:nvPr/>
        </p:nvSpPr>
        <p:spPr bwMode="auto">
          <a:xfrm>
            <a:off x="4513043" y="5475403"/>
            <a:ext cx="528645" cy="253914"/>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94" name="Line 49"/>
          <p:cNvSpPr>
            <a:spLocks noChangeShapeType="1"/>
          </p:cNvSpPr>
          <p:nvPr/>
        </p:nvSpPr>
        <p:spPr bwMode="auto">
          <a:xfrm>
            <a:off x="4437347" y="5572248"/>
            <a:ext cx="449231" cy="353585"/>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95" name="Line 49"/>
          <p:cNvSpPr>
            <a:spLocks noChangeShapeType="1"/>
          </p:cNvSpPr>
          <p:nvPr/>
        </p:nvSpPr>
        <p:spPr bwMode="auto">
          <a:xfrm>
            <a:off x="4304532" y="5671920"/>
            <a:ext cx="376678" cy="403566"/>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96" name="Line 49"/>
          <p:cNvSpPr>
            <a:spLocks noChangeShapeType="1"/>
          </p:cNvSpPr>
          <p:nvPr/>
        </p:nvSpPr>
        <p:spPr bwMode="auto">
          <a:xfrm>
            <a:off x="4141247" y="5704309"/>
            <a:ext cx="267856" cy="557163"/>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97" name="Line 50"/>
          <p:cNvSpPr>
            <a:spLocks noChangeShapeType="1"/>
          </p:cNvSpPr>
          <p:nvPr/>
        </p:nvSpPr>
        <p:spPr bwMode="auto">
          <a:xfrm>
            <a:off x="10141568" y="5517450"/>
            <a:ext cx="276504" cy="658048"/>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98" name="Text Box 39"/>
          <p:cNvSpPr txBox="1">
            <a:spLocks noChangeArrowheads="1"/>
          </p:cNvSpPr>
          <p:nvPr/>
        </p:nvSpPr>
        <p:spPr bwMode="auto">
          <a:xfrm>
            <a:off x="10434033" y="6294560"/>
            <a:ext cx="86518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ts val="1400"/>
              </a:lnSpc>
              <a:spcAft>
                <a:spcPct val="0"/>
              </a:spcAft>
              <a:buClrTx/>
              <a:buFontTx/>
              <a:buNone/>
            </a:pPr>
            <a:r>
              <a:rPr lang="bg-BG" altLang="en-US" sz="1200" u="sng" dirty="0" smtClean="0"/>
              <a:t>Германия</a:t>
            </a:r>
            <a:endParaRPr lang="es-ES" altLang="en-US" sz="1200" u="sng" dirty="0"/>
          </a:p>
        </p:txBody>
      </p:sp>
      <p:sp>
        <p:nvSpPr>
          <p:cNvPr id="99" name="Line 50"/>
          <p:cNvSpPr>
            <a:spLocks noChangeShapeType="1"/>
          </p:cNvSpPr>
          <p:nvPr/>
        </p:nvSpPr>
        <p:spPr bwMode="auto">
          <a:xfrm>
            <a:off x="10434033" y="4897559"/>
            <a:ext cx="638930" cy="54287"/>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00" name="4 Rectángulo"/>
          <p:cNvSpPr>
            <a:spLocks noChangeArrowheads="1"/>
          </p:cNvSpPr>
          <p:nvPr/>
        </p:nvSpPr>
        <p:spPr bwMode="auto">
          <a:xfrm>
            <a:off x="11129554" y="4805098"/>
            <a:ext cx="931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Aft>
                <a:spcPts val="1000"/>
              </a:spcAft>
              <a:buClr>
                <a:srgbClr val="FF7B00"/>
              </a:buClr>
              <a:buFont typeface="Wingdings 2" panose="05020102010507070707" pitchFamily="18" charset="2"/>
              <a:buChar char=""/>
              <a:defRPr b="1">
                <a:solidFill>
                  <a:srgbClr val="00224C"/>
                </a:solidFill>
                <a:latin typeface="Arial" panose="020B0604020202020204" pitchFamily="34" charset="0"/>
              </a:defRPr>
            </a:lvl1pPr>
            <a:lvl2pPr marL="742950" indent="-285750" eaLnBrk="0" hangingPunct="0">
              <a:spcBef>
                <a:spcPct val="20000"/>
              </a:spcBef>
              <a:buClr>
                <a:srgbClr val="FF7B00"/>
              </a:buClr>
              <a:buSzPct val="75000"/>
              <a:buFont typeface="Wingdings" panose="05000000000000000000" pitchFamily="2" charset="2"/>
              <a:buChar char="m"/>
              <a:defRPr sz="1600" b="1">
                <a:solidFill>
                  <a:srgbClr val="00224C"/>
                </a:solidFill>
                <a:latin typeface="Arial" panose="020B0604020202020204" pitchFamily="34" charset="0"/>
              </a:defRPr>
            </a:lvl2pPr>
            <a:lvl3pPr marL="1143000" indent="-228600" eaLnBrk="0" hangingPunct="0">
              <a:spcBef>
                <a:spcPct val="20000"/>
              </a:spcBef>
              <a:buChar char="•"/>
              <a:defRPr sz="2400">
                <a:solidFill>
                  <a:srgbClr val="002C72"/>
                </a:solidFill>
                <a:latin typeface="Arial" panose="020B0604020202020204" pitchFamily="34" charset="0"/>
              </a:defRPr>
            </a:lvl3pPr>
            <a:lvl4pPr marL="1600200" indent="-228600" eaLnBrk="0" hangingPunct="0">
              <a:spcBef>
                <a:spcPct val="20000"/>
              </a:spcBef>
              <a:buChar char="–"/>
              <a:defRPr sz="2000">
                <a:solidFill>
                  <a:srgbClr val="002C72"/>
                </a:solidFill>
                <a:latin typeface="Arial" panose="020B0604020202020204" pitchFamily="34" charset="0"/>
              </a:defRPr>
            </a:lvl4pPr>
            <a:lvl5pPr marL="2057400" indent="-228600" eaLnBrk="0" hangingPunct="0">
              <a:spcBef>
                <a:spcPct val="20000"/>
              </a:spcBef>
              <a:buChar char="»"/>
              <a:defRPr sz="2000">
                <a:solidFill>
                  <a:srgbClr val="002C72"/>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C72"/>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C72"/>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C72"/>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C72"/>
                </a:solidFill>
                <a:latin typeface="Arial" panose="020B0604020202020204" pitchFamily="34" charset="0"/>
              </a:defRPr>
            </a:lvl9pPr>
          </a:lstStyle>
          <a:p>
            <a:pPr eaLnBrk="1" hangingPunct="1">
              <a:lnSpc>
                <a:spcPct val="100000"/>
              </a:lnSpc>
              <a:spcAft>
                <a:spcPct val="0"/>
              </a:spcAft>
              <a:buClrTx/>
              <a:buFontTx/>
              <a:buNone/>
            </a:pPr>
            <a:r>
              <a:rPr lang="bg-BG" altLang="en-US" sz="1200" u="sng" dirty="0" smtClean="0"/>
              <a:t>Хърватия</a:t>
            </a:r>
            <a:endParaRPr lang="en-US" altLang="en-US" sz="1200" u="sng" dirty="0"/>
          </a:p>
        </p:txBody>
      </p:sp>
      <p:sp>
        <p:nvSpPr>
          <p:cNvPr id="101" name="Rectángulo 100"/>
          <p:cNvSpPr/>
          <p:nvPr/>
        </p:nvSpPr>
        <p:spPr>
          <a:xfrm>
            <a:off x="7858585" y="1580360"/>
            <a:ext cx="45192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ct val="0"/>
              </a:spcAft>
            </a:pPr>
            <a:r>
              <a:rPr lang="en-US" sz="1050" dirty="0" smtClean="0">
                <a:solidFill>
                  <a:srgbClr val="00224C"/>
                </a:solidFill>
                <a:latin typeface="Arial" panose="020B0604020202020204" pitchFamily="34" charset="0"/>
              </a:rPr>
              <a:t>CROSSBOW </a:t>
            </a:r>
            <a:r>
              <a:rPr lang="bg-BG" sz="1050" dirty="0" smtClean="0">
                <a:solidFill>
                  <a:srgbClr val="00224C"/>
                </a:solidFill>
                <a:latin typeface="Arial" panose="020B0604020202020204" pitchFamily="34" charset="0"/>
              </a:rPr>
              <a:t>Регионален оперативен център - балансиращ модул </a:t>
            </a:r>
            <a:endParaRPr lang="en-US" sz="1050" dirty="0">
              <a:solidFill>
                <a:srgbClr val="00224C"/>
              </a:solidFill>
              <a:latin typeface="Arial" panose="020B0604020202020204" pitchFamily="34" charset="0"/>
            </a:endParaRPr>
          </a:p>
        </p:txBody>
      </p:sp>
      <p:sp>
        <p:nvSpPr>
          <p:cNvPr id="102" name="Rectángulo 101"/>
          <p:cNvSpPr/>
          <p:nvPr/>
        </p:nvSpPr>
        <p:spPr>
          <a:xfrm>
            <a:off x="8059126" y="1899006"/>
            <a:ext cx="38106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en-US" sz="1050" dirty="0" smtClean="0">
                <a:solidFill>
                  <a:srgbClr val="00224C"/>
                </a:solidFill>
                <a:latin typeface="Arial" panose="020B0604020202020204" pitchFamily="34" charset="0"/>
              </a:rPr>
              <a:t>CROSSBOW </a:t>
            </a:r>
            <a:r>
              <a:rPr lang="bg-BG" sz="1050" dirty="0" smtClean="0">
                <a:solidFill>
                  <a:srgbClr val="00224C"/>
                </a:solidFill>
                <a:latin typeface="Arial" panose="020B0604020202020204" pitchFamily="34" charset="0"/>
              </a:rPr>
              <a:t>Регионален координационен център за ВЕИ</a:t>
            </a:r>
            <a:endParaRPr lang="en-US" sz="1050" dirty="0">
              <a:solidFill>
                <a:srgbClr val="00224C"/>
              </a:solidFill>
              <a:latin typeface="Arial" panose="020B0604020202020204" pitchFamily="34" charset="0"/>
            </a:endParaRPr>
          </a:p>
        </p:txBody>
      </p:sp>
      <p:sp>
        <p:nvSpPr>
          <p:cNvPr id="103" name="Rectángulo 102"/>
          <p:cNvSpPr/>
          <p:nvPr/>
        </p:nvSpPr>
        <p:spPr>
          <a:xfrm>
            <a:off x="8220806" y="2154067"/>
            <a:ext cx="392126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en-US" sz="1050" dirty="0" smtClean="0">
                <a:solidFill>
                  <a:srgbClr val="00224C"/>
                </a:solidFill>
                <a:latin typeface="Arial" panose="020B0604020202020204" pitchFamily="34" charset="0"/>
              </a:rPr>
              <a:t>CROSSBOW </a:t>
            </a:r>
            <a:r>
              <a:rPr lang="bg-BG" sz="1050" dirty="0" smtClean="0">
                <a:solidFill>
                  <a:srgbClr val="00224C"/>
                </a:solidFill>
                <a:latin typeface="Arial" panose="020B0604020202020204" pitchFamily="34" charset="0"/>
              </a:rPr>
              <a:t>Хибридни диспечируеми ел. централи от ВЕИ</a:t>
            </a:r>
            <a:endParaRPr lang="en-US" sz="1050" dirty="0">
              <a:solidFill>
                <a:srgbClr val="00224C"/>
              </a:solidFill>
              <a:latin typeface="Arial" panose="020B0604020202020204" pitchFamily="34" charset="0"/>
            </a:endParaRPr>
          </a:p>
        </p:txBody>
      </p:sp>
      <p:sp>
        <p:nvSpPr>
          <p:cNvPr id="104" name="Rectángulo 103"/>
          <p:cNvSpPr/>
          <p:nvPr/>
        </p:nvSpPr>
        <p:spPr>
          <a:xfrm>
            <a:off x="8159502" y="2409128"/>
            <a:ext cx="41392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en-US" sz="1050" dirty="0" smtClean="0">
                <a:solidFill>
                  <a:srgbClr val="00224C"/>
                </a:solidFill>
                <a:latin typeface="Arial" panose="020B0604020202020204" pitchFamily="34" charset="0"/>
              </a:rPr>
              <a:t>CROSSBOW </a:t>
            </a:r>
            <a:r>
              <a:rPr lang="bg-BG" sz="1050" dirty="0" smtClean="0">
                <a:solidFill>
                  <a:srgbClr val="00224C"/>
                </a:solidFill>
                <a:latin typeface="Arial" panose="020B0604020202020204" pitchFamily="34" charset="0"/>
              </a:rPr>
              <a:t>Рег. координационен център за съхр. на енергия</a:t>
            </a:r>
            <a:endParaRPr lang="en-US" sz="1050" dirty="0">
              <a:solidFill>
                <a:srgbClr val="00224C"/>
              </a:solidFill>
              <a:latin typeface="Arial" panose="020B0604020202020204" pitchFamily="34" charset="0"/>
            </a:endParaRPr>
          </a:p>
        </p:txBody>
      </p:sp>
      <p:sp>
        <p:nvSpPr>
          <p:cNvPr id="105" name="Rectángulo 104"/>
          <p:cNvSpPr/>
          <p:nvPr/>
        </p:nvSpPr>
        <p:spPr>
          <a:xfrm>
            <a:off x="8095870" y="2664189"/>
            <a:ext cx="37673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en-US" sz="1050" dirty="0" smtClean="0">
                <a:solidFill>
                  <a:srgbClr val="00224C"/>
                </a:solidFill>
                <a:latin typeface="Arial" panose="020B0604020202020204" pitchFamily="34" charset="0"/>
              </a:rPr>
              <a:t>CROSSBOW </a:t>
            </a:r>
            <a:r>
              <a:rPr lang="bg-BG" sz="1050" dirty="0" smtClean="0">
                <a:solidFill>
                  <a:srgbClr val="00224C"/>
                </a:solidFill>
                <a:latin typeface="Arial" panose="020B0604020202020204" pitchFamily="34" charset="0"/>
              </a:rPr>
              <a:t>Виртуални съоръжения за съхр. на енергия</a:t>
            </a:r>
            <a:endParaRPr lang="en-US" sz="1050" dirty="0">
              <a:solidFill>
                <a:srgbClr val="00224C"/>
              </a:solidFill>
              <a:latin typeface="Arial" panose="020B0604020202020204" pitchFamily="34" charset="0"/>
            </a:endParaRPr>
          </a:p>
        </p:txBody>
      </p:sp>
      <p:sp>
        <p:nvSpPr>
          <p:cNvPr id="106" name="Rectángulo 105"/>
          <p:cNvSpPr/>
          <p:nvPr/>
        </p:nvSpPr>
        <p:spPr>
          <a:xfrm>
            <a:off x="7858585" y="2919250"/>
            <a:ext cx="302679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en-US" sz="1050" dirty="0" smtClean="0">
                <a:solidFill>
                  <a:srgbClr val="00224C"/>
                </a:solidFill>
                <a:latin typeface="Arial" panose="020B0604020202020204" pitchFamily="34" charset="0"/>
              </a:rPr>
              <a:t>CROSSBOW WAMAS </a:t>
            </a:r>
            <a:r>
              <a:rPr lang="bg-BG" sz="1050" dirty="0" smtClean="0">
                <a:solidFill>
                  <a:srgbClr val="00224C"/>
                </a:solidFill>
                <a:latin typeface="Arial" panose="020B0604020202020204" pitchFamily="34" charset="0"/>
              </a:rPr>
              <a:t>система </a:t>
            </a:r>
            <a:endParaRPr lang="en-US" sz="1050" dirty="0" smtClean="0">
              <a:solidFill>
                <a:srgbClr val="00224C"/>
              </a:solidFill>
              <a:latin typeface="Arial" panose="020B0604020202020204" pitchFamily="34" charset="0"/>
            </a:endParaRPr>
          </a:p>
          <a:p>
            <a:pPr>
              <a:spcAft>
                <a:spcPct val="0"/>
              </a:spcAft>
            </a:pPr>
            <a:r>
              <a:rPr lang="bg-BG" sz="1050" dirty="0" smtClean="0">
                <a:solidFill>
                  <a:srgbClr val="00224C"/>
                </a:solidFill>
                <a:latin typeface="Arial" panose="020B0604020202020204" pitchFamily="34" charset="0"/>
              </a:rPr>
              <a:t>(</a:t>
            </a:r>
            <a:r>
              <a:rPr lang="en-US" sz="1050" dirty="0" smtClean="0">
                <a:solidFill>
                  <a:srgbClr val="00224C"/>
                </a:solidFill>
                <a:latin typeface="Arial" panose="020B0604020202020204" pitchFamily="34" charset="0"/>
              </a:rPr>
              <a:t>Wide Area Monitoring and Awareness System)</a:t>
            </a:r>
            <a:endParaRPr lang="en-US" sz="1050" dirty="0">
              <a:solidFill>
                <a:srgbClr val="00224C"/>
              </a:solidFill>
              <a:latin typeface="Arial" panose="020B0604020202020204" pitchFamily="34" charset="0"/>
            </a:endParaRPr>
          </a:p>
        </p:txBody>
      </p:sp>
      <p:sp>
        <p:nvSpPr>
          <p:cNvPr id="107" name="Rectángulo 106"/>
          <p:cNvSpPr/>
          <p:nvPr/>
        </p:nvSpPr>
        <p:spPr>
          <a:xfrm>
            <a:off x="7591575" y="3339643"/>
            <a:ext cx="4636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en-US" sz="1050" dirty="0" smtClean="0">
                <a:solidFill>
                  <a:srgbClr val="00224C"/>
                </a:solidFill>
                <a:latin typeface="Arial" panose="020B0604020202020204" pitchFamily="34" charset="0"/>
              </a:rPr>
              <a:t>CROSSBOW </a:t>
            </a:r>
            <a:r>
              <a:rPr lang="bg-BG" sz="1050" dirty="0" smtClean="0">
                <a:solidFill>
                  <a:srgbClr val="00224C"/>
                </a:solidFill>
                <a:latin typeface="Arial" panose="020B0604020202020204" pitchFamily="34" charset="0"/>
              </a:rPr>
              <a:t>Рег. интеграционна платформа за упр. </a:t>
            </a:r>
            <a:r>
              <a:rPr lang="bg-BG" sz="1050" dirty="0">
                <a:solidFill>
                  <a:srgbClr val="00224C"/>
                </a:solidFill>
                <a:latin typeface="Arial" panose="020B0604020202020204" pitchFamily="34" charset="0"/>
              </a:rPr>
              <a:t>н</a:t>
            </a:r>
            <a:r>
              <a:rPr lang="bg-BG" sz="1050" dirty="0" smtClean="0">
                <a:solidFill>
                  <a:srgbClr val="00224C"/>
                </a:solidFill>
                <a:latin typeface="Arial" panose="020B0604020202020204" pitchFamily="34" charset="0"/>
              </a:rPr>
              <a:t>а потреблението</a:t>
            </a:r>
            <a:endParaRPr lang="en-US" sz="1050" dirty="0">
              <a:solidFill>
                <a:srgbClr val="00224C"/>
              </a:solidFill>
              <a:latin typeface="Arial" panose="020B0604020202020204" pitchFamily="34" charset="0"/>
            </a:endParaRPr>
          </a:p>
        </p:txBody>
      </p:sp>
      <p:sp>
        <p:nvSpPr>
          <p:cNvPr id="108" name="Rectángulo 107"/>
          <p:cNvSpPr/>
          <p:nvPr/>
        </p:nvSpPr>
        <p:spPr>
          <a:xfrm>
            <a:off x="7149833" y="3554803"/>
            <a:ext cx="39517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ct val="0"/>
              </a:spcAft>
            </a:pPr>
            <a:r>
              <a:rPr lang="en-US" sz="1050" dirty="0" smtClean="0">
                <a:solidFill>
                  <a:srgbClr val="00224C"/>
                </a:solidFill>
                <a:latin typeface="Arial" panose="020B0604020202020204" pitchFamily="34" charset="0"/>
              </a:rPr>
              <a:t>CROSSBOW </a:t>
            </a:r>
            <a:r>
              <a:rPr lang="bg-BG" sz="1050" dirty="0" smtClean="0">
                <a:solidFill>
                  <a:srgbClr val="00224C"/>
                </a:solidFill>
                <a:latin typeface="Arial" panose="020B0604020202020204" pitchFamily="34" charset="0"/>
              </a:rPr>
              <a:t>ИТ инструменти за пазар на едро и доп. услуги</a:t>
            </a:r>
            <a:endParaRPr lang="en-US" sz="1050" dirty="0">
              <a:solidFill>
                <a:srgbClr val="00224C"/>
              </a:solidFill>
              <a:latin typeface="Arial" panose="020B0604020202020204" pitchFamily="34" charset="0"/>
            </a:endParaRPr>
          </a:p>
        </p:txBody>
      </p:sp>
      <p:sp>
        <p:nvSpPr>
          <p:cNvPr id="109" name="Line 49"/>
          <p:cNvSpPr>
            <a:spLocks noChangeShapeType="1"/>
          </p:cNvSpPr>
          <p:nvPr/>
        </p:nvSpPr>
        <p:spPr bwMode="auto">
          <a:xfrm flipV="1">
            <a:off x="7607374" y="1785516"/>
            <a:ext cx="366390" cy="238957"/>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10" name="Line 49"/>
          <p:cNvSpPr>
            <a:spLocks noChangeShapeType="1"/>
          </p:cNvSpPr>
          <p:nvPr/>
        </p:nvSpPr>
        <p:spPr bwMode="auto">
          <a:xfrm flipV="1">
            <a:off x="7759774" y="2040743"/>
            <a:ext cx="336096" cy="136129"/>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11" name="Line 49"/>
          <p:cNvSpPr>
            <a:spLocks noChangeShapeType="1"/>
          </p:cNvSpPr>
          <p:nvPr/>
        </p:nvSpPr>
        <p:spPr bwMode="auto">
          <a:xfrm flipV="1">
            <a:off x="7827471" y="2278472"/>
            <a:ext cx="393336" cy="60435"/>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12" name="Line 49"/>
          <p:cNvSpPr>
            <a:spLocks noChangeShapeType="1"/>
          </p:cNvSpPr>
          <p:nvPr/>
        </p:nvSpPr>
        <p:spPr bwMode="auto">
          <a:xfrm>
            <a:off x="7851472" y="2473903"/>
            <a:ext cx="345333" cy="48909"/>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13" name="Line 49"/>
          <p:cNvSpPr>
            <a:spLocks noChangeShapeType="1"/>
          </p:cNvSpPr>
          <p:nvPr/>
        </p:nvSpPr>
        <p:spPr bwMode="auto">
          <a:xfrm>
            <a:off x="7827470" y="2622652"/>
            <a:ext cx="287454" cy="143342"/>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14" name="Line 49"/>
          <p:cNvSpPr>
            <a:spLocks noChangeShapeType="1"/>
          </p:cNvSpPr>
          <p:nvPr/>
        </p:nvSpPr>
        <p:spPr bwMode="auto">
          <a:xfrm>
            <a:off x="7749362" y="2790839"/>
            <a:ext cx="161302" cy="209694"/>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15" name="Line 49"/>
          <p:cNvSpPr>
            <a:spLocks noChangeShapeType="1"/>
          </p:cNvSpPr>
          <p:nvPr/>
        </p:nvSpPr>
        <p:spPr bwMode="auto">
          <a:xfrm>
            <a:off x="7548292" y="2919250"/>
            <a:ext cx="100535" cy="510124"/>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16" name="Line 49"/>
          <p:cNvSpPr>
            <a:spLocks noChangeShapeType="1"/>
          </p:cNvSpPr>
          <p:nvPr/>
        </p:nvSpPr>
        <p:spPr bwMode="auto">
          <a:xfrm>
            <a:off x="7103318" y="2951509"/>
            <a:ext cx="144016" cy="642050"/>
          </a:xfrm>
          <a:prstGeom prst="line">
            <a:avLst/>
          </a:prstGeom>
          <a:noFill/>
          <a:ln w="12700">
            <a:solidFill>
              <a:srgbClr val="00224C"/>
            </a:solidFill>
            <a:round/>
            <a:headEnd/>
            <a:tailEnd type="oval"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pic>
        <p:nvPicPr>
          <p:cNvPr id="117" name="Imagen 13">
            <a:extLst>
              <a:ext uri="{FF2B5EF4-FFF2-40B4-BE49-F238E27FC236}">
                <a16:creationId xmlns="" xmlns:a16="http://schemas.microsoft.com/office/drawing/2014/main" id="{AA2801AF-3E7C-448B-AE08-2CD067DA13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08949" y="3037791"/>
            <a:ext cx="2318305" cy="1327313"/>
          </a:xfrm>
          <a:prstGeom prst="rect">
            <a:avLst/>
          </a:prstGeom>
        </p:spPr>
      </p:pic>
      <p:sp>
        <p:nvSpPr>
          <p:cNvPr id="119" name="Line 22"/>
          <p:cNvSpPr>
            <a:spLocks noChangeShapeType="1"/>
          </p:cNvSpPr>
          <p:nvPr/>
        </p:nvSpPr>
        <p:spPr bwMode="auto">
          <a:xfrm flipH="1" flipV="1">
            <a:off x="2934198" y="2919250"/>
            <a:ext cx="1474903" cy="559148"/>
          </a:xfrm>
          <a:prstGeom prst="line">
            <a:avLst/>
          </a:prstGeom>
          <a:noFill/>
          <a:ln w="12700">
            <a:solidFill>
              <a:srgbClr val="00224C"/>
            </a:solidFill>
            <a:round/>
            <a:headEnd/>
            <a:tailEnd type="stealth"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21" name="Line 22"/>
          <p:cNvSpPr>
            <a:spLocks noChangeShapeType="1"/>
          </p:cNvSpPr>
          <p:nvPr/>
        </p:nvSpPr>
        <p:spPr bwMode="auto">
          <a:xfrm flipV="1">
            <a:off x="5722809" y="2708920"/>
            <a:ext cx="1123133" cy="638684"/>
          </a:xfrm>
          <a:prstGeom prst="line">
            <a:avLst/>
          </a:prstGeom>
          <a:noFill/>
          <a:ln w="12700">
            <a:solidFill>
              <a:srgbClr val="00224C"/>
            </a:solidFill>
            <a:round/>
            <a:headEnd/>
            <a:tailEnd type="stealth"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22" name="Line 22"/>
          <p:cNvSpPr>
            <a:spLocks noChangeShapeType="1"/>
          </p:cNvSpPr>
          <p:nvPr/>
        </p:nvSpPr>
        <p:spPr bwMode="auto">
          <a:xfrm>
            <a:off x="6527254" y="3942234"/>
            <a:ext cx="2894710" cy="878112"/>
          </a:xfrm>
          <a:prstGeom prst="line">
            <a:avLst/>
          </a:prstGeom>
          <a:noFill/>
          <a:ln w="12700">
            <a:solidFill>
              <a:srgbClr val="00224C"/>
            </a:solidFill>
            <a:round/>
            <a:headEnd/>
            <a:tailEnd type="stealth"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23" name="Line 22"/>
          <p:cNvSpPr>
            <a:spLocks noChangeShapeType="1"/>
          </p:cNvSpPr>
          <p:nvPr/>
        </p:nvSpPr>
        <p:spPr bwMode="auto">
          <a:xfrm flipH="1">
            <a:off x="4262988" y="4330820"/>
            <a:ext cx="348719" cy="474278"/>
          </a:xfrm>
          <a:prstGeom prst="line">
            <a:avLst/>
          </a:prstGeom>
          <a:noFill/>
          <a:ln w="12700">
            <a:solidFill>
              <a:srgbClr val="00224C"/>
            </a:solidFill>
            <a:round/>
            <a:headEnd/>
            <a:tailEnd type="stealth"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Tree>
    <p:extLst>
      <p:ext uri="{BB962C8B-B14F-4D97-AF65-F5344CB8AC3E}">
        <p14:creationId xmlns:p14="http://schemas.microsoft.com/office/powerpoint/2010/main" val="748448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250"/>
                                        <p:tgtEl>
                                          <p:spTgt spid="119"/>
                                        </p:tgtEl>
                                      </p:cBhvr>
                                    </p:animEffect>
                                  </p:childTnLst>
                                </p:cTn>
                              </p:par>
                            </p:childTnLst>
                          </p:cTn>
                        </p:par>
                        <p:par>
                          <p:cTn id="8" fill="hold">
                            <p:stCondLst>
                              <p:cond delay="250"/>
                            </p:stCondLst>
                            <p:childTnLst>
                              <p:par>
                                <p:cTn id="9" presetID="53" presetClass="entr" presetSubtype="16"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250" fill="hold"/>
                                        <p:tgtEl>
                                          <p:spTgt spid="60"/>
                                        </p:tgtEl>
                                        <p:attrNameLst>
                                          <p:attrName>ppt_w</p:attrName>
                                        </p:attrNameLst>
                                      </p:cBhvr>
                                      <p:tavLst>
                                        <p:tav tm="0">
                                          <p:val>
                                            <p:fltVal val="0"/>
                                          </p:val>
                                        </p:tav>
                                        <p:tav tm="100000">
                                          <p:val>
                                            <p:strVal val="#ppt_w"/>
                                          </p:val>
                                        </p:tav>
                                      </p:tavLst>
                                    </p:anim>
                                    <p:anim calcmode="lin" valueType="num">
                                      <p:cBhvr>
                                        <p:cTn id="12" dur="250" fill="hold"/>
                                        <p:tgtEl>
                                          <p:spTgt spid="60"/>
                                        </p:tgtEl>
                                        <p:attrNameLst>
                                          <p:attrName>ppt_h</p:attrName>
                                        </p:attrNameLst>
                                      </p:cBhvr>
                                      <p:tavLst>
                                        <p:tav tm="0">
                                          <p:val>
                                            <p:fltVal val="0"/>
                                          </p:val>
                                        </p:tav>
                                        <p:tav tm="100000">
                                          <p:val>
                                            <p:strVal val="#ppt_h"/>
                                          </p:val>
                                        </p:tav>
                                      </p:tavLst>
                                    </p:anim>
                                    <p:animEffect transition="in" filter="fade">
                                      <p:cBhvr>
                                        <p:cTn id="13" dur="25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
                                        <p:tgtEl>
                                          <p:spTgt spid="23"/>
                                        </p:tgtEl>
                                      </p:cBhvr>
                                    </p:animEffect>
                                  </p:childTnLst>
                                </p:cTn>
                              </p:par>
                            </p:childTnLst>
                          </p:cTn>
                        </p:par>
                        <p:par>
                          <p:cTn id="19" fill="hold">
                            <p:stCondLst>
                              <p:cond delay="100"/>
                            </p:stCondLst>
                            <p:childTnLst>
                              <p:par>
                                <p:cTn id="20" presetID="10"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
                                        <p:tgtEl>
                                          <p:spTgt spid="72"/>
                                        </p:tgtEl>
                                      </p:cBhvr>
                                    </p:animEffect>
                                  </p:childTnLst>
                                </p:cTn>
                              </p:par>
                            </p:childTnLst>
                          </p:cTn>
                        </p:par>
                        <p:par>
                          <p:cTn id="23" fill="hold">
                            <p:stCondLst>
                              <p:cond delay="2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
                                        <p:tgtEl>
                                          <p:spTgt spid="24"/>
                                        </p:tgtEl>
                                      </p:cBhvr>
                                    </p:animEffect>
                                  </p:childTnLst>
                                </p:cTn>
                              </p:par>
                            </p:childTnLst>
                          </p:cTn>
                        </p:par>
                        <p:par>
                          <p:cTn id="27" fill="hold">
                            <p:stCondLst>
                              <p:cond delay="300"/>
                            </p:stCondLst>
                            <p:childTnLst>
                              <p:par>
                                <p:cTn id="28" presetID="1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100"/>
                                        <p:tgtEl>
                                          <p:spTgt spid="71"/>
                                        </p:tgtEl>
                                      </p:cBhvr>
                                    </p:animEffect>
                                  </p:childTnLst>
                                </p:cTn>
                              </p:par>
                            </p:childTnLst>
                          </p:cTn>
                        </p:par>
                        <p:par>
                          <p:cTn id="31" fill="hold">
                            <p:stCondLst>
                              <p:cond delay="4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
                                        <p:tgtEl>
                                          <p:spTgt spid="25"/>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250" fill="hold"/>
                                        <p:tgtEl>
                                          <p:spTgt spid="65"/>
                                        </p:tgtEl>
                                        <p:attrNameLst>
                                          <p:attrName>ppt_w</p:attrName>
                                        </p:attrNameLst>
                                      </p:cBhvr>
                                      <p:tavLst>
                                        <p:tav tm="0">
                                          <p:val>
                                            <p:fltVal val="0"/>
                                          </p:val>
                                        </p:tav>
                                        <p:tav tm="100000">
                                          <p:val>
                                            <p:strVal val="#ppt_w"/>
                                          </p:val>
                                        </p:tav>
                                      </p:tavLst>
                                    </p:anim>
                                    <p:anim calcmode="lin" valueType="num">
                                      <p:cBhvr>
                                        <p:cTn id="39" dur="250" fill="hold"/>
                                        <p:tgtEl>
                                          <p:spTgt spid="65"/>
                                        </p:tgtEl>
                                        <p:attrNameLst>
                                          <p:attrName>ppt_h</p:attrName>
                                        </p:attrNameLst>
                                      </p:cBhvr>
                                      <p:tavLst>
                                        <p:tav tm="0">
                                          <p:val>
                                            <p:fltVal val="0"/>
                                          </p:val>
                                        </p:tav>
                                        <p:tav tm="100000">
                                          <p:val>
                                            <p:strVal val="#ppt_h"/>
                                          </p:val>
                                        </p:tav>
                                      </p:tavLst>
                                    </p:anim>
                                    <p:animEffect transition="in" filter="fade">
                                      <p:cBhvr>
                                        <p:cTn id="40" dur="250"/>
                                        <p:tgtEl>
                                          <p:spTgt spid="65"/>
                                        </p:tgtEl>
                                      </p:cBhvr>
                                    </p:animEffect>
                                  </p:childTnLst>
                                </p:cTn>
                              </p:par>
                            </p:childTnLst>
                          </p:cTn>
                        </p:par>
                        <p:par>
                          <p:cTn id="41" fill="hold">
                            <p:stCondLst>
                              <p:cond delay="750"/>
                            </p:stCondLst>
                            <p:childTnLst>
                              <p:par>
                                <p:cTn id="42" presetID="53" presetClass="entr" presetSubtype="16"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250" fill="hold"/>
                                        <p:tgtEl>
                                          <p:spTgt spid="58"/>
                                        </p:tgtEl>
                                        <p:attrNameLst>
                                          <p:attrName>ppt_w</p:attrName>
                                        </p:attrNameLst>
                                      </p:cBhvr>
                                      <p:tavLst>
                                        <p:tav tm="0">
                                          <p:val>
                                            <p:fltVal val="0"/>
                                          </p:val>
                                        </p:tav>
                                        <p:tav tm="100000">
                                          <p:val>
                                            <p:strVal val="#ppt_w"/>
                                          </p:val>
                                        </p:tav>
                                      </p:tavLst>
                                    </p:anim>
                                    <p:anim calcmode="lin" valueType="num">
                                      <p:cBhvr>
                                        <p:cTn id="45" dur="250" fill="hold"/>
                                        <p:tgtEl>
                                          <p:spTgt spid="58"/>
                                        </p:tgtEl>
                                        <p:attrNameLst>
                                          <p:attrName>ppt_h</p:attrName>
                                        </p:attrNameLst>
                                      </p:cBhvr>
                                      <p:tavLst>
                                        <p:tav tm="0">
                                          <p:val>
                                            <p:fltVal val="0"/>
                                          </p:val>
                                        </p:tav>
                                        <p:tav tm="100000">
                                          <p:val>
                                            <p:strVal val="#ppt_h"/>
                                          </p:val>
                                        </p:tav>
                                      </p:tavLst>
                                    </p:anim>
                                    <p:animEffect transition="in" filter="fade">
                                      <p:cBhvr>
                                        <p:cTn id="46" dur="250"/>
                                        <p:tgtEl>
                                          <p:spTgt spid="58"/>
                                        </p:tgtEl>
                                      </p:cBhvr>
                                    </p:animEffect>
                                  </p:childTnLst>
                                </p:cTn>
                              </p:par>
                            </p:childTnLst>
                          </p:cTn>
                        </p:par>
                        <p:par>
                          <p:cTn id="47" fill="hold">
                            <p:stCondLst>
                              <p:cond delay="1000"/>
                            </p:stCondLst>
                            <p:childTnLst>
                              <p:par>
                                <p:cTn id="48" presetID="53" presetClass="entr" presetSubtype="16" fill="hold"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250" fill="hold"/>
                                        <p:tgtEl>
                                          <p:spTgt spid="63"/>
                                        </p:tgtEl>
                                        <p:attrNameLst>
                                          <p:attrName>ppt_w</p:attrName>
                                        </p:attrNameLst>
                                      </p:cBhvr>
                                      <p:tavLst>
                                        <p:tav tm="0">
                                          <p:val>
                                            <p:fltVal val="0"/>
                                          </p:val>
                                        </p:tav>
                                        <p:tav tm="100000">
                                          <p:val>
                                            <p:strVal val="#ppt_w"/>
                                          </p:val>
                                        </p:tav>
                                      </p:tavLst>
                                    </p:anim>
                                    <p:anim calcmode="lin" valueType="num">
                                      <p:cBhvr>
                                        <p:cTn id="51" dur="250" fill="hold"/>
                                        <p:tgtEl>
                                          <p:spTgt spid="63"/>
                                        </p:tgtEl>
                                        <p:attrNameLst>
                                          <p:attrName>ppt_h</p:attrName>
                                        </p:attrNameLst>
                                      </p:cBhvr>
                                      <p:tavLst>
                                        <p:tav tm="0">
                                          <p:val>
                                            <p:fltVal val="0"/>
                                          </p:val>
                                        </p:tav>
                                        <p:tav tm="100000">
                                          <p:val>
                                            <p:strVal val="#ppt_h"/>
                                          </p:val>
                                        </p:tav>
                                      </p:tavLst>
                                    </p:anim>
                                    <p:animEffect transition="in" filter="fade">
                                      <p:cBhvr>
                                        <p:cTn id="52" dur="250"/>
                                        <p:tgtEl>
                                          <p:spTgt spid="63"/>
                                        </p:tgtEl>
                                      </p:cBhvr>
                                    </p:animEffect>
                                  </p:childTnLst>
                                </p:cTn>
                              </p:par>
                            </p:childTnLst>
                          </p:cTn>
                        </p:par>
                        <p:par>
                          <p:cTn id="53" fill="hold">
                            <p:stCondLst>
                              <p:cond delay="1250"/>
                            </p:stCondLst>
                            <p:childTnLst>
                              <p:par>
                                <p:cTn id="54" presetID="53" presetClass="entr" presetSubtype="16"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250" fill="hold"/>
                                        <p:tgtEl>
                                          <p:spTgt spid="66"/>
                                        </p:tgtEl>
                                        <p:attrNameLst>
                                          <p:attrName>ppt_w</p:attrName>
                                        </p:attrNameLst>
                                      </p:cBhvr>
                                      <p:tavLst>
                                        <p:tav tm="0">
                                          <p:val>
                                            <p:fltVal val="0"/>
                                          </p:val>
                                        </p:tav>
                                        <p:tav tm="100000">
                                          <p:val>
                                            <p:strVal val="#ppt_w"/>
                                          </p:val>
                                        </p:tav>
                                      </p:tavLst>
                                    </p:anim>
                                    <p:anim calcmode="lin" valueType="num">
                                      <p:cBhvr>
                                        <p:cTn id="57" dur="250" fill="hold"/>
                                        <p:tgtEl>
                                          <p:spTgt spid="66"/>
                                        </p:tgtEl>
                                        <p:attrNameLst>
                                          <p:attrName>ppt_h</p:attrName>
                                        </p:attrNameLst>
                                      </p:cBhvr>
                                      <p:tavLst>
                                        <p:tav tm="0">
                                          <p:val>
                                            <p:fltVal val="0"/>
                                          </p:val>
                                        </p:tav>
                                        <p:tav tm="100000">
                                          <p:val>
                                            <p:strVal val="#ppt_h"/>
                                          </p:val>
                                        </p:tav>
                                      </p:tavLst>
                                    </p:anim>
                                    <p:animEffect transition="in" filter="fade">
                                      <p:cBhvr>
                                        <p:cTn id="58" dur="250"/>
                                        <p:tgtEl>
                                          <p:spTgt spid="66"/>
                                        </p:tgtEl>
                                      </p:cBhvr>
                                    </p:animEffect>
                                  </p:childTnLst>
                                </p:cTn>
                              </p:par>
                            </p:childTnLst>
                          </p:cTn>
                        </p:par>
                        <p:par>
                          <p:cTn id="59" fill="hold">
                            <p:stCondLst>
                              <p:cond delay="1500"/>
                            </p:stCondLst>
                            <p:childTnLst>
                              <p:par>
                                <p:cTn id="60" presetID="53" presetClass="entr" presetSubtype="16"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250" fill="hold"/>
                                        <p:tgtEl>
                                          <p:spTgt spid="59"/>
                                        </p:tgtEl>
                                        <p:attrNameLst>
                                          <p:attrName>ppt_w</p:attrName>
                                        </p:attrNameLst>
                                      </p:cBhvr>
                                      <p:tavLst>
                                        <p:tav tm="0">
                                          <p:val>
                                            <p:fltVal val="0"/>
                                          </p:val>
                                        </p:tav>
                                        <p:tav tm="100000">
                                          <p:val>
                                            <p:strVal val="#ppt_w"/>
                                          </p:val>
                                        </p:tav>
                                      </p:tavLst>
                                    </p:anim>
                                    <p:anim calcmode="lin" valueType="num">
                                      <p:cBhvr>
                                        <p:cTn id="63" dur="250" fill="hold"/>
                                        <p:tgtEl>
                                          <p:spTgt spid="59"/>
                                        </p:tgtEl>
                                        <p:attrNameLst>
                                          <p:attrName>ppt_h</p:attrName>
                                        </p:attrNameLst>
                                      </p:cBhvr>
                                      <p:tavLst>
                                        <p:tav tm="0">
                                          <p:val>
                                            <p:fltVal val="0"/>
                                          </p:val>
                                        </p:tav>
                                        <p:tav tm="100000">
                                          <p:val>
                                            <p:strVal val="#ppt_h"/>
                                          </p:val>
                                        </p:tav>
                                      </p:tavLst>
                                    </p:anim>
                                    <p:animEffect transition="in" filter="fade">
                                      <p:cBhvr>
                                        <p:cTn id="64" dur="25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
                                        <p:tgtEl>
                                          <p:spTgt spid="78"/>
                                        </p:tgtEl>
                                      </p:cBhvr>
                                    </p:animEffect>
                                  </p:childTnLst>
                                </p:cTn>
                              </p:par>
                            </p:childTnLst>
                          </p:cTn>
                        </p:par>
                        <p:par>
                          <p:cTn id="70" fill="hold">
                            <p:stCondLst>
                              <p:cond delay="1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00"/>
                                        <p:tgtEl>
                                          <p:spTgt spid="79"/>
                                        </p:tgtEl>
                                      </p:cBhvr>
                                    </p:animEffect>
                                  </p:childTnLst>
                                </p:cTn>
                              </p:par>
                            </p:childTnLst>
                          </p:cTn>
                        </p:par>
                        <p:par>
                          <p:cTn id="74" fill="hold">
                            <p:stCondLst>
                              <p:cond delay="200"/>
                            </p:stCondLst>
                            <p:childTnLst>
                              <p:par>
                                <p:cTn id="75" presetID="10" presetClass="entr" presetSubtype="0"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100"/>
                                        <p:tgtEl>
                                          <p:spTgt spid="80"/>
                                        </p:tgtEl>
                                      </p:cBhvr>
                                    </p:animEffect>
                                  </p:childTnLst>
                                </p:cTn>
                              </p:par>
                            </p:childTnLst>
                          </p:cTn>
                        </p:par>
                        <p:par>
                          <p:cTn id="78" fill="hold">
                            <p:stCondLst>
                              <p:cond delay="300"/>
                            </p:stCondLst>
                            <p:childTnLst>
                              <p:par>
                                <p:cTn id="79" presetID="10" presetClass="entr" presetSubtype="0"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100"/>
                                        <p:tgtEl>
                                          <p:spTgt spid="81"/>
                                        </p:tgtEl>
                                      </p:cBhvr>
                                    </p:animEffect>
                                  </p:childTnLst>
                                </p:cTn>
                              </p:par>
                            </p:childTnLst>
                          </p:cTn>
                        </p:par>
                        <p:par>
                          <p:cTn id="82" fill="hold">
                            <p:stCondLst>
                              <p:cond delay="400"/>
                            </p:stCondLst>
                            <p:childTnLst>
                              <p:par>
                                <p:cTn id="83" presetID="53" presetClass="entr" presetSubtype="16" fill="hold" grpId="0" nodeType="after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250" fill="hold"/>
                                        <p:tgtEl>
                                          <p:spTgt spid="74"/>
                                        </p:tgtEl>
                                        <p:attrNameLst>
                                          <p:attrName>ppt_w</p:attrName>
                                        </p:attrNameLst>
                                      </p:cBhvr>
                                      <p:tavLst>
                                        <p:tav tm="0">
                                          <p:val>
                                            <p:fltVal val="0"/>
                                          </p:val>
                                        </p:tav>
                                        <p:tav tm="100000">
                                          <p:val>
                                            <p:strVal val="#ppt_w"/>
                                          </p:val>
                                        </p:tav>
                                      </p:tavLst>
                                    </p:anim>
                                    <p:anim calcmode="lin" valueType="num">
                                      <p:cBhvr>
                                        <p:cTn id="86" dur="250" fill="hold"/>
                                        <p:tgtEl>
                                          <p:spTgt spid="74"/>
                                        </p:tgtEl>
                                        <p:attrNameLst>
                                          <p:attrName>ppt_h</p:attrName>
                                        </p:attrNameLst>
                                      </p:cBhvr>
                                      <p:tavLst>
                                        <p:tav tm="0">
                                          <p:val>
                                            <p:fltVal val="0"/>
                                          </p:val>
                                        </p:tav>
                                        <p:tav tm="100000">
                                          <p:val>
                                            <p:strVal val="#ppt_h"/>
                                          </p:val>
                                        </p:tav>
                                      </p:tavLst>
                                    </p:anim>
                                    <p:animEffect transition="in" filter="fade">
                                      <p:cBhvr>
                                        <p:cTn id="87" dur="250"/>
                                        <p:tgtEl>
                                          <p:spTgt spid="74"/>
                                        </p:tgtEl>
                                      </p:cBhvr>
                                    </p:animEffect>
                                  </p:childTnLst>
                                </p:cTn>
                              </p:par>
                            </p:childTnLst>
                          </p:cTn>
                        </p:par>
                        <p:par>
                          <p:cTn id="88" fill="hold">
                            <p:stCondLst>
                              <p:cond delay="650"/>
                            </p:stCondLst>
                            <p:childTnLst>
                              <p:par>
                                <p:cTn id="89" presetID="53" presetClass="entr" presetSubtype="16"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 calcmode="lin" valueType="num">
                                      <p:cBhvr>
                                        <p:cTn id="91" dur="250" fill="hold"/>
                                        <p:tgtEl>
                                          <p:spTgt spid="75"/>
                                        </p:tgtEl>
                                        <p:attrNameLst>
                                          <p:attrName>ppt_w</p:attrName>
                                        </p:attrNameLst>
                                      </p:cBhvr>
                                      <p:tavLst>
                                        <p:tav tm="0">
                                          <p:val>
                                            <p:fltVal val="0"/>
                                          </p:val>
                                        </p:tav>
                                        <p:tav tm="100000">
                                          <p:val>
                                            <p:strVal val="#ppt_w"/>
                                          </p:val>
                                        </p:tav>
                                      </p:tavLst>
                                    </p:anim>
                                    <p:anim calcmode="lin" valueType="num">
                                      <p:cBhvr>
                                        <p:cTn id="92" dur="250" fill="hold"/>
                                        <p:tgtEl>
                                          <p:spTgt spid="75"/>
                                        </p:tgtEl>
                                        <p:attrNameLst>
                                          <p:attrName>ppt_h</p:attrName>
                                        </p:attrNameLst>
                                      </p:cBhvr>
                                      <p:tavLst>
                                        <p:tav tm="0">
                                          <p:val>
                                            <p:fltVal val="0"/>
                                          </p:val>
                                        </p:tav>
                                        <p:tav tm="100000">
                                          <p:val>
                                            <p:strVal val="#ppt_h"/>
                                          </p:val>
                                        </p:tav>
                                      </p:tavLst>
                                    </p:anim>
                                    <p:animEffect transition="in" filter="fade">
                                      <p:cBhvr>
                                        <p:cTn id="93" dur="250"/>
                                        <p:tgtEl>
                                          <p:spTgt spid="75"/>
                                        </p:tgtEl>
                                      </p:cBhvr>
                                    </p:animEffect>
                                  </p:childTnLst>
                                </p:cTn>
                              </p:par>
                            </p:childTnLst>
                          </p:cTn>
                        </p:par>
                        <p:par>
                          <p:cTn id="94" fill="hold">
                            <p:stCondLst>
                              <p:cond delay="900"/>
                            </p:stCondLst>
                            <p:childTnLst>
                              <p:par>
                                <p:cTn id="95" presetID="53" presetClass="entr" presetSubtype="16" fill="hold" grpId="0" nodeType="afterEffect">
                                  <p:stCondLst>
                                    <p:cond delay="0"/>
                                  </p:stCondLst>
                                  <p:childTnLst>
                                    <p:set>
                                      <p:cBhvr>
                                        <p:cTn id="96" dur="1" fill="hold">
                                          <p:stCondLst>
                                            <p:cond delay="0"/>
                                          </p:stCondLst>
                                        </p:cTn>
                                        <p:tgtEl>
                                          <p:spTgt spid="77"/>
                                        </p:tgtEl>
                                        <p:attrNameLst>
                                          <p:attrName>style.visibility</p:attrName>
                                        </p:attrNameLst>
                                      </p:cBhvr>
                                      <p:to>
                                        <p:strVal val="visible"/>
                                      </p:to>
                                    </p:set>
                                    <p:anim calcmode="lin" valueType="num">
                                      <p:cBhvr>
                                        <p:cTn id="97" dur="250" fill="hold"/>
                                        <p:tgtEl>
                                          <p:spTgt spid="77"/>
                                        </p:tgtEl>
                                        <p:attrNameLst>
                                          <p:attrName>ppt_w</p:attrName>
                                        </p:attrNameLst>
                                      </p:cBhvr>
                                      <p:tavLst>
                                        <p:tav tm="0">
                                          <p:val>
                                            <p:fltVal val="0"/>
                                          </p:val>
                                        </p:tav>
                                        <p:tav tm="100000">
                                          <p:val>
                                            <p:strVal val="#ppt_w"/>
                                          </p:val>
                                        </p:tav>
                                      </p:tavLst>
                                    </p:anim>
                                    <p:anim calcmode="lin" valueType="num">
                                      <p:cBhvr>
                                        <p:cTn id="98" dur="250" fill="hold"/>
                                        <p:tgtEl>
                                          <p:spTgt spid="77"/>
                                        </p:tgtEl>
                                        <p:attrNameLst>
                                          <p:attrName>ppt_h</p:attrName>
                                        </p:attrNameLst>
                                      </p:cBhvr>
                                      <p:tavLst>
                                        <p:tav tm="0">
                                          <p:val>
                                            <p:fltVal val="0"/>
                                          </p:val>
                                        </p:tav>
                                        <p:tav tm="100000">
                                          <p:val>
                                            <p:strVal val="#ppt_h"/>
                                          </p:val>
                                        </p:tav>
                                      </p:tavLst>
                                    </p:anim>
                                    <p:animEffect transition="in" filter="fade">
                                      <p:cBhvr>
                                        <p:cTn id="99" dur="250"/>
                                        <p:tgtEl>
                                          <p:spTgt spid="77"/>
                                        </p:tgtEl>
                                      </p:cBhvr>
                                    </p:animEffect>
                                  </p:childTnLst>
                                </p:cTn>
                              </p:par>
                            </p:childTnLst>
                          </p:cTn>
                        </p:par>
                        <p:par>
                          <p:cTn id="100" fill="hold">
                            <p:stCondLst>
                              <p:cond delay="1150"/>
                            </p:stCondLst>
                            <p:childTnLst>
                              <p:par>
                                <p:cTn id="101" presetID="53" presetClass="entr" presetSubtype="16"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p:cTn id="103" dur="250" fill="hold"/>
                                        <p:tgtEl>
                                          <p:spTgt spid="76"/>
                                        </p:tgtEl>
                                        <p:attrNameLst>
                                          <p:attrName>ppt_w</p:attrName>
                                        </p:attrNameLst>
                                      </p:cBhvr>
                                      <p:tavLst>
                                        <p:tav tm="0">
                                          <p:val>
                                            <p:fltVal val="0"/>
                                          </p:val>
                                        </p:tav>
                                        <p:tav tm="100000">
                                          <p:val>
                                            <p:strVal val="#ppt_w"/>
                                          </p:val>
                                        </p:tav>
                                      </p:tavLst>
                                    </p:anim>
                                    <p:anim calcmode="lin" valueType="num">
                                      <p:cBhvr>
                                        <p:cTn id="104" dur="250" fill="hold"/>
                                        <p:tgtEl>
                                          <p:spTgt spid="76"/>
                                        </p:tgtEl>
                                        <p:attrNameLst>
                                          <p:attrName>ppt_h</p:attrName>
                                        </p:attrNameLst>
                                      </p:cBhvr>
                                      <p:tavLst>
                                        <p:tav tm="0">
                                          <p:val>
                                            <p:fltVal val="0"/>
                                          </p:val>
                                        </p:tav>
                                        <p:tav tm="100000">
                                          <p:val>
                                            <p:strVal val="#ppt_h"/>
                                          </p:val>
                                        </p:tav>
                                      </p:tavLst>
                                    </p:anim>
                                    <p:animEffect transition="in" filter="fade">
                                      <p:cBhvr>
                                        <p:cTn id="105" dur="250"/>
                                        <p:tgtEl>
                                          <p:spTgt spid="7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250"/>
                                        <p:tgtEl>
                                          <p:spTgt spid="122"/>
                                        </p:tgtEl>
                                      </p:cBhvr>
                                    </p:animEffect>
                                  </p:childTnLst>
                                </p:cTn>
                              </p:par>
                            </p:childTnLst>
                          </p:cTn>
                        </p:par>
                        <p:par>
                          <p:cTn id="111" fill="hold">
                            <p:stCondLst>
                              <p:cond delay="250"/>
                            </p:stCondLst>
                            <p:childTnLst>
                              <p:par>
                                <p:cTn id="112" presetID="53" presetClass="entr" presetSubtype="16" fill="hold"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
                                        <p:tgtEl>
                                          <p:spTgt spid="11"/>
                                        </p:tgtEl>
                                      </p:cBhvr>
                                    </p:animEffect>
                                  </p:childTnLst>
                                </p:cTn>
                              </p:par>
                            </p:childTnLst>
                          </p:cTn>
                        </p:par>
                        <p:par>
                          <p:cTn id="122" fill="hold">
                            <p:stCondLst>
                              <p:cond delay="100"/>
                            </p:stCondLst>
                            <p:childTnLst>
                              <p:par>
                                <p:cTn id="123" presetID="10" presetClass="entr" presetSubtype="0" fill="hold" grpId="0" nodeType="after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100"/>
                                        <p:tgtEl>
                                          <p:spTgt spid="6"/>
                                        </p:tgtEl>
                                      </p:cBhvr>
                                    </p:animEffect>
                                  </p:childTnLst>
                                </p:cTn>
                              </p:par>
                            </p:childTnLst>
                          </p:cTn>
                        </p:par>
                        <p:par>
                          <p:cTn id="126" fill="hold">
                            <p:stCondLst>
                              <p:cond delay="200"/>
                            </p:stCondLst>
                            <p:childTnLst>
                              <p:par>
                                <p:cTn id="127" presetID="10" presetClass="entr" presetSubtype="0" fill="hold" grpId="0"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
                                        <p:tgtEl>
                                          <p:spTgt spid="5"/>
                                        </p:tgtEl>
                                      </p:cBhvr>
                                    </p:animEffect>
                                  </p:childTnLst>
                                </p:cTn>
                              </p:par>
                            </p:childTnLst>
                          </p:cTn>
                        </p:par>
                        <p:par>
                          <p:cTn id="130" fill="hold">
                            <p:stCondLst>
                              <p:cond delay="300"/>
                            </p:stCondLst>
                            <p:childTnLst>
                              <p:par>
                                <p:cTn id="131" presetID="10" presetClass="entr" presetSubtype="0"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fade">
                                      <p:cBhvr>
                                        <p:cTn id="133" dur="100"/>
                                        <p:tgtEl>
                                          <p:spTgt spid="10"/>
                                        </p:tgtEl>
                                      </p:cBhvr>
                                    </p:animEffect>
                                  </p:childTnLst>
                                </p:cTn>
                              </p:par>
                            </p:childTnLst>
                          </p:cTn>
                        </p:par>
                        <p:par>
                          <p:cTn id="134" fill="hold">
                            <p:stCondLst>
                              <p:cond delay="400"/>
                            </p:stCondLst>
                            <p:childTnLst>
                              <p:par>
                                <p:cTn id="135" presetID="10" presetClass="entr" presetSubtype="0" fill="hold" grpId="0" nodeType="afterEffect">
                                  <p:stCondLst>
                                    <p:cond delay="0"/>
                                  </p:stCondLst>
                                  <p:childTnLst>
                                    <p:set>
                                      <p:cBhvr>
                                        <p:cTn id="136" dur="1" fill="hold">
                                          <p:stCondLst>
                                            <p:cond delay="0"/>
                                          </p:stCondLst>
                                        </p:cTn>
                                        <p:tgtEl>
                                          <p:spTgt spid="99"/>
                                        </p:tgtEl>
                                        <p:attrNameLst>
                                          <p:attrName>style.visibility</p:attrName>
                                        </p:attrNameLst>
                                      </p:cBhvr>
                                      <p:to>
                                        <p:strVal val="visible"/>
                                      </p:to>
                                    </p:set>
                                    <p:animEffect transition="in" filter="fade">
                                      <p:cBhvr>
                                        <p:cTn id="137" dur="100"/>
                                        <p:tgtEl>
                                          <p:spTgt spid="99"/>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fade">
                                      <p:cBhvr>
                                        <p:cTn id="141" dur="100"/>
                                        <p:tgtEl>
                                          <p:spTgt spid="9"/>
                                        </p:tgtEl>
                                      </p:cBhvr>
                                    </p:animEffect>
                                  </p:childTnLst>
                                </p:cTn>
                              </p:par>
                            </p:childTnLst>
                          </p:cTn>
                        </p:par>
                        <p:par>
                          <p:cTn id="142" fill="hold">
                            <p:stCondLst>
                              <p:cond delay="600"/>
                            </p:stCondLst>
                            <p:childTnLst>
                              <p:par>
                                <p:cTn id="143" presetID="10" presetClass="entr" presetSubtype="0"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fade">
                                      <p:cBhvr>
                                        <p:cTn id="145" dur="100"/>
                                        <p:tgtEl>
                                          <p:spTgt spid="8"/>
                                        </p:tgtEl>
                                      </p:cBhvr>
                                    </p:animEffect>
                                  </p:childTnLst>
                                </p:cTn>
                              </p:par>
                            </p:childTnLst>
                          </p:cTn>
                        </p:par>
                        <p:par>
                          <p:cTn id="146" fill="hold">
                            <p:stCondLst>
                              <p:cond delay="700"/>
                            </p:stCondLst>
                            <p:childTnLst>
                              <p:par>
                                <p:cTn id="147" presetID="10" presetClass="entr" presetSubtype="0" fill="hold" grpId="0" nodeType="afterEffect">
                                  <p:stCondLst>
                                    <p:cond delay="0"/>
                                  </p:stCondLst>
                                  <p:childTnLst>
                                    <p:set>
                                      <p:cBhvr>
                                        <p:cTn id="148" dur="1" fill="hold">
                                          <p:stCondLst>
                                            <p:cond delay="0"/>
                                          </p:stCondLst>
                                        </p:cTn>
                                        <p:tgtEl>
                                          <p:spTgt spid="37"/>
                                        </p:tgtEl>
                                        <p:attrNameLst>
                                          <p:attrName>style.visibility</p:attrName>
                                        </p:attrNameLst>
                                      </p:cBhvr>
                                      <p:to>
                                        <p:strVal val="visible"/>
                                      </p:to>
                                    </p:set>
                                    <p:animEffect transition="in" filter="fade">
                                      <p:cBhvr>
                                        <p:cTn id="149" dur="100"/>
                                        <p:tgtEl>
                                          <p:spTgt spid="37"/>
                                        </p:tgtEl>
                                      </p:cBhvr>
                                    </p:animEffect>
                                  </p:childTnLst>
                                </p:cTn>
                              </p:par>
                            </p:childTnLst>
                          </p:cTn>
                        </p:par>
                        <p:par>
                          <p:cTn id="150" fill="hold">
                            <p:stCondLst>
                              <p:cond delay="800"/>
                            </p:stCondLst>
                            <p:childTnLst>
                              <p:par>
                                <p:cTn id="151" presetID="10" presetClass="entr" presetSubtype="0" fill="hold" grpId="0" nodeType="after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fade">
                                      <p:cBhvr>
                                        <p:cTn id="153" dur="100"/>
                                        <p:tgtEl>
                                          <p:spTgt spid="7"/>
                                        </p:tgtEl>
                                      </p:cBhvr>
                                    </p:animEffect>
                                  </p:childTnLst>
                                </p:cTn>
                              </p:par>
                            </p:childTnLst>
                          </p:cTn>
                        </p:par>
                        <p:par>
                          <p:cTn id="154" fill="hold">
                            <p:stCondLst>
                              <p:cond delay="900"/>
                            </p:stCondLst>
                            <p:childTnLst>
                              <p:par>
                                <p:cTn id="155" presetID="10" presetClass="entr" presetSubtype="0" fill="hold" grpId="0" nodeType="after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fade">
                                      <p:cBhvr>
                                        <p:cTn id="157" dur="100"/>
                                        <p:tgtEl>
                                          <p:spTgt spid="97"/>
                                        </p:tgtEl>
                                      </p:cBhvr>
                                    </p:animEffect>
                                  </p:childTnLst>
                                </p:cTn>
                              </p:par>
                            </p:childTnLst>
                          </p:cTn>
                        </p:par>
                        <p:par>
                          <p:cTn id="158" fill="hold">
                            <p:stCondLst>
                              <p:cond delay="1000"/>
                            </p:stCondLst>
                            <p:childTnLst>
                              <p:par>
                                <p:cTn id="159" presetID="10" presetClass="entr" presetSubtype="0" fill="hold" grpId="0" nodeType="afterEffect">
                                  <p:stCondLst>
                                    <p:cond delay="0"/>
                                  </p:stCondLst>
                                  <p:childTnLst>
                                    <p:set>
                                      <p:cBhvr>
                                        <p:cTn id="160" dur="1" fill="hold">
                                          <p:stCondLst>
                                            <p:cond delay="0"/>
                                          </p:stCondLst>
                                        </p:cTn>
                                        <p:tgtEl>
                                          <p:spTgt spid="14"/>
                                        </p:tgtEl>
                                        <p:attrNameLst>
                                          <p:attrName>style.visibility</p:attrName>
                                        </p:attrNameLst>
                                      </p:cBhvr>
                                      <p:to>
                                        <p:strVal val="visible"/>
                                      </p:to>
                                    </p:set>
                                    <p:animEffect transition="in" filter="fade">
                                      <p:cBhvr>
                                        <p:cTn id="161" dur="100"/>
                                        <p:tgtEl>
                                          <p:spTgt spid="14"/>
                                        </p:tgtEl>
                                      </p:cBhvr>
                                    </p:animEffect>
                                  </p:childTnLst>
                                </p:cTn>
                              </p:par>
                            </p:childTnLst>
                          </p:cTn>
                        </p:par>
                        <p:par>
                          <p:cTn id="162" fill="hold">
                            <p:stCondLst>
                              <p:cond delay="1100"/>
                            </p:stCondLst>
                            <p:childTnLst>
                              <p:par>
                                <p:cTn id="163" presetID="10" presetClass="entr" presetSubtype="0" fill="hold" grpId="0" nodeType="afterEffect">
                                  <p:stCondLst>
                                    <p:cond delay="0"/>
                                  </p:stCondLst>
                                  <p:childTnLst>
                                    <p:set>
                                      <p:cBhvr>
                                        <p:cTn id="164" dur="1" fill="hold">
                                          <p:stCondLst>
                                            <p:cond delay="0"/>
                                          </p:stCondLst>
                                        </p:cTn>
                                        <p:tgtEl>
                                          <p:spTgt spid="38"/>
                                        </p:tgtEl>
                                        <p:attrNameLst>
                                          <p:attrName>style.visibility</p:attrName>
                                        </p:attrNameLst>
                                      </p:cBhvr>
                                      <p:to>
                                        <p:strVal val="visible"/>
                                      </p:to>
                                    </p:set>
                                    <p:animEffect transition="in" filter="fade">
                                      <p:cBhvr>
                                        <p:cTn id="165" dur="100"/>
                                        <p:tgtEl>
                                          <p:spTgt spid="38"/>
                                        </p:tgtEl>
                                      </p:cBhvr>
                                    </p:animEffect>
                                  </p:childTnLst>
                                </p:cTn>
                              </p:par>
                            </p:childTnLst>
                          </p:cTn>
                        </p:par>
                        <p:par>
                          <p:cTn id="166" fill="hold">
                            <p:stCondLst>
                              <p:cond delay="1200"/>
                            </p:stCondLst>
                            <p:childTnLst>
                              <p:par>
                                <p:cTn id="167" presetID="10" presetClass="entr" presetSubtype="0" fill="hold" grpId="0" nodeType="afterEffect">
                                  <p:stCondLst>
                                    <p:cond delay="0"/>
                                  </p:stCondLst>
                                  <p:childTnLst>
                                    <p:set>
                                      <p:cBhvr>
                                        <p:cTn id="168" dur="1" fill="hold">
                                          <p:stCondLst>
                                            <p:cond delay="0"/>
                                          </p:stCondLst>
                                        </p:cTn>
                                        <p:tgtEl>
                                          <p:spTgt spid="36"/>
                                        </p:tgtEl>
                                        <p:attrNameLst>
                                          <p:attrName>style.visibility</p:attrName>
                                        </p:attrNameLst>
                                      </p:cBhvr>
                                      <p:to>
                                        <p:strVal val="visible"/>
                                      </p:to>
                                    </p:set>
                                    <p:animEffect transition="in" filter="fade">
                                      <p:cBhvr>
                                        <p:cTn id="169" dur="100"/>
                                        <p:tgtEl>
                                          <p:spTgt spid="36"/>
                                        </p:tgtEl>
                                      </p:cBhvr>
                                    </p:animEffect>
                                  </p:childTnLst>
                                </p:cTn>
                              </p:par>
                            </p:childTnLst>
                          </p:cTn>
                        </p:par>
                        <p:par>
                          <p:cTn id="170" fill="hold">
                            <p:stCondLst>
                              <p:cond delay="1300"/>
                            </p:stCondLst>
                            <p:childTnLst>
                              <p:par>
                                <p:cTn id="171" presetID="53" presetClass="entr" presetSubtype="16" fill="hold" grpId="0" nodeType="afterEffect">
                                  <p:stCondLst>
                                    <p:cond delay="0"/>
                                  </p:stCondLst>
                                  <p:childTnLst>
                                    <p:set>
                                      <p:cBhvr>
                                        <p:cTn id="172" dur="1" fill="hold">
                                          <p:stCondLst>
                                            <p:cond delay="0"/>
                                          </p:stCondLst>
                                        </p:cTn>
                                        <p:tgtEl>
                                          <p:spTgt spid="55"/>
                                        </p:tgtEl>
                                        <p:attrNameLst>
                                          <p:attrName>style.visibility</p:attrName>
                                        </p:attrNameLst>
                                      </p:cBhvr>
                                      <p:to>
                                        <p:strVal val="visible"/>
                                      </p:to>
                                    </p:set>
                                    <p:anim calcmode="lin" valueType="num">
                                      <p:cBhvr>
                                        <p:cTn id="173" dur="250" fill="hold"/>
                                        <p:tgtEl>
                                          <p:spTgt spid="55"/>
                                        </p:tgtEl>
                                        <p:attrNameLst>
                                          <p:attrName>ppt_w</p:attrName>
                                        </p:attrNameLst>
                                      </p:cBhvr>
                                      <p:tavLst>
                                        <p:tav tm="0">
                                          <p:val>
                                            <p:fltVal val="0"/>
                                          </p:val>
                                        </p:tav>
                                        <p:tav tm="100000">
                                          <p:val>
                                            <p:strVal val="#ppt_w"/>
                                          </p:val>
                                        </p:tav>
                                      </p:tavLst>
                                    </p:anim>
                                    <p:anim calcmode="lin" valueType="num">
                                      <p:cBhvr>
                                        <p:cTn id="174" dur="250" fill="hold"/>
                                        <p:tgtEl>
                                          <p:spTgt spid="55"/>
                                        </p:tgtEl>
                                        <p:attrNameLst>
                                          <p:attrName>ppt_h</p:attrName>
                                        </p:attrNameLst>
                                      </p:cBhvr>
                                      <p:tavLst>
                                        <p:tav tm="0">
                                          <p:val>
                                            <p:fltVal val="0"/>
                                          </p:val>
                                        </p:tav>
                                        <p:tav tm="100000">
                                          <p:val>
                                            <p:strVal val="#ppt_h"/>
                                          </p:val>
                                        </p:tav>
                                      </p:tavLst>
                                    </p:anim>
                                    <p:animEffect transition="in" filter="fade">
                                      <p:cBhvr>
                                        <p:cTn id="175" dur="250"/>
                                        <p:tgtEl>
                                          <p:spTgt spid="55"/>
                                        </p:tgtEl>
                                      </p:cBhvr>
                                    </p:animEffect>
                                  </p:childTnLst>
                                </p:cTn>
                              </p:par>
                            </p:childTnLst>
                          </p:cTn>
                        </p:par>
                        <p:par>
                          <p:cTn id="176" fill="hold">
                            <p:stCondLst>
                              <p:cond delay="1550"/>
                            </p:stCondLst>
                            <p:childTnLst>
                              <p:par>
                                <p:cTn id="177" presetID="53" presetClass="entr" presetSubtype="16" fill="hold" grpId="0" nodeType="afterEffect">
                                  <p:stCondLst>
                                    <p:cond delay="0"/>
                                  </p:stCondLst>
                                  <p:childTnLst>
                                    <p:set>
                                      <p:cBhvr>
                                        <p:cTn id="178" dur="1" fill="hold">
                                          <p:stCondLst>
                                            <p:cond delay="0"/>
                                          </p:stCondLst>
                                        </p:cTn>
                                        <p:tgtEl>
                                          <p:spTgt spid="56"/>
                                        </p:tgtEl>
                                        <p:attrNameLst>
                                          <p:attrName>style.visibility</p:attrName>
                                        </p:attrNameLst>
                                      </p:cBhvr>
                                      <p:to>
                                        <p:strVal val="visible"/>
                                      </p:to>
                                    </p:set>
                                    <p:anim calcmode="lin" valueType="num">
                                      <p:cBhvr>
                                        <p:cTn id="179" dur="250" fill="hold"/>
                                        <p:tgtEl>
                                          <p:spTgt spid="56"/>
                                        </p:tgtEl>
                                        <p:attrNameLst>
                                          <p:attrName>ppt_w</p:attrName>
                                        </p:attrNameLst>
                                      </p:cBhvr>
                                      <p:tavLst>
                                        <p:tav tm="0">
                                          <p:val>
                                            <p:fltVal val="0"/>
                                          </p:val>
                                        </p:tav>
                                        <p:tav tm="100000">
                                          <p:val>
                                            <p:strVal val="#ppt_w"/>
                                          </p:val>
                                        </p:tav>
                                      </p:tavLst>
                                    </p:anim>
                                    <p:anim calcmode="lin" valueType="num">
                                      <p:cBhvr>
                                        <p:cTn id="180" dur="250" fill="hold"/>
                                        <p:tgtEl>
                                          <p:spTgt spid="56"/>
                                        </p:tgtEl>
                                        <p:attrNameLst>
                                          <p:attrName>ppt_h</p:attrName>
                                        </p:attrNameLst>
                                      </p:cBhvr>
                                      <p:tavLst>
                                        <p:tav tm="0">
                                          <p:val>
                                            <p:fltVal val="0"/>
                                          </p:val>
                                        </p:tav>
                                        <p:tav tm="100000">
                                          <p:val>
                                            <p:strVal val="#ppt_h"/>
                                          </p:val>
                                        </p:tav>
                                      </p:tavLst>
                                    </p:anim>
                                    <p:animEffect transition="in" filter="fade">
                                      <p:cBhvr>
                                        <p:cTn id="181" dur="250"/>
                                        <p:tgtEl>
                                          <p:spTgt spid="56"/>
                                        </p:tgtEl>
                                      </p:cBhvr>
                                    </p:animEffect>
                                  </p:childTnLst>
                                </p:cTn>
                              </p:par>
                            </p:childTnLst>
                          </p:cTn>
                        </p:par>
                        <p:par>
                          <p:cTn id="182" fill="hold">
                            <p:stCondLst>
                              <p:cond delay="1800"/>
                            </p:stCondLst>
                            <p:childTnLst>
                              <p:par>
                                <p:cTn id="183" presetID="53" presetClass="entr" presetSubtype="16" fill="hold" grpId="0" nodeType="afterEffect">
                                  <p:stCondLst>
                                    <p:cond delay="0"/>
                                  </p:stCondLst>
                                  <p:childTnLst>
                                    <p:set>
                                      <p:cBhvr>
                                        <p:cTn id="184" dur="1" fill="hold">
                                          <p:stCondLst>
                                            <p:cond delay="0"/>
                                          </p:stCondLst>
                                        </p:cTn>
                                        <p:tgtEl>
                                          <p:spTgt spid="57"/>
                                        </p:tgtEl>
                                        <p:attrNameLst>
                                          <p:attrName>style.visibility</p:attrName>
                                        </p:attrNameLst>
                                      </p:cBhvr>
                                      <p:to>
                                        <p:strVal val="visible"/>
                                      </p:to>
                                    </p:set>
                                    <p:anim calcmode="lin" valueType="num">
                                      <p:cBhvr>
                                        <p:cTn id="185" dur="250" fill="hold"/>
                                        <p:tgtEl>
                                          <p:spTgt spid="57"/>
                                        </p:tgtEl>
                                        <p:attrNameLst>
                                          <p:attrName>ppt_w</p:attrName>
                                        </p:attrNameLst>
                                      </p:cBhvr>
                                      <p:tavLst>
                                        <p:tav tm="0">
                                          <p:val>
                                            <p:fltVal val="0"/>
                                          </p:val>
                                        </p:tav>
                                        <p:tav tm="100000">
                                          <p:val>
                                            <p:strVal val="#ppt_w"/>
                                          </p:val>
                                        </p:tav>
                                      </p:tavLst>
                                    </p:anim>
                                    <p:anim calcmode="lin" valueType="num">
                                      <p:cBhvr>
                                        <p:cTn id="186" dur="250" fill="hold"/>
                                        <p:tgtEl>
                                          <p:spTgt spid="57"/>
                                        </p:tgtEl>
                                        <p:attrNameLst>
                                          <p:attrName>ppt_h</p:attrName>
                                        </p:attrNameLst>
                                      </p:cBhvr>
                                      <p:tavLst>
                                        <p:tav tm="0">
                                          <p:val>
                                            <p:fltVal val="0"/>
                                          </p:val>
                                        </p:tav>
                                        <p:tav tm="100000">
                                          <p:val>
                                            <p:strVal val="#ppt_h"/>
                                          </p:val>
                                        </p:tav>
                                      </p:tavLst>
                                    </p:anim>
                                    <p:animEffect transition="in" filter="fade">
                                      <p:cBhvr>
                                        <p:cTn id="187" dur="250"/>
                                        <p:tgtEl>
                                          <p:spTgt spid="57"/>
                                        </p:tgtEl>
                                      </p:cBhvr>
                                    </p:animEffect>
                                  </p:childTnLst>
                                </p:cTn>
                              </p:par>
                            </p:childTnLst>
                          </p:cTn>
                        </p:par>
                        <p:par>
                          <p:cTn id="188" fill="hold">
                            <p:stCondLst>
                              <p:cond delay="2050"/>
                            </p:stCondLst>
                            <p:childTnLst>
                              <p:par>
                                <p:cTn id="189" presetID="53" presetClass="entr" presetSubtype="16"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 calcmode="lin" valueType="num">
                                      <p:cBhvr>
                                        <p:cTn id="191" dur="250" fill="hold"/>
                                        <p:tgtEl>
                                          <p:spTgt spid="54"/>
                                        </p:tgtEl>
                                        <p:attrNameLst>
                                          <p:attrName>ppt_w</p:attrName>
                                        </p:attrNameLst>
                                      </p:cBhvr>
                                      <p:tavLst>
                                        <p:tav tm="0">
                                          <p:val>
                                            <p:fltVal val="0"/>
                                          </p:val>
                                        </p:tav>
                                        <p:tav tm="100000">
                                          <p:val>
                                            <p:strVal val="#ppt_w"/>
                                          </p:val>
                                        </p:tav>
                                      </p:tavLst>
                                    </p:anim>
                                    <p:anim calcmode="lin" valueType="num">
                                      <p:cBhvr>
                                        <p:cTn id="192" dur="250" fill="hold"/>
                                        <p:tgtEl>
                                          <p:spTgt spid="54"/>
                                        </p:tgtEl>
                                        <p:attrNameLst>
                                          <p:attrName>ppt_h</p:attrName>
                                        </p:attrNameLst>
                                      </p:cBhvr>
                                      <p:tavLst>
                                        <p:tav tm="0">
                                          <p:val>
                                            <p:fltVal val="0"/>
                                          </p:val>
                                        </p:tav>
                                        <p:tav tm="100000">
                                          <p:val>
                                            <p:strVal val="#ppt_h"/>
                                          </p:val>
                                        </p:tav>
                                      </p:tavLst>
                                    </p:anim>
                                    <p:animEffect transition="in" filter="fade">
                                      <p:cBhvr>
                                        <p:cTn id="193" dur="250"/>
                                        <p:tgtEl>
                                          <p:spTgt spid="54"/>
                                        </p:tgtEl>
                                      </p:cBhvr>
                                    </p:animEffect>
                                  </p:childTnLst>
                                </p:cTn>
                              </p:par>
                            </p:childTnLst>
                          </p:cTn>
                        </p:par>
                        <p:par>
                          <p:cTn id="194" fill="hold">
                            <p:stCondLst>
                              <p:cond delay="2300"/>
                            </p:stCondLst>
                            <p:childTnLst>
                              <p:par>
                                <p:cTn id="195" presetID="53" presetClass="entr" presetSubtype="16" fill="hold" grpId="0" nodeType="afterEffect">
                                  <p:stCondLst>
                                    <p:cond delay="0"/>
                                  </p:stCondLst>
                                  <p:childTnLst>
                                    <p:set>
                                      <p:cBhvr>
                                        <p:cTn id="196" dur="1" fill="hold">
                                          <p:stCondLst>
                                            <p:cond delay="0"/>
                                          </p:stCondLst>
                                        </p:cTn>
                                        <p:tgtEl>
                                          <p:spTgt spid="100"/>
                                        </p:tgtEl>
                                        <p:attrNameLst>
                                          <p:attrName>style.visibility</p:attrName>
                                        </p:attrNameLst>
                                      </p:cBhvr>
                                      <p:to>
                                        <p:strVal val="visible"/>
                                      </p:to>
                                    </p:set>
                                    <p:anim calcmode="lin" valueType="num">
                                      <p:cBhvr>
                                        <p:cTn id="197" dur="250" fill="hold"/>
                                        <p:tgtEl>
                                          <p:spTgt spid="100"/>
                                        </p:tgtEl>
                                        <p:attrNameLst>
                                          <p:attrName>ppt_w</p:attrName>
                                        </p:attrNameLst>
                                      </p:cBhvr>
                                      <p:tavLst>
                                        <p:tav tm="0">
                                          <p:val>
                                            <p:fltVal val="0"/>
                                          </p:val>
                                        </p:tav>
                                        <p:tav tm="100000">
                                          <p:val>
                                            <p:strVal val="#ppt_w"/>
                                          </p:val>
                                        </p:tav>
                                      </p:tavLst>
                                    </p:anim>
                                    <p:anim calcmode="lin" valueType="num">
                                      <p:cBhvr>
                                        <p:cTn id="198" dur="250" fill="hold"/>
                                        <p:tgtEl>
                                          <p:spTgt spid="100"/>
                                        </p:tgtEl>
                                        <p:attrNameLst>
                                          <p:attrName>ppt_h</p:attrName>
                                        </p:attrNameLst>
                                      </p:cBhvr>
                                      <p:tavLst>
                                        <p:tav tm="0">
                                          <p:val>
                                            <p:fltVal val="0"/>
                                          </p:val>
                                        </p:tav>
                                        <p:tav tm="100000">
                                          <p:val>
                                            <p:strVal val="#ppt_h"/>
                                          </p:val>
                                        </p:tav>
                                      </p:tavLst>
                                    </p:anim>
                                    <p:animEffect transition="in" filter="fade">
                                      <p:cBhvr>
                                        <p:cTn id="199" dur="250"/>
                                        <p:tgtEl>
                                          <p:spTgt spid="100"/>
                                        </p:tgtEl>
                                      </p:cBhvr>
                                    </p:animEffect>
                                  </p:childTnLst>
                                </p:cTn>
                              </p:par>
                            </p:childTnLst>
                          </p:cTn>
                        </p:par>
                        <p:par>
                          <p:cTn id="200" fill="hold">
                            <p:stCondLst>
                              <p:cond delay="2550"/>
                            </p:stCondLst>
                            <p:childTnLst>
                              <p:par>
                                <p:cTn id="201" presetID="53" presetClass="entr" presetSubtype="16" fill="hold" grpId="0" nodeType="afterEffect">
                                  <p:stCondLst>
                                    <p:cond delay="0"/>
                                  </p:stCondLst>
                                  <p:childTnLst>
                                    <p:set>
                                      <p:cBhvr>
                                        <p:cTn id="202" dur="1" fill="hold">
                                          <p:stCondLst>
                                            <p:cond delay="0"/>
                                          </p:stCondLst>
                                        </p:cTn>
                                        <p:tgtEl>
                                          <p:spTgt spid="53"/>
                                        </p:tgtEl>
                                        <p:attrNameLst>
                                          <p:attrName>style.visibility</p:attrName>
                                        </p:attrNameLst>
                                      </p:cBhvr>
                                      <p:to>
                                        <p:strVal val="visible"/>
                                      </p:to>
                                    </p:set>
                                    <p:anim calcmode="lin" valueType="num">
                                      <p:cBhvr>
                                        <p:cTn id="203" dur="250" fill="hold"/>
                                        <p:tgtEl>
                                          <p:spTgt spid="53"/>
                                        </p:tgtEl>
                                        <p:attrNameLst>
                                          <p:attrName>ppt_w</p:attrName>
                                        </p:attrNameLst>
                                      </p:cBhvr>
                                      <p:tavLst>
                                        <p:tav tm="0">
                                          <p:val>
                                            <p:fltVal val="0"/>
                                          </p:val>
                                        </p:tav>
                                        <p:tav tm="100000">
                                          <p:val>
                                            <p:strVal val="#ppt_w"/>
                                          </p:val>
                                        </p:tav>
                                      </p:tavLst>
                                    </p:anim>
                                    <p:anim calcmode="lin" valueType="num">
                                      <p:cBhvr>
                                        <p:cTn id="204" dur="250" fill="hold"/>
                                        <p:tgtEl>
                                          <p:spTgt spid="53"/>
                                        </p:tgtEl>
                                        <p:attrNameLst>
                                          <p:attrName>ppt_h</p:attrName>
                                        </p:attrNameLst>
                                      </p:cBhvr>
                                      <p:tavLst>
                                        <p:tav tm="0">
                                          <p:val>
                                            <p:fltVal val="0"/>
                                          </p:val>
                                        </p:tav>
                                        <p:tav tm="100000">
                                          <p:val>
                                            <p:strVal val="#ppt_h"/>
                                          </p:val>
                                        </p:tav>
                                      </p:tavLst>
                                    </p:anim>
                                    <p:animEffect transition="in" filter="fade">
                                      <p:cBhvr>
                                        <p:cTn id="205" dur="250"/>
                                        <p:tgtEl>
                                          <p:spTgt spid="53"/>
                                        </p:tgtEl>
                                      </p:cBhvr>
                                    </p:animEffect>
                                  </p:childTnLst>
                                </p:cTn>
                              </p:par>
                            </p:childTnLst>
                          </p:cTn>
                        </p:par>
                        <p:par>
                          <p:cTn id="206" fill="hold">
                            <p:stCondLst>
                              <p:cond delay="2800"/>
                            </p:stCondLst>
                            <p:childTnLst>
                              <p:par>
                                <p:cTn id="207" presetID="53" presetClass="entr" presetSubtype="16"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 calcmode="lin" valueType="num">
                                      <p:cBhvr>
                                        <p:cTn id="209" dur="250" fill="hold"/>
                                        <p:tgtEl>
                                          <p:spTgt spid="52"/>
                                        </p:tgtEl>
                                        <p:attrNameLst>
                                          <p:attrName>ppt_w</p:attrName>
                                        </p:attrNameLst>
                                      </p:cBhvr>
                                      <p:tavLst>
                                        <p:tav tm="0">
                                          <p:val>
                                            <p:fltVal val="0"/>
                                          </p:val>
                                        </p:tav>
                                        <p:tav tm="100000">
                                          <p:val>
                                            <p:strVal val="#ppt_w"/>
                                          </p:val>
                                        </p:tav>
                                      </p:tavLst>
                                    </p:anim>
                                    <p:anim calcmode="lin" valueType="num">
                                      <p:cBhvr>
                                        <p:cTn id="210" dur="250" fill="hold"/>
                                        <p:tgtEl>
                                          <p:spTgt spid="52"/>
                                        </p:tgtEl>
                                        <p:attrNameLst>
                                          <p:attrName>ppt_h</p:attrName>
                                        </p:attrNameLst>
                                      </p:cBhvr>
                                      <p:tavLst>
                                        <p:tav tm="0">
                                          <p:val>
                                            <p:fltVal val="0"/>
                                          </p:val>
                                        </p:tav>
                                        <p:tav tm="100000">
                                          <p:val>
                                            <p:strVal val="#ppt_h"/>
                                          </p:val>
                                        </p:tav>
                                      </p:tavLst>
                                    </p:anim>
                                    <p:animEffect transition="in" filter="fade">
                                      <p:cBhvr>
                                        <p:cTn id="211" dur="250"/>
                                        <p:tgtEl>
                                          <p:spTgt spid="52"/>
                                        </p:tgtEl>
                                      </p:cBhvr>
                                    </p:animEffect>
                                  </p:childTnLst>
                                </p:cTn>
                              </p:par>
                            </p:childTnLst>
                          </p:cTn>
                        </p:par>
                        <p:par>
                          <p:cTn id="212" fill="hold">
                            <p:stCondLst>
                              <p:cond delay="3050"/>
                            </p:stCondLst>
                            <p:childTnLst>
                              <p:par>
                                <p:cTn id="213" presetID="53" presetClass="entr" presetSubtype="16" fill="hold" grpId="0" nodeType="afterEffect">
                                  <p:stCondLst>
                                    <p:cond delay="0"/>
                                  </p:stCondLst>
                                  <p:childTnLst>
                                    <p:set>
                                      <p:cBhvr>
                                        <p:cTn id="214" dur="1" fill="hold">
                                          <p:stCondLst>
                                            <p:cond delay="0"/>
                                          </p:stCondLst>
                                        </p:cTn>
                                        <p:tgtEl>
                                          <p:spTgt spid="30"/>
                                        </p:tgtEl>
                                        <p:attrNameLst>
                                          <p:attrName>style.visibility</p:attrName>
                                        </p:attrNameLst>
                                      </p:cBhvr>
                                      <p:to>
                                        <p:strVal val="visible"/>
                                      </p:to>
                                    </p:set>
                                    <p:anim calcmode="lin" valueType="num">
                                      <p:cBhvr>
                                        <p:cTn id="215" dur="250" fill="hold"/>
                                        <p:tgtEl>
                                          <p:spTgt spid="30"/>
                                        </p:tgtEl>
                                        <p:attrNameLst>
                                          <p:attrName>ppt_w</p:attrName>
                                        </p:attrNameLst>
                                      </p:cBhvr>
                                      <p:tavLst>
                                        <p:tav tm="0">
                                          <p:val>
                                            <p:fltVal val="0"/>
                                          </p:val>
                                        </p:tav>
                                        <p:tav tm="100000">
                                          <p:val>
                                            <p:strVal val="#ppt_w"/>
                                          </p:val>
                                        </p:tav>
                                      </p:tavLst>
                                    </p:anim>
                                    <p:anim calcmode="lin" valueType="num">
                                      <p:cBhvr>
                                        <p:cTn id="216" dur="250" fill="hold"/>
                                        <p:tgtEl>
                                          <p:spTgt spid="30"/>
                                        </p:tgtEl>
                                        <p:attrNameLst>
                                          <p:attrName>ppt_h</p:attrName>
                                        </p:attrNameLst>
                                      </p:cBhvr>
                                      <p:tavLst>
                                        <p:tav tm="0">
                                          <p:val>
                                            <p:fltVal val="0"/>
                                          </p:val>
                                        </p:tav>
                                        <p:tav tm="100000">
                                          <p:val>
                                            <p:strVal val="#ppt_h"/>
                                          </p:val>
                                        </p:tav>
                                      </p:tavLst>
                                    </p:anim>
                                    <p:animEffect transition="in" filter="fade">
                                      <p:cBhvr>
                                        <p:cTn id="217" dur="250"/>
                                        <p:tgtEl>
                                          <p:spTgt spid="30"/>
                                        </p:tgtEl>
                                      </p:cBhvr>
                                    </p:animEffect>
                                  </p:childTnLst>
                                </p:cTn>
                              </p:par>
                            </p:childTnLst>
                          </p:cTn>
                        </p:par>
                        <p:par>
                          <p:cTn id="218" fill="hold">
                            <p:stCondLst>
                              <p:cond delay="3300"/>
                            </p:stCondLst>
                            <p:childTnLst>
                              <p:par>
                                <p:cTn id="219" presetID="53" presetClass="entr" presetSubtype="16" fill="hold" grpId="0" nodeType="afterEffect">
                                  <p:stCondLst>
                                    <p:cond delay="0"/>
                                  </p:stCondLst>
                                  <p:childTnLst>
                                    <p:set>
                                      <p:cBhvr>
                                        <p:cTn id="220" dur="1" fill="hold">
                                          <p:stCondLst>
                                            <p:cond delay="0"/>
                                          </p:stCondLst>
                                        </p:cTn>
                                        <p:tgtEl>
                                          <p:spTgt spid="46"/>
                                        </p:tgtEl>
                                        <p:attrNameLst>
                                          <p:attrName>style.visibility</p:attrName>
                                        </p:attrNameLst>
                                      </p:cBhvr>
                                      <p:to>
                                        <p:strVal val="visible"/>
                                      </p:to>
                                    </p:set>
                                    <p:anim calcmode="lin" valueType="num">
                                      <p:cBhvr>
                                        <p:cTn id="221" dur="250" fill="hold"/>
                                        <p:tgtEl>
                                          <p:spTgt spid="46"/>
                                        </p:tgtEl>
                                        <p:attrNameLst>
                                          <p:attrName>ppt_w</p:attrName>
                                        </p:attrNameLst>
                                      </p:cBhvr>
                                      <p:tavLst>
                                        <p:tav tm="0">
                                          <p:val>
                                            <p:fltVal val="0"/>
                                          </p:val>
                                        </p:tav>
                                        <p:tav tm="100000">
                                          <p:val>
                                            <p:strVal val="#ppt_w"/>
                                          </p:val>
                                        </p:tav>
                                      </p:tavLst>
                                    </p:anim>
                                    <p:anim calcmode="lin" valueType="num">
                                      <p:cBhvr>
                                        <p:cTn id="222" dur="250" fill="hold"/>
                                        <p:tgtEl>
                                          <p:spTgt spid="46"/>
                                        </p:tgtEl>
                                        <p:attrNameLst>
                                          <p:attrName>ppt_h</p:attrName>
                                        </p:attrNameLst>
                                      </p:cBhvr>
                                      <p:tavLst>
                                        <p:tav tm="0">
                                          <p:val>
                                            <p:fltVal val="0"/>
                                          </p:val>
                                        </p:tav>
                                        <p:tav tm="100000">
                                          <p:val>
                                            <p:strVal val="#ppt_h"/>
                                          </p:val>
                                        </p:tav>
                                      </p:tavLst>
                                    </p:anim>
                                    <p:animEffect transition="in" filter="fade">
                                      <p:cBhvr>
                                        <p:cTn id="223" dur="250"/>
                                        <p:tgtEl>
                                          <p:spTgt spid="46"/>
                                        </p:tgtEl>
                                      </p:cBhvr>
                                    </p:animEffect>
                                  </p:childTnLst>
                                </p:cTn>
                              </p:par>
                            </p:childTnLst>
                          </p:cTn>
                        </p:par>
                        <p:par>
                          <p:cTn id="224" fill="hold">
                            <p:stCondLst>
                              <p:cond delay="3550"/>
                            </p:stCondLst>
                            <p:childTnLst>
                              <p:par>
                                <p:cTn id="225" presetID="53" presetClass="entr" presetSubtype="16" fill="hold" grpId="0" nodeType="afterEffect">
                                  <p:stCondLst>
                                    <p:cond delay="0"/>
                                  </p:stCondLst>
                                  <p:childTnLst>
                                    <p:set>
                                      <p:cBhvr>
                                        <p:cTn id="226" dur="1" fill="hold">
                                          <p:stCondLst>
                                            <p:cond delay="0"/>
                                          </p:stCondLst>
                                        </p:cTn>
                                        <p:tgtEl>
                                          <p:spTgt spid="98"/>
                                        </p:tgtEl>
                                        <p:attrNameLst>
                                          <p:attrName>style.visibility</p:attrName>
                                        </p:attrNameLst>
                                      </p:cBhvr>
                                      <p:to>
                                        <p:strVal val="visible"/>
                                      </p:to>
                                    </p:set>
                                    <p:anim calcmode="lin" valueType="num">
                                      <p:cBhvr>
                                        <p:cTn id="227" dur="250" fill="hold"/>
                                        <p:tgtEl>
                                          <p:spTgt spid="98"/>
                                        </p:tgtEl>
                                        <p:attrNameLst>
                                          <p:attrName>ppt_w</p:attrName>
                                        </p:attrNameLst>
                                      </p:cBhvr>
                                      <p:tavLst>
                                        <p:tav tm="0">
                                          <p:val>
                                            <p:fltVal val="0"/>
                                          </p:val>
                                        </p:tav>
                                        <p:tav tm="100000">
                                          <p:val>
                                            <p:strVal val="#ppt_w"/>
                                          </p:val>
                                        </p:tav>
                                      </p:tavLst>
                                    </p:anim>
                                    <p:anim calcmode="lin" valueType="num">
                                      <p:cBhvr>
                                        <p:cTn id="228" dur="250" fill="hold"/>
                                        <p:tgtEl>
                                          <p:spTgt spid="98"/>
                                        </p:tgtEl>
                                        <p:attrNameLst>
                                          <p:attrName>ppt_h</p:attrName>
                                        </p:attrNameLst>
                                      </p:cBhvr>
                                      <p:tavLst>
                                        <p:tav tm="0">
                                          <p:val>
                                            <p:fltVal val="0"/>
                                          </p:val>
                                        </p:tav>
                                        <p:tav tm="100000">
                                          <p:val>
                                            <p:strVal val="#ppt_h"/>
                                          </p:val>
                                        </p:tav>
                                      </p:tavLst>
                                    </p:anim>
                                    <p:animEffect transition="in" filter="fade">
                                      <p:cBhvr>
                                        <p:cTn id="229" dur="250"/>
                                        <p:tgtEl>
                                          <p:spTgt spid="98"/>
                                        </p:tgtEl>
                                      </p:cBhvr>
                                    </p:animEffect>
                                  </p:childTnLst>
                                </p:cTn>
                              </p:par>
                            </p:childTnLst>
                          </p:cTn>
                        </p:par>
                        <p:par>
                          <p:cTn id="230" fill="hold">
                            <p:stCondLst>
                              <p:cond delay="3800"/>
                            </p:stCondLst>
                            <p:childTnLst>
                              <p:par>
                                <p:cTn id="231" presetID="53" presetClass="entr" presetSubtype="16" fill="hold" grpId="0" nodeType="afterEffect">
                                  <p:stCondLst>
                                    <p:cond delay="0"/>
                                  </p:stCondLst>
                                  <p:childTnLst>
                                    <p:set>
                                      <p:cBhvr>
                                        <p:cTn id="232" dur="1" fill="hold">
                                          <p:stCondLst>
                                            <p:cond delay="0"/>
                                          </p:stCondLst>
                                        </p:cTn>
                                        <p:tgtEl>
                                          <p:spTgt spid="51"/>
                                        </p:tgtEl>
                                        <p:attrNameLst>
                                          <p:attrName>style.visibility</p:attrName>
                                        </p:attrNameLst>
                                      </p:cBhvr>
                                      <p:to>
                                        <p:strVal val="visible"/>
                                      </p:to>
                                    </p:set>
                                    <p:anim calcmode="lin" valueType="num">
                                      <p:cBhvr>
                                        <p:cTn id="233" dur="250" fill="hold"/>
                                        <p:tgtEl>
                                          <p:spTgt spid="51"/>
                                        </p:tgtEl>
                                        <p:attrNameLst>
                                          <p:attrName>ppt_w</p:attrName>
                                        </p:attrNameLst>
                                      </p:cBhvr>
                                      <p:tavLst>
                                        <p:tav tm="0">
                                          <p:val>
                                            <p:fltVal val="0"/>
                                          </p:val>
                                        </p:tav>
                                        <p:tav tm="100000">
                                          <p:val>
                                            <p:strVal val="#ppt_w"/>
                                          </p:val>
                                        </p:tav>
                                      </p:tavLst>
                                    </p:anim>
                                    <p:anim calcmode="lin" valueType="num">
                                      <p:cBhvr>
                                        <p:cTn id="234" dur="250" fill="hold"/>
                                        <p:tgtEl>
                                          <p:spTgt spid="51"/>
                                        </p:tgtEl>
                                        <p:attrNameLst>
                                          <p:attrName>ppt_h</p:attrName>
                                        </p:attrNameLst>
                                      </p:cBhvr>
                                      <p:tavLst>
                                        <p:tav tm="0">
                                          <p:val>
                                            <p:fltVal val="0"/>
                                          </p:val>
                                        </p:tav>
                                        <p:tav tm="100000">
                                          <p:val>
                                            <p:strVal val="#ppt_h"/>
                                          </p:val>
                                        </p:tav>
                                      </p:tavLst>
                                    </p:anim>
                                    <p:animEffect transition="in" filter="fade">
                                      <p:cBhvr>
                                        <p:cTn id="235" dur="250"/>
                                        <p:tgtEl>
                                          <p:spTgt spid="51"/>
                                        </p:tgtEl>
                                      </p:cBhvr>
                                    </p:animEffect>
                                  </p:childTnLst>
                                </p:cTn>
                              </p:par>
                            </p:childTnLst>
                          </p:cTn>
                        </p:par>
                        <p:par>
                          <p:cTn id="236" fill="hold">
                            <p:stCondLst>
                              <p:cond delay="4050"/>
                            </p:stCondLst>
                            <p:childTnLst>
                              <p:par>
                                <p:cTn id="237" presetID="53" presetClass="entr" presetSubtype="16" fill="hold" grpId="0" nodeType="afterEffect">
                                  <p:stCondLst>
                                    <p:cond delay="0"/>
                                  </p:stCondLst>
                                  <p:childTnLst>
                                    <p:set>
                                      <p:cBhvr>
                                        <p:cTn id="238" dur="1" fill="hold">
                                          <p:stCondLst>
                                            <p:cond delay="0"/>
                                          </p:stCondLst>
                                        </p:cTn>
                                        <p:tgtEl>
                                          <p:spTgt spid="32"/>
                                        </p:tgtEl>
                                        <p:attrNameLst>
                                          <p:attrName>style.visibility</p:attrName>
                                        </p:attrNameLst>
                                      </p:cBhvr>
                                      <p:to>
                                        <p:strVal val="visible"/>
                                      </p:to>
                                    </p:set>
                                    <p:anim calcmode="lin" valueType="num">
                                      <p:cBhvr>
                                        <p:cTn id="239" dur="250" fill="hold"/>
                                        <p:tgtEl>
                                          <p:spTgt spid="32"/>
                                        </p:tgtEl>
                                        <p:attrNameLst>
                                          <p:attrName>ppt_w</p:attrName>
                                        </p:attrNameLst>
                                      </p:cBhvr>
                                      <p:tavLst>
                                        <p:tav tm="0">
                                          <p:val>
                                            <p:fltVal val="0"/>
                                          </p:val>
                                        </p:tav>
                                        <p:tav tm="100000">
                                          <p:val>
                                            <p:strVal val="#ppt_w"/>
                                          </p:val>
                                        </p:tav>
                                      </p:tavLst>
                                    </p:anim>
                                    <p:anim calcmode="lin" valueType="num">
                                      <p:cBhvr>
                                        <p:cTn id="240" dur="250" fill="hold"/>
                                        <p:tgtEl>
                                          <p:spTgt spid="32"/>
                                        </p:tgtEl>
                                        <p:attrNameLst>
                                          <p:attrName>ppt_h</p:attrName>
                                        </p:attrNameLst>
                                      </p:cBhvr>
                                      <p:tavLst>
                                        <p:tav tm="0">
                                          <p:val>
                                            <p:fltVal val="0"/>
                                          </p:val>
                                        </p:tav>
                                        <p:tav tm="100000">
                                          <p:val>
                                            <p:strVal val="#ppt_h"/>
                                          </p:val>
                                        </p:tav>
                                      </p:tavLst>
                                    </p:anim>
                                    <p:animEffect transition="in" filter="fade">
                                      <p:cBhvr>
                                        <p:cTn id="241" dur="250"/>
                                        <p:tgtEl>
                                          <p:spTgt spid="32"/>
                                        </p:tgtEl>
                                      </p:cBhvr>
                                    </p:animEffect>
                                  </p:childTnLst>
                                </p:cTn>
                              </p:par>
                            </p:childTnLst>
                          </p:cTn>
                        </p:par>
                        <p:par>
                          <p:cTn id="242" fill="hold">
                            <p:stCondLst>
                              <p:cond delay="4300"/>
                            </p:stCondLst>
                            <p:childTnLst>
                              <p:par>
                                <p:cTn id="243" presetID="53" presetClass="entr" presetSubtype="16" fill="hold" grpId="0" nodeType="afterEffect">
                                  <p:stCondLst>
                                    <p:cond delay="0"/>
                                  </p:stCondLst>
                                  <p:childTnLst>
                                    <p:set>
                                      <p:cBhvr>
                                        <p:cTn id="244" dur="1" fill="hold">
                                          <p:stCondLst>
                                            <p:cond delay="0"/>
                                          </p:stCondLst>
                                        </p:cTn>
                                        <p:tgtEl>
                                          <p:spTgt spid="31"/>
                                        </p:tgtEl>
                                        <p:attrNameLst>
                                          <p:attrName>style.visibility</p:attrName>
                                        </p:attrNameLst>
                                      </p:cBhvr>
                                      <p:to>
                                        <p:strVal val="visible"/>
                                      </p:to>
                                    </p:set>
                                    <p:anim calcmode="lin" valueType="num">
                                      <p:cBhvr>
                                        <p:cTn id="245" dur="250" fill="hold"/>
                                        <p:tgtEl>
                                          <p:spTgt spid="31"/>
                                        </p:tgtEl>
                                        <p:attrNameLst>
                                          <p:attrName>ppt_w</p:attrName>
                                        </p:attrNameLst>
                                      </p:cBhvr>
                                      <p:tavLst>
                                        <p:tav tm="0">
                                          <p:val>
                                            <p:fltVal val="0"/>
                                          </p:val>
                                        </p:tav>
                                        <p:tav tm="100000">
                                          <p:val>
                                            <p:strVal val="#ppt_w"/>
                                          </p:val>
                                        </p:tav>
                                      </p:tavLst>
                                    </p:anim>
                                    <p:anim calcmode="lin" valueType="num">
                                      <p:cBhvr>
                                        <p:cTn id="246" dur="250" fill="hold"/>
                                        <p:tgtEl>
                                          <p:spTgt spid="31"/>
                                        </p:tgtEl>
                                        <p:attrNameLst>
                                          <p:attrName>ppt_h</p:attrName>
                                        </p:attrNameLst>
                                      </p:cBhvr>
                                      <p:tavLst>
                                        <p:tav tm="0">
                                          <p:val>
                                            <p:fltVal val="0"/>
                                          </p:val>
                                        </p:tav>
                                        <p:tav tm="100000">
                                          <p:val>
                                            <p:strVal val="#ppt_h"/>
                                          </p:val>
                                        </p:tav>
                                      </p:tavLst>
                                    </p:anim>
                                    <p:animEffect transition="in" filter="fade">
                                      <p:cBhvr>
                                        <p:cTn id="247" dur="250"/>
                                        <p:tgtEl>
                                          <p:spTgt spid="31"/>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21"/>
                                        </p:tgtEl>
                                        <p:attrNameLst>
                                          <p:attrName>style.visibility</p:attrName>
                                        </p:attrNameLst>
                                      </p:cBhvr>
                                      <p:to>
                                        <p:strVal val="visible"/>
                                      </p:to>
                                    </p:set>
                                    <p:animEffect transition="in" filter="fade">
                                      <p:cBhvr>
                                        <p:cTn id="252" dur="250"/>
                                        <p:tgtEl>
                                          <p:spTgt spid="121"/>
                                        </p:tgtEl>
                                      </p:cBhvr>
                                    </p:animEffect>
                                  </p:childTnLst>
                                </p:cTn>
                              </p:par>
                            </p:childTnLst>
                          </p:cTn>
                        </p:par>
                        <p:par>
                          <p:cTn id="253" fill="hold">
                            <p:stCondLst>
                              <p:cond delay="250"/>
                            </p:stCondLst>
                            <p:childTnLst>
                              <p:par>
                                <p:cTn id="254" presetID="53" presetClass="entr" presetSubtype="16" fill="hold" nodeType="afterEffect">
                                  <p:stCondLst>
                                    <p:cond delay="0"/>
                                  </p:stCondLst>
                                  <p:childTnLst>
                                    <p:set>
                                      <p:cBhvr>
                                        <p:cTn id="255" dur="1" fill="hold">
                                          <p:stCondLst>
                                            <p:cond delay="0"/>
                                          </p:stCondLst>
                                        </p:cTn>
                                        <p:tgtEl>
                                          <p:spTgt spid="70"/>
                                        </p:tgtEl>
                                        <p:attrNameLst>
                                          <p:attrName>style.visibility</p:attrName>
                                        </p:attrNameLst>
                                      </p:cBhvr>
                                      <p:to>
                                        <p:strVal val="visible"/>
                                      </p:to>
                                    </p:set>
                                    <p:anim calcmode="lin" valueType="num">
                                      <p:cBhvr>
                                        <p:cTn id="256" dur="250" fill="hold"/>
                                        <p:tgtEl>
                                          <p:spTgt spid="70"/>
                                        </p:tgtEl>
                                        <p:attrNameLst>
                                          <p:attrName>ppt_w</p:attrName>
                                        </p:attrNameLst>
                                      </p:cBhvr>
                                      <p:tavLst>
                                        <p:tav tm="0">
                                          <p:val>
                                            <p:fltVal val="0"/>
                                          </p:val>
                                        </p:tav>
                                        <p:tav tm="100000">
                                          <p:val>
                                            <p:strVal val="#ppt_w"/>
                                          </p:val>
                                        </p:tav>
                                      </p:tavLst>
                                    </p:anim>
                                    <p:anim calcmode="lin" valueType="num">
                                      <p:cBhvr>
                                        <p:cTn id="257" dur="250" fill="hold"/>
                                        <p:tgtEl>
                                          <p:spTgt spid="70"/>
                                        </p:tgtEl>
                                        <p:attrNameLst>
                                          <p:attrName>ppt_h</p:attrName>
                                        </p:attrNameLst>
                                      </p:cBhvr>
                                      <p:tavLst>
                                        <p:tav tm="0">
                                          <p:val>
                                            <p:fltVal val="0"/>
                                          </p:val>
                                        </p:tav>
                                        <p:tav tm="100000">
                                          <p:val>
                                            <p:strVal val="#ppt_h"/>
                                          </p:val>
                                        </p:tav>
                                      </p:tavLst>
                                    </p:anim>
                                    <p:animEffect transition="in" filter="fade">
                                      <p:cBhvr>
                                        <p:cTn id="258" dur="250"/>
                                        <p:tgtEl>
                                          <p:spTgt spid="70"/>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109"/>
                                        </p:tgtEl>
                                        <p:attrNameLst>
                                          <p:attrName>style.visibility</p:attrName>
                                        </p:attrNameLst>
                                      </p:cBhvr>
                                      <p:to>
                                        <p:strVal val="visible"/>
                                      </p:to>
                                    </p:set>
                                    <p:animEffect transition="in" filter="fade">
                                      <p:cBhvr>
                                        <p:cTn id="263" dur="250"/>
                                        <p:tgtEl>
                                          <p:spTgt spid="109"/>
                                        </p:tgtEl>
                                      </p:cBhvr>
                                    </p:animEffect>
                                  </p:childTnLst>
                                </p:cTn>
                              </p:par>
                            </p:childTnLst>
                          </p:cTn>
                        </p:par>
                        <p:par>
                          <p:cTn id="264" fill="hold">
                            <p:stCondLst>
                              <p:cond delay="250"/>
                            </p:stCondLst>
                            <p:childTnLst>
                              <p:par>
                                <p:cTn id="265" presetID="10" presetClass="entr" presetSubtype="0" fill="hold" grpId="0" nodeType="afterEffect">
                                  <p:stCondLst>
                                    <p:cond delay="0"/>
                                  </p:stCondLst>
                                  <p:childTnLst>
                                    <p:set>
                                      <p:cBhvr>
                                        <p:cTn id="266" dur="1" fill="hold">
                                          <p:stCondLst>
                                            <p:cond delay="0"/>
                                          </p:stCondLst>
                                        </p:cTn>
                                        <p:tgtEl>
                                          <p:spTgt spid="101"/>
                                        </p:tgtEl>
                                        <p:attrNameLst>
                                          <p:attrName>style.visibility</p:attrName>
                                        </p:attrNameLst>
                                      </p:cBhvr>
                                      <p:to>
                                        <p:strVal val="visible"/>
                                      </p:to>
                                    </p:set>
                                    <p:animEffect transition="in" filter="fade">
                                      <p:cBhvr>
                                        <p:cTn id="267" dur="250"/>
                                        <p:tgtEl>
                                          <p:spTgt spid="101"/>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110"/>
                                        </p:tgtEl>
                                        <p:attrNameLst>
                                          <p:attrName>style.visibility</p:attrName>
                                        </p:attrNameLst>
                                      </p:cBhvr>
                                      <p:to>
                                        <p:strVal val="visible"/>
                                      </p:to>
                                    </p:set>
                                    <p:animEffect transition="in" filter="fade">
                                      <p:cBhvr>
                                        <p:cTn id="272" dur="250"/>
                                        <p:tgtEl>
                                          <p:spTgt spid="110"/>
                                        </p:tgtEl>
                                      </p:cBhvr>
                                    </p:animEffect>
                                  </p:childTnLst>
                                </p:cTn>
                              </p:par>
                            </p:childTnLst>
                          </p:cTn>
                        </p:par>
                        <p:par>
                          <p:cTn id="273" fill="hold">
                            <p:stCondLst>
                              <p:cond delay="250"/>
                            </p:stCondLst>
                            <p:childTnLst>
                              <p:par>
                                <p:cTn id="274" presetID="10" presetClass="entr" presetSubtype="0" fill="hold" grpId="0" nodeType="afterEffect">
                                  <p:stCondLst>
                                    <p:cond delay="0"/>
                                  </p:stCondLst>
                                  <p:childTnLst>
                                    <p:set>
                                      <p:cBhvr>
                                        <p:cTn id="275" dur="1" fill="hold">
                                          <p:stCondLst>
                                            <p:cond delay="0"/>
                                          </p:stCondLst>
                                        </p:cTn>
                                        <p:tgtEl>
                                          <p:spTgt spid="102"/>
                                        </p:tgtEl>
                                        <p:attrNameLst>
                                          <p:attrName>style.visibility</p:attrName>
                                        </p:attrNameLst>
                                      </p:cBhvr>
                                      <p:to>
                                        <p:strVal val="visible"/>
                                      </p:to>
                                    </p:set>
                                    <p:animEffect transition="in" filter="fade">
                                      <p:cBhvr>
                                        <p:cTn id="276" dur="250"/>
                                        <p:tgtEl>
                                          <p:spTgt spid="102"/>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grpId="0" nodeType="clickEffect">
                                  <p:stCondLst>
                                    <p:cond delay="0"/>
                                  </p:stCondLst>
                                  <p:childTnLst>
                                    <p:set>
                                      <p:cBhvr>
                                        <p:cTn id="280" dur="1" fill="hold">
                                          <p:stCondLst>
                                            <p:cond delay="0"/>
                                          </p:stCondLst>
                                        </p:cTn>
                                        <p:tgtEl>
                                          <p:spTgt spid="111"/>
                                        </p:tgtEl>
                                        <p:attrNameLst>
                                          <p:attrName>style.visibility</p:attrName>
                                        </p:attrNameLst>
                                      </p:cBhvr>
                                      <p:to>
                                        <p:strVal val="visible"/>
                                      </p:to>
                                    </p:set>
                                    <p:animEffect transition="in" filter="fade">
                                      <p:cBhvr>
                                        <p:cTn id="281" dur="250"/>
                                        <p:tgtEl>
                                          <p:spTgt spid="111"/>
                                        </p:tgtEl>
                                      </p:cBhvr>
                                    </p:animEffect>
                                  </p:childTnLst>
                                </p:cTn>
                              </p:par>
                            </p:childTnLst>
                          </p:cTn>
                        </p:par>
                        <p:par>
                          <p:cTn id="282" fill="hold">
                            <p:stCondLst>
                              <p:cond delay="250"/>
                            </p:stCondLst>
                            <p:childTnLst>
                              <p:par>
                                <p:cTn id="283" presetID="10" presetClass="entr" presetSubtype="0" fill="hold" grpId="0" nodeType="afterEffect">
                                  <p:stCondLst>
                                    <p:cond delay="0"/>
                                  </p:stCondLst>
                                  <p:childTnLst>
                                    <p:set>
                                      <p:cBhvr>
                                        <p:cTn id="284" dur="1" fill="hold">
                                          <p:stCondLst>
                                            <p:cond delay="0"/>
                                          </p:stCondLst>
                                        </p:cTn>
                                        <p:tgtEl>
                                          <p:spTgt spid="103"/>
                                        </p:tgtEl>
                                        <p:attrNameLst>
                                          <p:attrName>style.visibility</p:attrName>
                                        </p:attrNameLst>
                                      </p:cBhvr>
                                      <p:to>
                                        <p:strVal val="visible"/>
                                      </p:to>
                                    </p:set>
                                    <p:animEffect transition="in" filter="fade">
                                      <p:cBhvr>
                                        <p:cTn id="285" dur="250"/>
                                        <p:tgtEl>
                                          <p:spTgt spid="103"/>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grpId="0" nodeType="clickEffect">
                                  <p:stCondLst>
                                    <p:cond delay="0"/>
                                  </p:stCondLst>
                                  <p:childTnLst>
                                    <p:set>
                                      <p:cBhvr>
                                        <p:cTn id="289" dur="1" fill="hold">
                                          <p:stCondLst>
                                            <p:cond delay="0"/>
                                          </p:stCondLst>
                                        </p:cTn>
                                        <p:tgtEl>
                                          <p:spTgt spid="112"/>
                                        </p:tgtEl>
                                        <p:attrNameLst>
                                          <p:attrName>style.visibility</p:attrName>
                                        </p:attrNameLst>
                                      </p:cBhvr>
                                      <p:to>
                                        <p:strVal val="visible"/>
                                      </p:to>
                                    </p:set>
                                    <p:animEffect transition="in" filter="fade">
                                      <p:cBhvr>
                                        <p:cTn id="290" dur="250"/>
                                        <p:tgtEl>
                                          <p:spTgt spid="112"/>
                                        </p:tgtEl>
                                      </p:cBhvr>
                                    </p:animEffect>
                                  </p:childTnLst>
                                </p:cTn>
                              </p:par>
                            </p:childTnLst>
                          </p:cTn>
                        </p:par>
                        <p:par>
                          <p:cTn id="291" fill="hold">
                            <p:stCondLst>
                              <p:cond delay="250"/>
                            </p:stCondLst>
                            <p:childTnLst>
                              <p:par>
                                <p:cTn id="292" presetID="10" presetClass="entr" presetSubtype="0" fill="hold" grpId="0" nodeType="afterEffect">
                                  <p:stCondLst>
                                    <p:cond delay="0"/>
                                  </p:stCondLst>
                                  <p:childTnLst>
                                    <p:set>
                                      <p:cBhvr>
                                        <p:cTn id="293" dur="1" fill="hold">
                                          <p:stCondLst>
                                            <p:cond delay="0"/>
                                          </p:stCondLst>
                                        </p:cTn>
                                        <p:tgtEl>
                                          <p:spTgt spid="104"/>
                                        </p:tgtEl>
                                        <p:attrNameLst>
                                          <p:attrName>style.visibility</p:attrName>
                                        </p:attrNameLst>
                                      </p:cBhvr>
                                      <p:to>
                                        <p:strVal val="visible"/>
                                      </p:to>
                                    </p:set>
                                    <p:animEffect transition="in" filter="fade">
                                      <p:cBhvr>
                                        <p:cTn id="294" dur="250"/>
                                        <p:tgtEl>
                                          <p:spTgt spid="104"/>
                                        </p:tgtEl>
                                      </p:cBhvr>
                                    </p:animEffect>
                                  </p:childTnLst>
                                </p:cTn>
                              </p:par>
                            </p:childTnLst>
                          </p:cTn>
                        </p:par>
                      </p:childTnLst>
                    </p:cTn>
                  </p:par>
                  <p:par>
                    <p:cTn id="295" fill="hold">
                      <p:stCondLst>
                        <p:cond delay="indefinite"/>
                      </p:stCondLst>
                      <p:childTnLst>
                        <p:par>
                          <p:cTn id="296" fill="hold">
                            <p:stCondLst>
                              <p:cond delay="0"/>
                            </p:stCondLst>
                            <p:childTnLst>
                              <p:par>
                                <p:cTn id="297" presetID="10" presetClass="entr" presetSubtype="0" fill="hold" grpId="0" nodeType="clickEffect">
                                  <p:stCondLst>
                                    <p:cond delay="0"/>
                                  </p:stCondLst>
                                  <p:childTnLst>
                                    <p:set>
                                      <p:cBhvr>
                                        <p:cTn id="298" dur="1" fill="hold">
                                          <p:stCondLst>
                                            <p:cond delay="0"/>
                                          </p:stCondLst>
                                        </p:cTn>
                                        <p:tgtEl>
                                          <p:spTgt spid="113"/>
                                        </p:tgtEl>
                                        <p:attrNameLst>
                                          <p:attrName>style.visibility</p:attrName>
                                        </p:attrNameLst>
                                      </p:cBhvr>
                                      <p:to>
                                        <p:strVal val="visible"/>
                                      </p:to>
                                    </p:set>
                                    <p:animEffect transition="in" filter="fade">
                                      <p:cBhvr>
                                        <p:cTn id="299" dur="250"/>
                                        <p:tgtEl>
                                          <p:spTgt spid="113"/>
                                        </p:tgtEl>
                                      </p:cBhvr>
                                    </p:animEffect>
                                  </p:childTnLst>
                                </p:cTn>
                              </p:par>
                            </p:childTnLst>
                          </p:cTn>
                        </p:par>
                        <p:par>
                          <p:cTn id="300" fill="hold">
                            <p:stCondLst>
                              <p:cond delay="250"/>
                            </p:stCondLst>
                            <p:childTnLst>
                              <p:par>
                                <p:cTn id="301" presetID="10" presetClass="entr" presetSubtype="0" fill="hold" grpId="0" nodeType="afterEffect">
                                  <p:stCondLst>
                                    <p:cond delay="0"/>
                                  </p:stCondLst>
                                  <p:childTnLst>
                                    <p:set>
                                      <p:cBhvr>
                                        <p:cTn id="302" dur="1" fill="hold">
                                          <p:stCondLst>
                                            <p:cond delay="0"/>
                                          </p:stCondLst>
                                        </p:cTn>
                                        <p:tgtEl>
                                          <p:spTgt spid="105"/>
                                        </p:tgtEl>
                                        <p:attrNameLst>
                                          <p:attrName>style.visibility</p:attrName>
                                        </p:attrNameLst>
                                      </p:cBhvr>
                                      <p:to>
                                        <p:strVal val="visible"/>
                                      </p:to>
                                    </p:set>
                                    <p:animEffect transition="in" filter="fade">
                                      <p:cBhvr>
                                        <p:cTn id="303" dur="250"/>
                                        <p:tgtEl>
                                          <p:spTgt spid="105"/>
                                        </p:tgtEl>
                                      </p:cBhvr>
                                    </p:animEffect>
                                  </p:childTnLst>
                                </p:cTn>
                              </p:par>
                            </p:childTnLst>
                          </p:cTn>
                        </p:par>
                      </p:childTnLst>
                    </p:cTn>
                  </p:par>
                  <p:par>
                    <p:cTn id="304" fill="hold">
                      <p:stCondLst>
                        <p:cond delay="indefinite"/>
                      </p:stCondLst>
                      <p:childTnLst>
                        <p:par>
                          <p:cTn id="305" fill="hold">
                            <p:stCondLst>
                              <p:cond delay="0"/>
                            </p:stCondLst>
                            <p:childTnLst>
                              <p:par>
                                <p:cTn id="306" presetID="10" presetClass="entr" presetSubtype="0" fill="hold" grpId="0" nodeType="clickEffect">
                                  <p:stCondLst>
                                    <p:cond delay="0"/>
                                  </p:stCondLst>
                                  <p:childTnLst>
                                    <p:set>
                                      <p:cBhvr>
                                        <p:cTn id="307" dur="1" fill="hold">
                                          <p:stCondLst>
                                            <p:cond delay="0"/>
                                          </p:stCondLst>
                                        </p:cTn>
                                        <p:tgtEl>
                                          <p:spTgt spid="114"/>
                                        </p:tgtEl>
                                        <p:attrNameLst>
                                          <p:attrName>style.visibility</p:attrName>
                                        </p:attrNameLst>
                                      </p:cBhvr>
                                      <p:to>
                                        <p:strVal val="visible"/>
                                      </p:to>
                                    </p:set>
                                    <p:animEffect transition="in" filter="fade">
                                      <p:cBhvr>
                                        <p:cTn id="308" dur="250"/>
                                        <p:tgtEl>
                                          <p:spTgt spid="114"/>
                                        </p:tgtEl>
                                      </p:cBhvr>
                                    </p:animEffect>
                                  </p:childTnLst>
                                </p:cTn>
                              </p:par>
                            </p:childTnLst>
                          </p:cTn>
                        </p:par>
                        <p:par>
                          <p:cTn id="309" fill="hold">
                            <p:stCondLst>
                              <p:cond delay="250"/>
                            </p:stCondLst>
                            <p:childTnLst>
                              <p:par>
                                <p:cTn id="310" presetID="10" presetClass="entr" presetSubtype="0" fill="hold" grpId="0" nodeType="afterEffect">
                                  <p:stCondLst>
                                    <p:cond delay="0"/>
                                  </p:stCondLst>
                                  <p:childTnLst>
                                    <p:set>
                                      <p:cBhvr>
                                        <p:cTn id="311" dur="1" fill="hold">
                                          <p:stCondLst>
                                            <p:cond delay="0"/>
                                          </p:stCondLst>
                                        </p:cTn>
                                        <p:tgtEl>
                                          <p:spTgt spid="106"/>
                                        </p:tgtEl>
                                        <p:attrNameLst>
                                          <p:attrName>style.visibility</p:attrName>
                                        </p:attrNameLst>
                                      </p:cBhvr>
                                      <p:to>
                                        <p:strVal val="visible"/>
                                      </p:to>
                                    </p:set>
                                    <p:animEffect transition="in" filter="fade">
                                      <p:cBhvr>
                                        <p:cTn id="312" dur="250"/>
                                        <p:tgtEl>
                                          <p:spTgt spid="106"/>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grpId="0" nodeType="clickEffect">
                                  <p:stCondLst>
                                    <p:cond delay="0"/>
                                  </p:stCondLst>
                                  <p:childTnLst>
                                    <p:set>
                                      <p:cBhvr>
                                        <p:cTn id="316" dur="1" fill="hold">
                                          <p:stCondLst>
                                            <p:cond delay="0"/>
                                          </p:stCondLst>
                                        </p:cTn>
                                        <p:tgtEl>
                                          <p:spTgt spid="115"/>
                                        </p:tgtEl>
                                        <p:attrNameLst>
                                          <p:attrName>style.visibility</p:attrName>
                                        </p:attrNameLst>
                                      </p:cBhvr>
                                      <p:to>
                                        <p:strVal val="visible"/>
                                      </p:to>
                                    </p:set>
                                    <p:animEffect transition="in" filter="fade">
                                      <p:cBhvr>
                                        <p:cTn id="317" dur="250"/>
                                        <p:tgtEl>
                                          <p:spTgt spid="115"/>
                                        </p:tgtEl>
                                      </p:cBhvr>
                                    </p:animEffect>
                                  </p:childTnLst>
                                </p:cTn>
                              </p:par>
                            </p:childTnLst>
                          </p:cTn>
                        </p:par>
                        <p:par>
                          <p:cTn id="318" fill="hold">
                            <p:stCondLst>
                              <p:cond delay="250"/>
                            </p:stCondLst>
                            <p:childTnLst>
                              <p:par>
                                <p:cTn id="319" presetID="10" presetClass="entr" presetSubtype="0" fill="hold" grpId="0" nodeType="afterEffect">
                                  <p:stCondLst>
                                    <p:cond delay="0"/>
                                  </p:stCondLst>
                                  <p:childTnLst>
                                    <p:set>
                                      <p:cBhvr>
                                        <p:cTn id="320" dur="1" fill="hold">
                                          <p:stCondLst>
                                            <p:cond delay="0"/>
                                          </p:stCondLst>
                                        </p:cTn>
                                        <p:tgtEl>
                                          <p:spTgt spid="107"/>
                                        </p:tgtEl>
                                        <p:attrNameLst>
                                          <p:attrName>style.visibility</p:attrName>
                                        </p:attrNameLst>
                                      </p:cBhvr>
                                      <p:to>
                                        <p:strVal val="visible"/>
                                      </p:to>
                                    </p:set>
                                    <p:animEffect transition="in" filter="fade">
                                      <p:cBhvr>
                                        <p:cTn id="321" dur="250"/>
                                        <p:tgtEl>
                                          <p:spTgt spid="107"/>
                                        </p:tgtEl>
                                      </p:cBhvr>
                                    </p:animEffect>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grpId="0" nodeType="clickEffect">
                                  <p:stCondLst>
                                    <p:cond delay="0"/>
                                  </p:stCondLst>
                                  <p:childTnLst>
                                    <p:set>
                                      <p:cBhvr>
                                        <p:cTn id="325" dur="1" fill="hold">
                                          <p:stCondLst>
                                            <p:cond delay="0"/>
                                          </p:stCondLst>
                                        </p:cTn>
                                        <p:tgtEl>
                                          <p:spTgt spid="116"/>
                                        </p:tgtEl>
                                        <p:attrNameLst>
                                          <p:attrName>style.visibility</p:attrName>
                                        </p:attrNameLst>
                                      </p:cBhvr>
                                      <p:to>
                                        <p:strVal val="visible"/>
                                      </p:to>
                                    </p:set>
                                    <p:animEffect transition="in" filter="fade">
                                      <p:cBhvr>
                                        <p:cTn id="326" dur="250"/>
                                        <p:tgtEl>
                                          <p:spTgt spid="116"/>
                                        </p:tgtEl>
                                      </p:cBhvr>
                                    </p:animEffect>
                                  </p:childTnLst>
                                </p:cTn>
                              </p:par>
                            </p:childTnLst>
                          </p:cTn>
                        </p:par>
                        <p:par>
                          <p:cTn id="327" fill="hold">
                            <p:stCondLst>
                              <p:cond delay="250"/>
                            </p:stCondLst>
                            <p:childTnLst>
                              <p:par>
                                <p:cTn id="328" presetID="10" presetClass="entr" presetSubtype="0" fill="hold" grpId="0" nodeType="afterEffect">
                                  <p:stCondLst>
                                    <p:cond delay="0"/>
                                  </p:stCondLst>
                                  <p:childTnLst>
                                    <p:set>
                                      <p:cBhvr>
                                        <p:cTn id="329" dur="1" fill="hold">
                                          <p:stCondLst>
                                            <p:cond delay="0"/>
                                          </p:stCondLst>
                                        </p:cTn>
                                        <p:tgtEl>
                                          <p:spTgt spid="108"/>
                                        </p:tgtEl>
                                        <p:attrNameLst>
                                          <p:attrName>style.visibility</p:attrName>
                                        </p:attrNameLst>
                                      </p:cBhvr>
                                      <p:to>
                                        <p:strVal val="visible"/>
                                      </p:to>
                                    </p:set>
                                    <p:animEffect transition="in" filter="fade">
                                      <p:cBhvr>
                                        <p:cTn id="330" dur="250"/>
                                        <p:tgtEl>
                                          <p:spTgt spid="108"/>
                                        </p:tgtEl>
                                      </p:cBhvr>
                                    </p:animEffect>
                                  </p:childTnLst>
                                </p:cTn>
                              </p:par>
                            </p:childTnLst>
                          </p:cTn>
                        </p:par>
                      </p:childTnLst>
                    </p:cTn>
                  </p:par>
                  <p:par>
                    <p:cTn id="331" fill="hold">
                      <p:stCondLst>
                        <p:cond delay="indefinite"/>
                      </p:stCondLst>
                      <p:childTnLst>
                        <p:par>
                          <p:cTn id="332" fill="hold">
                            <p:stCondLst>
                              <p:cond delay="0"/>
                            </p:stCondLst>
                            <p:childTnLst>
                              <p:par>
                                <p:cTn id="333" presetID="10" presetClass="entr" presetSubtype="0" fill="hold" grpId="0" nodeType="clickEffect">
                                  <p:stCondLst>
                                    <p:cond delay="0"/>
                                  </p:stCondLst>
                                  <p:childTnLst>
                                    <p:set>
                                      <p:cBhvr>
                                        <p:cTn id="334" dur="1" fill="hold">
                                          <p:stCondLst>
                                            <p:cond delay="0"/>
                                          </p:stCondLst>
                                        </p:cTn>
                                        <p:tgtEl>
                                          <p:spTgt spid="123"/>
                                        </p:tgtEl>
                                        <p:attrNameLst>
                                          <p:attrName>style.visibility</p:attrName>
                                        </p:attrNameLst>
                                      </p:cBhvr>
                                      <p:to>
                                        <p:strVal val="visible"/>
                                      </p:to>
                                    </p:set>
                                    <p:animEffect transition="in" filter="fade">
                                      <p:cBhvr>
                                        <p:cTn id="335" dur="250"/>
                                        <p:tgtEl>
                                          <p:spTgt spid="123"/>
                                        </p:tgtEl>
                                      </p:cBhvr>
                                    </p:animEffect>
                                  </p:childTnLst>
                                </p:cTn>
                              </p:par>
                            </p:childTnLst>
                          </p:cTn>
                        </p:par>
                        <p:par>
                          <p:cTn id="336" fill="hold">
                            <p:stCondLst>
                              <p:cond delay="250"/>
                            </p:stCondLst>
                            <p:childTnLst>
                              <p:par>
                                <p:cTn id="337" presetID="53" presetClass="entr" presetSubtype="16" fill="hold" nodeType="afterEffect">
                                  <p:stCondLst>
                                    <p:cond delay="0"/>
                                  </p:stCondLst>
                                  <p:childTnLst>
                                    <p:set>
                                      <p:cBhvr>
                                        <p:cTn id="338" dur="1" fill="hold">
                                          <p:stCondLst>
                                            <p:cond delay="0"/>
                                          </p:stCondLst>
                                        </p:cTn>
                                        <p:tgtEl>
                                          <p:spTgt spid="67"/>
                                        </p:tgtEl>
                                        <p:attrNameLst>
                                          <p:attrName>style.visibility</p:attrName>
                                        </p:attrNameLst>
                                      </p:cBhvr>
                                      <p:to>
                                        <p:strVal val="visible"/>
                                      </p:to>
                                    </p:set>
                                    <p:anim calcmode="lin" valueType="num">
                                      <p:cBhvr>
                                        <p:cTn id="339" dur="250" fill="hold"/>
                                        <p:tgtEl>
                                          <p:spTgt spid="67"/>
                                        </p:tgtEl>
                                        <p:attrNameLst>
                                          <p:attrName>ppt_w</p:attrName>
                                        </p:attrNameLst>
                                      </p:cBhvr>
                                      <p:tavLst>
                                        <p:tav tm="0">
                                          <p:val>
                                            <p:fltVal val="0"/>
                                          </p:val>
                                        </p:tav>
                                        <p:tav tm="100000">
                                          <p:val>
                                            <p:strVal val="#ppt_w"/>
                                          </p:val>
                                        </p:tav>
                                      </p:tavLst>
                                    </p:anim>
                                    <p:anim calcmode="lin" valueType="num">
                                      <p:cBhvr>
                                        <p:cTn id="340" dur="250" fill="hold"/>
                                        <p:tgtEl>
                                          <p:spTgt spid="67"/>
                                        </p:tgtEl>
                                        <p:attrNameLst>
                                          <p:attrName>ppt_h</p:attrName>
                                        </p:attrNameLst>
                                      </p:cBhvr>
                                      <p:tavLst>
                                        <p:tav tm="0">
                                          <p:val>
                                            <p:fltVal val="0"/>
                                          </p:val>
                                        </p:tav>
                                        <p:tav tm="100000">
                                          <p:val>
                                            <p:strVal val="#ppt_h"/>
                                          </p:val>
                                        </p:tav>
                                      </p:tavLst>
                                    </p:anim>
                                    <p:animEffect transition="in" filter="fade">
                                      <p:cBhvr>
                                        <p:cTn id="341" dur="250"/>
                                        <p:tgtEl>
                                          <p:spTgt spid="67"/>
                                        </p:tgtEl>
                                      </p:cBhvr>
                                    </p:animEffect>
                                  </p:childTnLst>
                                </p:cTn>
                              </p:par>
                            </p:childTnLst>
                          </p:cTn>
                        </p:par>
                      </p:childTnLst>
                    </p:cTn>
                  </p:par>
                  <p:par>
                    <p:cTn id="342" fill="hold">
                      <p:stCondLst>
                        <p:cond delay="indefinite"/>
                      </p:stCondLst>
                      <p:childTnLst>
                        <p:par>
                          <p:cTn id="343" fill="hold">
                            <p:stCondLst>
                              <p:cond delay="0"/>
                            </p:stCondLst>
                            <p:childTnLst>
                              <p:par>
                                <p:cTn id="344" presetID="10" presetClass="entr" presetSubtype="0" fill="hold" grpId="0" nodeType="click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250"/>
                                        <p:tgtEl>
                                          <p:spTgt spid="12"/>
                                        </p:tgtEl>
                                      </p:cBhvr>
                                    </p:animEffect>
                                  </p:childTnLst>
                                </p:cTn>
                              </p:par>
                            </p:childTnLst>
                          </p:cTn>
                        </p:par>
                        <p:par>
                          <p:cTn id="347" fill="hold">
                            <p:stCondLst>
                              <p:cond delay="250"/>
                            </p:stCondLst>
                            <p:childTnLst>
                              <p:par>
                                <p:cTn id="348" presetID="10" presetClass="entr" presetSubtype="0" fill="hold" grpId="0" nodeType="afterEffect">
                                  <p:stCondLst>
                                    <p:cond delay="0"/>
                                  </p:stCondLst>
                                  <p:childTnLst>
                                    <p:set>
                                      <p:cBhvr>
                                        <p:cTn id="349" dur="1" fill="hold">
                                          <p:stCondLst>
                                            <p:cond delay="0"/>
                                          </p:stCondLst>
                                        </p:cTn>
                                        <p:tgtEl>
                                          <p:spTgt spid="48"/>
                                        </p:tgtEl>
                                        <p:attrNameLst>
                                          <p:attrName>style.visibility</p:attrName>
                                        </p:attrNameLst>
                                      </p:cBhvr>
                                      <p:to>
                                        <p:strVal val="visible"/>
                                      </p:to>
                                    </p:set>
                                    <p:animEffect transition="in" filter="fade">
                                      <p:cBhvr>
                                        <p:cTn id="350" dur="250"/>
                                        <p:tgtEl>
                                          <p:spTgt spid="48"/>
                                        </p:tgtEl>
                                      </p:cBhvr>
                                    </p:animEffect>
                                  </p:childTnLst>
                                </p:cTn>
                              </p:par>
                            </p:childTnLst>
                          </p:cTn>
                        </p:par>
                      </p:childTnLst>
                    </p:cTn>
                  </p:par>
                  <p:par>
                    <p:cTn id="351" fill="hold">
                      <p:stCondLst>
                        <p:cond delay="indefinite"/>
                      </p:stCondLst>
                      <p:childTnLst>
                        <p:par>
                          <p:cTn id="352" fill="hold">
                            <p:stCondLst>
                              <p:cond delay="0"/>
                            </p:stCondLst>
                            <p:childTnLst>
                              <p:par>
                                <p:cTn id="353" presetID="10" presetClass="entr" presetSubtype="0" fill="hold" grpId="0" nodeType="clickEffect">
                                  <p:stCondLst>
                                    <p:cond delay="0"/>
                                  </p:stCondLst>
                                  <p:childTnLst>
                                    <p:set>
                                      <p:cBhvr>
                                        <p:cTn id="354" dur="1" fill="hold">
                                          <p:stCondLst>
                                            <p:cond delay="0"/>
                                          </p:stCondLst>
                                        </p:cTn>
                                        <p:tgtEl>
                                          <p:spTgt spid="19"/>
                                        </p:tgtEl>
                                        <p:attrNameLst>
                                          <p:attrName>style.visibility</p:attrName>
                                        </p:attrNameLst>
                                      </p:cBhvr>
                                      <p:to>
                                        <p:strVal val="visible"/>
                                      </p:to>
                                    </p:set>
                                    <p:animEffect transition="in" filter="fade">
                                      <p:cBhvr>
                                        <p:cTn id="355" dur="250"/>
                                        <p:tgtEl>
                                          <p:spTgt spid="19"/>
                                        </p:tgtEl>
                                      </p:cBhvr>
                                    </p:animEffect>
                                  </p:childTnLst>
                                </p:cTn>
                              </p:par>
                            </p:childTnLst>
                          </p:cTn>
                        </p:par>
                        <p:par>
                          <p:cTn id="356" fill="hold">
                            <p:stCondLst>
                              <p:cond delay="250"/>
                            </p:stCondLst>
                            <p:childTnLst>
                              <p:par>
                                <p:cTn id="357" presetID="10" presetClass="entr" presetSubtype="0" fill="hold" grpId="0" nodeType="afterEffect">
                                  <p:stCondLst>
                                    <p:cond delay="0"/>
                                  </p:stCondLst>
                                  <p:childTnLst>
                                    <p:set>
                                      <p:cBhvr>
                                        <p:cTn id="358" dur="1" fill="hold">
                                          <p:stCondLst>
                                            <p:cond delay="0"/>
                                          </p:stCondLst>
                                        </p:cTn>
                                        <p:tgtEl>
                                          <p:spTgt spid="82"/>
                                        </p:tgtEl>
                                        <p:attrNameLst>
                                          <p:attrName>style.visibility</p:attrName>
                                        </p:attrNameLst>
                                      </p:cBhvr>
                                      <p:to>
                                        <p:strVal val="visible"/>
                                      </p:to>
                                    </p:set>
                                    <p:animEffect transition="in" filter="fade">
                                      <p:cBhvr>
                                        <p:cTn id="359" dur="250"/>
                                        <p:tgtEl>
                                          <p:spTgt spid="82"/>
                                        </p:tgtEl>
                                      </p:cBhvr>
                                    </p:animEffect>
                                  </p:childTnLst>
                                </p:cTn>
                              </p:par>
                            </p:childTnLst>
                          </p:cTn>
                        </p:par>
                      </p:childTnLst>
                    </p:cTn>
                  </p:par>
                  <p:par>
                    <p:cTn id="360" fill="hold">
                      <p:stCondLst>
                        <p:cond delay="indefinite"/>
                      </p:stCondLst>
                      <p:childTnLst>
                        <p:par>
                          <p:cTn id="361" fill="hold">
                            <p:stCondLst>
                              <p:cond delay="0"/>
                            </p:stCondLst>
                            <p:childTnLst>
                              <p:par>
                                <p:cTn id="362" presetID="10" presetClass="entr" presetSubtype="0" fill="hold" grpId="0" nodeType="clickEffect">
                                  <p:stCondLst>
                                    <p:cond delay="0"/>
                                  </p:stCondLst>
                                  <p:childTnLst>
                                    <p:set>
                                      <p:cBhvr>
                                        <p:cTn id="363" dur="1" fill="hold">
                                          <p:stCondLst>
                                            <p:cond delay="0"/>
                                          </p:stCondLst>
                                        </p:cTn>
                                        <p:tgtEl>
                                          <p:spTgt spid="18"/>
                                        </p:tgtEl>
                                        <p:attrNameLst>
                                          <p:attrName>style.visibility</p:attrName>
                                        </p:attrNameLst>
                                      </p:cBhvr>
                                      <p:to>
                                        <p:strVal val="visible"/>
                                      </p:to>
                                    </p:set>
                                    <p:animEffect transition="in" filter="fade">
                                      <p:cBhvr>
                                        <p:cTn id="364" dur="250"/>
                                        <p:tgtEl>
                                          <p:spTgt spid="18"/>
                                        </p:tgtEl>
                                      </p:cBhvr>
                                    </p:animEffect>
                                  </p:childTnLst>
                                </p:cTn>
                              </p:par>
                            </p:childTnLst>
                          </p:cTn>
                        </p:par>
                        <p:par>
                          <p:cTn id="365" fill="hold">
                            <p:stCondLst>
                              <p:cond delay="250"/>
                            </p:stCondLst>
                            <p:childTnLst>
                              <p:par>
                                <p:cTn id="366" presetID="10" presetClass="entr" presetSubtype="0" fill="hold" grpId="0" nodeType="afterEffect">
                                  <p:stCondLst>
                                    <p:cond delay="0"/>
                                  </p:stCondLst>
                                  <p:childTnLst>
                                    <p:set>
                                      <p:cBhvr>
                                        <p:cTn id="367" dur="1" fill="hold">
                                          <p:stCondLst>
                                            <p:cond delay="0"/>
                                          </p:stCondLst>
                                        </p:cTn>
                                        <p:tgtEl>
                                          <p:spTgt spid="83"/>
                                        </p:tgtEl>
                                        <p:attrNameLst>
                                          <p:attrName>style.visibility</p:attrName>
                                        </p:attrNameLst>
                                      </p:cBhvr>
                                      <p:to>
                                        <p:strVal val="visible"/>
                                      </p:to>
                                    </p:set>
                                    <p:animEffect transition="in" filter="fade">
                                      <p:cBhvr>
                                        <p:cTn id="368" dur="250"/>
                                        <p:tgtEl>
                                          <p:spTgt spid="83"/>
                                        </p:tgtEl>
                                      </p:cBhvr>
                                    </p:animEffect>
                                  </p:childTnLst>
                                </p:cTn>
                              </p:par>
                            </p:childTnLst>
                          </p:cTn>
                        </p:par>
                      </p:childTnLst>
                    </p:cTn>
                  </p:par>
                  <p:par>
                    <p:cTn id="369" fill="hold">
                      <p:stCondLst>
                        <p:cond delay="indefinite"/>
                      </p:stCondLst>
                      <p:childTnLst>
                        <p:par>
                          <p:cTn id="370" fill="hold">
                            <p:stCondLst>
                              <p:cond delay="0"/>
                            </p:stCondLst>
                            <p:childTnLst>
                              <p:par>
                                <p:cTn id="371" presetID="10" presetClass="entr" presetSubtype="0" fill="hold" grpId="0" nodeType="clickEffect">
                                  <p:stCondLst>
                                    <p:cond delay="0"/>
                                  </p:stCondLst>
                                  <p:childTnLst>
                                    <p:set>
                                      <p:cBhvr>
                                        <p:cTn id="372" dur="1" fill="hold">
                                          <p:stCondLst>
                                            <p:cond delay="0"/>
                                          </p:stCondLst>
                                        </p:cTn>
                                        <p:tgtEl>
                                          <p:spTgt spid="85"/>
                                        </p:tgtEl>
                                        <p:attrNameLst>
                                          <p:attrName>style.visibility</p:attrName>
                                        </p:attrNameLst>
                                      </p:cBhvr>
                                      <p:to>
                                        <p:strVal val="visible"/>
                                      </p:to>
                                    </p:set>
                                    <p:animEffect transition="in" filter="fade">
                                      <p:cBhvr>
                                        <p:cTn id="373" dur="250"/>
                                        <p:tgtEl>
                                          <p:spTgt spid="85"/>
                                        </p:tgtEl>
                                      </p:cBhvr>
                                    </p:animEffect>
                                  </p:childTnLst>
                                </p:cTn>
                              </p:par>
                            </p:childTnLst>
                          </p:cTn>
                        </p:par>
                        <p:par>
                          <p:cTn id="374" fill="hold">
                            <p:stCondLst>
                              <p:cond delay="250"/>
                            </p:stCondLst>
                            <p:childTnLst>
                              <p:par>
                                <p:cTn id="375" presetID="10" presetClass="entr" presetSubtype="0" fill="hold" grpId="0" nodeType="afterEffect">
                                  <p:stCondLst>
                                    <p:cond delay="0"/>
                                  </p:stCondLst>
                                  <p:childTnLst>
                                    <p:set>
                                      <p:cBhvr>
                                        <p:cTn id="376" dur="1" fill="hold">
                                          <p:stCondLst>
                                            <p:cond delay="0"/>
                                          </p:stCondLst>
                                        </p:cTn>
                                        <p:tgtEl>
                                          <p:spTgt spid="84"/>
                                        </p:tgtEl>
                                        <p:attrNameLst>
                                          <p:attrName>style.visibility</p:attrName>
                                        </p:attrNameLst>
                                      </p:cBhvr>
                                      <p:to>
                                        <p:strVal val="visible"/>
                                      </p:to>
                                    </p:set>
                                    <p:animEffect transition="in" filter="fade">
                                      <p:cBhvr>
                                        <p:cTn id="377" dur="250"/>
                                        <p:tgtEl>
                                          <p:spTgt spid="84"/>
                                        </p:tgtEl>
                                      </p:cBhvr>
                                    </p:animEffect>
                                  </p:childTnLst>
                                </p:cTn>
                              </p:par>
                            </p:childTnLst>
                          </p:cTn>
                        </p:par>
                      </p:childTnLst>
                    </p:cTn>
                  </p:par>
                  <p:par>
                    <p:cTn id="378" fill="hold">
                      <p:stCondLst>
                        <p:cond delay="indefinite"/>
                      </p:stCondLst>
                      <p:childTnLst>
                        <p:par>
                          <p:cTn id="379" fill="hold">
                            <p:stCondLst>
                              <p:cond delay="0"/>
                            </p:stCondLst>
                            <p:childTnLst>
                              <p:par>
                                <p:cTn id="380" presetID="10" presetClass="entr" presetSubtype="0" fill="hold" grpId="0" nodeType="clickEffect">
                                  <p:stCondLst>
                                    <p:cond delay="0"/>
                                  </p:stCondLst>
                                  <p:childTnLst>
                                    <p:set>
                                      <p:cBhvr>
                                        <p:cTn id="381" dur="1" fill="hold">
                                          <p:stCondLst>
                                            <p:cond delay="0"/>
                                          </p:stCondLst>
                                        </p:cTn>
                                        <p:tgtEl>
                                          <p:spTgt spid="88"/>
                                        </p:tgtEl>
                                        <p:attrNameLst>
                                          <p:attrName>style.visibility</p:attrName>
                                        </p:attrNameLst>
                                      </p:cBhvr>
                                      <p:to>
                                        <p:strVal val="visible"/>
                                      </p:to>
                                    </p:set>
                                    <p:animEffect transition="in" filter="fade">
                                      <p:cBhvr>
                                        <p:cTn id="382" dur="250"/>
                                        <p:tgtEl>
                                          <p:spTgt spid="88"/>
                                        </p:tgtEl>
                                      </p:cBhvr>
                                    </p:animEffect>
                                  </p:childTnLst>
                                </p:cTn>
                              </p:par>
                            </p:childTnLst>
                          </p:cTn>
                        </p:par>
                        <p:par>
                          <p:cTn id="383" fill="hold">
                            <p:stCondLst>
                              <p:cond delay="250"/>
                            </p:stCondLst>
                            <p:childTnLst>
                              <p:par>
                                <p:cTn id="384" presetID="10" presetClass="entr" presetSubtype="0" fill="hold" grpId="0" nodeType="afterEffect">
                                  <p:stCondLst>
                                    <p:cond delay="0"/>
                                  </p:stCondLst>
                                  <p:childTnLst>
                                    <p:set>
                                      <p:cBhvr>
                                        <p:cTn id="385" dur="1" fill="hold">
                                          <p:stCondLst>
                                            <p:cond delay="0"/>
                                          </p:stCondLst>
                                        </p:cTn>
                                        <p:tgtEl>
                                          <p:spTgt spid="87"/>
                                        </p:tgtEl>
                                        <p:attrNameLst>
                                          <p:attrName>style.visibility</p:attrName>
                                        </p:attrNameLst>
                                      </p:cBhvr>
                                      <p:to>
                                        <p:strVal val="visible"/>
                                      </p:to>
                                    </p:set>
                                    <p:animEffect transition="in" filter="fade">
                                      <p:cBhvr>
                                        <p:cTn id="386" dur="250"/>
                                        <p:tgtEl>
                                          <p:spTgt spid="87"/>
                                        </p:tgtEl>
                                      </p:cBhvr>
                                    </p:animEffect>
                                  </p:childTnLst>
                                </p:cTn>
                              </p:par>
                            </p:childTnLst>
                          </p:cTn>
                        </p:par>
                      </p:childTnLst>
                    </p:cTn>
                  </p:par>
                  <p:par>
                    <p:cTn id="387" fill="hold">
                      <p:stCondLst>
                        <p:cond delay="indefinite"/>
                      </p:stCondLst>
                      <p:childTnLst>
                        <p:par>
                          <p:cTn id="388" fill="hold">
                            <p:stCondLst>
                              <p:cond delay="0"/>
                            </p:stCondLst>
                            <p:childTnLst>
                              <p:par>
                                <p:cTn id="389" presetID="10" presetClass="entr" presetSubtype="0" fill="hold" grpId="0" nodeType="clickEffect">
                                  <p:stCondLst>
                                    <p:cond delay="0"/>
                                  </p:stCondLst>
                                  <p:childTnLst>
                                    <p:set>
                                      <p:cBhvr>
                                        <p:cTn id="390" dur="1" fill="hold">
                                          <p:stCondLst>
                                            <p:cond delay="0"/>
                                          </p:stCondLst>
                                        </p:cTn>
                                        <p:tgtEl>
                                          <p:spTgt spid="93"/>
                                        </p:tgtEl>
                                        <p:attrNameLst>
                                          <p:attrName>style.visibility</p:attrName>
                                        </p:attrNameLst>
                                      </p:cBhvr>
                                      <p:to>
                                        <p:strVal val="visible"/>
                                      </p:to>
                                    </p:set>
                                    <p:animEffect transition="in" filter="fade">
                                      <p:cBhvr>
                                        <p:cTn id="391" dur="250"/>
                                        <p:tgtEl>
                                          <p:spTgt spid="93"/>
                                        </p:tgtEl>
                                      </p:cBhvr>
                                    </p:animEffect>
                                  </p:childTnLst>
                                </p:cTn>
                              </p:par>
                            </p:childTnLst>
                          </p:cTn>
                        </p:par>
                        <p:par>
                          <p:cTn id="392" fill="hold">
                            <p:stCondLst>
                              <p:cond delay="250"/>
                            </p:stCondLst>
                            <p:childTnLst>
                              <p:par>
                                <p:cTn id="393" presetID="10" presetClass="entr" presetSubtype="0" fill="hold" grpId="0" nodeType="afterEffect">
                                  <p:stCondLst>
                                    <p:cond delay="0"/>
                                  </p:stCondLst>
                                  <p:childTnLst>
                                    <p:set>
                                      <p:cBhvr>
                                        <p:cTn id="394" dur="1" fill="hold">
                                          <p:stCondLst>
                                            <p:cond delay="0"/>
                                          </p:stCondLst>
                                        </p:cTn>
                                        <p:tgtEl>
                                          <p:spTgt spid="89"/>
                                        </p:tgtEl>
                                        <p:attrNameLst>
                                          <p:attrName>style.visibility</p:attrName>
                                        </p:attrNameLst>
                                      </p:cBhvr>
                                      <p:to>
                                        <p:strVal val="visible"/>
                                      </p:to>
                                    </p:set>
                                    <p:animEffect transition="in" filter="fade">
                                      <p:cBhvr>
                                        <p:cTn id="395" dur="250"/>
                                        <p:tgtEl>
                                          <p:spTgt spid="89"/>
                                        </p:tgtEl>
                                      </p:cBhvr>
                                    </p:animEffect>
                                  </p:childTnLst>
                                </p:cTn>
                              </p:par>
                            </p:childTnLst>
                          </p:cTn>
                        </p:par>
                      </p:childTnLst>
                    </p:cTn>
                  </p:par>
                  <p:par>
                    <p:cTn id="396" fill="hold">
                      <p:stCondLst>
                        <p:cond delay="indefinite"/>
                      </p:stCondLst>
                      <p:childTnLst>
                        <p:par>
                          <p:cTn id="397" fill="hold">
                            <p:stCondLst>
                              <p:cond delay="0"/>
                            </p:stCondLst>
                            <p:childTnLst>
                              <p:par>
                                <p:cTn id="398" presetID="10" presetClass="entr" presetSubtype="0" fill="hold" grpId="0" nodeType="clickEffect">
                                  <p:stCondLst>
                                    <p:cond delay="0"/>
                                  </p:stCondLst>
                                  <p:childTnLst>
                                    <p:set>
                                      <p:cBhvr>
                                        <p:cTn id="399" dur="1" fill="hold">
                                          <p:stCondLst>
                                            <p:cond delay="0"/>
                                          </p:stCondLst>
                                        </p:cTn>
                                        <p:tgtEl>
                                          <p:spTgt spid="94"/>
                                        </p:tgtEl>
                                        <p:attrNameLst>
                                          <p:attrName>style.visibility</p:attrName>
                                        </p:attrNameLst>
                                      </p:cBhvr>
                                      <p:to>
                                        <p:strVal val="visible"/>
                                      </p:to>
                                    </p:set>
                                    <p:animEffect transition="in" filter="fade">
                                      <p:cBhvr>
                                        <p:cTn id="400" dur="250"/>
                                        <p:tgtEl>
                                          <p:spTgt spid="94"/>
                                        </p:tgtEl>
                                      </p:cBhvr>
                                    </p:animEffect>
                                  </p:childTnLst>
                                </p:cTn>
                              </p:par>
                            </p:childTnLst>
                          </p:cTn>
                        </p:par>
                        <p:par>
                          <p:cTn id="401" fill="hold">
                            <p:stCondLst>
                              <p:cond delay="250"/>
                            </p:stCondLst>
                            <p:childTnLst>
                              <p:par>
                                <p:cTn id="402" presetID="10" presetClass="entr" presetSubtype="0" fill="hold" grpId="0" nodeType="afterEffect">
                                  <p:stCondLst>
                                    <p:cond delay="0"/>
                                  </p:stCondLst>
                                  <p:childTnLst>
                                    <p:set>
                                      <p:cBhvr>
                                        <p:cTn id="403" dur="1" fill="hold">
                                          <p:stCondLst>
                                            <p:cond delay="0"/>
                                          </p:stCondLst>
                                        </p:cTn>
                                        <p:tgtEl>
                                          <p:spTgt spid="90"/>
                                        </p:tgtEl>
                                        <p:attrNameLst>
                                          <p:attrName>style.visibility</p:attrName>
                                        </p:attrNameLst>
                                      </p:cBhvr>
                                      <p:to>
                                        <p:strVal val="visible"/>
                                      </p:to>
                                    </p:set>
                                    <p:animEffect transition="in" filter="fade">
                                      <p:cBhvr>
                                        <p:cTn id="404" dur="250"/>
                                        <p:tgtEl>
                                          <p:spTgt spid="90"/>
                                        </p:tgtEl>
                                      </p:cBhvr>
                                    </p:animEffect>
                                  </p:childTnLst>
                                </p:cTn>
                              </p:par>
                            </p:childTnLst>
                          </p:cTn>
                        </p:par>
                      </p:childTnLst>
                    </p:cTn>
                  </p:par>
                  <p:par>
                    <p:cTn id="405" fill="hold">
                      <p:stCondLst>
                        <p:cond delay="indefinite"/>
                      </p:stCondLst>
                      <p:childTnLst>
                        <p:par>
                          <p:cTn id="406" fill="hold">
                            <p:stCondLst>
                              <p:cond delay="0"/>
                            </p:stCondLst>
                            <p:childTnLst>
                              <p:par>
                                <p:cTn id="407" presetID="10" presetClass="entr" presetSubtype="0" fill="hold" grpId="0" nodeType="clickEffect">
                                  <p:stCondLst>
                                    <p:cond delay="0"/>
                                  </p:stCondLst>
                                  <p:childTnLst>
                                    <p:set>
                                      <p:cBhvr>
                                        <p:cTn id="408" dur="1" fill="hold">
                                          <p:stCondLst>
                                            <p:cond delay="0"/>
                                          </p:stCondLst>
                                        </p:cTn>
                                        <p:tgtEl>
                                          <p:spTgt spid="95"/>
                                        </p:tgtEl>
                                        <p:attrNameLst>
                                          <p:attrName>style.visibility</p:attrName>
                                        </p:attrNameLst>
                                      </p:cBhvr>
                                      <p:to>
                                        <p:strVal val="visible"/>
                                      </p:to>
                                    </p:set>
                                    <p:animEffect transition="in" filter="fade">
                                      <p:cBhvr>
                                        <p:cTn id="409" dur="250"/>
                                        <p:tgtEl>
                                          <p:spTgt spid="95"/>
                                        </p:tgtEl>
                                      </p:cBhvr>
                                    </p:animEffect>
                                  </p:childTnLst>
                                </p:cTn>
                              </p:par>
                            </p:childTnLst>
                          </p:cTn>
                        </p:par>
                        <p:par>
                          <p:cTn id="410" fill="hold">
                            <p:stCondLst>
                              <p:cond delay="250"/>
                            </p:stCondLst>
                            <p:childTnLst>
                              <p:par>
                                <p:cTn id="411" presetID="10" presetClass="entr" presetSubtype="0" fill="hold" grpId="0" nodeType="afterEffect">
                                  <p:stCondLst>
                                    <p:cond delay="0"/>
                                  </p:stCondLst>
                                  <p:childTnLst>
                                    <p:set>
                                      <p:cBhvr>
                                        <p:cTn id="412" dur="1" fill="hold">
                                          <p:stCondLst>
                                            <p:cond delay="0"/>
                                          </p:stCondLst>
                                        </p:cTn>
                                        <p:tgtEl>
                                          <p:spTgt spid="91"/>
                                        </p:tgtEl>
                                        <p:attrNameLst>
                                          <p:attrName>style.visibility</p:attrName>
                                        </p:attrNameLst>
                                      </p:cBhvr>
                                      <p:to>
                                        <p:strVal val="visible"/>
                                      </p:to>
                                    </p:set>
                                    <p:animEffect transition="in" filter="fade">
                                      <p:cBhvr>
                                        <p:cTn id="413" dur="250"/>
                                        <p:tgtEl>
                                          <p:spTgt spid="91"/>
                                        </p:tgtEl>
                                      </p:cBhvr>
                                    </p:animEffect>
                                  </p:childTnLst>
                                </p:cTn>
                              </p:par>
                            </p:childTnLst>
                          </p:cTn>
                        </p:par>
                      </p:childTnLst>
                    </p:cTn>
                  </p:par>
                  <p:par>
                    <p:cTn id="414" fill="hold">
                      <p:stCondLst>
                        <p:cond delay="indefinite"/>
                      </p:stCondLst>
                      <p:childTnLst>
                        <p:par>
                          <p:cTn id="415" fill="hold">
                            <p:stCondLst>
                              <p:cond delay="0"/>
                            </p:stCondLst>
                            <p:childTnLst>
                              <p:par>
                                <p:cTn id="416" presetID="10" presetClass="entr" presetSubtype="0" fill="hold" grpId="0" nodeType="clickEffect">
                                  <p:stCondLst>
                                    <p:cond delay="0"/>
                                  </p:stCondLst>
                                  <p:childTnLst>
                                    <p:set>
                                      <p:cBhvr>
                                        <p:cTn id="417" dur="1" fill="hold">
                                          <p:stCondLst>
                                            <p:cond delay="0"/>
                                          </p:stCondLst>
                                        </p:cTn>
                                        <p:tgtEl>
                                          <p:spTgt spid="96"/>
                                        </p:tgtEl>
                                        <p:attrNameLst>
                                          <p:attrName>style.visibility</p:attrName>
                                        </p:attrNameLst>
                                      </p:cBhvr>
                                      <p:to>
                                        <p:strVal val="visible"/>
                                      </p:to>
                                    </p:set>
                                    <p:animEffect transition="in" filter="fade">
                                      <p:cBhvr>
                                        <p:cTn id="418" dur="250"/>
                                        <p:tgtEl>
                                          <p:spTgt spid="96"/>
                                        </p:tgtEl>
                                      </p:cBhvr>
                                    </p:animEffect>
                                  </p:childTnLst>
                                </p:cTn>
                              </p:par>
                            </p:childTnLst>
                          </p:cTn>
                        </p:par>
                        <p:par>
                          <p:cTn id="419" fill="hold">
                            <p:stCondLst>
                              <p:cond delay="250"/>
                            </p:stCondLst>
                            <p:childTnLst>
                              <p:par>
                                <p:cTn id="420" presetID="10" presetClass="entr" presetSubtype="0" fill="hold" grpId="0" nodeType="afterEffect">
                                  <p:stCondLst>
                                    <p:cond delay="0"/>
                                  </p:stCondLst>
                                  <p:childTnLst>
                                    <p:set>
                                      <p:cBhvr>
                                        <p:cTn id="421" dur="1" fill="hold">
                                          <p:stCondLst>
                                            <p:cond delay="0"/>
                                          </p:stCondLst>
                                        </p:cTn>
                                        <p:tgtEl>
                                          <p:spTgt spid="92"/>
                                        </p:tgtEl>
                                        <p:attrNameLst>
                                          <p:attrName>style.visibility</p:attrName>
                                        </p:attrNameLst>
                                      </p:cBhvr>
                                      <p:to>
                                        <p:strVal val="visible"/>
                                      </p:to>
                                    </p:set>
                                    <p:animEffect transition="in" filter="fade">
                                      <p:cBhvr>
                                        <p:cTn id="422" dur="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8" grpId="0" animBg="1"/>
      <p:bldP spid="19" grpId="0" animBg="1"/>
      <p:bldP spid="23" grpId="0" animBg="1"/>
      <p:bldP spid="24" grpId="0" animBg="1"/>
      <p:bldP spid="25" grpId="0" animBg="1"/>
      <p:bldP spid="30" grpId="0"/>
      <p:bldP spid="31" grpId="0"/>
      <p:bldP spid="32" grpId="0"/>
      <p:bldP spid="36" grpId="0" animBg="1"/>
      <p:bldP spid="37" grpId="0" animBg="1"/>
      <p:bldP spid="38" grpId="0" animBg="1"/>
      <p:bldP spid="46" grpId="0"/>
      <p:bldP spid="48" grpId="0"/>
      <p:bldP spid="51" grpId="0"/>
      <p:bldP spid="52" grpId="0"/>
      <p:bldP spid="53" grpId="0"/>
      <p:bldP spid="54" grpId="0"/>
      <p:bldP spid="55" grpId="0"/>
      <p:bldP spid="56" grpId="0"/>
      <p:bldP spid="57" grpId="0"/>
      <p:bldP spid="58" grpId="0" animBg="1"/>
      <p:bldP spid="71" grpId="0" animBg="1"/>
      <p:bldP spid="72" grpId="0" animBg="1"/>
      <p:bldP spid="74" grpId="0"/>
      <p:bldP spid="75" grpId="0"/>
      <p:bldP spid="76" grpId="0"/>
      <p:bldP spid="77" grpId="0"/>
      <p:bldP spid="78" grpId="0" animBg="1"/>
      <p:bldP spid="79" grpId="0" animBg="1"/>
      <p:bldP spid="80" grpId="0" animBg="1"/>
      <p:bldP spid="81" grpId="0" animBg="1"/>
      <p:bldP spid="82" grpId="0"/>
      <p:bldP spid="83" grpId="0"/>
      <p:bldP spid="84" grpId="0"/>
      <p:bldP spid="85" grpId="0" animBg="1"/>
      <p:bldP spid="87" grpId="0"/>
      <p:bldP spid="88" grpId="0" animBg="1"/>
      <p:bldP spid="89" grpId="0"/>
      <p:bldP spid="90" grpId="0"/>
      <p:bldP spid="91" grpId="0"/>
      <p:bldP spid="92" grpId="0"/>
      <p:bldP spid="93" grpId="0" animBg="1"/>
      <p:bldP spid="94" grpId="0" animBg="1"/>
      <p:bldP spid="95" grpId="0" animBg="1"/>
      <p:bldP spid="96" grpId="0" animBg="1"/>
      <p:bldP spid="97" grpId="0" animBg="1"/>
      <p:bldP spid="98" grpId="0"/>
      <p:bldP spid="99" grpId="0" animBg="1"/>
      <p:bldP spid="100" grpId="0"/>
      <p:bldP spid="101" grpId="0"/>
      <p:bldP spid="102" grpId="0"/>
      <p:bldP spid="103" grpId="0"/>
      <p:bldP spid="104" grpId="0"/>
      <p:bldP spid="105" grpId="0"/>
      <p:bldP spid="106" grpId="0"/>
      <p:bldP spid="107" grpId="0"/>
      <p:bldP spid="108" grpId="0"/>
      <p:bldP spid="109" grpId="0" animBg="1"/>
      <p:bldP spid="110" grpId="0" animBg="1"/>
      <p:bldP spid="111" grpId="0" animBg="1"/>
      <p:bldP spid="112" grpId="0" animBg="1"/>
      <p:bldP spid="113" grpId="0" animBg="1"/>
      <p:bldP spid="114" grpId="0" animBg="1"/>
      <p:bldP spid="115" grpId="0" animBg="1"/>
      <p:bldP spid="116" grpId="0" animBg="1"/>
      <p:bldP spid="119" grpId="0" animBg="1"/>
      <p:bldP spid="121" grpId="0" animBg="1"/>
      <p:bldP spid="122" grpId="0" animBg="1"/>
      <p:bldP spid="1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bg-BG" sz="3200" dirty="0" smtClean="0"/>
              <a:t>Пилотни клъстъри</a:t>
            </a:r>
            <a:r>
              <a:rPr lang="en-US" sz="3200" dirty="0"/>
              <a:t/>
            </a:r>
            <a:br>
              <a:rPr lang="en-US" sz="3200" dirty="0"/>
            </a:br>
            <a:r>
              <a:rPr lang="bg-BG" sz="3200" dirty="0" smtClean="0"/>
              <a:t>ПК</a:t>
            </a:r>
            <a:r>
              <a:rPr lang="en-US" sz="3200" dirty="0" smtClean="0"/>
              <a:t>1 </a:t>
            </a:r>
            <a:r>
              <a:rPr lang="bg-BG" sz="3200" b="1" dirty="0" smtClean="0">
                <a:effectLst>
                  <a:outerShdw blurRad="38100" dist="38100" dir="2700000" algn="tl">
                    <a:srgbClr val="000000">
                      <a:alpha val="43137"/>
                    </a:srgbClr>
                  </a:outerShdw>
                </a:effectLst>
              </a:rPr>
              <a:t>регионален оперативен център</a:t>
            </a:r>
            <a:endParaRPr lang="en-US" sz="3200" b="1" dirty="0">
              <a:effectLst>
                <a:outerShdw blurRad="38100" dist="38100" dir="2700000" algn="tl">
                  <a:srgbClr val="000000">
                    <a:alpha val="43137"/>
                  </a:srgbClr>
                </a:outerShdw>
              </a:effectLst>
            </a:endParaRPr>
          </a:p>
        </p:txBody>
      </p:sp>
      <p:sp>
        <p:nvSpPr>
          <p:cNvPr id="3" name="Marcador de texto 2"/>
          <p:cNvSpPr>
            <a:spLocks noGrp="1"/>
          </p:cNvSpPr>
          <p:nvPr>
            <p:ph type="body" sz="quarter" idx="10"/>
          </p:nvPr>
        </p:nvSpPr>
        <p:spPr/>
        <p:txBody>
          <a:bodyPr/>
          <a:lstStyle/>
          <a:p>
            <a:pPr marL="0" indent="0" algn="just">
              <a:buNone/>
            </a:pPr>
            <a:r>
              <a:rPr lang="en-US" sz="2200" dirty="0" smtClean="0">
                <a:solidFill>
                  <a:schemeClr val="tx1"/>
                </a:solidFill>
              </a:rPr>
              <a:t>CROSSBOW </a:t>
            </a:r>
            <a:r>
              <a:rPr lang="bg-BG" sz="2200" dirty="0" smtClean="0">
                <a:solidFill>
                  <a:schemeClr val="tx1"/>
                </a:solidFill>
              </a:rPr>
              <a:t>предлага комплексен подход в управлението и експлоатацията на електропреносните мрежи в югоизточна Европа.  Съществено звено към постигането на този подход е създаването на регионален оперативен център (РОЦ), разширяващ функционалностите на регионалните координационни центрове (РКЦ</a:t>
            </a:r>
            <a:r>
              <a:rPr lang="en-US" sz="2200" dirty="0" smtClean="0">
                <a:solidFill>
                  <a:schemeClr val="tx1"/>
                </a:solidFill>
              </a:rPr>
              <a:t>),</a:t>
            </a:r>
            <a:r>
              <a:rPr lang="bg-BG" sz="2200" dirty="0" smtClean="0">
                <a:solidFill>
                  <a:schemeClr val="tx1"/>
                </a:solidFill>
              </a:rPr>
              <a:t> които се осигуряват от центрове като </a:t>
            </a:r>
            <a:r>
              <a:rPr lang="en-US" sz="2200" dirty="0" smtClean="0">
                <a:solidFill>
                  <a:schemeClr val="tx1"/>
                </a:solidFill>
              </a:rPr>
              <a:t>CORESO </a:t>
            </a:r>
            <a:r>
              <a:rPr lang="bg-BG" sz="2200" dirty="0" smtClean="0">
                <a:solidFill>
                  <a:schemeClr val="tx1"/>
                </a:solidFill>
              </a:rPr>
              <a:t>за западна Европа,</a:t>
            </a:r>
            <a:r>
              <a:rPr lang="en-US" sz="2200" dirty="0" smtClean="0">
                <a:solidFill>
                  <a:schemeClr val="tx1"/>
                </a:solidFill>
              </a:rPr>
              <a:t> TSCNET </a:t>
            </a:r>
            <a:r>
              <a:rPr lang="bg-BG" sz="2200" dirty="0" smtClean="0">
                <a:solidFill>
                  <a:schemeClr val="tx1"/>
                </a:solidFill>
              </a:rPr>
              <a:t>за централна Европа и </a:t>
            </a:r>
            <a:r>
              <a:rPr lang="en-US" sz="2200" dirty="0" smtClean="0">
                <a:solidFill>
                  <a:schemeClr val="tx1"/>
                </a:solidFill>
              </a:rPr>
              <a:t>SCC </a:t>
            </a:r>
            <a:r>
              <a:rPr lang="bg-BG" sz="2200" dirty="0" smtClean="0">
                <a:solidFill>
                  <a:schemeClr val="tx1"/>
                </a:solidFill>
              </a:rPr>
              <a:t>за балканските страни</a:t>
            </a:r>
            <a:r>
              <a:rPr lang="en-US" sz="2200" dirty="0" smtClean="0">
                <a:solidFill>
                  <a:schemeClr val="tx1"/>
                </a:solidFill>
              </a:rPr>
              <a:t>. CROSSBOW </a:t>
            </a:r>
            <a:r>
              <a:rPr lang="bg-BG" sz="2200" dirty="0" smtClean="0">
                <a:solidFill>
                  <a:schemeClr val="tx1"/>
                </a:solidFill>
              </a:rPr>
              <a:t>ще подкрепи вменените дейности на този център и категорично ще обърне внимание на развитието на балансиращи функции за бъдещи РОЦ - </a:t>
            </a:r>
            <a:r>
              <a:rPr lang="en-US" sz="2200" dirty="0" smtClean="0">
                <a:solidFill>
                  <a:schemeClr val="tx1"/>
                </a:solidFill>
              </a:rPr>
              <a:t> </a:t>
            </a:r>
            <a:r>
              <a:rPr lang="bg-BG" sz="2200" dirty="0" smtClean="0">
                <a:solidFill>
                  <a:schemeClr val="tx1"/>
                </a:solidFill>
              </a:rPr>
              <a:t>приложими за всеки РКЦ</a:t>
            </a:r>
            <a:r>
              <a:rPr lang="en-US" sz="2200" dirty="0" smtClean="0">
                <a:solidFill>
                  <a:schemeClr val="tx1"/>
                </a:solidFill>
              </a:rPr>
              <a:t>. </a:t>
            </a:r>
            <a:r>
              <a:rPr lang="bg-BG" sz="2200" dirty="0" smtClean="0">
                <a:solidFill>
                  <a:schemeClr val="tx1"/>
                </a:solidFill>
              </a:rPr>
              <a:t>РОЦ </a:t>
            </a:r>
            <a:r>
              <a:rPr lang="ru-RU" sz="2200" dirty="0" smtClean="0">
                <a:solidFill>
                  <a:schemeClr val="tx1"/>
                </a:solidFill>
              </a:rPr>
              <a:t>ще </a:t>
            </a:r>
            <a:r>
              <a:rPr lang="ru-RU" sz="2200" dirty="0">
                <a:solidFill>
                  <a:schemeClr val="tx1"/>
                </a:solidFill>
              </a:rPr>
              <a:t>осигури възможност за междуоператорски обмен на данни и информация с цел </a:t>
            </a:r>
            <a:r>
              <a:rPr lang="ru-RU" sz="2200" dirty="0" smtClean="0">
                <a:solidFill>
                  <a:schemeClr val="tx1"/>
                </a:solidFill>
              </a:rPr>
              <a:t>повишаване на </a:t>
            </a:r>
            <a:r>
              <a:rPr lang="ru-RU" sz="2200" dirty="0">
                <a:solidFill>
                  <a:schemeClr val="tx1"/>
                </a:solidFill>
              </a:rPr>
              <a:t>надеждността и ефективността на преносната система</a:t>
            </a:r>
            <a:r>
              <a:rPr lang="en-US" sz="2200" dirty="0" smtClean="0">
                <a:solidFill>
                  <a:schemeClr val="tx1"/>
                </a:solidFill>
              </a:rPr>
              <a:t>. </a:t>
            </a:r>
            <a:r>
              <a:rPr lang="ru-RU" sz="2200" dirty="0">
                <a:solidFill>
                  <a:schemeClr val="tx1"/>
                </a:solidFill>
              </a:rPr>
              <a:t>Освен това </a:t>
            </a:r>
            <a:r>
              <a:rPr lang="ru-RU" sz="2200" dirty="0" smtClean="0">
                <a:solidFill>
                  <a:schemeClr val="tx1"/>
                </a:solidFill>
              </a:rPr>
              <a:t>РОЦ </a:t>
            </a:r>
            <a:r>
              <a:rPr lang="ru-RU" sz="2200" dirty="0">
                <a:solidFill>
                  <a:schemeClr val="tx1"/>
                </a:solidFill>
              </a:rPr>
              <a:t>ще подобри работата на регионалния пазар, позволявайки да бъдат приложени множество бизнес модели, включително предлаганите от </a:t>
            </a:r>
            <a:r>
              <a:rPr lang="ru-RU" sz="2200" dirty="0" smtClean="0">
                <a:solidFill>
                  <a:schemeClr val="tx1"/>
                </a:solidFill>
              </a:rPr>
              <a:t>CROSSBOW.</a:t>
            </a:r>
            <a:endParaRPr lang="en-US" sz="2200" dirty="0" smtClean="0">
              <a:solidFill>
                <a:schemeClr val="tx1"/>
              </a:solidFill>
            </a:endParaRPr>
          </a:p>
          <a:p>
            <a:pPr marL="0" indent="0">
              <a:buNone/>
            </a:pPr>
            <a:endParaRPr lang="en-GB" sz="2400" dirty="0">
              <a:solidFill>
                <a:schemeClr val="tx1"/>
              </a:solidFill>
            </a:endParaRPr>
          </a:p>
        </p:txBody>
      </p:sp>
    </p:spTree>
    <p:extLst>
      <p:ext uri="{BB962C8B-B14F-4D97-AF65-F5344CB8AC3E}">
        <p14:creationId xmlns:p14="http://schemas.microsoft.com/office/powerpoint/2010/main" val="3924144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952" y="300231"/>
            <a:ext cx="9386662" cy="989584"/>
          </a:xfrm>
        </p:spPr>
        <p:txBody>
          <a:bodyPr/>
          <a:lstStyle/>
          <a:p>
            <a:r>
              <a:rPr lang="bg-BG" sz="3200" dirty="0"/>
              <a:t>Пилотни клъстъри</a:t>
            </a:r>
            <a:r>
              <a:rPr lang="en-US" sz="3200" dirty="0" smtClean="0"/>
              <a:t/>
            </a:r>
            <a:br>
              <a:rPr lang="en-US" sz="3200" dirty="0" smtClean="0"/>
            </a:br>
            <a:r>
              <a:rPr lang="bg-BG" sz="3200" dirty="0" smtClean="0"/>
              <a:t>ПК</a:t>
            </a:r>
            <a:r>
              <a:rPr lang="en-US" sz="3200" dirty="0" smtClean="0"/>
              <a:t>2 </a:t>
            </a:r>
            <a:r>
              <a:rPr lang="bg-BG" sz="3200" b="1" dirty="0"/>
              <a:t>ТРАНСГРАНИЧНО УПРАВЛЕНИЕ НА ВЕИ </a:t>
            </a:r>
            <a:endParaRPr lang="en-US" sz="3200" b="1" dirty="0">
              <a:effectLst>
                <a:outerShdw blurRad="38100" dist="38100" dir="2700000" algn="tl">
                  <a:srgbClr val="000000">
                    <a:alpha val="43137"/>
                  </a:srgbClr>
                </a:outerShdw>
              </a:effectLst>
            </a:endParaRPr>
          </a:p>
        </p:txBody>
      </p:sp>
      <p:sp>
        <p:nvSpPr>
          <p:cNvPr id="3" name="Marcador de texto 2"/>
          <p:cNvSpPr>
            <a:spLocks noGrp="1"/>
          </p:cNvSpPr>
          <p:nvPr>
            <p:ph type="body" sz="quarter" idx="10"/>
          </p:nvPr>
        </p:nvSpPr>
        <p:spPr>
          <a:xfrm>
            <a:off x="190550" y="1700808"/>
            <a:ext cx="11881320" cy="4752528"/>
          </a:xfrm>
        </p:spPr>
        <p:txBody>
          <a:bodyPr/>
          <a:lstStyle/>
          <a:p>
            <a:pPr marL="0" indent="0" algn="just">
              <a:buNone/>
            </a:pPr>
            <a:r>
              <a:rPr lang="bg-BG" sz="2200" dirty="0">
                <a:solidFill>
                  <a:schemeClr val="tx1"/>
                </a:solidFill>
              </a:rPr>
              <a:t>България е постигнала своята индикативна цел по отношение на ВЕИ 8 години преди крайния срок (2020). Това интензивно разгръщане на ВЕИ (около 2500 MW възобновяема генерация при върхов товар 7700 MW и минимален товар от 2500 MW) създава множество експлоатационни проблеми, засягащи баланса между производство и потребление през пролетта. През изминалите 4 години се е налагало ЕСО да прилага като крайна мярка ограничаване на производството от ВЕИ през някои дни от пролетта. В тази връзка ЕСО ще участва в демонстрационните дейности по проекта CROSSBOW с актуален и съществен проблем, възпрепятстващ пълноценното използване на ВЕИ през последните години. CROSSBOW ще анализира ретроспективно производството от ВЕИ, ще интегрира данните в реално време и ще прогнозира възобновяемата генерация и потреблението, за да спомогне за използването на излишъка от възобновяема енергия от съседните страни. Предизвикателството е не толкова в пропускателната способност на междусистемните сечения, колкото в координацията с останалите страни от региона и наличието на регионален пазар в рамките на деня</a:t>
            </a:r>
            <a:r>
              <a:rPr lang="bg-BG" sz="2000" dirty="0">
                <a:solidFill>
                  <a:schemeClr val="tx1"/>
                </a:solidFill>
              </a:rPr>
              <a:t>.</a:t>
            </a:r>
            <a:endParaRPr lang="en-GB" sz="2000" dirty="0">
              <a:solidFill>
                <a:schemeClr val="tx1"/>
              </a:solidFill>
            </a:endParaRPr>
          </a:p>
        </p:txBody>
      </p:sp>
    </p:spTree>
    <p:extLst>
      <p:ext uri="{BB962C8B-B14F-4D97-AF65-F5344CB8AC3E}">
        <p14:creationId xmlns:p14="http://schemas.microsoft.com/office/powerpoint/2010/main" val="3429262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bg-BG" sz="3200" dirty="0"/>
              <a:t>Пилотни клъстъри</a:t>
            </a:r>
            <a:r>
              <a:rPr lang="en-US" sz="3200" dirty="0" smtClean="0"/>
              <a:t/>
            </a:r>
            <a:br>
              <a:rPr lang="en-US" sz="3200" dirty="0" smtClean="0"/>
            </a:br>
            <a:r>
              <a:rPr lang="bg-BG" sz="3200" dirty="0" smtClean="0"/>
              <a:t>ПК</a:t>
            </a:r>
            <a:r>
              <a:rPr lang="en-US" sz="3200" dirty="0" smtClean="0"/>
              <a:t>3 </a:t>
            </a:r>
            <a:r>
              <a:rPr lang="bg-BG" sz="3200" b="1" dirty="0"/>
              <a:t>ТРАНСГРАНИЧНО СЪХРАНЕНИЕ НА ВЪЗОБНОВЯЕМА ЕНЕРГИЯ </a:t>
            </a:r>
            <a:endParaRPr lang="en-US" sz="3200" b="1" dirty="0">
              <a:effectLst>
                <a:outerShdw blurRad="38100" dist="38100" dir="2700000" algn="tl">
                  <a:srgbClr val="000000">
                    <a:alpha val="43137"/>
                  </a:srgbClr>
                </a:outerShdw>
              </a:effectLst>
            </a:endParaRPr>
          </a:p>
        </p:txBody>
      </p:sp>
      <p:sp>
        <p:nvSpPr>
          <p:cNvPr id="3" name="Marcador de texto 2"/>
          <p:cNvSpPr>
            <a:spLocks noGrp="1"/>
          </p:cNvSpPr>
          <p:nvPr>
            <p:ph type="body" sz="quarter" idx="10"/>
          </p:nvPr>
        </p:nvSpPr>
        <p:spPr>
          <a:xfrm>
            <a:off x="190550" y="1946920"/>
            <a:ext cx="11881320" cy="4403083"/>
          </a:xfrm>
        </p:spPr>
        <p:txBody>
          <a:bodyPr/>
          <a:lstStyle/>
          <a:p>
            <a:pPr marL="0" indent="0" algn="just">
              <a:spcBef>
                <a:spcPts val="0"/>
              </a:spcBef>
              <a:spcAft>
                <a:spcPts val="0"/>
              </a:spcAft>
              <a:buNone/>
            </a:pPr>
            <a:r>
              <a:rPr lang="ru-RU" sz="2200" dirty="0">
                <a:solidFill>
                  <a:schemeClr val="tx1"/>
                </a:solidFill>
              </a:rPr>
              <a:t>България разполага с най-големите ВЕЦ в региона </a:t>
            </a:r>
            <a:r>
              <a:rPr lang="en-US" sz="2200" dirty="0" smtClean="0">
                <a:solidFill>
                  <a:schemeClr val="tx1"/>
                </a:solidFill>
              </a:rPr>
              <a:t>– </a:t>
            </a:r>
            <a:r>
              <a:rPr lang="bg-BG" sz="2200" dirty="0" smtClean="0">
                <a:solidFill>
                  <a:schemeClr val="tx1"/>
                </a:solidFill>
              </a:rPr>
              <a:t>ПАВЕЦ</a:t>
            </a:r>
            <a:r>
              <a:rPr lang="en-US" sz="2200" dirty="0" smtClean="0">
                <a:solidFill>
                  <a:schemeClr val="tx1"/>
                </a:solidFill>
              </a:rPr>
              <a:t> </a:t>
            </a:r>
            <a:r>
              <a:rPr lang="bg-BG" sz="2200" dirty="0" smtClean="0">
                <a:solidFill>
                  <a:schemeClr val="tx1"/>
                </a:solidFill>
              </a:rPr>
              <a:t>Чаира</a:t>
            </a:r>
            <a:r>
              <a:rPr lang="en-US" sz="2200" dirty="0" smtClean="0">
                <a:solidFill>
                  <a:schemeClr val="tx1"/>
                </a:solidFill>
              </a:rPr>
              <a:t>, </a:t>
            </a:r>
            <a:r>
              <a:rPr lang="bg-BG" sz="2200" dirty="0" smtClean="0">
                <a:solidFill>
                  <a:schemeClr val="tx1"/>
                </a:solidFill>
              </a:rPr>
              <a:t>генератори</a:t>
            </a:r>
            <a:r>
              <a:rPr lang="en-US" sz="2200" dirty="0" smtClean="0">
                <a:solidFill>
                  <a:schemeClr val="tx1"/>
                </a:solidFill>
              </a:rPr>
              <a:t> </a:t>
            </a:r>
            <a:r>
              <a:rPr lang="en-US" sz="2200" dirty="0">
                <a:solidFill>
                  <a:schemeClr val="tx1"/>
                </a:solidFill>
              </a:rPr>
              <a:t>(4 x 217 MW</a:t>
            </a:r>
            <a:r>
              <a:rPr lang="en-US" sz="2200" dirty="0" smtClean="0">
                <a:solidFill>
                  <a:schemeClr val="tx1"/>
                </a:solidFill>
              </a:rPr>
              <a:t>)</a:t>
            </a:r>
            <a:r>
              <a:rPr lang="bg-BG" sz="2200" dirty="0" smtClean="0">
                <a:solidFill>
                  <a:schemeClr val="tx1"/>
                </a:solidFill>
              </a:rPr>
              <a:t> и</a:t>
            </a:r>
            <a:r>
              <a:rPr lang="en-US" sz="2200" dirty="0" smtClean="0">
                <a:solidFill>
                  <a:schemeClr val="tx1"/>
                </a:solidFill>
              </a:rPr>
              <a:t> </a:t>
            </a:r>
            <a:r>
              <a:rPr lang="bg-BG" sz="2200" dirty="0" smtClean="0">
                <a:solidFill>
                  <a:schemeClr val="tx1"/>
                </a:solidFill>
              </a:rPr>
              <a:t>помпи</a:t>
            </a:r>
            <a:r>
              <a:rPr lang="en-US" sz="2200" dirty="0" smtClean="0">
                <a:solidFill>
                  <a:schemeClr val="tx1"/>
                </a:solidFill>
              </a:rPr>
              <a:t> </a:t>
            </a:r>
            <a:r>
              <a:rPr lang="en-US" sz="2200" dirty="0">
                <a:solidFill>
                  <a:schemeClr val="tx1"/>
                </a:solidFill>
              </a:rPr>
              <a:t>(4 x 198 MW) – </a:t>
            </a:r>
            <a:r>
              <a:rPr lang="ru-RU" sz="2200" dirty="0">
                <a:solidFill>
                  <a:schemeClr val="tx1"/>
                </a:solidFill>
              </a:rPr>
              <a:t>които биха могли да бъдат използвани за съхранение на произвеждана в региона възобновяема енергия</a:t>
            </a:r>
            <a:r>
              <a:rPr lang="ru-RU" sz="2200" dirty="0" smtClean="0">
                <a:solidFill>
                  <a:schemeClr val="tx1"/>
                </a:solidFill>
              </a:rPr>
              <a:t>.</a:t>
            </a:r>
            <a:r>
              <a:rPr lang="en-US" sz="2200" dirty="0" smtClean="0">
                <a:solidFill>
                  <a:schemeClr val="tx1"/>
                </a:solidFill>
              </a:rPr>
              <a:t> </a:t>
            </a:r>
            <a:r>
              <a:rPr lang="bg-BG" sz="2200" dirty="0" smtClean="0">
                <a:solidFill>
                  <a:schemeClr val="tx1"/>
                </a:solidFill>
              </a:rPr>
              <a:t>В допълнение</a:t>
            </a:r>
            <a:r>
              <a:rPr lang="en-US" sz="2200" dirty="0" smtClean="0">
                <a:solidFill>
                  <a:schemeClr val="tx1"/>
                </a:solidFill>
              </a:rPr>
              <a:t>, </a:t>
            </a:r>
            <a:r>
              <a:rPr lang="bg-BG" sz="2200" dirty="0" smtClean="0">
                <a:solidFill>
                  <a:schemeClr val="tx1"/>
                </a:solidFill>
              </a:rPr>
              <a:t>съществуват още два малки ПАВЕЦ-а</a:t>
            </a:r>
            <a:r>
              <a:rPr lang="en-US" sz="2200" dirty="0" smtClean="0">
                <a:solidFill>
                  <a:schemeClr val="tx1"/>
                </a:solidFill>
              </a:rPr>
              <a:t>: </a:t>
            </a:r>
            <a:r>
              <a:rPr lang="bg-BG" sz="2200" dirty="0" smtClean="0">
                <a:solidFill>
                  <a:schemeClr val="tx1"/>
                </a:solidFill>
              </a:rPr>
              <a:t>Белмекен</a:t>
            </a:r>
            <a:r>
              <a:rPr lang="en-US" sz="2200" dirty="0" smtClean="0">
                <a:solidFill>
                  <a:schemeClr val="tx1"/>
                </a:solidFill>
              </a:rPr>
              <a:t> </a:t>
            </a:r>
            <a:r>
              <a:rPr lang="en-US" sz="2200" dirty="0">
                <a:solidFill>
                  <a:schemeClr val="tx1"/>
                </a:solidFill>
              </a:rPr>
              <a:t>- </a:t>
            </a:r>
            <a:r>
              <a:rPr lang="bg-BG" sz="2200" dirty="0" smtClean="0">
                <a:solidFill>
                  <a:schemeClr val="tx1"/>
                </a:solidFill>
              </a:rPr>
              <a:t>генератори</a:t>
            </a:r>
            <a:r>
              <a:rPr lang="en-US" sz="2200" dirty="0" smtClean="0">
                <a:solidFill>
                  <a:schemeClr val="tx1"/>
                </a:solidFill>
              </a:rPr>
              <a:t> </a:t>
            </a:r>
            <a:r>
              <a:rPr lang="en-US" sz="2200" dirty="0">
                <a:solidFill>
                  <a:schemeClr val="tx1"/>
                </a:solidFill>
              </a:rPr>
              <a:t>(5 x 75 MW) </a:t>
            </a:r>
            <a:r>
              <a:rPr lang="bg-BG" sz="2200" dirty="0" smtClean="0">
                <a:solidFill>
                  <a:schemeClr val="tx1"/>
                </a:solidFill>
              </a:rPr>
              <a:t>и помпи </a:t>
            </a:r>
            <a:r>
              <a:rPr lang="en-US" sz="2200" dirty="0" smtClean="0">
                <a:solidFill>
                  <a:schemeClr val="tx1"/>
                </a:solidFill>
              </a:rPr>
              <a:t>(2 </a:t>
            </a:r>
            <a:r>
              <a:rPr lang="en-US" sz="2200" dirty="0">
                <a:solidFill>
                  <a:schemeClr val="tx1"/>
                </a:solidFill>
              </a:rPr>
              <a:t>x 52 MW</a:t>
            </a:r>
            <a:r>
              <a:rPr lang="en-US" sz="2200" dirty="0" smtClean="0">
                <a:solidFill>
                  <a:schemeClr val="tx1"/>
                </a:solidFill>
              </a:rPr>
              <a:t>)</a:t>
            </a:r>
            <a:r>
              <a:rPr lang="bg-BG" sz="2200" dirty="0" smtClean="0">
                <a:solidFill>
                  <a:schemeClr val="tx1"/>
                </a:solidFill>
              </a:rPr>
              <a:t>;</a:t>
            </a:r>
            <a:r>
              <a:rPr lang="en-US" sz="2200" dirty="0" smtClean="0">
                <a:solidFill>
                  <a:schemeClr val="tx1"/>
                </a:solidFill>
              </a:rPr>
              <a:t> </a:t>
            </a:r>
            <a:r>
              <a:rPr lang="bg-BG" sz="2200" dirty="0" smtClean="0">
                <a:solidFill>
                  <a:schemeClr val="tx1"/>
                </a:solidFill>
              </a:rPr>
              <a:t>и Орфей </a:t>
            </a:r>
            <a:r>
              <a:rPr lang="en-US" sz="2200" dirty="0" smtClean="0">
                <a:solidFill>
                  <a:schemeClr val="tx1"/>
                </a:solidFill>
              </a:rPr>
              <a:t>- </a:t>
            </a:r>
            <a:r>
              <a:rPr lang="bg-BG" sz="2200" dirty="0" smtClean="0">
                <a:solidFill>
                  <a:schemeClr val="tx1"/>
                </a:solidFill>
              </a:rPr>
              <a:t>генератори</a:t>
            </a:r>
            <a:r>
              <a:rPr lang="en-US" sz="2200" dirty="0" smtClean="0">
                <a:solidFill>
                  <a:schemeClr val="tx1"/>
                </a:solidFill>
              </a:rPr>
              <a:t> </a:t>
            </a:r>
            <a:r>
              <a:rPr lang="en-US" sz="2200" dirty="0">
                <a:solidFill>
                  <a:schemeClr val="tx1"/>
                </a:solidFill>
              </a:rPr>
              <a:t>(4 x 40 MW) </a:t>
            </a:r>
            <a:r>
              <a:rPr lang="bg-BG" sz="2200" dirty="0" smtClean="0">
                <a:solidFill>
                  <a:schemeClr val="tx1"/>
                </a:solidFill>
              </a:rPr>
              <a:t>и помпи</a:t>
            </a:r>
            <a:r>
              <a:rPr lang="en-US" sz="2200" dirty="0" smtClean="0">
                <a:solidFill>
                  <a:schemeClr val="tx1"/>
                </a:solidFill>
              </a:rPr>
              <a:t> </a:t>
            </a:r>
            <a:r>
              <a:rPr lang="en-US" sz="2200" dirty="0">
                <a:solidFill>
                  <a:schemeClr val="tx1"/>
                </a:solidFill>
              </a:rPr>
              <a:t>(1 x 45 MW</a:t>
            </a:r>
            <a:r>
              <a:rPr lang="en-US" sz="2200" dirty="0" smtClean="0">
                <a:solidFill>
                  <a:schemeClr val="tx1"/>
                </a:solidFill>
              </a:rPr>
              <a:t>)</a:t>
            </a:r>
            <a:r>
              <a:rPr lang="bg-BG" sz="2200" dirty="0" smtClean="0">
                <a:solidFill>
                  <a:schemeClr val="tx1"/>
                </a:solidFill>
              </a:rPr>
              <a:t>.</a:t>
            </a:r>
            <a:endParaRPr lang="en-US" sz="2200" dirty="0">
              <a:solidFill>
                <a:schemeClr val="tx1"/>
              </a:solidFill>
            </a:endParaRPr>
          </a:p>
          <a:p>
            <a:pPr marL="0" indent="0" algn="just">
              <a:spcBef>
                <a:spcPts val="0"/>
              </a:spcBef>
              <a:spcAft>
                <a:spcPts val="0"/>
              </a:spcAft>
              <a:buNone/>
            </a:pPr>
            <a:r>
              <a:rPr lang="ru-RU" sz="2200" dirty="0">
                <a:solidFill>
                  <a:schemeClr val="tx1"/>
                </a:solidFill>
              </a:rPr>
              <a:t>Като отправната точка за ЕСО ще послужат софтуерът и симулационните приложения, разработени по проекта “GridTech” (ref: http://www.gridtech.eu/), в рамките на който са изследвани различни технологии за съхранение и мрежови решения за интеграция на ВЕИ.</a:t>
            </a:r>
            <a:endParaRPr lang="en-GB" sz="2200" dirty="0">
              <a:solidFill>
                <a:schemeClr val="tx1"/>
              </a:solidFill>
            </a:endParaRPr>
          </a:p>
        </p:txBody>
      </p:sp>
    </p:spTree>
    <p:extLst>
      <p:ext uri="{BB962C8B-B14F-4D97-AF65-F5344CB8AC3E}">
        <p14:creationId xmlns:p14="http://schemas.microsoft.com/office/powerpoint/2010/main" val="2306976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952" y="300231"/>
            <a:ext cx="10250758" cy="989584"/>
          </a:xfrm>
        </p:spPr>
        <p:txBody>
          <a:bodyPr/>
          <a:lstStyle/>
          <a:p>
            <a:r>
              <a:rPr lang="bg-BG" sz="3200" dirty="0" smtClean="0"/>
              <a:t>Пилотни клъстъри </a:t>
            </a:r>
            <a:br>
              <a:rPr lang="bg-BG" sz="3200" dirty="0" smtClean="0"/>
            </a:br>
            <a:r>
              <a:rPr lang="bg-BG" sz="3200" dirty="0" smtClean="0"/>
              <a:t>ПК</a:t>
            </a:r>
            <a:r>
              <a:rPr lang="en-US" sz="3200" dirty="0" smtClean="0"/>
              <a:t>4 </a:t>
            </a:r>
            <a:r>
              <a:rPr lang="bg-BG" sz="3200" b="1" dirty="0"/>
              <a:t>РАЗПРЕДЕЛЕНО </a:t>
            </a:r>
            <a:r>
              <a:rPr lang="bg-BG" sz="3200" b="1" dirty="0" smtClean="0"/>
              <a:t>СЪХР. </a:t>
            </a:r>
            <a:r>
              <a:rPr lang="bg-BG" sz="3200" b="1" dirty="0"/>
              <a:t>ЗА УСТОЙЧИВОСТ НА СИСТЕМАТА И </a:t>
            </a:r>
            <a:r>
              <a:rPr lang="bg-BG" sz="3200" b="1" dirty="0" smtClean="0"/>
              <a:t>УПР. КАЧЕСТВОТО </a:t>
            </a:r>
            <a:r>
              <a:rPr lang="bg-BG" sz="3200" b="1" dirty="0"/>
              <a:t>НА ЕЛЕКТРОЕНЕРГИЯТА</a:t>
            </a:r>
            <a:endParaRPr lang="en-US" sz="3200" b="1" dirty="0">
              <a:effectLst>
                <a:outerShdw blurRad="38100" dist="38100" dir="2700000" algn="tl">
                  <a:srgbClr val="000000">
                    <a:alpha val="43137"/>
                  </a:srgbClr>
                </a:outerShdw>
              </a:effectLst>
            </a:endParaRPr>
          </a:p>
        </p:txBody>
      </p:sp>
      <p:sp>
        <p:nvSpPr>
          <p:cNvPr id="3" name="Marcador de texto 2"/>
          <p:cNvSpPr>
            <a:spLocks noGrp="1"/>
          </p:cNvSpPr>
          <p:nvPr>
            <p:ph type="body" sz="quarter" idx="10"/>
          </p:nvPr>
        </p:nvSpPr>
        <p:spPr>
          <a:xfrm>
            <a:off x="190550" y="1946920"/>
            <a:ext cx="11881320" cy="4403083"/>
          </a:xfrm>
        </p:spPr>
        <p:txBody>
          <a:bodyPr/>
          <a:lstStyle/>
          <a:p>
            <a:pPr marL="0" indent="0" algn="just">
              <a:spcBef>
                <a:spcPts val="0"/>
              </a:spcBef>
              <a:spcAft>
                <a:spcPts val="0"/>
              </a:spcAft>
              <a:buNone/>
            </a:pPr>
            <a:r>
              <a:rPr lang="ru-RU" sz="2200" dirty="0">
                <a:solidFill>
                  <a:schemeClr val="tx1"/>
                </a:solidFill>
              </a:rPr>
              <a:t>Група разпределени съоръжения за съхранение (в една и съща страна или не) могат да бъдат управлявани от оператори на преносни системи (ОПС) или оператори на разпределителни системи (ОРС), с оглед повишаване качеството на енергията </a:t>
            </a:r>
            <a:r>
              <a:rPr lang="ru-RU" sz="2200" dirty="0" smtClean="0">
                <a:solidFill>
                  <a:schemeClr val="tx1"/>
                </a:solidFill>
              </a:rPr>
              <a:t>(нивата на напрежение </a:t>
            </a:r>
            <a:r>
              <a:rPr lang="ru-RU" sz="2200" dirty="0">
                <a:solidFill>
                  <a:schemeClr val="tx1"/>
                </a:solidFill>
              </a:rPr>
              <a:t>посредством регулиране на реактивната енергия Q) и поддържане на баланса в мрежата чрез стратегии за разпределено регулиране на активната енергия </a:t>
            </a:r>
            <a:r>
              <a:rPr lang="ru-RU" sz="2200" dirty="0" smtClean="0">
                <a:solidFill>
                  <a:schemeClr val="tx1"/>
                </a:solidFill>
              </a:rPr>
              <a:t>и </a:t>
            </a:r>
            <a:r>
              <a:rPr lang="ru-RU" sz="2200" dirty="0">
                <a:solidFill>
                  <a:schemeClr val="tx1"/>
                </a:solidFill>
              </a:rPr>
              <a:t>съкращаване на експлоатационните разходи за цялата електроенергийна система (ЕСС). Целта на </a:t>
            </a:r>
            <a:r>
              <a:rPr lang="ru-RU" sz="2200" dirty="0" smtClean="0">
                <a:solidFill>
                  <a:schemeClr val="tx1"/>
                </a:solidFill>
              </a:rPr>
              <a:t>този пилотен клъстър (ПК) </a:t>
            </a:r>
            <a:r>
              <a:rPr lang="ru-RU" sz="2200" dirty="0">
                <a:solidFill>
                  <a:schemeClr val="tx1"/>
                </a:solidFill>
              </a:rPr>
              <a:t>не е съхраняването на енергия, която да се търгува впоследствие, а използването на разпределеното съхранение за по-надеждна и икономична </a:t>
            </a:r>
            <a:r>
              <a:rPr lang="ru-RU" sz="2200" dirty="0" smtClean="0">
                <a:solidFill>
                  <a:schemeClr val="tx1"/>
                </a:solidFill>
              </a:rPr>
              <a:t>работа </a:t>
            </a:r>
            <a:r>
              <a:rPr lang="ru-RU" sz="2200" dirty="0">
                <a:solidFill>
                  <a:schemeClr val="tx1"/>
                </a:solidFill>
              </a:rPr>
              <a:t>на мрежата</a:t>
            </a:r>
            <a:r>
              <a:rPr lang="ru-RU" sz="2200" dirty="0" smtClean="0">
                <a:solidFill>
                  <a:schemeClr val="tx1"/>
                </a:solidFill>
              </a:rPr>
              <a:t>.</a:t>
            </a:r>
          </a:p>
          <a:p>
            <a:pPr marL="0" indent="0" algn="just">
              <a:spcBef>
                <a:spcPts val="0"/>
              </a:spcBef>
              <a:spcAft>
                <a:spcPts val="0"/>
              </a:spcAft>
              <a:buNone/>
            </a:pPr>
            <a:r>
              <a:rPr lang="ru-RU" sz="2200" dirty="0" smtClean="0">
                <a:solidFill>
                  <a:schemeClr val="tx1"/>
                </a:solidFill>
              </a:rPr>
              <a:t>Този ПК </a:t>
            </a:r>
            <a:r>
              <a:rPr lang="ru-RU" sz="2200" dirty="0">
                <a:solidFill>
                  <a:schemeClr val="tx1"/>
                </a:solidFill>
              </a:rPr>
              <a:t>предполага съществуването на пазар за достъп до допълнителни </a:t>
            </a:r>
            <a:r>
              <a:rPr lang="ru-RU" sz="2200" dirty="0" smtClean="0">
                <a:solidFill>
                  <a:schemeClr val="tx1"/>
                </a:solidFill>
              </a:rPr>
              <a:t>услуги, </a:t>
            </a:r>
            <a:r>
              <a:rPr lang="ru-RU" sz="2200" dirty="0">
                <a:solidFill>
                  <a:schemeClr val="tx1"/>
                </a:solidFill>
              </a:rPr>
              <a:t>на който да може да се търгува капацитет за съхранение на енергия с цел управление качеството на енергията.</a:t>
            </a:r>
            <a:endParaRPr lang="en-GB" sz="2200" dirty="0">
              <a:solidFill>
                <a:schemeClr val="tx1"/>
              </a:solidFill>
            </a:endParaRPr>
          </a:p>
        </p:txBody>
      </p:sp>
    </p:spTree>
    <p:extLst>
      <p:ext uri="{BB962C8B-B14F-4D97-AF65-F5344CB8AC3E}">
        <p14:creationId xmlns:p14="http://schemas.microsoft.com/office/powerpoint/2010/main" val="1744659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letscrowd_pp">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Theme1" id="{B54C2827-CF0F-45B7-A376-85273A235F54}" vid="{005B2312-795C-4B55-A62C-994E6285413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1090</TotalTime>
  <Words>2152</Words>
  <Application>Microsoft Office PowerPoint</Application>
  <PresentationFormat>Custom</PresentationFormat>
  <Paragraphs>112</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1_letscrowd_pp</vt:lpstr>
      <vt:lpstr>PowerPoint Presentation</vt:lpstr>
      <vt:lpstr>отправна ТОЧКА</vt:lpstr>
      <vt:lpstr>СТРАТЕГИЧЕСКА ЦЕЛ</vt:lpstr>
      <vt:lpstr>КОНСОРЦИУМ</vt:lpstr>
      <vt:lpstr>Проектът в един слайд</vt:lpstr>
      <vt:lpstr>Пилотни клъстъри ПК1 регионален оперативен център</vt:lpstr>
      <vt:lpstr>Пилотни клъстъри ПК2 ТРАНСГРАНИЧНО УПРАВЛЕНИЕ НА ВЕИ </vt:lpstr>
      <vt:lpstr>Пилотни клъстъри ПК3 ТРАНСГРАНИЧНО СЪХРАНЕНИЕ НА ВЪЗОБНОВЯЕМА ЕНЕРГИЯ </vt:lpstr>
      <vt:lpstr>Пилотни клъстъри  ПК4 РАЗПРЕДЕЛЕНО СЪХР. ЗА УСТОЙЧИВОСТ НА СИСТЕМАТА И УПР. КАЧЕСТВОТО НА ЕЛЕКТРОЕНЕРГИЯТА</vt:lpstr>
      <vt:lpstr>Пилотни клъстъри ПК5 ВИРТУАЛНО СЪХРАНЕНИЕ на енергията  </vt:lpstr>
      <vt:lpstr>Пилотни клъстъри пк6 ТРАНСНАЦИОНАЛНО РЕГУЛИРАНЕ НА ПОТРЕБЛЕНИЕТО </vt:lpstr>
      <vt:lpstr>Пилотни клъстъри ПК7 ХИБРИДНИ ДИСПЕЧИРУЕМИ ВЕИ </vt:lpstr>
      <vt:lpstr>Пилотни клъстъри ПК8 Кооперативна собственост на гъвкави активи </vt:lpstr>
      <vt:lpstr>Пилотни клъстъри ПК9 Транснационален ПАЗАР НА ДОПЪЛНИТЕЛНИ УСЛУГИ</vt:lpstr>
      <vt:lpstr>Очакванията на есо ЕАД от Crossbow</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Elena</dc:creator>
  <cp:lastModifiedBy>ENR_SSolakov</cp:lastModifiedBy>
  <cp:revision>221</cp:revision>
  <dcterms:created xsi:type="dcterms:W3CDTF">2017-06-12T22:38:01Z</dcterms:created>
  <dcterms:modified xsi:type="dcterms:W3CDTF">2018-05-04T14:28:49Z</dcterms:modified>
</cp:coreProperties>
</file>