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  <p:sldId id="263" r:id="rId9"/>
    <p:sldId id="269" r:id="rId10"/>
    <p:sldId id="268" r:id="rId11"/>
    <p:sldId id="266" r:id="rId12"/>
    <p:sldId id="270" r:id="rId13"/>
    <p:sldId id="274" r:id="rId14"/>
    <p:sldId id="271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95" r:id="rId27"/>
    <p:sldId id="287" r:id="rId28"/>
    <p:sldId id="288" r:id="rId29"/>
    <p:sldId id="289" r:id="rId30"/>
    <p:sldId id="290" r:id="rId31"/>
    <p:sldId id="293" r:id="rId32"/>
    <p:sldId id="291" r:id="rId33"/>
    <p:sldId id="292" r:id="rId34"/>
    <p:sldId id="294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4" r:id="rId43"/>
    <p:sldId id="305" r:id="rId44"/>
    <p:sldId id="303" r:id="rId45"/>
    <p:sldId id="306" r:id="rId46"/>
    <p:sldId id="307" r:id="rId47"/>
    <p:sldId id="308" r:id="rId48"/>
    <p:sldId id="309" r:id="rId49"/>
    <p:sldId id="310" r:id="rId50"/>
    <p:sldId id="337" r:id="rId51"/>
    <p:sldId id="338" r:id="rId52"/>
    <p:sldId id="339" r:id="rId53"/>
    <p:sldId id="340" r:id="rId54"/>
    <p:sldId id="341" r:id="rId55"/>
    <p:sldId id="348" r:id="rId56"/>
    <p:sldId id="350" r:id="rId57"/>
    <p:sldId id="351" r:id="rId58"/>
    <p:sldId id="342" r:id="rId59"/>
    <p:sldId id="343" r:id="rId60"/>
    <p:sldId id="344" r:id="rId61"/>
    <p:sldId id="345" r:id="rId62"/>
    <p:sldId id="346" r:id="rId63"/>
    <p:sldId id="347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33" r:id="rId75"/>
    <p:sldId id="334" r:id="rId76"/>
    <p:sldId id="335" r:id="rId77"/>
    <p:sldId id="336" r:id="rId78"/>
    <p:sldId id="349" r:id="rId79"/>
  </p:sldIdLst>
  <p:sldSz cx="12192000" cy="6858000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2800" y="439200"/>
            <a:ext cx="8928000" cy="2088232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800" y="2743200"/>
            <a:ext cx="8544000" cy="1573128"/>
          </a:xfrm>
        </p:spPr>
        <p:txBody>
          <a:bodyPr anchor="ctr"/>
          <a:lstStyle>
            <a:lvl1pPr marL="0" indent="0" algn="l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365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84000" y="864000"/>
            <a:ext cx="5568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384000" y="3708000"/>
            <a:ext cx="5568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6240000" y="864000"/>
            <a:ext cx="5568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6240000" y="3708000"/>
            <a:ext cx="5568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65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4000" y="1584000"/>
            <a:ext cx="5568000" cy="47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240000" y="1584000"/>
            <a:ext cx="5568000" cy="47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84000" y="864000"/>
            <a:ext cx="5568000" cy="719138"/>
          </a:xfrm>
        </p:spPr>
        <p:txBody>
          <a:bodyPr/>
          <a:lstStyle>
            <a:lvl1pPr algn="ctr"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40000" y="864000"/>
            <a:ext cx="5568000" cy="719138"/>
          </a:xfrm>
        </p:spPr>
        <p:txBody>
          <a:bodyPr/>
          <a:lstStyle>
            <a:lvl1pPr algn="ctr"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60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5133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304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792000"/>
            <a:ext cx="4320000" cy="97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2000" y="792000"/>
            <a:ext cx="6528000" cy="536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00" y="1764000"/>
            <a:ext cx="4320000" cy="439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7331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0" y="5112000"/>
            <a:ext cx="7872000" cy="43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60000" y="792000"/>
            <a:ext cx="7872000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000" y="5544000"/>
            <a:ext cx="7872000" cy="64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69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127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36427" y="792000"/>
            <a:ext cx="1871573" cy="54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00" y="792000"/>
            <a:ext cx="9264000" cy="54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299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4000" y="864000"/>
            <a:ext cx="11424000" cy="54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98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579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4000" y="864000"/>
            <a:ext cx="5568000" cy="54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240000" y="864000"/>
            <a:ext cx="5568000" cy="54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54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Content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4000" y="864000"/>
            <a:ext cx="5568000" cy="54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240000" y="864000"/>
            <a:ext cx="5568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6240000" y="3708000"/>
            <a:ext cx="5568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88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wo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40000" y="864000"/>
            <a:ext cx="5568000" cy="54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84000" y="864000"/>
            <a:ext cx="5568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384000" y="3708000"/>
            <a:ext cx="5568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717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84000" y="864000"/>
            <a:ext cx="11424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384000" y="3708000"/>
            <a:ext cx="11424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35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Content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84000" y="864000"/>
            <a:ext cx="11424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384000" y="3708000"/>
            <a:ext cx="5568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6240000" y="3708000"/>
            <a:ext cx="5568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30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Two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84000" y="864000"/>
            <a:ext cx="5568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384000" y="3708000"/>
            <a:ext cx="11424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6240000" y="864000"/>
            <a:ext cx="5568000" cy="262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16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0" y="108000"/>
            <a:ext cx="1142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00" y="864000"/>
            <a:ext cx="11424000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60000" y="6526800"/>
            <a:ext cx="7872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32000" y="6525344"/>
            <a:ext cx="1392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ACEF0C1C-B6B7-4F74-BB53-3F27337EDC9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68000" y="6526800"/>
            <a:ext cx="1392000" cy="33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99E87455-89CE-4E7B-9F7F-D17C6C196297}" type="datetimeFigureOut">
              <a:rPr lang="hr-HR" smtClean="0"/>
              <a:t>2019-09-24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475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ebapps.eso.bg/konchar-m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MODERNIZATION AND EXPANSION OF SYSTEM TO SUPPORT THE MARKET</a:t>
            </a:r>
            <a:r>
              <a:rPr lang="hr-HR" dirty="0"/>
              <a:t> – EDUCATION FOR EXTERNAL USERS</a:t>
            </a:r>
          </a:p>
        </p:txBody>
      </p:sp>
    </p:spTree>
    <p:extLst>
      <p:ext uri="{BB962C8B-B14F-4D97-AF65-F5344CB8AC3E}">
        <p14:creationId xmlns:p14="http://schemas.microsoft.com/office/powerpoint/2010/main" val="53837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Company </a:t>
            </a:r>
            <a:r>
              <a:rPr lang="hr-HR" dirty="0" err="1"/>
              <a:t>detail</a:t>
            </a:r>
            <a:r>
              <a:rPr lang="hr-HR" dirty="0"/>
              <a:t> - </a:t>
            </a:r>
            <a:r>
              <a:rPr lang="hr-HR" dirty="0" err="1"/>
              <a:t>Settings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000" y="828000"/>
            <a:ext cx="11423650" cy="283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0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Company </a:t>
            </a:r>
            <a:r>
              <a:rPr lang="hr-HR" dirty="0" err="1"/>
              <a:t>detail</a:t>
            </a:r>
            <a:r>
              <a:rPr lang="hr-HR" dirty="0"/>
              <a:t> - </a:t>
            </a:r>
            <a:r>
              <a:rPr lang="hr-HR" dirty="0" err="1"/>
              <a:t>Auction</a:t>
            </a:r>
            <a:r>
              <a:rPr lang="hr-HR" dirty="0"/>
              <a:t> </a:t>
            </a:r>
            <a:r>
              <a:rPr lang="hr-HR" dirty="0" err="1"/>
              <a:t>roles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000" y="1091136"/>
            <a:ext cx="11423650" cy="31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6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Company </a:t>
            </a:r>
            <a:r>
              <a:rPr lang="hr-HR" dirty="0" err="1"/>
              <a:t>detail</a:t>
            </a:r>
            <a:r>
              <a:rPr lang="hr-HR" dirty="0"/>
              <a:t> – </a:t>
            </a:r>
            <a:r>
              <a:rPr lang="hr-HR" dirty="0" err="1"/>
              <a:t>Banks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locations</a:t>
            </a:r>
            <a:endParaRPr lang="hr-HR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828000"/>
            <a:ext cx="11423650" cy="1862142"/>
          </a:xfrm>
          <a:prstGeom prst="rect">
            <a:avLst/>
          </a:prstGeom>
        </p:spPr>
      </p:pic>
      <p:pic>
        <p:nvPicPr>
          <p:cNvPr id="8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4000" y="2940266"/>
            <a:ext cx="11423650" cy="166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77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Company </a:t>
            </a:r>
            <a:r>
              <a:rPr lang="hr-HR" dirty="0" err="1"/>
              <a:t>detail</a:t>
            </a:r>
            <a:r>
              <a:rPr lang="hr-HR" dirty="0"/>
              <a:t> – </a:t>
            </a:r>
            <a:r>
              <a:rPr lang="hr-HR" dirty="0" err="1"/>
              <a:t>Balance</a:t>
            </a:r>
            <a:r>
              <a:rPr lang="hr-HR" dirty="0"/>
              <a:t> </a:t>
            </a:r>
            <a:r>
              <a:rPr lang="hr-HR" dirty="0" err="1"/>
              <a:t>group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delegations</a:t>
            </a:r>
            <a:endParaRPr lang="hr-HR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350" y="828000"/>
            <a:ext cx="11423650" cy="2438050"/>
          </a:xfrm>
          <a:prstGeom prst="rect">
            <a:avLst/>
          </a:prstGeom>
        </p:spPr>
      </p:pic>
      <p:pic>
        <p:nvPicPr>
          <p:cNvPr id="7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4175" y="3461046"/>
            <a:ext cx="11423650" cy="220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08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Company </a:t>
            </a:r>
            <a:r>
              <a:rPr lang="hr-HR" dirty="0" err="1"/>
              <a:t>detail</a:t>
            </a:r>
            <a:r>
              <a:rPr lang="hr-HR" dirty="0"/>
              <a:t> - </a:t>
            </a:r>
            <a:r>
              <a:rPr lang="hr-HR" dirty="0" err="1"/>
              <a:t>Accounting</a:t>
            </a:r>
            <a:endParaRPr lang="hr-HR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350" y="888427"/>
            <a:ext cx="11423650" cy="17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</a:t>
            </a:r>
            <a:r>
              <a:rPr lang="hr-HR" dirty="0" err="1"/>
              <a:t>Balance</a:t>
            </a:r>
            <a:r>
              <a:rPr lang="hr-HR" dirty="0"/>
              <a:t> </a:t>
            </a:r>
            <a:r>
              <a:rPr lang="hr-HR" dirty="0" err="1"/>
              <a:t>groups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000" y="828000"/>
            <a:ext cx="11423650" cy="254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0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</a:t>
            </a:r>
            <a:r>
              <a:rPr lang="hr-HR" dirty="0" err="1"/>
              <a:t>Balance</a:t>
            </a:r>
            <a:r>
              <a:rPr lang="hr-HR" dirty="0"/>
              <a:t> </a:t>
            </a:r>
            <a:r>
              <a:rPr lang="hr-HR" dirty="0" err="1"/>
              <a:t>group</a:t>
            </a:r>
            <a:r>
              <a:rPr lang="hr-HR" dirty="0"/>
              <a:t> </a:t>
            </a:r>
            <a:r>
              <a:rPr lang="hr-HR" dirty="0" err="1"/>
              <a:t>detail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0" y="828000"/>
            <a:ext cx="8611063" cy="422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1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</a:t>
            </a:r>
            <a:r>
              <a:rPr lang="hr-HR" dirty="0" err="1"/>
              <a:t>Balance</a:t>
            </a:r>
            <a:r>
              <a:rPr lang="hr-HR" dirty="0"/>
              <a:t> </a:t>
            </a:r>
            <a:r>
              <a:rPr lang="hr-HR" dirty="0" err="1"/>
              <a:t>group</a:t>
            </a:r>
            <a:r>
              <a:rPr lang="hr-HR" dirty="0"/>
              <a:t> </a:t>
            </a:r>
            <a:r>
              <a:rPr lang="hr-HR" dirty="0" err="1"/>
              <a:t>detail</a:t>
            </a:r>
            <a:endParaRPr lang="hr-HR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000" y="702846"/>
            <a:ext cx="11423650" cy="1896566"/>
          </a:xfrm>
          <a:prstGeom prst="rect">
            <a:avLst/>
          </a:prstGeom>
        </p:spPr>
      </p:pic>
      <p:pic>
        <p:nvPicPr>
          <p:cNvPr id="11" name="Content Placeholder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4000" y="2599412"/>
            <a:ext cx="11423650" cy="186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4000" y="4466919"/>
            <a:ext cx="11423650" cy="164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658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- </a:t>
            </a:r>
            <a:r>
              <a:rPr lang="hr-HR" dirty="0" err="1"/>
              <a:t>Users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350" y="828000"/>
            <a:ext cx="11423650" cy="25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0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</a:t>
            </a:r>
            <a:r>
              <a:rPr lang="hr-HR" dirty="0" err="1"/>
              <a:t>User</a:t>
            </a:r>
            <a:r>
              <a:rPr lang="hr-HR" dirty="0"/>
              <a:t> </a:t>
            </a:r>
            <a:r>
              <a:rPr lang="hr-HR" dirty="0" err="1"/>
              <a:t>detail</a:t>
            </a:r>
            <a:r>
              <a:rPr lang="hr-HR" dirty="0"/>
              <a:t>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899178"/>
            <a:ext cx="11423650" cy="5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0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System </a:t>
            </a:r>
            <a:r>
              <a:rPr lang="hr-HR" dirty="0" err="1"/>
              <a:t>access</a:t>
            </a:r>
            <a:endParaRPr lang="hr-HR" dirty="0"/>
          </a:p>
          <a:p>
            <a:r>
              <a:rPr lang="hr-HR" dirty="0" err="1"/>
              <a:t>Basic</a:t>
            </a:r>
            <a:r>
              <a:rPr lang="hr-HR" dirty="0"/>
              <a:t> data</a:t>
            </a:r>
          </a:p>
          <a:p>
            <a:r>
              <a:rPr lang="hr-HR" dirty="0"/>
              <a:t>CTR </a:t>
            </a:r>
            <a:r>
              <a:rPr lang="hr-HR" dirty="0" err="1" smtClean="0"/>
              <a:t>auctions</a:t>
            </a:r>
            <a:endParaRPr lang="hr-HR" dirty="0" smtClean="0"/>
          </a:p>
          <a:p>
            <a:r>
              <a:rPr lang="hr-HR" dirty="0" err="1" smtClean="0"/>
              <a:t>Scheduling</a:t>
            </a:r>
            <a:endParaRPr lang="hr-HR" dirty="0"/>
          </a:p>
          <a:p>
            <a:r>
              <a:rPr lang="hr-HR" dirty="0" err="1"/>
              <a:t>Balancing</a:t>
            </a:r>
            <a:endParaRPr lang="hr-HR" dirty="0"/>
          </a:p>
          <a:p>
            <a:r>
              <a:rPr lang="hr-HR" dirty="0" err="1" smtClean="0"/>
              <a:t>Settlement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Content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237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</a:t>
            </a:r>
            <a:r>
              <a:rPr lang="hr-HR" dirty="0" err="1"/>
              <a:t>User</a:t>
            </a:r>
            <a:r>
              <a:rPr lang="hr-HR" dirty="0"/>
              <a:t> </a:t>
            </a:r>
            <a:r>
              <a:rPr lang="hr-HR" dirty="0" err="1"/>
              <a:t>detail</a:t>
            </a:r>
            <a:r>
              <a:rPr lang="hr-HR" dirty="0"/>
              <a:t> – Company </a:t>
            </a:r>
            <a:r>
              <a:rPr lang="hr-HR" dirty="0" err="1"/>
              <a:t>roles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000" y="828000"/>
            <a:ext cx="11423650" cy="42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Power </a:t>
            </a:r>
            <a:r>
              <a:rPr lang="hr-HR" dirty="0" err="1"/>
              <a:t>plants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943642"/>
            <a:ext cx="11423650" cy="5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9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</a:t>
            </a:r>
            <a:r>
              <a:rPr lang="hr-HR" dirty="0" err="1"/>
              <a:t>Generators</a:t>
            </a:r>
            <a:endParaRPr lang="hr-HR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906760"/>
            <a:ext cx="11423650" cy="53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83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</a:t>
            </a:r>
            <a:r>
              <a:rPr lang="hr-HR" dirty="0" err="1"/>
              <a:t>Pumps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943642"/>
            <a:ext cx="11423650" cy="5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83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</a:t>
            </a:r>
            <a:r>
              <a:rPr lang="hr-HR" dirty="0" err="1"/>
              <a:t>Metering</a:t>
            </a:r>
            <a:r>
              <a:rPr lang="hr-HR" dirty="0"/>
              <a:t> </a:t>
            </a:r>
            <a:r>
              <a:rPr lang="hr-HR" dirty="0" err="1"/>
              <a:t>points</a:t>
            </a:r>
            <a:endParaRPr lang="hr-HR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918403"/>
            <a:ext cx="11423650" cy="53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26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</a:t>
            </a:r>
            <a:r>
              <a:rPr lang="hr-HR" dirty="0" err="1"/>
              <a:t>Active</a:t>
            </a:r>
            <a:r>
              <a:rPr lang="hr-HR" dirty="0"/>
              <a:t> </a:t>
            </a:r>
            <a:r>
              <a:rPr lang="hr-HR" dirty="0" err="1"/>
              <a:t>users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000" y="828000"/>
            <a:ext cx="11423650" cy="30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84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err="1"/>
              <a:t>Auction</a:t>
            </a:r>
            <a:r>
              <a:rPr lang="hr-HR" dirty="0"/>
              <a:t> </a:t>
            </a:r>
            <a:r>
              <a:rPr lang="hr-HR" dirty="0" err="1"/>
              <a:t>type</a:t>
            </a:r>
            <a:r>
              <a:rPr lang="hr-HR" dirty="0"/>
              <a:t>:</a:t>
            </a:r>
          </a:p>
          <a:p>
            <a:r>
              <a:rPr lang="hr-HR" dirty="0" err="1"/>
              <a:t>Yearly</a:t>
            </a:r>
            <a:endParaRPr lang="hr-HR" dirty="0"/>
          </a:p>
          <a:p>
            <a:r>
              <a:rPr lang="hr-HR" dirty="0" err="1"/>
              <a:t>Monthly</a:t>
            </a:r>
            <a:endParaRPr lang="hr-HR" dirty="0"/>
          </a:p>
          <a:p>
            <a:r>
              <a:rPr lang="hr-HR" dirty="0"/>
              <a:t>Daily</a:t>
            </a:r>
          </a:p>
          <a:p>
            <a:r>
              <a:rPr lang="hr-HR" dirty="0" err="1"/>
              <a:t>Intraday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/>
              <a:t>Auction</a:t>
            </a:r>
            <a:r>
              <a:rPr lang="hr-HR" dirty="0"/>
              <a:t> </a:t>
            </a:r>
            <a:r>
              <a:rPr lang="hr-HR" dirty="0" err="1"/>
              <a:t>states</a:t>
            </a:r>
            <a:r>
              <a:rPr lang="hr-HR" dirty="0"/>
              <a:t>:</a:t>
            </a:r>
          </a:p>
          <a:p>
            <a:r>
              <a:rPr lang="hr-HR" dirty="0" err="1"/>
              <a:t>Visible</a:t>
            </a:r>
            <a:r>
              <a:rPr lang="hr-HR" dirty="0"/>
              <a:t> - </a:t>
            </a:r>
            <a:r>
              <a:rPr lang="hr-HR" dirty="0" err="1"/>
              <a:t>auction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visible</a:t>
            </a:r>
            <a:r>
              <a:rPr lang="hr-HR" dirty="0"/>
              <a:t> to </a:t>
            </a:r>
            <a:r>
              <a:rPr lang="hr-HR" dirty="0" err="1"/>
              <a:t>traders</a:t>
            </a:r>
            <a:endParaRPr lang="hr-HR" dirty="0"/>
          </a:p>
          <a:p>
            <a:r>
              <a:rPr lang="hr-HR" dirty="0"/>
              <a:t>Open for </a:t>
            </a:r>
            <a:r>
              <a:rPr lang="hr-HR" dirty="0" err="1"/>
              <a:t>bids</a:t>
            </a:r>
            <a:r>
              <a:rPr lang="hr-HR" dirty="0"/>
              <a:t> – </a:t>
            </a:r>
            <a:r>
              <a:rPr lang="hr-HR" dirty="0" err="1"/>
              <a:t>trader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enter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bids</a:t>
            </a:r>
            <a:endParaRPr lang="hr-HR" dirty="0"/>
          </a:p>
          <a:p>
            <a:r>
              <a:rPr lang="hr-HR" dirty="0" err="1"/>
              <a:t>Closed</a:t>
            </a:r>
            <a:r>
              <a:rPr lang="hr-HR" dirty="0"/>
              <a:t> for </a:t>
            </a:r>
            <a:r>
              <a:rPr lang="hr-HR" dirty="0" err="1"/>
              <a:t>bids</a:t>
            </a:r>
            <a:r>
              <a:rPr lang="hr-HR" dirty="0"/>
              <a:t> – </a:t>
            </a:r>
            <a:r>
              <a:rPr lang="hr-HR" dirty="0" err="1"/>
              <a:t>trader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no </a:t>
            </a:r>
            <a:r>
              <a:rPr lang="hr-HR" dirty="0" err="1"/>
              <a:t>longer</a:t>
            </a:r>
            <a:r>
              <a:rPr lang="hr-HR" dirty="0"/>
              <a:t> </a:t>
            </a:r>
            <a:r>
              <a:rPr lang="hr-HR" dirty="0" err="1"/>
              <a:t>bid</a:t>
            </a:r>
            <a:endParaRPr lang="hr-HR" dirty="0"/>
          </a:p>
          <a:p>
            <a:r>
              <a:rPr lang="hr-HR" dirty="0" err="1"/>
              <a:t>Sorting</a:t>
            </a:r>
            <a:r>
              <a:rPr lang="hr-HR" dirty="0"/>
              <a:t> </a:t>
            </a:r>
            <a:r>
              <a:rPr lang="hr-HR" dirty="0" err="1"/>
              <a:t>done</a:t>
            </a:r>
            <a:r>
              <a:rPr lang="hr-HR" dirty="0"/>
              <a:t> – </a:t>
            </a:r>
            <a:r>
              <a:rPr lang="hr-HR" dirty="0" err="1"/>
              <a:t>bids</a:t>
            </a:r>
            <a:r>
              <a:rPr lang="hr-HR" dirty="0"/>
              <a:t> are </a:t>
            </a:r>
            <a:r>
              <a:rPr lang="hr-HR" dirty="0" err="1"/>
              <a:t>sorted</a:t>
            </a:r>
            <a:endParaRPr lang="hr-HR" dirty="0"/>
          </a:p>
          <a:p>
            <a:r>
              <a:rPr lang="hr-HR" dirty="0" err="1"/>
              <a:t>Results</a:t>
            </a:r>
            <a:r>
              <a:rPr lang="hr-HR" dirty="0"/>
              <a:t> </a:t>
            </a:r>
            <a:r>
              <a:rPr lang="hr-HR" dirty="0" err="1"/>
              <a:t>published</a:t>
            </a:r>
            <a:r>
              <a:rPr lang="hr-HR" dirty="0"/>
              <a:t> – </a:t>
            </a:r>
            <a:r>
              <a:rPr lang="hr-HR" dirty="0" err="1"/>
              <a:t>results</a:t>
            </a:r>
            <a:r>
              <a:rPr lang="hr-HR" dirty="0"/>
              <a:t> are </a:t>
            </a:r>
            <a:r>
              <a:rPr lang="hr-HR" dirty="0" err="1"/>
              <a:t>published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ECAN </a:t>
            </a:r>
            <a:r>
              <a:rPr lang="hr-HR" dirty="0" err="1"/>
              <a:t>documents</a:t>
            </a:r>
            <a:r>
              <a:rPr lang="hr-HR" dirty="0"/>
              <a:t> are </a:t>
            </a:r>
            <a:r>
              <a:rPr lang="hr-HR" dirty="0" err="1"/>
              <a:t>sent</a:t>
            </a:r>
            <a:r>
              <a:rPr lang="hr-HR" dirty="0"/>
              <a:t> to </a:t>
            </a:r>
            <a:r>
              <a:rPr lang="hr-HR" dirty="0" err="1"/>
              <a:t>traders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9509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Auction</a:t>
            </a:r>
            <a:r>
              <a:rPr lang="hr-HR" dirty="0"/>
              <a:t> list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350" y="828000"/>
            <a:ext cx="11423650" cy="3128650"/>
          </a:xfrm>
          <a:prstGeom prst="rect">
            <a:avLst/>
          </a:prstGeom>
        </p:spPr>
      </p:pic>
      <p:pic>
        <p:nvPicPr>
          <p:cNvPr id="5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4000" y="4098757"/>
            <a:ext cx="11423650" cy="191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021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Auction</a:t>
            </a:r>
            <a:r>
              <a:rPr lang="hr-HR" dirty="0"/>
              <a:t> </a:t>
            </a:r>
            <a:r>
              <a:rPr lang="hr-HR" dirty="0" err="1"/>
              <a:t>detail</a:t>
            </a:r>
            <a:endParaRPr lang="hr-HR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881680"/>
            <a:ext cx="11423650" cy="54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15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Product</a:t>
            </a:r>
            <a:endParaRPr lang="hr-HR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893062"/>
            <a:ext cx="11423650" cy="54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1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u="sng" dirty="0">
                <a:hlinkClick r:id="rId2"/>
              </a:rPr>
              <a:t>https://webapps.eso.bg/konchar-mms</a:t>
            </a:r>
            <a:r>
              <a:rPr lang="en-GB" dirty="0"/>
              <a:t> 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System </a:t>
            </a:r>
            <a:r>
              <a:rPr lang="hr-HR" dirty="0" err="1"/>
              <a:t>access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89" y="1688050"/>
            <a:ext cx="5476875" cy="32004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97489" y="1334550"/>
            <a:ext cx="579628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21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Product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902144"/>
            <a:ext cx="11423650" cy="539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81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Bids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0677" y="828000"/>
            <a:ext cx="11423650" cy="2594566"/>
          </a:xfrm>
          <a:prstGeom prst="rect">
            <a:avLst/>
          </a:prstGeom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0677" y="3586752"/>
            <a:ext cx="11423650" cy="23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2120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Yearly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mothly</a:t>
            </a:r>
            <a:r>
              <a:rPr lang="hr-HR" dirty="0"/>
              <a:t> </a:t>
            </a:r>
            <a:r>
              <a:rPr lang="hr-HR" dirty="0" err="1"/>
              <a:t>bid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8990" y="769618"/>
            <a:ext cx="11423650" cy="38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12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Daily </a:t>
            </a:r>
            <a:r>
              <a:rPr lang="hr-HR" dirty="0" err="1"/>
              <a:t>bid</a:t>
            </a:r>
            <a:endParaRPr lang="hr-HR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978785"/>
            <a:ext cx="11423650" cy="52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05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Intraday</a:t>
            </a:r>
            <a:r>
              <a:rPr lang="hr-HR" dirty="0"/>
              <a:t> </a:t>
            </a:r>
            <a:r>
              <a:rPr lang="hr-HR" dirty="0" err="1"/>
              <a:t>bid</a:t>
            </a:r>
            <a:endParaRPr lang="hr-HR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903977"/>
            <a:ext cx="11423650" cy="53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73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Intraday</a:t>
            </a:r>
            <a:r>
              <a:rPr lang="hr-HR" dirty="0"/>
              <a:t> </a:t>
            </a:r>
            <a:r>
              <a:rPr lang="hr-HR" dirty="0" err="1"/>
              <a:t>bids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350" y="828000"/>
            <a:ext cx="11423650" cy="43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39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Filling</a:t>
            </a:r>
            <a:r>
              <a:rPr lang="hr-HR" dirty="0"/>
              <a:t> </a:t>
            </a:r>
            <a:r>
              <a:rPr lang="hr-HR" dirty="0" err="1"/>
              <a:t>bid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xls</a:t>
            </a:r>
            <a:r>
              <a:rPr lang="hr-HR" dirty="0"/>
              <a:t> file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000" y="1052585"/>
            <a:ext cx="2752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8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Offered price cannot be less than auction minimal price</a:t>
            </a:r>
            <a:endParaRPr lang="hr-HR" dirty="0"/>
          </a:p>
          <a:p>
            <a:pPr lvl="0"/>
            <a:r>
              <a:rPr lang="en-US" dirty="0"/>
              <a:t>Requested amount can not be larger than ATC</a:t>
            </a:r>
            <a:endParaRPr lang="hr-HR" dirty="0"/>
          </a:p>
          <a:p>
            <a:pPr lvl="0"/>
            <a:r>
              <a:rPr lang="en-US" dirty="0"/>
              <a:t>Sum of all bid cannot be larger than ATC</a:t>
            </a:r>
            <a:endParaRPr lang="hr-HR" dirty="0"/>
          </a:p>
          <a:p>
            <a:pPr lvl="0"/>
            <a:r>
              <a:rPr lang="en-US" dirty="0"/>
              <a:t>Number of bids cannot exceed the limit defined in the auction</a:t>
            </a:r>
            <a:endParaRPr lang="hr-HR" dirty="0"/>
          </a:p>
          <a:p>
            <a:pPr lvl="0"/>
            <a:r>
              <a:rPr lang="en-US" dirty="0"/>
              <a:t>All or nothing bids must be allowed in corresponding auction</a:t>
            </a:r>
            <a:endParaRPr lang="hr-HR" dirty="0"/>
          </a:p>
          <a:p>
            <a:pPr lvl="0"/>
            <a:r>
              <a:rPr lang="hr-HR" dirty="0" err="1"/>
              <a:t>There</a:t>
            </a:r>
            <a:r>
              <a:rPr lang="hr-HR" dirty="0"/>
              <a:t> must </a:t>
            </a:r>
            <a:r>
              <a:rPr lang="hr-HR" dirty="0" err="1"/>
              <a:t>be</a:t>
            </a:r>
            <a:r>
              <a:rPr lang="hr-HR" dirty="0"/>
              <a:t> no </a:t>
            </a:r>
            <a:r>
              <a:rPr lang="hr-HR" dirty="0" err="1"/>
              <a:t>unpaid</a:t>
            </a:r>
            <a:r>
              <a:rPr lang="hr-HR" dirty="0"/>
              <a:t> </a:t>
            </a:r>
            <a:r>
              <a:rPr lang="hr-HR" dirty="0" err="1"/>
              <a:t>invoices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previous</a:t>
            </a:r>
            <a:r>
              <a:rPr lang="hr-HR" dirty="0"/>
              <a:t> </a:t>
            </a:r>
            <a:r>
              <a:rPr lang="hr-HR" dirty="0" err="1"/>
              <a:t>months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Bid</a:t>
            </a:r>
            <a:r>
              <a:rPr lang="hr-HR" dirty="0"/>
              <a:t> </a:t>
            </a:r>
            <a:r>
              <a:rPr lang="hr-HR" dirty="0" err="1"/>
              <a:t>restrictions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4364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Auction</a:t>
            </a:r>
            <a:r>
              <a:rPr lang="hr-HR" dirty="0"/>
              <a:t> </a:t>
            </a:r>
            <a:r>
              <a:rPr lang="hr-HR" dirty="0" err="1"/>
              <a:t>results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894717"/>
            <a:ext cx="11423650" cy="54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85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ARD – </a:t>
            </a:r>
            <a:r>
              <a:rPr lang="hr-HR" dirty="0" err="1"/>
              <a:t>Allocation</a:t>
            </a:r>
            <a:r>
              <a:rPr lang="hr-HR" dirty="0"/>
              <a:t> </a:t>
            </a:r>
            <a:r>
              <a:rPr lang="hr-HR" dirty="0" err="1"/>
              <a:t>result</a:t>
            </a:r>
            <a:r>
              <a:rPr lang="hr-HR" dirty="0"/>
              <a:t> </a:t>
            </a:r>
            <a:r>
              <a:rPr lang="hr-HR" dirty="0" err="1"/>
              <a:t>document</a:t>
            </a:r>
            <a:r>
              <a:rPr lang="hr-HR" dirty="0"/>
              <a:t> – </a:t>
            </a:r>
            <a:r>
              <a:rPr lang="hr-HR" dirty="0" err="1"/>
              <a:t>generated</a:t>
            </a:r>
            <a:r>
              <a:rPr lang="hr-HR" dirty="0"/>
              <a:t> </a:t>
            </a:r>
            <a:r>
              <a:rPr lang="hr-HR" dirty="0" err="1"/>
              <a:t>automatically</a:t>
            </a:r>
            <a:r>
              <a:rPr lang="hr-HR" dirty="0"/>
              <a:t> </a:t>
            </a:r>
            <a:r>
              <a:rPr lang="hr-HR" dirty="0" err="1"/>
              <a:t>after</a:t>
            </a:r>
            <a:r>
              <a:rPr lang="hr-HR" dirty="0"/>
              <a:t> </a:t>
            </a:r>
            <a:r>
              <a:rPr lang="hr-HR" dirty="0" err="1"/>
              <a:t>publishing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results</a:t>
            </a:r>
            <a:endParaRPr lang="hr-HR" dirty="0"/>
          </a:p>
          <a:p>
            <a:r>
              <a:rPr lang="hr-HR" dirty="0" err="1"/>
              <a:t>Yearly</a:t>
            </a:r>
            <a:r>
              <a:rPr lang="hr-HR" dirty="0"/>
              <a:t> </a:t>
            </a:r>
            <a:r>
              <a:rPr lang="hr-HR" dirty="0" err="1"/>
              <a:t>auction</a:t>
            </a:r>
            <a:r>
              <a:rPr lang="hr-HR" dirty="0"/>
              <a:t> – 12 </a:t>
            </a:r>
            <a:r>
              <a:rPr lang="hr-HR" dirty="0" err="1"/>
              <a:t>ARDs</a:t>
            </a:r>
            <a:r>
              <a:rPr lang="hr-HR" dirty="0"/>
              <a:t> (one for </a:t>
            </a:r>
            <a:r>
              <a:rPr lang="hr-HR" dirty="0" err="1"/>
              <a:t>each</a:t>
            </a:r>
            <a:r>
              <a:rPr lang="hr-HR" dirty="0"/>
              <a:t> </a:t>
            </a:r>
            <a:r>
              <a:rPr lang="hr-HR" dirty="0" err="1"/>
              <a:t>month</a:t>
            </a:r>
            <a:r>
              <a:rPr lang="hr-HR" dirty="0"/>
              <a:t>)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ECAN </a:t>
            </a:r>
            <a:r>
              <a:rPr lang="hr-HR" dirty="0" err="1"/>
              <a:t>documents</a:t>
            </a:r>
            <a:r>
              <a:rPr lang="hr-HR" dirty="0"/>
              <a:t> - 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6" y="1623004"/>
            <a:ext cx="11424894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5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System </a:t>
            </a:r>
            <a:r>
              <a:rPr lang="hr-HR" dirty="0" err="1"/>
              <a:t>access</a:t>
            </a:r>
            <a:r>
              <a:rPr lang="hr-HR" dirty="0"/>
              <a:t> - Company </a:t>
            </a:r>
            <a:r>
              <a:rPr lang="hr-HR" dirty="0" err="1"/>
              <a:t>selection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0" y="963181"/>
            <a:ext cx="4029637" cy="18481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84000" y="3541221"/>
            <a:ext cx="10623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+mn-lt"/>
              </a:rPr>
              <a:t>Company </a:t>
            </a:r>
            <a:r>
              <a:rPr lang="hr-HR" sz="2000" dirty="0" err="1">
                <a:latin typeface="+mn-lt"/>
              </a:rPr>
              <a:t>roles</a:t>
            </a:r>
            <a:r>
              <a:rPr lang="hr-HR" sz="2000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latin typeface="+mn-lt"/>
              </a:rPr>
              <a:t>Capacity</a:t>
            </a:r>
            <a:r>
              <a:rPr lang="hr-HR" sz="2000" dirty="0">
                <a:latin typeface="+mn-lt"/>
              </a:rPr>
              <a:t> </a:t>
            </a:r>
            <a:r>
              <a:rPr lang="hr-HR" sz="2000" dirty="0" err="1">
                <a:latin typeface="+mn-lt"/>
              </a:rPr>
              <a:t>trader</a:t>
            </a:r>
            <a:endParaRPr lang="hr-HR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+mn-lt"/>
              </a:rPr>
              <a:t>Energy </a:t>
            </a:r>
            <a:r>
              <a:rPr lang="hr-HR" sz="2000" dirty="0" err="1">
                <a:latin typeface="+mn-lt"/>
              </a:rPr>
              <a:t>trader</a:t>
            </a:r>
            <a:endParaRPr lang="hr-H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5431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ECAN </a:t>
            </a:r>
            <a:r>
              <a:rPr lang="hr-HR" dirty="0" err="1"/>
              <a:t>documents</a:t>
            </a:r>
            <a:r>
              <a:rPr lang="hr-HR" dirty="0"/>
              <a:t> – </a:t>
            </a:r>
            <a:r>
              <a:rPr lang="hr-HR" dirty="0" err="1"/>
              <a:t>Right</a:t>
            </a:r>
            <a:r>
              <a:rPr lang="hr-HR" dirty="0"/>
              <a:t> </a:t>
            </a:r>
            <a:r>
              <a:rPr lang="hr-HR" dirty="0" err="1"/>
              <a:t>document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RD </a:t>
            </a:r>
            <a:r>
              <a:rPr lang="hr-HR" dirty="0" err="1"/>
              <a:t>long</a:t>
            </a:r>
            <a:r>
              <a:rPr lang="hr-HR" dirty="0"/>
              <a:t> – </a:t>
            </a:r>
            <a:r>
              <a:rPr lang="hr-HR" dirty="0" err="1"/>
              <a:t>generated</a:t>
            </a:r>
            <a:r>
              <a:rPr lang="hr-HR" dirty="0"/>
              <a:t> </a:t>
            </a:r>
            <a:r>
              <a:rPr lang="hr-HR" dirty="0" err="1"/>
              <a:t>automatically</a:t>
            </a:r>
            <a:r>
              <a:rPr lang="hr-HR" dirty="0"/>
              <a:t> </a:t>
            </a:r>
            <a:r>
              <a:rPr lang="hr-HR" dirty="0" err="1"/>
              <a:t>based</a:t>
            </a:r>
            <a:r>
              <a:rPr lang="hr-HR" dirty="0"/>
              <a:t> on system </a:t>
            </a:r>
            <a:r>
              <a:rPr lang="hr-HR" dirty="0" err="1"/>
              <a:t>settings</a:t>
            </a:r>
            <a:endParaRPr lang="hr-HR" dirty="0"/>
          </a:p>
          <a:p>
            <a:r>
              <a:rPr lang="hr-HR" dirty="0"/>
              <a:t>RD </a:t>
            </a:r>
            <a:r>
              <a:rPr lang="hr-HR" dirty="0" err="1"/>
              <a:t>daily</a:t>
            </a:r>
            <a:r>
              <a:rPr lang="hr-HR" dirty="0"/>
              <a:t> – </a:t>
            </a:r>
            <a:r>
              <a:rPr lang="hr-HR" dirty="0" err="1"/>
              <a:t>generated</a:t>
            </a:r>
            <a:r>
              <a:rPr lang="hr-HR" dirty="0"/>
              <a:t> </a:t>
            </a:r>
            <a:r>
              <a:rPr lang="hr-HR" dirty="0" err="1"/>
              <a:t>automatically</a:t>
            </a:r>
            <a:r>
              <a:rPr lang="hr-HR" dirty="0"/>
              <a:t> </a:t>
            </a:r>
            <a:r>
              <a:rPr lang="hr-HR" dirty="0" err="1"/>
              <a:t>after</a:t>
            </a:r>
            <a:r>
              <a:rPr lang="hr-HR" dirty="0"/>
              <a:t> </a:t>
            </a:r>
            <a:r>
              <a:rPr lang="hr-HR" dirty="0" err="1"/>
              <a:t>publishing</a:t>
            </a:r>
            <a:r>
              <a:rPr lang="hr-HR" dirty="0"/>
              <a:t> </a:t>
            </a:r>
            <a:r>
              <a:rPr lang="hr-HR" dirty="0" err="1"/>
              <a:t>auction</a:t>
            </a:r>
            <a:r>
              <a:rPr lang="hr-HR" dirty="0"/>
              <a:t> </a:t>
            </a:r>
            <a:r>
              <a:rPr lang="hr-HR" dirty="0" err="1"/>
              <a:t>results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6" y="1723419"/>
            <a:ext cx="11424894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4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PTR list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980529"/>
            <a:ext cx="11423650" cy="52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96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err="1"/>
              <a:t>Resale</a:t>
            </a:r>
            <a:endParaRPr lang="hr-HR" dirty="0"/>
          </a:p>
          <a:p>
            <a:r>
              <a:rPr lang="hr-HR" dirty="0"/>
              <a:t>Transfer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Secondary</a:t>
            </a:r>
            <a:r>
              <a:rPr lang="hr-HR" dirty="0"/>
              <a:t> </a:t>
            </a:r>
            <a:r>
              <a:rPr lang="hr-HR" dirty="0" err="1"/>
              <a:t>market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00" y="1701249"/>
            <a:ext cx="11424894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13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Secondary</a:t>
            </a:r>
            <a:r>
              <a:rPr lang="hr-HR" dirty="0"/>
              <a:t> </a:t>
            </a:r>
            <a:r>
              <a:rPr lang="hr-HR" dirty="0" err="1"/>
              <a:t>market</a:t>
            </a:r>
            <a:r>
              <a:rPr lang="hr-HR" dirty="0"/>
              <a:t> - </a:t>
            </a:r>
            <a:r>
              <a:rPr lang="hr-HR" dirty="0" err="1"/>
              <a:t>Resale</a:t>
            </a:r>
            <a:endParaRPr lang="hr-HR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1208660"/>
            <a:ext cx="11423650" cy="47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04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Secondary</a:t>
            </a:r>
            <a:r>
              <a:rPr lang="hr-HR" dirty="0"/>
              <a:t> </a:t>
            </a:r>
            <a:r>
              <a:rPr lang="hr-HR" dirty="0" err="1"/>
              <a:t>market</a:t>
            </a:r>
            <a:r>
              <a:rPr lang="hr-HR" dirty="0"/>
              <a:t> - Transfer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1222892"/>
            <a:ext cx="11423650" cy="47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3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err="1"/>
              <a:t>Accepting</a:t>
            </a:r>
            <a:r>
              <a:rPr lang="hr-HR" dirty="0"/>
              <a:t> transfer </a:t>
            </a:r>
            <a:r>
              <a:rPr lang="hr-HR" dirty="0" err="1"/>
              <a:t>request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Secondary</a:t>
            </a:r>
            <a:r>
              <a:rPr lang="hr-HR" dirty="0"/>
              <a:t> </a:t>
            </a:r>
            <a:r>
              <a:rPr lang="hr-HR" dirty="0" err="1"/>
              <a:t>market</a:t>
            </a:r>
            <a:r>
              <a:rPr lang="hr-HR" dirty="0"/>
              <a:t> - Transfer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4175" y="1462535"/>
            <a:ext cx="11423650" cy="427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691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– </a:t>
            </a:r>
            <a:r>
              <a:rPr lang="hr-HR" dirty="0" err="1"/>
              <a:t>Secondary</a:t>
            </a:r>
            <a:r>
              <a:rPr lang="hr-HR" dirty="0"/>
              <a:t> </a:t>
            </a:r>
            <a:r>
              <a:rPr lang="hr-HR" dirty="0" err="1"/>
              <a:t>market</a:t>
            </a:r>
            <a:r>
              <a:rPr lang="hr-HR" dirty="0"/>
              <a:t> – </a:t>
            </a:r>
            <a:r>
              <a:rPr lang="hr-HR" dirty="0" err="1"/>
              <a:t>Canceling</a:t>
            </a:r>
            <a:r>
              <a:rPr lang="hr-HR" dirty="0"/>
              <a:t> </a:t>
            </a:r>
            <a:r>
              <a:rPr lang="hr-HR" dirty="0" err="1"/>
              <a:t>request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err="1"/>
              <a:t>Option</a:t>
            </a:r>
            <a:r>
              <a:rPr lang="hr-HR" dirty="0"/>
              <a:t> to </a:t>
            </a:r>
            <a:r>
              <a:rPr lang="hr-HR" dirty="0" err="1"/>
              <a:t>cancel</a:t>
            </a:r>
            <a:r>
              <a:rPr lang="hr-HR" dirty="0"/>
              <a:t> </a:t>
            </a:r>
            <a:r>
              <a:rPr lang="hr-HR" dirty="0" err="1"/>
              <a:t>request</a:t>
            </a:r>
            <a:endParaRPr lang="hr-HR" dirty="0"/>
          </a:p>
          <a:p>
            <a:r>
              <a:rPr lang="hr-HR" dirty="0"/>
              <a:t>All </a:t>
            </a:r>
            <a:r>
              <a:rPr lang="hr-HR" dirty="0" err="1"/>
              <a:t>request</a:t>
            </a:r>
            <a:r>
              <a:rPr lang="hr-HR" dirty="0"/>
              <a:t> are </a:t>
            </a:r>
            <a:r>
              <a:rPr lang="hr-HR" dirty="0" err="1"/>
              <a:t>automatically</a:t>
            </a:r>
            <a:r>
              <a:rPr lang="hr-HR" dirty="0"/>
              <a:t> </a:t>
            </a:r>
            <a:r>
              <a:rPr lang="hr-HR" dirty="0" err="1"/>
              <a:t>canceled</a:t>
            </a:r>
            <a:r>
              <a:rPr lang="hr-HR" dirty="0"/>
              <a:t>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accepted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refused</a:t>
            </a:r>
            <a:r>
              <a:rPr lang="hr-HR" dirty="0"/>
              <a:t> </a:t>
            </a:r>
            <a:r>
              <a:rPr lang="hr-HR" dirty="0" err="1"/>
              <a:t>after</a:t>
            </a:r>
            <a:r>
              <a:rPr lang="hr-HR" dirty="0"/>
              <a:t> 4 </a:t>
            </a:r>
            <a:r>
              <a:rPr lang="hr-HR" dirty="0" err="1"/>
              <a:t>hours</a:t>
            </a:r>
            <a:endParaRPr lang="hr-HR" dirty="0"/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4350" y="1640909"/>
            <a:ext cx="11423650" cy="203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73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- </a:t>
            </a:r>
            <a:r>
              <a:rPr lang="hr-HR" dirty="0" err="1"/>
              <a:t>Capacity</a:t>
            </a:r>
            <a:r>
              <a:rPr lang="hr-HR" dirty="0"/>
              <a:t> </a:t>
            </a:r>
            <a:r>
              <a:rPr lang="hr-HR" dirty="0" err="1"/>
              <a:t>reduction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err="1"/>
              <a:t>Trader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notified</a:t>
            </a:r>
            <a:r>
              <a:rPr lang="hr-HR" dirty="0"/>
              <a:t>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capacity</a:t>
            </a:r>
            <a:r>
              <a:rPr lang="hr-HR" dirty="0"/>
              <a:t> </a:t>
            </a:r>
            <a:r>
              <a:rPr lang="hr-HR" dirty="0" err="1"/>
              <a:t>reduction</a:t>
            </a:r>
            <a:r>
              <a:rPr lang="hr-HR" dirty="0"/>
              <a:t> </a:t>
            </a:r>
            <a:r>
              <a:rPr lang="hr-HR" dirty="0" err="1"/>
              <a:t>occurs</a:t>
            </a:r>
            <a:endParaRPr lang="hr-HR" dirty="0"/>
          </a:p>
          <a:p>
            <a:r>
              <a:rPr lang="hr-HR" dirty="0"/>
              <a:t>New </a:t>
            </a:r>
            <a:r>
              <a:rPr lang="hr-HR" dirty="0" err="1"/>
              <a:t>right</a:t>
            </a:r>
            <a:r>
              <a:rPr lang="hr-HR" dirty="0"/>
              <a:t> </a:t>
            </a:r>
            <a:r>
              <a:rPr lang="hr-HR" dirty="0" err="1"/>
              <a:t>documents</a:t>
            </a:r>
            <a:r>
              <a:rPr lang="hr-HR" dirty="0"/>
              <a:t> are </a:t>
            </a:r>
            <a:r>
              <a:rPr lang="hr-HR" dirty="0" err="1"/>
              <a:t>sent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00" y="1730340"/>
            <a:ext cx="11424894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82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- </a:t>
            </a:r>
            <a:r>
              <a:rPr lang="hr-HR" dirty="0" err="1"/>
              <a:t>Capacity</a:t>
            </a:r>
            <a:r>
              <a:rPr lang="hr-HR" dirty="0"/>
              <a:t> </a:t>
            </a:r>
            <a:r>
              <a:rPr lang="hr-HR" dirty="0" err="1"/>
              <a:t>reduction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0" y="828000"/>
            <a:ext cx="11423650" cy="4231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460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CTR </a:t>
            </a:r>
            <a:r>
              <a:rPr lang="hr-HR" dirty="0" err="1"/>
              <a:t>auctions</a:t>
            </a:r>
            <a:r>
              <a:rPr lang="hr-HR" dirty="0"/>
              <a:t> - </a:t>
            </a:r>
            <a:r>
              <a:rPr lang="hr-HR" dirty="0" err="1"/>
              <a:t>Capacity</a:t>
            </a:r>
            <a:r>
              <a:rPr lang="hr-HR" dirty="0"/>
              <a:t> </a:t>
            </a:r>
            <a:r>
              <a:rPr lang="hr-HR" dirty="0" err="1"/>
              <a:t>reduction</a:t>
            </a:r>
            <a:endParaRPr lang="hr-HR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350" y="828000"/>
            <a:ext cx="11423650" cy="41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8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1017772"/>
            <a:ext cx="11423650" cy="51637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System </a:t>
            </a:r>
            <a:r>
              <a:rPr lang="hr-HR" dirty="0" err="1"/>
              <a:t>access</a:t>
            </a:r>
            <a:r>
              <a:rPr lang="hr-HR" dirty="0"/>
              <a:t> - </a:t>
            </a:r>
            <a:r>
              <a:rPr lang="hr-HR" dirty="0" err="1"/>
              <a:t>Notifications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99875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Scheduling – previewing messages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09ECBF83-140A-4CAE-8412-983A5A0982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C</a:t>
            </a:r>
            <a:r>
              <a:rPr lang="en-GB" dirty="0" err="1"/>
              <a:t>hoose</a:t>
            </a:r>
            <a:r>
              <a:rPr lang="en-GB" dirty="0"/>
              <a:t> the date, energy trader is automatically selected. In our case, the  Energy trader is with </a:t>
            </a:r>
            <a:r>
              <a:rPr lang="en-GB" i="1" dirty="0" err="1"/>
              <a:t>EIC</a:t>
            </a:r>
            <a:r>
              <a:rPr lang="en-GB" i="1" dirty="0"/>
              <a:t>: 32X001100434S</a:t>
            </a:r>
            <a:endParaRPr lang="hr-HR" i="1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Select message - e</a:t>
            </a:r>
            <a:r>
              <a:rPr lang="en-GB" dirty="0" err="1"/>
              <a:t>nergy</a:t>
            </a:r>
            <a:r>
              <a:rPr lang="en-GB" dirty="0"/>
              <a:t> trader that is representative of balance group, can see messages of energy traders that are in his balance tree.</a:t>
            </a:r>
            <a:endParaRPr lang="hr-HR" dirty="0"/>
          </a:p>
          <a:p>
            <a:endParaRPr lang="hr-H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35EA6A-4651-41CA-9CB0-FDD32E8B4F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0" y="1680616"/>
            <a:ext cx="11197700" cy="760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769B10-E3D8-4657-B69A-263E0168D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70"/>
          <a:stretch/>
        </p:blipFill>
        <p:spPr>
          <a:xfrm>
            <a:off x="323472" y="1652990"/>
            <a:ext cx="11484528" cy="788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7E19FC-F7B8-4A0D-8064-3E94B3FF8D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6"/>
          <a:stretch/>
        </p:blipFill>
        <p:spPr>
          <a:xfrm>
            <a:off x="288473" y="3655502"/>
            <a:ext cx="11615053" cy="13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24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Scheduling – message details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912E852-FCB1-43F3-9CE5-179B5BCE8E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5A58CD-2F80-4AE1-B965-09EDA84DC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90" y="912237"/>
            <a:ext cx="11335420" cy="31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790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Scheduling – editing messages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09ECBF83-140A-4CAE-8412-983A5A0982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interface allows adding, removing and adjusting a schedule.</a:t>
            </a: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B61FF6-DCBC-4D3F-9C20-0F7470ADD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229" y="1417648"/>
            <a:ext cx="10612073" cy="43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93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Scheduling – editing messages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09ECBF83-140A-4CAE-8412-983A5A0982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GB" dirty="0"/>
              <a:t>15 minutes time interval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CC7E09-ECB6-462A-92F6-C435A3D32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000" y="1649269"/>
            <a:ext cx="10905688" cy="21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219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6D901C8-B41F-4A52-9859-91E05C573E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Form menu right of the selected message, it is possible to upload ESS file, create a new message, send a message or download KISS or ESS file.</a:t>
            </a:r>
            <a:endParaRPr lang="hr-HR" dirty="0"/>
          </a:p>
          <a:p>
            <a:r>
              <a:rPr lang="hr-HR" dirty="0"/>
              <a:t>Mismatching schedules are automatically changed when the rules are applied.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631935-96BD-4240-9E68-11C50842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Scheduling – editing messages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472CAB-B438-4410-BDBD-5918BFF80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0" y="2063768"/>
            <a:ext cx="10897299" cy="31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088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 smtClean="0"/>
              <a:t>Message </a:t>
            </a:r>
            <a:r>
              <a:rPr lang="en-US" sz="1200" b="1" dirty="0"/>
              <a:t>header validation</a:t>
            </a:r>
            <a:r>
              <a:rPr lang="en-US" sz="1200" b="1" dirty="0" smtClean="0"/>
              <a:t>:</a:t>
            </a:r>
            <a:endParaRPr lang="hr-HR" sz="1200" b="1" dirty="0" smtClean="0"/>
          </a:p>
          <a:p>
            <a:pPr marL="0" indent="0">
              <a:buNone/>
            </a:pPr>
            <a:endParaRPr lang="en-US" sz="1200" dirty="0"/>
          </a:p>
          <a:p>
            <a:r>
              <a:rPr lang="en-US" sz="1200" dirty="0"/>
              <a:t>Sender is Balance Group Responsible -&gt; A78 Sender Identification Role </a:t>
            </a:r>
            <a:r>
              <a:rPr lang="en-US" sz="1200" dirty="0" smtClean="0"/>
              <a:t>Invalid</a:t>
            </a:r>
          </a:p>
          <a:p>
            <a:r>
              <a:rPr lang="en-US" sz="1200" dirty="0" err="1" smtClean="0"/>
              <a:t>ProcessType</a:t>
            </a:r>
            <a:r>
              <a:rPr lang="en-US" sz="1200" dirty="0" smtClean="0"/>
              <a:t> </a:t>
            </a:r>
            <a:r>
              <a:rPr lang="en-US" sz="1200" dirty="0"/>
              <a:t>is Valid -&gt; A59 Not Compliant To Local Market Rules</a:t>
            </a:r>
          </a:p>
          <a:p>
            <a:r>
              <a:rPr lang="en-US" sz="1200" dirty="0" err="1"/>
              <a:t>ScheduleClassificationType</a:t>
            </a:r>
            <a:r>
              <a:rPr lang="en-US" sz="1200" dirty="0"/>
              <a:t> is Valid -&gt; A59 Not Compliant To Local Market Rules</a:t>
            </a:r>
          </a:p>
          <a:p>
            <a:r>
              <a:rPr lang="en-US" sz="1200" dirty="0" err="1"/>
              <a:t>SenderRole</a:t>
            </a:r>
            <a:r>
              <a:rPr lang="en-US" sz="1200" dirty="0"/>
              <a:t> is Valid -&gt; A59 Not Compliant To Local Market Rules</a:t>
            </a:r>
          </a:p>
          <a:p>
            <a:r>
              <a:rPr lang="en-US" sz="1200" dirty="0"/>
              <a:t>Sender Contract valid -&gt; A05 Sender Without Valid Contract</a:t>
            </a:r>
          </a:p>
          <a:p>
            <a:r>
              <a:rPr lang="en-US" sz="1200" dirty="0"/>
              <a:t>Deadline Exceeded -&gt; A57 Deadline Limit Exceeded</a:t>
            </a:r>
          </a:p>
          <a:p>
            <a:r>
              <a:rPr lang="en-US" sz="1200" dirty="0"/>
              <a:t>Is Gate </a:t>
            </a:r>
            <a:r>
              <a:rPr lang="en-US" sz="1200" dirty="0" smtClean="0"/>
              <a:t>Open</a:t>
            </a:r>
            <a:r>
              <a:rPr lang="hr-HR" sz="1200" dirty="0" smtClean="0"/>
              <a:t> </a:t>
            </a:r>
            <a:r>
              <a:rPr lang="en-US" sz="1200" dirty="0" smtClean="0"/>
              <a:t>-&gt; </a:t>
            </a:r>
            <a:r>
              <a:rPr lang="en-US" sz="1200" dirty="0"/>
              <a:t>A57 Deadline Limit Exceeded</a:t>
            </a:r>
          </a:p>
          <a:p>
            <a:r>
              <a:rPr lang="en-US" sz="1200" dirty="0"/>
              <a:t>Version Exists -&gt; A51 Message Identification Or Version Conflict</a:t>
            </a:r>
          </a:p>
          <a:p>
            <a:r>
              <a:rPr lang="en-US" sz="1200" dirty="0"/>
              <a:t>PPS Gate Closure -&gt; A57 Deadline Limit Exceeded</a:t>
            </a:r>
          </a:p>
          <a:p>
            <a:r>
              <a:rPr lang="en-US" sz="1200" dirty="0" err="1"/>
              <a:t>MessageId</a:t>
            </a:r>
            <a:r>
              <a:rPr lang="en-US" sz="1200" dirty="0"/>
              <a:t> conflict -&gt; A51 Message Identification Or Version Conflict</a:t>
            </a:r>
          </a:p>
          <a:p>
            <a:r>
              <a:rPr lang="en-US" sz="1200" dirty="0"/>
              <a:t>Check Schedule Time Interval -&gt; A59 Not Compliant To Local Market Rules</a:t>
            </a:r>
          </a:p>
          <a:p>
            <a:r>
              <a:rPr lang="en-US" sz="1200" dirty="0" smtClean="0"/>
              <a:t>Check </a:t>
            </a:r>
            <a:r>
              <a:rPr lang="en-US" sz="1200" dirty="0"/>
              <a:t>ESS Message Versioning -&gt; A51 Message Identification Or Version Conflict</a:t>
            </a:r>
          </a:p>
          <a:p>
            <a:r>
              <a:rPr lang="en-US" sz="1200" dirty="0"/>
              <a:t>Check external exchange capacity -&gt; A27 Cross Border Capacity Exceeded</a:t>
            </a:r>
          </a:p>
          <a:p>
            <a:r>
              <a:rPr lang="en-US" sz="1200" dirty="0"/>
              <a:t>Check next change hour -&gt; A43 (Quantity Increased) / A44 (Quantity Decreased)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Schedule validation errors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055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1200" b="1" dirty="0"/>
              <a:t>W</a:t>
            </a:r>
            <a:r>
              <a:rPr lang="en-US" sz="1200" b="1" dirty="0"/>
              <a:t>hen </a:t>
            </a:r>
            <a:r>
              <a:rPr lang="en-US" sz="1200" b="1" dirty="0" err="1"/>
              <a:t>MessageType</a:t>
            </a:r>
            <a:r>
              <a:rPr lang="en-US" sz="1200" b="1" dirty="0"/>
              <a:t> = A01 - Internal Schedules</a:t>
            </a:r>
            <a:r>
              <a:rPr lang="en-US" sz="1200" b="1" dirty="0" smtClean="0"/>
              <a:t>:</a:t>
            </a:r>
            <a:endParaRPr lang="hr-HR" sz="1200" b="1" dirty="0" smtClean="0"/>
          </a:p>
          <a:p>
            <a:pPr marL="0" indent="0">
              <a:buNone/>
            </a:pPr>
            <a:endParaRPr lang="en-US" sz="1200" dirty="0"/>
          </a:p>
          <a:p>
            <a:r>
              <a:rPr lang="en-US" sz="1200" dirty="0" err="1"/>
              <a:t>ProcessType</a:t>
            </a:r>
            <a:r>
              <a:rPr lang="en-US" sz="1200" dirty="0"/>
              <a:t> is A19 (Intraday Accumulated) not in Intraday -&gt; A59 Not Compliant To Local Market Rules</a:t>
            </a:r>
          </a:p>
          <a:p>
            <a:r>
              <a:rPr lang="en-US" sz="1200" dirty="0" err="1"/>
              <a:t>ProcessType</a:t>
            </a:r>
            <a:r>
              <a:rPr lang="en-US" sz="1200" dirty="0"/>
              <a:t> is A01 (Day Ahead) not in Day Ahead -&gt; A59 Not Compliant To Local Market Rules</a:t>
            </a:r>
          </a:p>
          <a:p>
            <a:r>
              <a:rPr lang="en-US" sz="1200" dirty="0" err="1"/>
              <a:t>BusinessType</a:t>
            </a:r>
            <a:r>
              <a:rPr lang="en-US" sz="1200" dirty="0"/>
              <a:t> different from A04 (Consumption) and A02 (Internal trade) -&gt; A59 Not Compliant To Local Market Rules</a:t>
            </a:r>
          </a:p>
          <a:p>
            <a:r>
              <a:rPr lang="en-US" sz="1200" dirty="0" err="1"/>
              <a:t>InArea</a:t>
            </a:r>
            <a:r>
              <a:rPr lang="en-US" sz="1200" dirty="0"/>
              <a:t> or </a:t>
            </a:r>
            <a:r>
              <a:rPr lang="en-US" sz="1200" dirty="0" err="1"/>
              <a:t>OutArea</a:t>
            </a:r>
            <a:r>
              <a:rPr lang="en-US" sz="1200" dirty="0"/>
              <a:t> different from ESO area -&gt; A23 Area invalid</a:t>
            </a:r>
          </a:p>
          <a:p>
            <a:r>
              <a:rPr lang="en-US" sz="1200" dirty="0"/>
              <a:t>Intraday </a:t>
            </a:r>
            <a:r>
              <a:rPr lang="en-US" sz="1200" dirty="0" err="1"/>
              <a:t>Msg</a:t>
            </a:r>
            <a:r>
              <a:rPr lang="en-US" sz="1200" dirty="0"/>
              <a:t> Sender is not Power Exchange or is not between Parent and Child Balance Group -&gt; A59 Not Compliant To Local Market Rules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hr-HR" sz="1200" b="1" dirty="0"/>
              <a:t>W</a:t>
            </a:r>
            <a:r>
              <a:rPr lang="en-US" sz="1200" b="1" dirty="0"/>
              <a:t>hen </a:t>
            </a:r>
            <a:r>
              <a:rPr lang="en-US" sz="1200" b="1" dirty="0" err="1"/>
              <a:t>MessageType</a:t>
            </a:r>
            <a:r>
              <a:rPr lang="en-US" sz="1200" b="1" dirty="0"/>
              <a:t> = A30 - Cross Border Schedules</a:t>
            </a:r>
            <a:r>
              <a:rPr lang="en-US" sz="1200" b="1" dirty="0" smtClean="0"/>
              <a:t>:</a:t>
            </a:r>
            <a:endParaRPr lang="hr-HR" sz="1200" b="1" dirty="0" smtClean="0"/>
          </a:p>
          <a:p>
            <a:pPr marL="0" indent="0">
              <a:buNone/>
            </a:pPr>
            <a:endParaRPr lang="en-US" sz="1200" dirty="0"/>
          </a:p>
          <a:p>
            <a:r>
              <a:rPr lang="en-US" sz="1200" dirty="0" err="1"/>
              <a:t>ProcessType</a:t>
            </a:r>
            <a:r>
              <a:rPr lang="en-US" sz="1200" dirty="0"/>
              <a:t> is A19 (Intraday Accumulated) not in Intraday -&gt; A59 Not Compliant To Local Market Rules</a:t>
            </a:r>
          </a:p>
          <a:p>
            <a:r>
              <a:rPr lang="en-US" sz="1200" dirty="0" err="1"/>
              <a:t>ProcessType</a:t>
            </a:r>
            <a:r>
              <a:rPr lang="en-US" sz="1200" dirty="0"/>
              <a:t> is A01 (Day Ahead) not in Day Ahead -&gt; A59 Not Compliant To Local Market Rules</a:t>
            </a:r>
          </a:p>
          <a:p>
            <a:r>
              <a:rPr lang="en-US" sz="1200" dirty="0" err="1"/>
              <a:t>BusinessType</a:t>
            </a:r>
            <a:r>
              <a:rPr lang="en-US" sz="1200" dirty="0"/>
              <a:t> different from A03 (External trade no capacity) and A06 (External trade explicit capacity) -&gt; A59 Not Compliant To Local Market Rules</a:t>
            </a:r>
          </a:p>
          <a:p>
            <a:r>
              <a:rPr lang="en-US" sz="1200" dirty="0" err="1"/>
              <a:t>InArea</a:t>
            </a:r>
            <a:r>
              <a:rPr lang="en-US" sz="1200" dirty="0"/>
              <a:t> or </a:t>
            </a:r>
            <a:r>
              <a:rPr lang="en-US" sz="1200" dirty="0" err="1"/>
              <a:t>OutArea</a:t>
            </a:r>
            <a:r>
              <a:rPr lang="en-US" sz="1200" dirty="0"/>
              <a:t> is empty -&gt; A23 Area invalid</a:t>
            </a:r>
          </a:p>
          <a:p>
            <a:r>
              <a:rPr lang="en-US" sz="1200" dirty="0" err="1"/>
              <a:t>InArea</a:t>
            </a:r>
            <a:r>
              <a:rPr lang="en-US" sz="1200" dirty="0"/>
              <a:t> and </a:t>
            </a:r>
            <a:r>
              <a:rPr lang="en-US" sz="1200" dirty="0" err="1"/>
              <a:t>OutArea</a:t>
            </a:r>
            <a:r>
              <a:rPr lang="en-US" sz="1200" dirty="0"/>
              <a:t> are set to ESO area-&gt; A23 Area invalid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hr-HR" sz="1200" b="1" dirty="0" smtClean="0"/>
              <a:t>W</a:t>
            </a:r>
            <a:r>
              <a:rPr lang="en-US" sz="1200" b="1" dirty="0" smtClean="0"/>
              <a:t>hen </a:t>
            </a:r>
            <a:r>
              <a:rPr lang="en-US" sz="1200" b="1" dirty="0" err="1"/>
              <a:t>MessageType</a:t>
            </a:r>
            <a:r>
              <a:rPr lang="en-US" sz="1200" b="1" dirty="0"/>
              <a:t> = A71 - Generator forecast:</a:t>
            </a:r>
          </a:p>
          <a:p>
            <a:endParaRPr lang="en-US" sz="1200" dirty="0"/>
          </a:p>
          <a:p>
            <a:r>
              <a:rPr lang="en-US" sz="1200" dirty="0" err="1"/>
              <a:t>ProcessType</a:t>
            </a:r>
            <a:r>
              <a:rPr lang="en-US" sz="1200" dirty="0"/>
              <a:t> different from A17 (Schedule Day) -&gt; A59 Not Compliant To Local Market Rules</a:t>
            </a:r>
          </a:p>
          <a:p>
            <a:r>
              <a:rPr lang="en-US" sz="1200" dirty="0" err="1"/>
              <a:t>BusinessType</a:t>
            </a:r>
            <a:r>
              <a:rPr lang="en-US" sz="1200" dirty="0"/>
              <a:t> different from A01 (Production) -&gt; A59 Not Compliant To Local Market Rules</a:t>
            </a:r>
          </a:p>
          <a:p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Schedule validation </a:t>
            </a:r>
            <a:r>
              <a:rPr lang="hr-HR" dirty="0" smtClean="0"/>
              <a:t>errors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082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b="1" dirty="0"/>
              <a:t>Time Series Validations: </a:t>
            </a:r>
          </a:p>
          <a:p>
            <a:endParaRPr lang="en-US" sz="1000" dirty="0"/>
          </a:p>
          <a:p>
            <a:r>
              <a:rPr lang="en-US" sz="1000" dirty="0"/>
              <a:t>Check time series primary key -&gt; A55 Time Series Identification Conflict</a:t>
            </a:r>
          </a:p>
          <a:p>
            <a:r>
              <a:rPr lang="en-US" sz="1000" dirty="0"/>
              <a:t>Check time series ID -&gt; A55 Time Series Identification Conflict</a:t>
            </a:r>
          </a:p>
          <a:p>
            <a:r>
              <a:rPr lang="en-US" sz="1000" dirty="0"/>
              <a:t>Check time interval definition -&gt; A04 Time Interval Incorrect</a:t>
            </a:r>
          </a:p>
          <a:p>
            <a:r>
              <a:rPr lang="en-US" sz="1000" dirty="0"/>
              <a:t>Check time interval positions -&gt; A49 Position Inconsistency</a:t>
            </a:r>
          </a:p>
          <a:p>
            <a:r>
              <a:rPr lang="en-US" sz="1000" dirty="0"/>
              <a:t>Invalid resolution -&gt; A41 Resolution Inconsistency</a:t>
            </a:r>
          </a:p>
          <a:p>
            <a:r>
              <a:rPr lang="en-US" sz="1000" dirty="0" smtClean="0"/>
              <a:t>De</a:t>
            </a:r>
            <a:r>
              <a:rPr lang="hr-HR" sz="1000" dirty="0" smtClean="0"/>
              <a:t>p</a:t>
            </a:r>
            <a:r>
              <a:rPr lang="en-US" sz="1000" dirty="0" smtClean="0"/>
              <a:t>ending </a:t>
            </a:r>
            <a:r>
              <a:rPr lang="en-US" sz="1000" dirty="0"/>
              <a:t>on business type quantity must not be signed value -&gt; A46 Quantities Must Not Be Signed Values</a:t>
            </a:r>
          </a:p>
          <a:p>
            <a:r>
              <a:rPr lang="en-US" sz="1000" dirty="0"/>
              <a:t>Check is valid </a:t>
            </a:r>
            <a:r>
              <a:rPr lang="en-US" sz="1000" dirty="0" err="1"/>
              <a:t>BusinessType</a:t>
            </a:r>
            <a:r>
              <a:rPr lang="en-US" sz="1000" dirty="0"/>
              <a:t> -&gt; A59 Not Compliant To Local Market Rules</a:t>
            </a:r>
          </a:p>
          <a:p>
            <a:r>
              <a:rPr lang="en-US" sz="1000" dirty="0"/>
              <a:t>Check is valid </a:t>
            </a:r>
            <a:r>
              <a:rPr lang="en-US" sz="1000" dirty="0" err="1"/>
              <a:t>ObjectAggregation</a:t>
            </a:r>
            <a:r>
              <a:rPr lang="en-US" sz="1000" dirty="0"/>
              <a:t> -&gt; A59 Not Compliant To Local Market Rules</a:t>
            </a:r>
          </a:p>
          <a:p>
            <a:r>
              <a:rPr lang="en-US" sz="1000" dirty="0"/>
              <a:t>Check is valid </a:t>
            </a:r>
            <a:r>
              <a:rPr lang="en-US" sz="1000" dirty="0" err="1"/>
              <a:t>MeasurementUnit</a:t>
            </a:r>
            <a:r>
              <a:rPr lang="en-US" sz="1000" dirty="0"/>
              <a:t> -&gt; A59 Not Compliant To Local Market Rules</a:t>
            </a:r>
          </a:p>
          <a:p>
            <a:r>
              <a:rPr lang="en-US" sz="1000" dirty="0"/>
              <a:t>Check is valid </a:t>
            </a:r>
            <a:r>
              <a:rPr lang="en-US" sz="1000" dirty="0" err="1"/>
              <a:t>CapacityAgreementID</a:t>
            </a:r>
            <a:r>
              <a:rPr lang="en-US" sz="1000" dirty="0"/>
              <a:t> -&gt; A20 Time Series Fully Rejected</a:t>
            </a:r>
          </a:p>
          <a:p>
            <a:r>
              <a:rPr lang="en-US" sz="1000" dirty="0"/>
              <a:t>Check </a:t>
            </a:r>
            <a:r>
              <a:rPr lang="en-US" sz="1000" dirty="0" err="1"/>
              <a:t>InArea</a:t>
            </a:r>
            <a:r>
              <a:rPr lang="en-US" sz="1000" dirty="0"/>
              <a:t>/</a:t>
            </a:r>
            <a:r>
              <a:rPr lang="en-US" sz="1000" dirty="0" err="1"/>
              <a:t>OutArea</a:t>
            </a:r>
            <a:r>
              <a:rPr lang="en-US" sz="1000" dirty="0"/>
              <a:t> -&gt; A23 </a:t>
            </a:r>
            <a:r>
              <a:rPr lang="en-US" sz="1000" dirty="0" smtClean="0"/>
              <a:t>Area</a:t>
            </a:r>
            <a:r>
              <a:rPr lang="hr-HR" sz="1000" dirty="0" smtClean="0"/>
              <a:t> </a:t>
            </a:r>
            <a:r>
              <a:rPr lang="en-US" sz="1000" dirty="0" smtClean="0"/>
              <a:t>Invalid</a:t>
            </a:r>
            <a:endParaRPr lang="en-US" sz="1000" dirty="0"/>
          </a:p>
          <a:p>
            <a:r>
              <a:rPr lang="en-US" sz="1000" dirty="0"/>
              <a:t>Check </a:t>
            </a:r>
            <a:r>
              <a:rPr lang="en-US" sz="1000" dirty="0" err="1"/>
              <a:t>InParty</a:t>
            </a:r>
            <a:r>
              <a:rPr lang="en-US" sz="1000" dirty="0"/>
              <a:t>/</a:t>
            </a:r>
            <a:r>
              <a:rPr lang="en-US" sz="1000" dirty="0" err="1"/>
              <a:t>OutParty</a:t>
            </a:r>
            <a:r>
              <a:rPr lang="en-US" sz="1000" dirty="0"/>
              <a:t> -&gt; A22 </a:t>
            </a:r>
            <a:r>
              <a:rPr lang="en-US" sz="1000" dirty="0" smtClean="0"/>
              <a:t>Party</a:t>
            </a:r>
            <a:r>
              <a:rPr lang="hr-HR" sz="1000" dirty="0" smtClean="0"/>
              <a:t> </a:t>
            </a:r>
            <a:r>
              <a:rPr lang="en-US" sz="1000" dirty="0" smtClean="0"/>
              <a:t>Invalid</a:t>
            </a:r>
          </a:p>
          <a:p>
            <a:r>
              <a:rPr lang="en-US" sz="1000" dirty="0" smtClean="0"/>
              <a:t>Matching scope change in SOSO matching -&gt; A59 Not Compliant To Local Market Rules</a:t>
            </a:r>
          </a:p>
          <a:p>
            <a:r>
              <a:rPr lang="en-US" sz="1000" dirty="0" smtClean="0"/>
              <a:t>Missing time series -&gt; A52 Time Series Missing From New Version Of Message</a:t>
            </a:r>
          </a:p>
          <a:p>
            <a:r>
              <a:rPr lang="en-US" sz="1000" dirty="0" smtClean="0"/>
              <a:t>Modification </a:t>
            </a:r>
            <a:r>
              <a:rPr lang="en-US" sz="1000" dirty="0"/>
              <a:t>of the faultless time series -&gt; A63 Time Series Modified</a:t>
            </a:r>
          </a:p>
          <a:p>
            <a:r>
              <a:rPr lang="en-US" sz="1000" dirty="0"/>
              <a:t>When Metering point is defined - Object Aggregation must be A02 -&gt; A20 Time Series Fully Rejected</a:t>
            </a:r>
          </a:p>
          <a:p>
            <a:r>
              <a:rPr lang="en-US" sz="1000" dirty="0"/>
              <a:t>When Metering point is defined - Business Type must be A01 or A04 -&gt; A20 Time Series Fully Rejected</a:t>
            </a:r>
          </a:p>
          <a:p>
            <a:endParaRPr lang="hr-HR" sz="1000" dirty="0" smtClean="0"/>
          </a:p>
          <a:p>
            <a:pPr marL="0" indent="0">
              <a:buNone/>
            </a:pPr>
            <a:r>
              <a:rPr lang="hr-HR" sz="1000" b="1" dirty="0" smtClean="0"/>
              <a:t>PPS:</a:t>
            </a:r>
            <a:endParaRPr lang="en-US" sz="1000" b="1" dirty="0"/>
          </a:p>
          <a:p>
            <a:r>
              <a:rPr lang="en-US" sz="1000" dirty="0"/>
              <a:t>Validate resource object -&gt; A64 </a:t>
            </a:r>
            <a:r>
              <a:rPr lang="en-US" sz="1000" dirty="0" err="1"/>
              <a:t>ResourceObjectInvalid</a:t>
            </a:r>
            <a:endParaRPr lang="en-US" sz="1000" dirty="0"/>
          </a:p>
          <a:p>
            <a:r>
              <a:rPr lang="en-US" sz="1000" dirty="0"/>
              <a:t>Validate resource object technical limits -&gt; A65 Reserve Object Technical Limits Exceeded</a:t>
            </a:r>
          </a:p>
          <a:p>
            <a:r>
              <a:rPr lang="en-US" sz="1000" dirty="0"/>
              <a:t>When Metering point is defined - Message Type must not be A01 -&gt; A59 Not Compliant To Local Market Rules</a:t>
            </a:r>
          </a:p>
          <a:p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Schedule validation errors </a:t>
            </a:r>
            <a:r>
              <a:rPr lang="hr-HR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429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6D901C8-B41F-4A52-9859-91E05C573E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All </a:t>
            </a:r>
            <a:r>
              <a:rPr lang="hr-HR" dirty="0"/>
              <a:t>imported </a:t>
            </a:r>
            <a:r>
              <a:rPr lang="en-GB" dirty="0"/>
              <a:t>intern and extern scheduling files</a:t>
            </a:r>
            <a:endParaRPr lang="hr-HR" dirty="0"/>
          </a:p>
          <a:p>
            <a:r>
              <a:rPr lang="hr-HR" dirty="0"/>
              <a:t>Filtering columns</a:t>
            </a:r>
            <a:r>
              <a:rPr lang="en-GB" dirty="0"/>
              <a:t> 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631935-96BD-4240-9E68-11C50842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Scheduling – Time series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E6AE78-A503-443E-9773-BA10372F3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00" y="1867894"/>
            <a:ext cx="10548772" cy="3122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CD1152-835F-4476-917C-7BA28B26A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0" y="1738369"/>
            <a:ext cx="11424000" cy="33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386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6D901C8-B41F-4A52-9859-91E05C573E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Filtering by the partner</a:t>
            </a:r>
            <a:r>
              <a:rPr lang="en-GB" dirty="0"/>
              <a:t> </a:t>
            </a:r>
            <a:endParaRPr lang="hr-HR" dirty="0"/>
          </a:p>
          <a:p>
            <a:r>
              <a:rPr lang="hr-HR" dirty="0"/>
              <a:t>P</a:t>
            </a:r>
            <a:r>
              <a:rPr lang="en-GB" dirty="0" err="1"/>
              <a:t>ossible</a:t>
            </a:r>
            <a:r>
              <a:rPr lang="en-GB" dirty="0"/>
              <a:t> to filter messages by the direction of trade or Time series status by clicking the drop-down in the </a:t>
            </a:r>
            <a:r>
              <a:rPr lang="en-GB" i="1" dirty="0"/>
              <a:t>Direction or Status </a:t>
            </a:r>
            <a:r>
              <a:rPr lang="en-GB" dirty="0"/>
              <a:t>field.</a:t>
            </a: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631935-96BD-4240-9E68-11C50842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Scheduling – Time series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C12367-FA48-4DDB-92D1-4F2F5CC96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" y="2088427"/>
            <a:ext cx="11316749" cy="42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9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- Companies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000" y="828000"/>
            <a:ext cx="11423650" cy="26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54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6D901C8-B41F-4A52-9859-91E05C573E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Previewing time series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631935-96BD-4240-9E68-11C50842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Scheduling – Time series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AFF644-9241-4E01-8820-30569F2A7F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0" y="1306821"/>
            <a:ext cx="11024738" cy="2122179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9B507788-FB20-435C-8B7D-15E540C44B8B}"/>
              </a:ext>
            </a:extLst>
          </p:cNvPr>
          <p:cNvSpPr txBox="1">
            <a:spLocks/>
          </p:cNvSpPr>
          <p:nvPr/>
        </p:nvSpPr>
        <p:spPr bwMode="auto">
          <a:xfrm>
            <a:off x="384000" y="3632367"/>
            <a:ext cx="11424000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kern="0"/>
              <a:t>Loading values</a:t>
            </a:r>
          </a:p>
          <a:p>
            <a:endParaRPr lang="hr-HR" kern="0"/>
          </a:p>
          <a:p>
            <a:endParaRPr lang="hr-HR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1FB638-C566-4C6E-AC0F-8D71936626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0" y="4060291"/>
            <a:ext cx="11102578" cy="213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057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6D901C8-B41F-4A52-9859-91E05C573E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T</a:t>
            </a:r>
            <a:r>
              <a:rPr lang="en-GB" dirty="0"/>
              <a:t>he process of receiving, sending, opening, matching, and closing is tracked and displayed.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631935-96BD-4240-9E68-11C50842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Scheduling –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8A0C6-E4D3-48B1-9808-B3A9DAFE5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756"/>
          <a:stretch/>
        </p:blipFill>
        <p:spPr>
          <a:xfrm>
            <a:off x="384000" y="1555848"/>
            <a:ext cx="11424000" cy="16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991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6D901C8-B41F-4A52-9859-91E05C573E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en-GB" dirty="0" err="1"/>
              <a:t>ower</a:t>
            </a:r>
            <a:r>
              <a:rPr lang="en-GB" dirty="0"/>
              <a:t> plants and generators are shown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631935-96BD-4240-9E68-11C50842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Scheduling –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34B494-43EF-4836-9E14-DBB7B2E997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4000" y="1583219"/>
            <a:ext cx="10970463" cy="272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555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6D901C8-B41F-4A52-9859-91E05C573E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PPS - d</a:t>
            </a:r>
            <a:r>
              <a:rPr lang="en-GB" dirty="0" err="1"/>
              <a:t>isplays</a:t>
            </a:r>
            <a:r>
              <a:rPr lang="en-GB" dirty="0"/>
              <a:t> balance between production and trade for market participants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BRP - </a:t>
            </a:r>
            <a:r>
              <a:rPr lang="en-GB" dirty="0"/>
              <a:t>validates the balance of all the time series from a single market participant</a:t>
            </a: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631935-96BD-4240-9E68-11C50842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Scheduling – PPS and BRP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5A7598-B156-46E8-B556-3AA4B60B36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4001" y="1344819"/>
            <a:ext cx="9467666" cy="1671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22D16F-1D79-49B3-94E2-5031CF79F1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3998" y="3600000"/>
            <a:ext cx="9467665" cy="25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37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Balancing</a:t>
            </a:r>
            <a:r>
              <a:rPr lang="hr-HR" dirty="0"/>
              <a:t> - Products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tertiary</a:t>
            </a:r>
            <a:r>
              <a:rPr lang="hr-HR" dirty="0"/>
              <a:t> </a:t>
            </a:r>
            <a:r>
              <a:rPr lang="hr-HR" dirty="0" err="1"/>
              <a:t>energy</a:t>
            </a:r>
            <a:r>
              <a:rPr lang="hr-HR" dirty="0"/>
              <a:t> </a:t>
            </a:r>
            <a:r>
              <a:rPr lang="hr-HR" dirty="0" err="1"/>
              <a:t>products</a:t>
            </a:r>
            <a:r>
              <a:rPr lang="hr-HR" dirty="0"/>
              <a:t> are </a:t>
            </a:r>
            <a:r>
              <a:rPr lang="hr-HR" dirty="0" err="1"/>
              <a:t>always</a:t>
            </a:r>
            <a:r>
              <a:rPr lang="hr-HR" dirty="0"/>
              <a:t> </a:t>
            </a:r>
            <a:r>
              <a:rPr lang="hr-HR" dirty="0" err="1"/>
              <a:t>presented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system (one for </a:t>
            </a:r>
            <a:r>
              <a:rPr lang="hr-HR" dirty="0" err="1"/>
              <a:t>purchase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one for </a:t>
            </a:r>
            <a:r>
              <a:rPr lang="hr-HR" dirty="0" err="1"/>
              <a:t>delivery</a:t>
            </a:r>
            <a:r>
              <a:rPr lang="hr-HR" dirty="0"/>
              <a:t>)</a:t>
            </a:r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4350" y="1629743"/>
            <a:ext cx="11423650" cy="159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5809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Balancing</a:t>
            </a:r>
            <a:r>
              <a:rPr lang="hr-HR" dirty="0"/>
              <a:t> - </a:t>
            </a:r>
            <a:r>
              <a:rPr lang="hr-HR" dirty="0" err="1"/>
              <a:t>Auctions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auctions</a:t>
            </a:r>
            <a:r>
              <a:rPr lang="hr-HR" dirty="0"/>
              <a:t> are </a:t>
            </a:r>
            <a:r>
              <a:rPr lang="hr-HR" dirty="0" err="1"/>
              <a:t>automatically</a:t>
            </a:r>
            <a:r>
              <a:rPr lang="hr-HR" dirty="0"/>
              <a:t> </a:t>
            </a:r>
            <a:r>
              <a:rPr lang="hr-HR" dirty="0" err="1"/>
              <a:t>created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each</a:t>
            </a:r>
            <a:r>
              <a:rPr lang="hr-HR" dirty="0"/>
              <a:t> </a:t>
            </a:r>
            <a:r>
              <a:rPr lang="hr-HR" dirty="0" err="1"/>
              <a:t>day</a:t>
            </a:r>
            <a:r>
              <a:rPr lang="hr-HR" dirty="0"/>
              <a:t> (one for </a:t>
            </a:r>
            <a:r>
              <a:rPr lang="hr-HR" dirty="0" err="1"/>
              <a:t>purchase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one for </a:t>
            </a:r>
            <a:r>
              <a:rPr lang="hr-HR" dirty="0" err="1"/>
              <a:t>delivery</a:t>
            </a:r>
            <a:r>
              <a:rPr lang="hr-HR" dirty="0"/>
              <a:t>)</a:t>
            </a:r>
          </a:p>
          <a:p>
            <a:r>
              <a:rPr lang="hr-HR" dirty="0" err="1"/>
              <a:t>Auction</a:t>
            </a:r>
            <a:r>
              <a:rPr lang="hr-HR" dirty="0"/>
              <a:t> period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always</a:t>
            </a:r>
            <a:r>
              <a:rPr lang="hr-HR" dirty="0"/>
              <a:t> </a:t>
            </a:r>
            <a:r>
              <a:rPr lang="hr-HR" dirty="0" err="1"/>
              <a:t>daily</a:t>
            </a:r>
            <a:endParaRPr lang="hr-HR" dirty="0"/>
          </a:p>
          <a:p>
            <a:r>
              <a:rPr lang="hr-HR" dirty="0" err="1"/>
              <a:t>Auctions</a:t>
            </a:r>
            <a:r>
              <a:rPr lang="hr-HR" dirty="0"/>
              <a:t> </a:t>
            </a:r>
            <a:r>
              <a:rPr lang="hr-HR" dirty="0" err="1"/>
              <a:t>states</a:t>
            </a:r>
            <a:r>
              <a:rPr lang="hr-HR" dirty="0"/>
              <a:t> - </a:t>
            </a:r>
            <a:r>
              <a:rPr lang="hr-HR" dirty="0" err="1"/>
              <a:t>visible</a:t>
            </a:r>
            <a:r>
              <a:rPr lang="hr-HR" dirty="0"/>
              <a:t>, </a:t>
            </a:r>
            <a:r>
              <a:rPr lang="hr-HR" dirty="0" err="1"/>
              <a:t>active</a:t>
            </a:r>
            <a:r>
              <a:rPr lang="hr-HR" dirty="0"/>
              <a:t>, </a:t>
            </a:r>
            <a:r>
              <a:rPr lang="hr-HR" dirty="0" err="1"/>
              <a:t>open</a:t>
            </a:r>
            <a:r>
              <a:rPr lang="hr-HR" dirty="0"/>
              <a:t> for </a:t>
            </a:r>
            <a:r>
              <a:rPr lang="hr-HR" dirty="0" err="1"/>
              <a:t>bids</a:t>
            </a:r>
            <a:r>
              <a:rPr lang="hr-HR" dirty="0"/>
              <a:t>, </a:t>
            </a:r>
            <a:r>
              <a:rPr lang="hr-HR" dirty="0" err="1"/>
              <a:t>closed</a:t>
            </a:r>
            <a:r>
              <a:rPr lang="hr-HR" dirty="0"/>
              <a:t> for </a:t>
            </a:r>
            <a:r>
              <a:rPr lang="hr-HR" dirty="0" err="1"/>
              <a:t>bids</a:t>
            </a:r>
            <a:r>
              <a:rPr lang="hr-HR" dirty="0"/>
              <a:t>, </a:t>
            </a:r>
            <a:r>
              <a:rPr lang="hr-HR" dirty="0" err="1"/>
              <a:t>sorting</a:t>
            </a:r>
            <a:r>
              <a:rPr lang="hr-HR" dirty="0"/>
              <a:t> </a:t>
            </a:r>
            <a:r>
              <a:rPr lang="hr-HR" dirty="0" err="1"/>
              <a:t>done</a:t>
            </a:r>
            <a:r>
              <a:rPr lang="hr-HR" dirty="0"/>
              <a:t>, </a:t>
            </a:r>
            <a:r>
              <a:rPr lang="hr-HR" dirty="0" err="1"/>
              <a:t>results</a:t>
            </a:r>
            <a:r>
              <a:rPr lang="hr-HR" dirty="0"/>
              <a:t> </a:t>
            </a:r>
            <a:r>
              <a:rPr lang="hr-HR" dirty="0" err="1"/>
              <a:t>published</a:t>
            </a:r>
            <a:endParaRPr lang="hr-HR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4350" y="2079385"/>
            <a:ext cx="11423650" cy="252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3501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Balancing</a:t>
            </a:r>
            <a:r>
              <a:rPr lang="hr-HR" dirty="0"/>
              <a:t> – </a:t>
            </a:r>
            <a:r>
              <a:rPr lang="hr-HR" dirty="0" err="1"/>
              <a:t>Auction</a:t>
            </a:r>
            <a:r>
              <a:rPr lang="hr-HR" dirty="0"/>
              <a:t> </a:t>
            </a:r>
            <a:r>
              <a:rPr lang="hr-HR" dirty="0" err="1"/>
              <a:t>detail</a:t>
            </a:r>
            <a:endParaRPr lang="hr-HR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47595" y="863600"/>
            <a:ext cx="11296810" cy="54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322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err="1"/>
              <a:t>Three</a:t>
            </a:r>
            <a:r>
              <a:rPr lang="hr-HR" dirty="0"/>
              <a:t> </a:t>
            </a:r>
            <a:r>
              <a:rPr lang="hr-HR" dirty="0" err="1"/>
              <a:t>ways</a:t>
            </a:r>
            <a:r>
              <a:rPr lang="hr-HR" dirty="0"/>
              <a:t> to </a:t>
            </a:r>
            <a:r>
              <a:rPr lang="hr-HR" dirty="0" err="1"/>
              <a:t>enter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bids</a:t>
            </a:r>
            <a:r>
              <a:rPr lang="hr-HR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Bid 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Manual uploading the bid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Sending the bid file via e-mail</a:t>
            </a:r>
          </a:p>
          <a:p>
            <a:endParaRPr lang="hr-HR" dirty="0"/>
          </a:p>
          <a:p>
            <a:pPr marL="457200" indent="-457200">
              <a:buFont typeface="+mj-lt"/>
              <a:buAutoNum type="arabicPeriod"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Balancing</a:t>
            </a:r>
            <a:r>
              <a:rPr lang="hr-HR" dirty="0"/>
              <a:t> – </a:t>
            </a:r>
            <a:r>
              <a:rPr lang="hr-HR" dirty="0" err="1"/>
              <a:t>Bids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53" y="2554445"/>
            <a:ext cx="11424894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61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Balancing</a:t>
            </a:r>
            <a:r>
              <a:rPr lang="hr-HR" dirty="0"/>
              <a:t> – </a:t>
            </a:r>
            <a:r>
              <a:rPr lang="hr-HR" dirty="0" err="1"/>
              <a:t>Bids</a:t>
            </a:r>
            <a:r>
              <a:rPr lang="hr-HR" dirty="0"/>
              <a:t> – </a:t>
            </a:r>
            <a:r>
              <a:rPr lang="hr-HR" dirty="0" err="1"/>
              <a:t>Bid</a:t>
            </a:r>
            <a:r>
              <a:rPr lang="hr-HR" dirty="0"/>
              <a:t> </a:t>
            </a:r>
            <a:r>
              <a:rPr lang="hr-HR" dirty="0" err="1"/>
              <a:t>form</a:t>
            </a:r>
            <a:endParaRPr lang="hr-HR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990066"/>
            <a:ext cx="11423650" cy="52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985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Balancing</a:t>
            </a:r>
            <a:r>
              <a:rPr lang="hr-HR" dirty="0"/>
              <a:t> – </a:t>
            </a:r>
            <a:r>
              <a:rPr lang="hr-HR" dirty="0" err="1"/>
              <a:t>Bids</a:t>
            </a:r>
            <a:r>
              <a:rPr lang="hr-HR" dirty="0"/>
              <a:t> – Manual </a:t>
            </a:r>
            <a:r>
              <a:rPr lang="hr-HR" dirty="0" err="1"/>
              <a:t>uploading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bid</a:t>
            </a:r>
            <a:r>
              <a:rPr lang="hr-HR" dirty="0"/>
              <a:t> file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0" y="828000"/>
            <a:ext cx="11423650" cy="187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4000" y="2999422"/>
            <a:ext cx="52959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0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Company </a:t>
            </a:r>
            <a:r>
              <a:rPr lang="hr-HR" dirty="0" err="1"/>
              <a:t>detail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175" y="894386"/>
            <a:ext cx="11423650" cy="541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023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err="1"/>
              <a:t>Bid</a:t>
            </a:r>
            <a:r>
              <a:rPr lang="hr-HR" dirty="0"/>
              <a:t> file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send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corresponding</a:t>
            </a:r>
            <a:r>
              <a:rPr lang="hr-HR" dirty="0"/>
              <a:t> </a:t>
            </a:r>
            <a:r>
              <a:rPr lang="hr-HR" dirty="0" err="1"/>
              <a:t>address</a:t>
            </a:r>
            <a:endParaRPr lang="hr-HR" dirty="0"/>
          </a:p>
          <a:p>
            <a:r>
              <a:rPr lang="hr-HR" dirty="0"/>
              <a:t>System </a:t>
            </a:r>
            <a:r>
              <a:rPr lang="hr-HR" dirty="0" err="1"/>
              <a:t>checks</a:t>
            </a:r>
            <a:r>
              <a:rPr lang="hr-HR" dirty="0"/>
              <a:t>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sender</a:t>
            </a:r>
            <a:r>
              <a:rPr lang="hr-HR" dirty="0"/>
              <a:t> </a:t>
            </a:r>
            <a:r>
              <a:rPr lang="hr-HR" dirty="0" err="1"/>
              <a:t>address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valid</a:t>
            </a:r>
            <a:endParaRPr lang="hr-HR" dirty="0"/>
          </a:p>
          <a:p>
            <a:r>
              <a:rPr lang="en-US" dirty="0"/>
              <a:t>The system sends a reply with information whether the offer is accepted or rejected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Balancing</a:t>
            </a:r>
            <a:r>
              <a:rPr lang="hr-HR" dirty="0"/>
              <a:t> – </a:t>
            </a:r>
            <a:r>
              <a:rPr lang="hr-HR" dirty="0" err="1"/>
              <a:t>Bids</a:t>
            </a:r>
            <a:r>
              <a:rPr lang="hr-HR" dirty="0"/>
              <a:t> – </a:t>
            </a:r>
            <a:r>
              <a:rPr lang="en-US" dirty="0"/>
              <a:t>Sending the bid file via e-mail</a:t>
            </a:r>
            <a:endParaRPr lang="hr-HR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4350" y="2126566"/>
            <a:ext cx="11423650" cy="221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8154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Balancing</a:t>
            </a:r>
            <a:r>
              <a:rPr lang="hr-HR" dirty="0"/>
              <a:t> – </a:t>
            </a:r>
            <a:r>
              <a:rPr lang="hr-HR" dirty="0" err="1"/>
              <a:t>Bids</a:t>
            </a:r>
            <a:r>
              <a:rPr lang="hr-HR" dirty="0"/>
              <a:t> – </a:t>
            </a:r>
            <a:r>
              <a:rPr lang="hr-HR" dirty="0" err="1"/>
              <a:t>Restrictions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Two Auctions (purchase and delivery) must be created in the system and opened for bids</a:t>
            </a:r>
            <a:endParaRPr lang="hr-HR" dirty="0"/>
          </a:p>
          <a:p>
            <a:pPr lvl="0"/>
            <a:r>
              <a:rPr lang="en-US" dirty="0"/>
              <a:t>Person must be </a:t>
            </a:r>
            <a:r>
              <a:rPr lang="en-US" dirty="0" err="1"/>
              <a:t>authoriazed</a:t>
            </a:r>
            <a:r>
              <a:rPr lang="en-US" dirty="0"/>
              <a:t> to bid</a:t>
            </a:r>
            <a:endParaRPr lang="hr-HR" dirty="0"/>
          </a:p>
          <a:p>
            <a:pPr lvl="0"/>
            <a:r>
              <a:rPr lang="en-US" dirty="0"/>
              <a:t>Bidder must be in the list of valid balancing groups</a:t>
            </a:r>
            <a:endParaRPr lang="hr-HR" dirty="0"/>
          </a:p>
          <a:p>
            <a:pPr lvl="0"/>
            <a:r>
              <a:rPr lang="en-US" dirty="0"/>
              <a:t>Energy price cannot be less than auction min energy price</a:t>
            </a:r>
            <a:endParaRPr lang="hr-HR" dirty="0"/>
          </a:p>
          <a:p>
            <a:pPr lvl="0"/>
            <a:r>
              <a:rPr lang="en-US" dirty="0"/>
              <a:t>Energy price cannot be bigger than auction max energy price</a:t>
            </a:r>
            <a:endParaRPr lang="hr-HR" dirty="0"/>
          </a:p>
          <a:p>
            <a:pPr lvl="0"/>
            <a:r>
              <a:rPr lang="en-US" dirty="0"/>
              <a:t>Offered amount cannot be less than auction min offered amount</a:t>
            </a:r>
            <a:endParaRPr lang="hr-HR" dirty="0"/>
          </a:p>
          <a:p>
            <a:pPr lvl="0"/>
            <a:r>
              <a:rPr lang="en-US" dirty="0"/>
              <a:t>Offered amount cannot be bigger than auction max offered amount!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8753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Balancing</a:t>
            </a:r>
            <a:r>
              <a:rPr lang="hr-HR" dirty="0"/>
              <a:t> – </a:t>
            </a:r>
            <a:r>
              <a:rPr lang="hr-HR" dirty="0" err="1"/>
              <a:t>Bids</a:t>
            </a:r>
            <a:r>
              <a:rPr lang="hr-HR" dirty="0"/>
              <a:t> – </a:t>
            </a:r>
            <a:r>
              <a:rPr lang="hr-HR" dirty="0" err="1"/>
              <a:t>Auction</a:t>
            </a:r>
            <a:r>
              <a:rPr lang="hr-HR" dirty="0"/>
              <a:t> </a:t>
            </a:r>
            <a:r>
              <a:rPr lang="hr-HR" dirty="0" err="1"/>
              <a:t>results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6130" y="863600"/>
            <a:ext cx="11359740" cy="54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200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Balancing</a:t>
            </a:r>
            <a:r>
              <a:rPr lang="hr-HR" dirty="0"/>
              <a:t> – </a:t>
            </a:r>
            <a:r>
              <a:rPr lang="hr-HR" dirty="0" err="1"/>
              <a:t>Bids</a:t>
            </a:r>
            <a:r>
              <a:rPr lang="hr-HR" dirty="0"/>
              <a:t> – </a:t>
            </a:r>
            <a:r>
              <a:rPr lang="hr-HR" dirty="0" err="1"/>
              <a:t>Auction</a:t>
            </a:r>
            <a:r>
              <a:rPr lang="hr-HR" dirty="0"/>
              <a:t> </a:t>
            </a:r>
            <a:r>
              <a:rPr lang="hr-HR" dirty="0" err="1"/>
              <a:t>results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350" y="828000"/>
            <a:ext cx="11423650" cy="1624823"/>
          </a:xfrm>
          <a:prstGeom prst="rect">
            <a:avLst/>
          </a:prstGeom>
        </p:spPr>
      </p:pic>
      <p:pic>
        <p:nvPicPr>
          <p:cNvPr id="5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4000" y="2554158"/>
            <a:ext cx="92487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59898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6D901C8-B41F-4A52-9859-91E05C573E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C</a:t>
            </a:r>
            <a:r>
              <a:rPr lang="en-GB" dirty="0" err="1"/>
              <a:t>alculation</a:t>
            </a:r>
            <a:r>
              <a:rPr lang="en-GB" dirty="0"/>
              <a:t> data points</a:t>
            </a:r>
            <a:r>
              <a:rPr lang="hr-HR" dirty="0"/>
              <a:t> </a:t>
            </a:r>
            <a:r>
              <a:rPr lang="en-GB" dirty="0"/>
              <a:t>can be viewed</a:t>
            </a:r>
            <a:r>
              <a:rPr lang="hr-HR" dirty="0"/>
              <a:t> using the</a:t>
            </a:r>
            <a:r>
              <a:rPr lang="en-GB" dirty="0"/>
              <a:t> </a:t>
            </a:r>
            <a:r>
              <a:rPr lang="en-GB" b="1" i="1" dirty="0"/>
              <a:t>Settlement</a:t>
            </a:r>
            <a:r>
              <a:rPr lang="en-GB" dirty="0"/>
              <a:t> button.</a:t>
            </a:r>
            <a:r>
              <a:rPr lang="hr-HR" dirty="0"/>
              <a:t> </a:t>
            </a:r>
          </a:p>
          <a:p>
            <a:r>
              <a:rPr lang="hr-HR" dirty="0"/>
              <a:t>Filer by: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/>
              <a:t>Time period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/>
              <a:t>Resolution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/>
              <a:t>Data point name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/>
              <a:t>Data point description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/>
              <a:t>Balance group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/>
              <a:t>Data point type:</a:t>
            </a:r>
          </a:p>
          <a:p>
            <a:pPr marL="857250" lvl="2" indent="0">
              <a:buNone/>
            </a:pPr>
            <a:r>
              <a:rPr lang="hr-HR" sz="1900" dirty="0"/>
              <a:t>- Component </a:t>
            </a:r>
          </a:p>
          <a:p>
            <a:pPr marL="857250" lvl="2" indent="0">
              <a:buNone/>
            </a:pPr>
            <a:r>
              <a:rPr lang="hr-HR" sz="1900" dirty="0"/>
              <a:t>- Account </a:t>
            </a:r>
          </a:p>
          <a:p>
            <a:pPr marL="857250" lvl="2" indent="0">
              <a:buNone/>
            </a:pPr>
            <a:r>
              <a:rPr lang="hr-HR" sz="1900" dirty="0"/>
              <a:t>- Metering </a:t>
            </a:r>
          </a:p>
          <a:p>
            <a:pPr lvl="0"/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631935-96BD-4240-9E68-11C50842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Settlement</a:t>
            </a:r>
          </a:p>
        </p:txBody>
      </p:sp>
    </p:spTree>
    <p:extLst>
      <p:ext uri="{BB962C8B-B14F-4D97-AF65-F5344CB8AC3E}">
        <p14:creationId xmlns:p14="http://schemas.microsoft.com/office/powerpoint/2010/main" val="2620596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6D901C8-B41F-4A52-9859-91E05C573E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It is necessary to select the </a:t>
            </a:r>
            <a:r>
              <a:rPr lang="hr-HR" dirty="0"/>
              <a:t>type of data point from the drop-down menu, filter by name, display name or EIC code and click Show TS. </a:t>
            </a:r>
          </a:p>
          <a:p>
            <a:r>
              <a:rPr lang="hr-HR" dirty="0"/>
              <a:t>All of the data points that match the filter criteria are shown.</a:t>
            </a:r>
          </a:p>
          <a:p>
            <a:pPr marL="0" lvl="0" indent="0">
              <a:buNone/>
            </a:pP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631935-96BD-4240-9E68-11C50842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Settlement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17B5A6-BBDE-4117-BF93-FEB412F3F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6" y="2056496"/>
            <a:ext cx="9739423" cy="36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008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6D901C8-B41F-4A52-9859-91E05C573E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A user must select rows or select all of the rows, select the time period and resolution and click </a:t>
            </a:r>
            <a:r>
              <a:rPr lang="hr-HR" i="1" dirty="0"/>
              <a:t>Show values or Export.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631935-96BD-4240-9E68-11C50842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Settlement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FB477C-CDA8-4E49-AF31-1E7065B1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00" y="1705598"/>
            <a:ext cx="10991649" cy="40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70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6D901C8-B41F-4A52-9859-91E05C573E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Values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631935-96BD-4240-9E68-11C50842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Settlement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664775-5CD7-4324-A96E-68CBB82E7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00" y="1488644"/>
            <a:ext cx="11424000" cy="42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520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4000" y="864000"/>
            <a:ext cx="4212714" cy="5472000"/>
          </a:xfrm>
        </p:spPr>
        <p:txBody>
          <a:bodyPr/>
          <a:lstStyle/>
          <a:p>
            <a:r>
              <a:rPr lang="en-US" sz="1000" dirty="0"/>
              <a:t>C_C	</a:t>
            </a:r>
            <a:r>
              <a:rPr lang="en-US" sz="1000" dirty="0" smtClean="0"/>
              <a:t>Consumption</a:t>
            </a:r>
            <a:endParaRPr lang="en-US" sz="1000" dirty="0"/>
          </a:p>
          <a:p>
            <a:r>
              <a:rPr lang="en-US" sz="1000" dirty="0"/>
              <a:t>C_G	</a:t>
            </a:r>
            <a:r>
              <a:rPr lang="en-US" sz="1000" dirty="0" smtClean="0"/>
              <a:t>Generation</a:t>
            </a:r>
            <a:endParaRPr lang="en-US" sz="1000" dirty="0"/>
          </a:p>
          <a:p>
            <a:r>
              <a:rPr lang="en-US" sz="1000" dirty="0"/>
              <a:t>C_IB	Intern Schedule Buy</a:t>
            </a:r>
          </a:p>
          <a:p>
            <a:r>
              <a:rPr lang="en-US" sz="1000" dirty="0"/>
              <a:t>C_IS	Intern Schedule Sell</a:t>
            </a:r>
          </a:p>
          <a:p>
            <a:r>
              <a:rPr lang="en-US" sz="1000" dirty="0"/>
              <a:t>C_EB	Extern Schedule Buy</a:t>
            </a:r>
          </a:p>
          <a:p>
            <a:r>
              <a:rPr lang="en-US" sz="1000" dirty="0"/>
              <a:t>C_ES	Extern Schedule Sell</a:t>
            </a:r>
          </a:p>
          <a:p>
            <a:r>
              <a:rPr lang="en-US" sz="1000" dirty="0"/>
              <a:t>C_DIS	Delegated Imbalance Surplus</a:t>
            </a:r>
          </a:p>
          <a:p>
            <a:r>
              <a:rPr lang="en-US" sz="1000" dirty="0"/>
              <a:t>C_DID	Delegated Imbalance Deficit</a:t>
            </a:r>
          </a:p>
          <a:p>
            <a:r>
              <a:rPr lang="en-US" sz="1000" dirty="0"/>
              <a:t>C_L_I	Losses Import</a:t>
            </a:r>
          </a:p>
          <a:p>
            <a:r>
              <a:rPr lang="en-US" sz="1000" dirty="0"/>
              <a:t>C_L_E	Losses Export</a:t>
            </a:r>
          </a:p>
          <a:p>
            <a:endParaRPr lang="en-US" sz="1000" dirty="0"/>
          </a:p>
          <a:p>
            <a:r>
              <a:rPr lang="en-US" sz="1000" dirty="0"/>
              <a:t>A_C	</a:t>
            </a:r>
            <a:r>
              <a:rPr lang="en-US" sz="1000" dirty="0" smtClean="0"/>
              <a:t>Consumption</a:t>
            </a:r>
            <a:endParaRPr lang="en-US" sz="1000" dirty="0"/>
          </a:p>
          <a:p>
            <a:r>
              <a:rPr lang="en-US" sz="1000" dirty="0"/>
              <a:t>A_G	</a:t>
            </a:r>
            <a:r>
              <a:rPr lang="en-US" sz="1000" dirty="0" smtClean="0"/>
              <a:t>Generation</a:t>
            </a:r>
            <a:endParaRPr lang="en-US" sz="1000" dirty="0"/>
          </a:p>
          <a:p>
            <a:r>
              <a:rPr lang="en-US" sz="1000" dirty="0"/>
              <a:t>A_SB	Schedule Buy</a:t>
            </a:r>
          </a:p>
          <a:p>
            <a:r>
              <a:rPr lang="en-US" sz="1000" dirty="0"/>
              <a:t>A_SS	Schedule Sell</a:t>
            </a:r>
          </a:p>
          <a:p>
            <a:r>
              <a:rPr lang="en-US" sz="1000" dirty="0"/>
              <a:t>A_IS	Imbalance Surplus</a:t>
            </a:r>
          </a:p>
          <a:p>
            <a:r>
              <a:rPr lang="en-US" sz="1000" dirty="0"/>
              <a:t>A_ID	Imbalance Deficit</a:t>
            </a:r>
          </a:p>
          <a:p>
            <a:r>
              <a:rPr lang="en-US" sz="1000" dirty="0"/>
              <a:t>A_DIS	Delegated Imbalance Surplus</a:t>
            </a:r>
          </a:p>
          <a:p>
            <a:r>
              <a:rPr lang="en-US" sz="1000" dirty="0"/>
              <a:t>A_DID	Delegated Imbalance Deficit</a:t>
            </a:r>
          </a:p>
          <a:p>
            <a:r>
              <a:rPr lang="en-US" sz="1000" dirty="0"/>
              <a:t>A_L	</a:t>
            </a:r>
            <a:r>
              <a:rPr lang="en-US" sz="1000" dirty="0" smtClean="0"/>
              <a:t>Losses</a:t>
            </a:r>
            <a:endParaRPr lang="en-US" sz="1000" dirty="0"/>
          </a:p>
          <a:p>
            <a:r>
              <a:rPr lang="en-US" sz="1000" dirty="0"/>
              <a:t>A_PR_U	Primary Reserve Up</a:t>
            </a:r>
          </a:p>
          <a:p>
            <a:r>
              <a:rPr lang="en-US" sz="1000" dirty="0"/>
              <a:t>A_PR_D	Primary Reserve Down</a:t>
            </a:r>
          </a:p>
          <a:p>
            <a:r>
              <a:rPr lang="en-US" sz="1000" dirty="0"/>
              <a:t>A_SR_U	Secondary Reserve Up</a:t>
            </a:r>
          </a:p>
          <a:p>
            <a:r>
              <a:rPr lang="en-US" sz="1000" dirty="0"/>
              <a:t>A_SR_D	Secondary Reserve Down</a:t>
            </a:r>
          </a:p>
          <a:p>
            <a:r>
              <a:rPr lang="en-US" sz="1000" dirty="0"/>
              <a:t>A_CR_U	Cold Reserve Up</a:t>
            </a:r>
          </a:p>
          <a:p>
            <a:r>
              <a:rPr lang="en-US" sz="1000" dirty="0"/>
              <a:t>A_TR_U	Tertiary Reserve Up</a:t>
            </a:r>
          </a:p>
          <a:p>
            <a:r>
              <a:rPr lang="en-US" sz="1000" dirty="0"/>
              <a:t>A_TR_D	Tertiary Reserve Down</a:t>
            </a:r>
          </a:p>
          <a:p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Settlement datapoints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5602670" y="864000"/>
            <a:ext cx="4212714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kern="0" dirty="0"/>
              <a:t>A_SR_UR	Secondary Reserve Up Receivables</a:t>
            </a:r>
          </a:p>
          <a:p>
            <a:r>
              <a:rPr lang="en-US" sz="1000" kern="0" dirty="0"/>
              <a:t>A_SR_DP	Secondary Reserve Down Payables</a:t>
            </a:r>
          </a:p>
          <a:p>
            <a:r>
              <a:rPr lang="en-US" sz="1000" kern="0" dirty="0"/>
              <a:t>A_CR_UR	Cold Reserve Up Receivables</a:t>
            </a:r>
          </a:p>
          <a:p>
            <a:r>
              <a:rPr lang="en-US" sz="1000" kern="0" dirty="0"/>
              <a:t>A_TR_UR	Tertiary Reserve Up Receivables</a:t>
            </a:r>
          </a:p>
          <a:p>
            <a:r>
              <a:rPr lang="en-US" sz="1000" kern="0" dirty="0"/>
              <a:t>A_TR_DP	</a:t>
            </a:r>
            <a:r>
              <a:rPr lang="hr-HR" sz="1000" kern="0" dirty="0" smtClean="0"/>
              <a:t>	</a:t>
            </a:r>
            <a:r>
              <a:rPr lang="en-US" sz="1000" kern="0" dirty="0" smtClean="0"/>
              <a:t>Tertiary </a:t>
            </a:r>
            <a:r>
              <a:rPr lang="en-US" sz="1000" kern="0" dirty="0"/>
              <a:t>Reserve Down Payables</a:t>
            </a:r>
          </a:p>
          <a:p>
            <a:r>
              <a:rPr lang="en-US" sz="1000" kern="0" dirty="0"/>
              <a:t>A_P		Payables</a:t>
            </a:r>
          </a:p>
          <a:p>
            <a:r>
              <a:rPr lang="en-US" sz="1000" kern="0" dirty="0"/>
              <a:t>A_R	</a:t>
            </a:r>
            <a:r>
              <a:rPr lang="hr-HR" sz="1000" kern="0" dirty="0" smtClean="0"/>
              <a:t>	</a:t>
            </a:r>
            <a:r>
              <a:rPr lang="en-US" sz="1000" kern="0" dirty="0" smtClean="0"/>
              <a:t>Receivables</a:t>
            </a:r>
            <a:endParaRPr lang="en-US" sz="1000" kern="0" dirty="0"/>
          </a:p>
          <a:p>
            <a:r>
              <a:rPr lang="en-US" sz="1000" kern="0" dirty="0"/>
              <a:t>A_ISB	</a:t>
            </a:r>
            <a:r>
              <a:rPr lang="hr-HR" sz="1000" kern="0" dirty="0" smtClean="0"/>
              <a:t>	</a:t>
            </a:r>
            <a:r>
              <a:rPr lang="en-US" sz="1000" kern="0" dirty="0" smtClean="0"/>
              <a:t>Intern </a:t>
            </a:r>
            <a:r>
              <a:rPr lang="en-US" sz="1000" kern="0" dirty="0"/>
              <a:t>Schedule Buy</a:t>
            </a:r>
          </a:p>
          <a:p>
            <a:r>
              <a:rPr lang="en-US" sz="1000" kern="0" dirty="0"/>
              <a:t>A_ISS	</a:t>
            </a:r>
            <a:r>
              <a:rPr lang="hr-HR" sz="1000" kern="0" dirty="0" smtClean="0"/>
              <a:t>	</a:t>
            </a:r>
            <a:r>
              <a:rPr lang="en-US" sz="1000" kern="0" dirty="0" smtClean="0"/>
              <a:t>Intern </a:t>
            </a:r>
            <a:r>
              <a:rPr lang="en-US" sz="1000" kern="0" dirty="0"/>
              <a:t>Schedule Sell</a:t>
            </a:r>
          </a:p>
          <a:p>
            <a:r>
              <a:rPr lang="en-US" sz="1000" kern="0" dirty="0"/>
              <a:t>A_ESB	</a:t>
            </a:r>
            <a:r>
              <a:rPr lang="hr-HR" sz="1000" kern="0" dirty="0" smtClean="0"/>
              <a:t>	</a:t>
            </a:r>
            <a:r>
              <a:rPr lang="en-US" sz="1000" kern="0" dirty="0" smtClean="0"/>
              <a:t>Extern </a:t>
            </a:r>
            <a:r>
              <a:rPr lang="en-US" sz="1000" kern="0" dirty="0"/>
              <a:t>Schedule Buy</a:t>
            </a:r>
          </a:p>
          <a:p>
            <a:r>
              <a:rPr lang="en-US" sz="1000" kern="0" dirty="0"/>
              <a:t>A_ESS	</a:t>
            </a:r>
            <a:r>
              <a:rPr lang="hr-HR" sz="1000" kern="0" dirty="0" smtClean="0"/>
              <a:t>	</a:t>
            </a:r>
            <a:r>
              <a:rPr lang="en-US" sz="1000" kern="0" dirty="0" smtClean="0"/>
              <a:t>Extern </a:t>
            </a:r>
            <a:r>
              <a:rPr lang="en-US" sz="1000" kern="0" dirty="0"/>
              <a:t>Schedule Sell</a:t>
            </a:r>
          </a:p>
          <a:p>
            <a:endParaRPr lang="en-US" sz="1000" kern="0" dirty="0"/>
          </a:p>
          <a:p>
            <a:r>
              <a:rPr lang="en-US" sz="1000" kern="0" dirty="0"/>
              <a:t>P_SR_U	</a:t>
            </a:r>
            <a:r>
              <a:rPr lang="hr-HR" sz="1000" kern="0" dirty="0" smtClean="0"/>
              <a:t>	</a:t>
            </a:r>
            <a:r>
              <a:rPr lang="en-US" sz="1000" kern="0" dirty="0" smtClean="0"/>
              <a:t>Price </a:t>
            </a:r>
            <a:r>
              <a:rPr lang="en-US" sz="1000" kern="0" dirty="0"/>
              <a:t>Secondary Reserve Up</a:t>
            </a:r>
          </a:p>
          <a:p>
            <a:r>
              <a:rPr lang="en-US" sz="1000" kern="0" dirty="0"/>
              <a:t>P_SR_D	</a:t>
            </a:r>
            <a:r>
              <a:rPr lang="hr-HR" sz="1000" kern="0" dirty="0" smtClean="0"/>
              <a:t>	</a:t>
            </a:r>
            <a:r>
              <a:rPr lang="en-US" sz="1000" kern="0" dirty="0" smtClean="0"/>
              <a:t>Price </a:t>
            </a:r>
            <a:r>
              <a:rPr lang="en-US" sz="1000" kern="0" dirty="0"/>
              <a:t>Secondary Reserve Down</a:t>
            </a:r>
          </a:p>
          <a:p>
            <a:r>
              <a:rPr lang="en-US" sz="1000" kern="0" dirty="0"/>
              <a:t>P_CR_U	</a:t>
            </a:r>
            <a:r>
              <a:rPr lang="hr-HR" sz="1000" kern="0" dirty="0" smtClean="0"/>
              <a:t>	</a:t>
            </a:r>
            <a:r>
              <a:rPr lang="en-US" sz="1000" kern="0" dirty="0" smtClean="0"/>
              <a:t>Price </a:t>
            </a:r>
            <a:r>
              <a:rPr lang="en-US" sz="1000" kern="0" dirty="0"/>
              <a:t>Cold Reserve Up</a:t>
            </a:r>
          </a:p>
          <a:p>
            <a:r>
              <a:rPr lang="en-US" sz="1000" kern="0" dirty="0"/>
              <a:t>P_TR_U	</a:t>
            </a:r>
            <a:r>
              <a:rPr lang="hr-HR" sz="1000" kern="0" dirty="0" smtClean="0"/>
              <a:t>	</a:t>
            </a:r>
            <a:r>
              <a:rPr lang="en-US" sz="1000" kern="0" dirty="0" smtClean="0"/>
              <a:t>Price </a:t>
            </a:r>
            <a:r>
              <a:rPr lang="en-US" sz="1000" kern="0" dirty="0"/>
              <a:t>Tertiary Reserve Up</a:t>
            </a:r>
          </a:p>
          <a:p>
            <a:r>
              <a:rPr lang="en-US" sz="1000" kern="0" dirty="0"/>
              <a:t>P_TR_D	</a:t>
            </a:r>
            <a:r>
              <a:rPr lang="hr-HR" sz="1000" kern="0" dirty="0" smtClean="0"/>
              <a:t>	</a:t>
            </a:r>
            <a:r>
              <a:rPr lang="en-US" sz="1000" kern="0" dirty="0" smtClean="0"/>
              <a:t>Price </a:t>
            </a:r>
            <a:r>
              <a:rPr lang="en-US" sz="1000" kern="0" dirty="0"/>
              <a:t>Tertiary Reserve Down</a:t>
            </a:r>
          </a:p>
        </p:txBody>
      </p:sp>
    </p:spTree>
    <p:extLst>
      <p:ext uri="{BB962C8B-B14F-4D97-AF65-F5344CB8AC3E}">
        <p14:creationId xmlns:p14="http://schemas.microsoft.com/office/powerpoint/2010/main" val="21390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Company </a:t>
            </a:r>
            <a:r>
              <a:rPr lang="hr-HR" dirty="0" err="1"/>
              <a:t>detail</a:t>
            </a:r>
            <a:r>
              <a:rPr lang="hr-HR" dirty="0"/>
              <a:t> - </a:t>
            </a:r>
            <a:r>
              <a:rPr lang="hr-HR" dirty="0" err="1"/>
              <a:t>Persons</a:t>
            </a:r>
            <a:endParaRPr lang="hr-HR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350" y="828000"/>
            <a:ext cx="11423650" cy="27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3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Basic</a:t>
            </a:r>
            <a:r>
              <a:rPr lang="hr-HR" dirty="0"/>
              <a:t> data – Company </a:t>
            </a:r>
            <a:r>
              <a:rPr lang="hr-HR" dirty="0" err="1"/>
              <a:t>detail</a:t>
            </a:r>
            <a:r>
              <a:rPr lang="hr-HR" dirty="0"/>
              <a:t> - </a:t>
            </a:r>
            <a:r>
              <a:rPr lang="hr-HR" dirty="0" err="1"/>
              <a:t>Informing</a:t>
            </a:r>
            <a:endParaRPr lang="hr-HR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350" y="828000"/>
            <a:ext cx="11423650" cy="38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15354"/>
      </p:ext>
    </p:extLst>
  </p:cSld>
  <p:clrMapOvr>
    <a:masterClrMapping/>
  </p:clrMapOvr>
</p:sld>
</file>

<file path=ppt/theme/theme1.xml><?xml version="1.0" encoding="utf-8"?>
<a:theme xmlns:a="http://schemas.openxmlformats.org/drawingml/2006/main" name="Koncar_2018">
  <a:themeElements>
    <a:clrScheme name="KONČAR">
      <a:dk1>
        <a:sysClr val="windowText" lastClr="000000"/>
      </a:dk1>
      <a:lt1>
        <a:sysClr val="window" lastClr="FFFFFF"/>
      </a:lt1>
      <a:dk2>
        <a:srgbClr val="1E2864"/>
      </a:dk2>
      <a:lt2>
        <a:srgbClr val="DDDDDD"/>
      </a:lt2>
      <a:accent1>
        <a:srgbClr val="0064AF"/>
      </a:accent1>
      <a:accent2>
        <a:srgbClr val="96C8EB"/>
      </a:accent2>
      <a:accent3>
        <a:srgbClr val="8CC83C"/>
      </a:accent3>
      <a:accent4>
        <a:srgbClr val="FFBE00"/>
      </a:accent4>
      <a:accent5>
        <a:srgbClr val="FF9600"/>
      </a:accent5>
      <a:accent6>
        <a:srgbClr val="990099"/>
      </a:accent6>
      <a:hlink>
        <a:srgbClr val="1659D8"/>
      </a:hlink>
      <a:folHlink>
        <a:srgbClr val="D200D2"/>
      </a:folHlink>
    </a:clrScheme>
    <a:fontScheme name="KIET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I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ncar_2018" id="{F445214C-85FD-4FFD-BFAB-502EDF56D8B6}" vid="{A70BFA93-C053-4BB2-8254-4C2E5E920B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Koncar_2018</Template>
  <TotalTime>2976</TotalTime>
  <Words>1723</Words>
  <Application>Microsoft Office PowerPoint</Application>
  <PresentationFormat>Widescreen</PresentationFormat>
  <Paragraphs>297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Arial</vt:lpstr>
      <vt:lpstr>Courier New</vt:lpstr>
      <vt:lpstr>Koncar_2018</vt:lpstr>
      <vt:lpstr>MODERNIZATION AND EXPANSION OF SYSTEM TO SUPPORT THE MARKET – EDUCATION FOR EXTERNAL USERS</vt:lpstr>
      <vt:lpstr>Content</vt:lpstr>
      <vt:lpstr>System access</vt:lpstr>
      <vt:lpstr>System access - Company selection</vt:lpstr>
      <vt:lpstr>System access - Notifications</vt:lpstr>
      <vt:lpstr>Basic data - Companies</vt:lpstr>
      <vt:lpstr>Basic data – Company detail</vt:lpstr>
      <vt:lpstr>Basic data – Company detail - Persons</vt:lpstr>
      <vt:lpstr>Basic data – Company detail - Informing</vt:lpstr>
      <vt:lpstr>Basic data – Company detail - Settings</vt:lpstr>
      <vt:lpstr>Basic data – Company detail - Auction roles</vt:lpstr>
      <vt:lpstr>Basic data – Company detail – Banks and locations</vt:lpstr>
      <vt:lpstr>Basic data – Company detail – Balance group and delegations</vt:lpstr>
      <vt:lpstr>Basic data – Company detail - Accounting</vt:lpstr>
      <vt:lpstr>Basic data – Balance groups</vt:lpstr>
      <vt:lpstr>Basic data – Balance group detail</vt:lpstr>
      <vt:lpstr>Basic data – Balance group detail</vt:lpstr>
      <vt:lpstr>Basic data - Users</vt:lpstr>
      <vt:lpstr>Basic data – User detail </vt:lpstr>
      <vt:lpstr>Basic data – User detail – Company roles</vt:lpstr>
      <vt:lpstr>Basic data – Power plants</vt:lpstr>
      <vt:lpstr>Basic data – Generators</vt:lpstr>
      <vt:lpstr>Basic data – Pumps</vt:lpstr>
      <vt:lpstr>Basic data – Metering points</vt:lpstr>
      <vt:lpstr>Basic data – Active users</vt:lpstr>
      <vt:lpstr>CTR auctions</vt:lpstr>
      <vt:lpstr>CTR auctions – Auction list</vt:lpstr>
      <vt:lpstr>CTR auctions – Auction detail</vt:lpstr>
      <vt:lpstr>CTR auctions – Product</vt:lpstr>
      <vt:lpstr>CTR auctions – Product</vt:lpstr>
      <vt:lpstr>CTR auctions – Bids</vt:lpstr>
      <vt:lpstr>CTR auctions – Yearly and mothly bid</vt:lpstr>
      <vt:lpstr>CTR auctions – Daily bid</vt:lpstr>
      <vt:lpstr>CTR auctions – Intraday bid</vt:lpstr>
      <vt:lpstr>CTR auctions – Intraday bids</vt:lpstr>
      <vt:lpstr>CTR auctions – Filling bid with xls file</vt:lpstr>
      <vt:lpstr>CTR auctions – Bid restrictions</vt:lpstr>
      <vt:lpstr>CTR auctions – Auction results</vt:lpstr>
      <vt:lpstr>CTR auctions – ECAN documents - ARD</vt:lpstr>
      <vt:lpstr>CTR auctions – ECAN documents – Right document</vt:lpstr>
      <vt:lpstr>CTR auctions – PTR list</vt:lpstr>
      <vt:lpstr>CTR auctions – Secondary market</vt:lpstr>
      <vt:lpstr>CTR auctions – Secondary market - Resale</vt:lpstr>
      <vt:lpstr>CTR auctions – Secondary market - Transfer</vt:lpstr>
      <vt:lpstr>CTR auctions – Secondary market - Transfer</vt:lpstr>
      <vt:lpstr>CTR auctions – Secondary market – Canceling request</vt:lpstr>
      <vt:lpstr>CTR auctions - Capacity reduction</vt:lpstr>
      <vt:lpstr>CTR auctions - Capacity reduction</vt:lpstr>
      <vt:lpstr>CTR auctions - Capacity reduction</vt:lpstr>
      <vt:lpstr>Scheduling – previewing messages</vt:lpstr>
      <vt:lpstr>Scheduling – message details</vt:lpstr>
      <vt:lpstr>Scheduling – editing messages</vt:lpstr>
      <vt:lpstr>Scheduling – editing messages</vt:lpstr>
      <vt:lpstr>Scheduling – editing messages</vt:lpstr>
      <vt:lpstr>Schedule validation errors (1)</vt:lpstr>
      <vt:lpstr>Schedule validation errors (2)</vt:lpstr>
      <vt:lpstr>Schedule validation errors (3)</vt:lpstr>
      <vt:lpstr>Scheduling – Time series</vt:lpstr>
      <vt:lpstr>Scheduling – Time series</vt:lpstr>
      <vt:lpstr>Scheduling – Time series</vt:lpstr>
      <vt:lpstr>Scheduling – Events</vt:lpstr>
      <vt:lpstr>Scheduling – Production</vt:lpstr>
      <vt:lpstr>Scheduling – PPS and BRP</vt:lpstr>
      <vt:lpstr>Balancing - Products</vt:lpstr>
      <vt:lpstr>Balancing - Auctions</vt:lpstr>
      <vt:lpstr>Balancing – Auction detail</vt:lpstr>
      <vt:lpstr>Balancing – Bids</vt:lpstr>
      <vt:lpstr>Balancing – Bids – Bid form</vt:lpstr>
      <vt:lpstr>Balancing – Bids – Manual uploading the bid file</vt:lpstr>
      <vt:lpstr>Balancing – Bids – Sending the bid file via e-mail</vt:lpstr>
      <vt:lpstr>Balancing – Bids – Restrictions</vt:lpstr>
      <vt:lpstr>Balancing – Bids – Auction results</vt:lpstr>
      <vt:lpstr>Balancing – Bids – Auction results</vt:lpstr>
      <vt:lpstr>Settlement</vt:lpstr>
      <vt:lpstr>Settlement</vt:lpstr>
      <vt:lpstr>Settlement</vt:lpstr>
      <vt:lpstr>Settlement</vt:lpstr>
      <vt:lpstr>Settlement datapoints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CIM primjeri</dc:title>
  <dc:creator>Domagoj Peharda</dc:creator>
  <cp:lastModifiedBy>Zvonko Mihelić</cp:lastModifiedBy>
  <cp:revision>108</cp:revision>
  <dcterms:created xsi:type="dcterms:W3CDTF">2018-11-08T06:29:57Z</dcterms:created>
  <dcterms:modified xsi:type="dcterms:W3CDTF">2019-09-24T08:05:51Z</dcterms:modified>
</cp:coreProperties>
</file>