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4" r:id="rId7"/>
    <p:sldId id="265" r:id="rId8"/>
    <p:sldId id="263" r:id="rId9"/>
    <p:sldId id="269" r:id="rId10"/>
    <p:sldId id="268" r:id="rId11"/>
    <p:sldId id="266" r:id="rId12"/>
    <p:sldId id="270" r:id="rId13"/>
    <p:sldId id="274" r:id="rId14"/>
    <p:sldId id="271" r:id="rId15"/>
    <p:sldId id="275" r:id="rId16"/>
    <p:sldId id="277" r:id="rId17"/>
    <p:sldId id="276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6" r:id="rId26"/>
    <p:sldId id="295" r:id="rId27"/>
    <p:sldId id="287" r:id="rId28"/>
    <p:sldId id="288" r:id="rId29"/>
    <p:sldId id="289" r:id="rId30"/>
    <p:sldId id="290" r:id="rId31"/>
    <p:sldId id="293" r:id="rId32"/>
    <p:sldId id="291" r:id="rId33"/>
    <p:sldId id="292" r:id="rId34"/>
    <p:sldId id="294" r:id="rId35"/>
    <p:sldId id="296" r:id="rId36"/>
    <p:sldId id="297" r:id="rId37"/>
    <p:sldId id="298" r:id="rId38"/>
    <p:sldId id="299" r:id="rId39"/>
    <p:sldId id="300" r:id="rId40"/>
    <p:sldId id="301" r:id="rId41"/>
    <p:sldId id="302" r:id="rId42"/>
    <p:sldId id="304" r:id="rId43"/>
    <p:sldId id="305" r:id="rId44"/>
    <p:sldId id="303" r:id="rId45"/>
    <p:sldId id="306" r:id="rId46"/>
    <p:sldId id="307" r:id="rId47"/>
    <p:sldId id="308" r:id="rId48"/>
    <p:sldId id="309" r:id="rId49"/>
    <p:sldId id="310" r:id="rId50"/>
    <p:sldId id="337" r:id="rId51"/>
    <p:sldId id="338" r:id="rId52"/>
    <p:sldId id="339" r:id="rId53"/>
    <p:sldId id="340" r:id="rId54"/>
    <p:sldId id="341" r:id="rId55"/>
    <p:sldId id="348" r:id="rId56"/>
    <p:sldId id="350" r:id="rId57"/>
    <p:sldId id="351" r:id="rId58"/>
    <p:sldId id="342" r:id="rId59"/>
    <p:sldId id="343" r:id="rId60"/>
    <p:sldId id="344" r:id="rId61"/>
    <p:sldId id="345" r:id="rId62"/>
    <p:sldId id="346" r:id="rId63"/>
    <p:sldId id="347" r:id="rId64"/>
    <p:sldId id="311" r:id="rId65"/>
    <p:sldId id="312" r:id="rId66"/>
    <p:sldId id="313" r:id="rId67"/>
    <p:sldId id="314" r:id="rId68"/>
    <p:sldId id="315" r:id="rId69"/>
    <p:sldId id="316" r:id="rId70"/>
    <p:sldId id="317" r:id="rId71"/>
    <p:sldId id="318" r:id="rId72"/>
    <p:sldId id="319" r:id="rId73"/>
    <p:sldId id="320" r:id="rId74"/>
    <p:sldId id="333" r:id="rId75"/>
    <p:sldId id="334" r:id="rId76"/>
    <p:sldId id="335" r:id="rId77"/>
    <p:sldId id="336" r:id="rId78"/>
    <p:sldId id="349" r:id="rId79"/>
  </p:sldIdLst>
  <p:sldSz cx="12192000" cy="6858000"/>
  <p:notesSz cx="6858000" cy="9144000"/>
  <p:defaultTextStyle>
    <a:defPPr>
      <a:defRPr lang="hr-H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6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6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52800" y="439200"/>
            <a:ext cx="8928000" cy="2088232"/>
          </a:xfrm>
        </p:spPr>
        <p:txBody>
          <a:bodyPr/>
          <a:lstStyle>
            <a:lvl1pPr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hr-H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2800" y="2743200"/>
            <a:ext cx="8544000" cy="1573128"/>
          </a:xfrm>
        </p:spPr>
        <p:txBody>
          <a:bodyPr anchor="ctr"/>
          <a:lstStyle>
            <a:lvl1pPr marL="0" indent="0" algn="l">
              <a:buNone/>
              <a:defRPr>
                <a:solidFill>
                  <a:srgbClr val="002060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363654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/>
          <p:cNvSpPr>
            <a:spLocks noGrp="1"/>
          </p:cNvSpPr>
          <p:nvPr>
            <p:ph sz="quarter" idx="14"/>
          </p:nvPr>
        </p:nvSpPr>
        <p:spPr>
          <a:xfrm>
            <a:off x="384000" y="864000"/>
            <a:ext cx="5568000" cy="2628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 dirty="0"/>
          </a:p>
        </p:txBody>
      </p:sp>
      <p:sp>
        <p:nvSpPr>
          <p:cNvPr id="9" name="Content Placeholder 6"/>
          <p:cNvSpPr>
            <a:spLocks noGrp="1"/>
          </p:cNvSpPr>
          <p:nvPr>
            <p:ph sz="quarter" idx="15"/>
          </p:nvPr>
        </p:nvSpPr>
        <p:spPr>
          <a:xfrm>
            <a:off x="384000" y="3708000"/>
            <a:ext cx="5568000" cy="2628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 dirty="0"/>
          </a:p>
        </p:txBody>
      </p:sp>
      <p:sp>
        <p:nvSpPr>
          <p:cNvPr id="10" name="Content Placeholder 6"/>
          <p:cNvSpPr>
            <a:spLocks noGrp="1"/>
          </p:cNvSpPr>
          <p:nvPr>
            <p:ph sz="quarter" idx="16"/>
          </p:nvPr>
        </p:nvSpPr>
        <p:spPr>
          <a:xfrm>
            <a:off x="6240000" y="864000"/>
            <a:ext cx="5568000" cy="2628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 dirty="0"/>
          </a:p>
        </p:txBody>
      </p:sp>
      <p:sp>
        <p:nvSpPr>
          <p:cNvPr id="11" name="Content Placeholder 6"/>
          <p:cNvSpPr>
            <a:spLocks noGrp="1"/>
          </p:cNvSpPr>
          <p:nvPr>
            <p:ph sz="quarter" idx="17"/>
          </p:nvPr>
        </p:nvSpPr>
        <p:spPr>
          <a:xfrm>
            <a:off x="6240000" y="3708000"/>
            <a:ext cx="5568000" cy="2628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 dirty="0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99E87455-89CE-4E7B-9F7F-D17C6C196297}" type="datetimeFigureOut">
              <a:rPr lang="hr-HR" smtClean="0"/>
              <a:t>2019-09-24</a:t>
            </a:fld>
            <a:endParaRPr lang="hr-HR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ACEF0C1C-B6B7-4F74-BB53-3F27337EDC98}" type="slidenum">
              <a:rPr lang="hr-HR" smtClean="0"/>
              <a:t>‹#›</a:t>
            </a:fld>
            <a:endParaRPr lang="hr-HR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99652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384000" y="1584000"/>
            <a:ext cx="5568000" cy="4752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 dirty="0"/>
          </a:p>
        </p:txBody>
      </p:sp>
      <p:sp>
        <p:nvSpPr>
          <p:cNvPr id="8" name="Content Placeholder 6"/>
          <p:cNvSpPr>
            <a:spLocks noGrp="1"/>
          </p:cNvSpPr>
          <p:nvPr>
            <p:ph sz="quarter" idx="14"/>
          </p:nvPr>
        </p:nvSpPr>
        <p:spPr>
          <a:xfrm>
            <a:off x="6240000" y="1584000"/>
            <a:ext cx="5568000" cy="4752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/>
          </p:nvPr>
        </p:nvSpPr>
        <p:spPr>
          <a:xfrm>
            <a:off x="384000" y="864000"/>
            <a:ext cx="5568000" cy="719138"/>
          </a:xfrm>
        </p:spPr>
        <p:txBody>
          <a:bodyPr/>
          <a:lstStyle>
            <a:lvl1pPr algn="ctr">
              <a:buNone/>
              <a:defRPr b="1"/>
            </a:lvl1pPr>
            <a:lvl5pPr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6240000" y="864000"/>
            <a:ext cx="5568000" cy="719138"/>
          </a:xfrm>
        </p:spPr>
        <p:txBody>
          <a:bodyPr/>
          <a:lstStyle>
            <a:lvl1pPr algn="ctr">
              <a:buNone/>
              <a:defRPr b="1"/>
            </a:lvl1pPr>
            <a:lvl5pPr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99E87455-89CE-4E7B-9F7F-D17C6C196297}" type="datetimeFigureOut">
              <a:rPr lang="hr-HR" smtClean="0"/>
              <a:t>2019-09-24</a:t>
            </a:fld>
            <a:endParaRPr lang="hr-HR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ACEF0C1C-B6B7-4F74-BB53-3F27337EDC98}" type="slidenum">
              <a:rPr lang="hr-HR" smtClean="0"/>
              <a:t>‹#›</a:t>
            </a:fld>
            <a:endParaRPr lang="hr-HR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1956056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87455-89CE-4E7B-9F7F-D17C6C196297}" type="datetimeFigureOut">
              <a:rPr lang="hr-HR" smtClean="0"/>
              <a:t>2019-09-24</a:t>
            </a:fld>
            <a:endParaRPr lang="hr-H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EF0C1C-B6B7-4F74-BB53-3F27337EDC98}" type="slidenum">
              <a:rPr lang="hr-HR" smtClean="0"/>
              <a:t>‹#›</a:t>
            </a:fld>
            <a:endParaRPr lang="hr-HR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851337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87455-89CE-4E7B-9F7F-D17C6C196297}" type="datetimeFigureOut">
              <a:rPr lang="hr-HR" smtClean="0"/>
              <a:t>2019-09-24</a:t>
            </a:fld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EF0C1C-B6B7-4F74-BB53-3F27337EDC98}" type="slidenum">
              <a:rPr lang="hr-HR" smtClean="0"/>
              <a:t>‹#›</a:t>
            </a:fld>
            <a:endParaRPr lang="hr-H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633044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4000" y="792000"/>
            <a:ext cx="4320000" cy="9720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2000" y="792000"/>
            <a:ext cx="6528000" cy="5364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4000" y="1764000"/>
            <a:ext cx="4320000" cy="439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87455-89CE-4E7B-9F7F-D17C6C196297}" type="datetimeFigureOut">
              <a:rPr lang="hr-HR" smtClean="0"/>
              <a:t>2019-09-24</a:t>
            </a:fld>
            <a:endParaRPr lang="hr-HR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EF0C1C-B6B7-4F74-BB53-3F27337EDC98}" type="slidenum">
              <a:rPr lang="hr-HR" smtClean="0"/>
              <a:t>‹#›</a:t>
            </a:fld>
            <a:endParaRPr lang="hr-H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373312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0000" y="5112000"/>
            <a:ext cx="7872000" cy="4320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60000" y="792000"/>
            <a:ext cx="7872000" cy="4320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hr-H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60000" y="5544000"/>
            <a:ext cx="7872000" cy="648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87455-89CE-4E7B-9F7F-D17C6C196297}" type="datetimeFigureOut">
              <a:rPr lang="hr-HR" smtClean="0"/>
              <a:t>2019-09-24</a:t>
            </a:fld>
            <a:endParaRPr lang="hr-HR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EF0C1C-B6B7-4F74-BB53-3F27337EDC98}" type="slidenum">
              <a:rPr lang="hr-HR" smtClean="0"/>
              <a:t>‹#›</a:t>
            </a:fld>
            <a:endParaRPr lang="hr-HR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456904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87455-89CE-4E7B-9F7F-D17C6C196297}" type="datetimeFigureOut">
              <a:rPr lang="hr-HR" smtClean="0"/>
              <a:t>2019-09-24</a:t>
            </a:fld>
            <a:endParaRPr lang="hr-HR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EF0C1C-B6B7-4F74-BB53-3F27337EDC98}" type="slidenum">
              <a:rPr lang="hr-HR" smtClean="0"/>
              <a:t>‹#›</a:t>
            </a:fld>
            <a:endParaRPr lang="hr-HR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901278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936427" y="792000"/>
            <a:ext cx="1871573" cy="54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r-HR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4000" y="792000"/>
            <a:ext cx="9264000" cy="54720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87455-89CE-4E7B-9F7F-D17C6C196297}" type="datetimeFigureOut">
              <a:rPr lang="hr-HR" smtClean="0"/>
              <a:t>2019-09-24</a:t>
            </a:fld>
            <a:endParaRPr lang="hr-H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EF0C1C-B6B7-4F74-BB53-3F27337EDC98}" type="slidenum">
              <a:rPr lang="hr-HR" smtClean="0"/>
              <a:t>‹#›</a:t>
            </a:fld>
            <a:endParaRPr lang="hr-HR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22992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384000" y="864000"/>
            <a:ext cx="11424000" cy="5472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9E87455-89CE-4E7B-9F7F-D17C6C196297}" type="datetimeFigureOut">
              <a:rPr lang="hr-HR" smtClean="0"/>
              <a:t>2019-09-24</a:t>
            </a:fld>
            <a:endParaRPr lang="hr-HR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EF0C1C-B6B7-4F74-BB53-3F27337EDC98}" type="slidenum">
              <a:rPr lang="hr-HR" smtClean="0"/>
              <a:t>‹#›</a:t>
            </a:fld>
            <a:endParaRPr lang="hr-H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99867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2700" b="1" cap="all"/>
            </a:lvl1pPr>
          </a:lstStyle>
          <a:p>
            <a:r>
              <a:rPr lang="en-US"/>
              <a:t>Click to edit Master title style</a:t>
            </a:r>
            <a:endParaRPr lang="hr-H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87455-89CE-4E7B-9F7F-D17C6C196297}" type="datetimeFigureOut">
              <a:rPr lang="hr-HR" smtClean="0"/>
              <a:t>2019-09-24</a:t>
            </a:fld>
            <a:endParaRPr lang="hr-H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EF0C1C-B6B7-4F74-BB53-3F27337EDC98}" type="slidenum">
              <a:rPr lang="hr-HR" smtClean="0"/>
              <a:t>‹#›</a:t>
            </a:fld>
            <a:endParaRPr lang="hr-H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75795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384000" y="864000"/>
            <a:ext cx="5568000" cy="5472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 dirty="0"/>
          </a:p>
        </p:txBody>
      </p:sp>
      <p:sp>
        <p:nvSpPr>
          <p:cNvPr id="8" name="Content Placeholder 6"/>
          <p:cNvSpPr>
            <a:spLocks noGrp="1"/>
          </p:cNvSpPr>
          <p:nvPr>
            <p:ph sz="quarter" idx="14"/>
          </p:nvPr>
        </p:nvSpPr>
        <p:spPr>
          <a:xfrm>
            <a:off x="6240000" y="864000"/>
            <a:ext cx="5568000" cy="5472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99E87455-89CE-4E7B-9F7F-D17C6C196297}" type="datetimeFigureOut">
              <a:rPr lang="hr-HR" smtClean="0"/>
              <a:t>2019-09-24</a:t>
            </a:fld>
            <a:endParaRPr lang="hr-H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CEF0C1C-B6B7-4F74-BB53-3F27337EDC98}" type="slidenum">
              <a:rPr lang="hr-HR" smtClean="0"/>
              <a:t>‹#›</a:t>
            </a:fld>
            <a:endParaRPr lang="hr-HR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62549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ical Content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384000" y="864000"/>
            <a:ext cx="5568000" cy="5472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 dirty="0"/>
          </a:p>
        </p:txBody>
      </p:sp>
      <p:sp>
        <p:nvSpPr>
          <p:cNvPr id="8" name="Content Placeholder 6"/>
          <p:cNvSpPr>
            <a:spLocks noGrp="1"/>
          </p:cNvSpPr>
          <p:nvPr>
            <p:ph sz="quarter" idx="14"/>
          </p:nvPr>
        </p:nvSpPr>
        <p:spPr>
          <a:xfrm>
            <a:off x="6240000" y="864000"/>
            <a:ext cx="5568000" cy="2628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 dirty="0"/>
          </a:p>
        </p:txBody>
      </p:sp>
      <p:sp>
        <p:nvSpPr>
          <p:cNvPr id="9" name="Content Placeholder 6"/>
          <p:cNvSpPr>
            <a:spLocks noGrp="1"/>
          </p:cNvSpPr>
          <p:nvPr>
            <p:ph sz="quarter" idx="15"/>
          </p:nvPr>
        </p:nvSpPr>
        <p:spPr>
          <a:xfrm>
            <a:off x="6240000" y="3708000"/>
            <a:ext cx="5568000" cy="2628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99E87455-89CE-4E7B-9F7F-D17C6C196297}" type="datetimeFigureOut">
              <a:rPr lang="hr-HR" smtClean="0"/>
              <a:t>2019-09-24</a:t>
            </a:fld>
            <a:endParaRPr lang="hr-HR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CEF0C1C-B6B7-4F74-BB53-3F27337EDC98}" type="slidenum">
              <a:rPr lang="hr-HR" smtClean="0"/>
              <a:t>‹#›</a:t>
            </a:fld>
            <a:endParaRPr lang="hr-HR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2885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ical Two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6240000" y="864000"/>
            <a:ext cx="5568000" cy="5472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 dirty="0"/>
          </a:p>
        </p:txBody>
      </p:sp>
      <p:sp>
        <p:nvSpPr>
          <p:cNvPr id="8" name="Content Placeholder 6"/>
          <p:cNvSpPr>
            <a:spLocks noGrp="1"/>
          </p:cNvSpPr>
          <p:nvPr>
            <p:ph sz="quarter" idx="14"/>
          </p:nvPr>
        </p:nvSpPr>
        <p:spPr>
          <a:xfrm>
            <a:off x="384000" y="864000"/>
            <a:ext cx="5568000" cy="2628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 dirty="0"/>
          </a:p>
        </p:txBody>
      </p:sp>
      <p:sp>
        <p:nvSpPr>
          <p:cNvPr id="9" name="Content Placeholder 6"/>
          <p:cNvSpPr>
            <a:spLocks noGrp="1"/>
          </p:cNvSpPr>
          <p:nvPr>
            <p:ph sz="quarter" idx="15"/>
          </p:nvPr>
        </p:nvSpPr>
        <p:spPr>
          <a:xfrm>
            <a:off x="384000" y="3708000"/>
            <a:ext cx="5568000" cy="2628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99E87455-89CE-4E7B-9F7F-D17C6C196297}" type="datetimeFigureOut">
              <a:rPr lang="hr-HR" smtClean="0"/>
              <a:t>2019-09-24</a:t>
            </a:fld>
            <a:endParaRPr lang="hr-HR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CEF0C1C-B6B7-4F74-BB53-3F27337EDC98}" type="slidenum">
              <a:rPr lang="hr-HR" smtClean="0"/>
              <a:t>‹#›</a:t>
            </a:fld>
            <a:endParaRPr lang="hr-HR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57173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rizontal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/>
          <p:cNvSpPr>
            <a:spLocks noGrp="1"/>
          </p:cNvSpPr>
          <p:nvPr>
            <p:ph sz="quarter" idx="14"/>
          </p:nvPr>
        </p:nvSpPr>
        <p:spPr>
          <a:xfrm>
            <a:off x="384000" y="864000"/>
            <a:ext cx="11424000" cy="2628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 dirty="0"/>
          </a:p>
        </p:txBody>
      </p:sp>
      <p:sp>
        <p:nvSpPr>
          <p:cNvPr id="9" name="Content Placeholder 6"/>
          <p:cNvSpPr>
            <a:spLocks noGrp="1"/>
          </p:cNvSpPr>
          <p:nvPr>
            <p:ph sz="quarter" idx="15"/>
          </p:nvPr>
        </p:nvSpPr>
        <p:spPr>
          <a:xfrm>
            <a:off x="384000" y="3708000"/>
            <a:ext cx="11424000" cy="2628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99E87455-89CE-4E7B-9F7F-D17C6C196297}" type="datetimeFigureOut">
              <a:rPr lang="hr-HR" smtClean="0"/>
              <a:t>2019-09-24</a:t>
            </a:fld>
            <a:endParaRPr lang="hr-HR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CEF0C1C-B6B7-4F74-BB53-3F27337EDC98}" type="slidenum">
              <a:rPr lang="hr-HR" smtClean="0"/>
              <a:t>‹#›</a:t>
            </a:fld>
            <a:endParaRPr lang="hr-HR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38353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rizontal Content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/>
          <p:cNvSpPr>
            <a:spLocks noGrp="1"/>
          </p:cNvSpPr>
          <p:nvPr>
            <p:ph sz="quarter" idx="14"/>
          </p:nvPr>
        </p:nvSpPr>
        <p:spPr>
          <a:xfrm>
            <a:off x="384000" y="864000"/>
            <a:ext cx="11424000" cy="2628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 dirty="0"/>
          </a:p>
        </p:txBody>
      </p:sp>
      <p:sp>
        <p:nvSpPr>
          <p:cNvPr id="9" name="Content Placeholder 6"/>
          <p:cNvSpPr>
            <a:spLocks noGrp="1"/>
          </p:cNvSpPr>
          <p:nvPr>
            <p:ph sz="quarter" idx="15"/>
          </p:nvPr>
        </p:nvSpPr>
        <p:spPr>
          <a:xfrm>
            <a:off x="384000" y="3708000"/>
            <a:ext cx="5568000" cy="2628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 dirty="0"/>
          </a:p>
        </p:txBody>
      </p:sp>
      <p:sp>
        <p:nvSpPr>
          <p:cNvPr id="11" name="Content Placeholder 6"/>
          <p:cNvSpPr>
            <a:spLocks noGrp="1"/>
          </p:cNvSpPr>
          <p:nvPr>
            <p:ph sz="quarter" idx="17"/>
          </p:nvPr>
        </p:nvSpPr>
        <p:spPr>
          <a:xfrm>
            <a:off x="6240000" y="3708000"/>
            <a:ext cx="5568000" cy="2628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 dirty="0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99E87455-89CE-4E7B-9F7F-D17C6C196297}" type="datetimeFigureOut">
              <a:rPr lang="hr-HR" smtClean="0"/>
              <a:t>2019-09-24</a:t>
            </a:fld>
            <a:endParaRPr lang="hr-HR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ACEF0C1C-B6B7-4F74-BB53-3F27337EDC98}" type="slidenum">
              <a:rPr lang="hr-HR" smtClean="0"/>
              <a:t>‹#›</a:t>
            </a:fld>
            <a:endParaRPr lang="hr-H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43309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rizontal Two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/>
          <p:cNvSpPr>
            <a:spLocks noGrp="1"/>
          </p:cNvSpPr>
          <p:nvPr>
            <p:ph sz="quarter" idx="14"/>
          </p:nvPr>
        </p:nvSpPr>
        <p:spPr>
          <a:xfrm>
            <a:off x="384000" y="864000"/>
            <a:ext cx="5568000" cy="2628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 dirty="0"/>
          </a:p>
        </p:txBody>
      </p:sp>
      <p:sp>
        <p:nvSpPr>
          <p:cNvPr id="9" name="Content Placeholder 6"/>
          <p:cNvSpPr>
            <a:spLocks noGrp="1"/>
          </p:cNvSpPr>
          <p:nvPr>
            <p:ph sz="quarter" idx="15"/>
          </p:nvPr>
        </p:nvSpPr>
        <p:spPr>
          <a:xfrm>
            <a:off x="384000" y="3708000"/>
            <a:ext cx="11424000" cy="2628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 dirty="0"/>
          </a:p>
        </p:txBody>
      </p:sp>
      <p:sp>
        <p:nvSpPr>
          <p:cNvPr id="10" name="Content Placeholder 6"/>
          <p:cNvSpPr>
            <a:spLocks noGrp="1"/>
          </p:cNvSpPr>
          <p:nvPr>
            <p:ph sz="quarter" idx="16"/>
          </p:nvPr>
        </p:nvSpPr>
        <p:spPr>
          <a:xfrm>
            <a:off x="6240000" y="864000"/>
            <a:ext cx="5568000" cy="2628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 dirty="0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99E87455-89CE-4E7B-9F7F-D17C6C196297}" type="datetimeFigureOut">
              <a:rPr lang="hr-HR" smtClean="0"/>
              <a:t>2019-09-24</a:t>
            </a:fld>
            <a:endParaRPr lang="hr-HR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ACEF0C1C-B6B7-4F74-BB53-3F27337EDC98}" type="slidenum">
              <a:rPr lang="hr-HR" smtClean="0"/>
              <a:t>‹#›</a:t>
            </a:fld>
            <a:endParaRPr lang="hr-H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89162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4000" y="108000"/>
            <a:ext cx="114240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hr-HR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4000" y="864000"/>
            <a:ext cx="11424000" cy="54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60000" y="6526800"/>
            <a:ext cx="7872000" cy="332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endParaRPr lang="hr-H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032000" y="6525344"/>
            <a:ext cx="1392000" cy="332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fld id="{ACEF0C1C-B6B7-4F74-BB53-3F27337EDC98}" type="slidenum">
              <a:rPr lang="hr-HR" smtClean="0"/>
              <a:t>‹#›</a:t>
            </a:fld>
            <a:endParaRPr lang="hr-HR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768000" y="6526800"/>
            <a:ext cx="1392000" cy="331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fld id="{99E87455-89CE-4E7B-9F7F-D17C6C196297}" type="datetimeFigureOut">
              <a:rPr lang="hr-HR" smtClean="0"/>
              <a:t>2019-09-24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84752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700" b="1">
          <a:solidFill>
            <a:srgbClr val="1E2864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700" b="1">
          <a:solidFill>
            <a:srgbClr val="1E2864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700" b="1">
          <a:solidFill>
            <a:srgbClr val="1E2864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700" b="1">
          <a:solidFill>
            <a:srgbClr val="1E2864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1E2864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1E2864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1E2864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1E2864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1900">
          <a:solidFill>
            <a:schemeClr val="tx1">
              <a:lumMod val="65000"/>
              <a:lumOff val="35000"/>
            </a:schemeClr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>
              <a:lumMod val="65000"/>
              <a:lumOff val="35000"/>
            </a:schemeClr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700">
          <a:solidFill>
            <a:schemeClr val="tx1">
              <a:lumMod val="65000"/>
              <a:lumOff val="35000"/>
            </a:schemeClr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>
              <a:lumMod val="65000"/>
              <a:lumOff val="35000"/>
            </a:schemeClr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ebapps.eso.bg/konchar-mm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MODERNIZATION AND EXPANSION OF SYSTEM TO SUPPORT THE MARKET</a:t>
            </a:r>
            <a:r>
              <a:rPr lang="hr-HR" dirty="0"/>
              <a:t> – EDUCATION FOR EXTERNAL USERS</a:t>
            </a:r>
          </a:p>
        </p:txBody>
      </p:sp>
    </p:spTree>
    <p:extLst>
      <p:ext uri="{BB962C8B-B14F-4D97-AF65-F5344CB8AC3E}">
        <p14:creationId xmlns:p14="http://schemas.microsoft.com/office/powerpoint/2010/main" val="5383739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Basic</a:t>
            </a:r>
            <a:r>
              <a:rPr lang="hr-HR" dirty="0"/>
              <a:t> data – Company </a:t>
            </a:r>
            <a:r>
              <a:rPr lang="hr-HR" dirty="0" err="1"/>
              <a:t>detail</a:t>
            </a:r>
            <a:r>
              <a:rPr lang="hr-HR" dirty="0"/>
              <a:t> - </a:t>
            </a:r>
            <a:r>
              <a:rPr lang="hr-HR" dirty="0" err="1"/>
              <a:t>Settings</a:t>
            </a:r>
            <a:endParaRPr lang="hr-HR" dirty="0"/>
          </a:p>
        </p:txBody>
      </p:sp>
      <p:pic>
        <p:nvPicPr>
          <p:cNvPr id="4" name="Content Placeholder 3"/>
          <p:cNvPicPr>
            <a:picLocks noGrp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84000" y="828000"/>
            <a:ext cx="11423650" cy="2833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3033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Basic</a:t>
            </a:r>
            <a:r>
              <a:rPr lang="hr-HR" dirty="0"/>
              <a:t> data – Company </a:t>
            </a:r>
            <a:r>
              <a:rPr lang="hr-HR" dirty="0" err="1"/>
              <a:t>detail</a:t>
            </a:r>
            <a:r>
              <a:rPr lang="hr-HR" dirty="0"/>
              <a:t> - </a:t>
            </a:r>
            <a:r>
              <a:rPr lang="hr-HR" dirty="0" err="1"/>
              <a:t>Auction</a:t>
            </a:r>
            <a:r>
              <a:rPr lang="hr-HR" dirty="0"/>
              <a:t> </a:t>
            </a:r>
            <a:r>
              <a:rPr lang="hr-HR" dirty="0" err="1"/>
              <a:t>roles</a:t>
            </a:r>
            <a:endParaRPr lang="hr-HR" dirty="0"/>
          </a:p>
        </p:txBody>
      </p:sp>
      <p:pic>
        <p:nvPicPr>
          <p:cNvPr id="4" name="Content Placeholder 3"/>
          <p:cNvPicPr>
            <a:picLocks noGrp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84000" y="1091136"/>
            <a:ext cx="11423650" cy="3138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7650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Basic</a:t>
            </a:r>
            <a:r>
              <a:rPr lang="hr-HR" dirty="0"/>
              <a:t> data – Company </a:t>
            </a:r>
            <a:r>
              <a:rPr lang="hr-HR" dirty="0" err="1"/>
              <a:t>detail</a:t>
            </a:r>
            <a:r>
              <a:rPr lang="hr-HR" dirty="0"/>
              <a:t> – </a:t>
            </a:r>
            <a:r>
              <a:rPr lang="hr-HR" dirty="0" err="1"/>
              <a:t>Banks</a:t>
            </a:r>
            <a:r>
              <a:rPr lang="hr-HR" dirty="0"/>
              <a:t> </a:t>
            </a:r>
            <a:r>
              <a:rPr lang="hr-HR" dirty="0" err="1"/>
              <a:t>and</a:t>
            </a:r>
            <a:r>
              <a:rPr lang="hr-HR" dirty="0"/>
              <a:t> </a:t>
            </a:r>
            <a:r>
              <a:rPr lang="hr-HR" dirty="0" err="1"/>
              <a:t>locations</a:t>
            </a:r>
            <a:endParaRPr lang="hr-HR" dirty="0"/>
          </a:p>
        </p:txBody>
      </p:sp>
      <p:pic>
        <p:nvPicPr>
          <p:cNvPr id="6" name="Content Placeholder 5"/>
          <p:cNvPicPr>
            <a:picLocks noGrp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84175" y="828000"/>
            <a:ext cx="11423650" cy="1862142"/>
          </a:xfrm>
          <a:prstGeom prst="rect">
            <a:avLst/>
          </a:prstGeom>
        </p:spPr>
      </p:pic>
      <p:pic>
        <p:nvPicPr>
          <p:cNvPr id="8" name="Content Placeholder 3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84000" y="2940266"/>
            <a:ext cx="11423650" cy="1667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787746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Basic</a:t>
            </a:r>
            <a:r>
              <a:rPr lang="hr-HR" dirty="0"/>
              <a:t> data – Company </a:t>
            </a:r>
            <a:r>
              <a:rPr lang="hr-HR" dirty="0" err="1"/>
              <a:t>detail</a:t>
            </a:r>
            <a:r>
              <a:rPr lang="hr-HR" dirty="0"/>
              <a:t> – </a:t>
            </a:r>
            <a:r>
              <a:rPr lang="hr-HR" dirty="0" err="1"/>
              <a:t>Balance</a:t>
            </a:r>
            <a:r>
              <a:rPr lang="hr-HR" dirty="0"/>
              <a:t> </a:t>
            </a:r>
            <a:r>
              <a:rPr lang="hr-HR" dirty="0" err="1"/>
              <a:t>group</a:t>
            </a:r>
            <a:r>
              <a:rPr lang="hr-HR" dirty="0"/>
              <a:t> </a:t>
            </a:r>
            <a:r>
              <a:rPr lang="hr-HR" dirty="0" err="1"/>
              <a:t>and</a:t>
            </a:r>
            <a:r>
              <a:rPr lang="hr-HR" dirty="0"/>
              <a:t> </a:t>
            </a:r>
            <a:r>
              <a:rPr lang="hr-HR" dirty="0" err="1"/>
              <a:t>delegations</a:t>
            </a:r>
            <a:endParaRPr lang="hr-HR" dirty="0"/>
          </a:p>
        </p:txBody>
      </p:sp>
      <p:pic>
        <p:nvPicPr>
          <p:cNvPr id="6" name="Content Placeholder 5"/>
          <p:cNvPicPr>
            <a:picLocks noGrp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84350" y="828000"/>
            <a:ext cx="11423650" cy="2438050"/>
          </a:xfrm>
          <a:prstGeom prst="rect">
            <a:avLst/>
          </a:prstGeom>
        </p:spPr>
      </p:pic>
      <p:pic>
        <p:nvPicPr>
          <p:cNvPr id="7" name="Content Placeholder 3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84175" y="3461046"/>
            <a:ext cx="11423650" cy="220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80861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Basic</a:t>
            </a:r>
            <a:r>
              <a:rPr lang="hr-HR" dirty="0"/>
              <a:t> data – Company </a:t>
            </a:r>
            <a:r>
              <a:rPr lang="hr-HR" dirty="0" err="1"/>
              <a:t>detail</a:t>
            </a:r>
            <a:r>
              <a:rPr lang="hr-HR" dirty="0"/>
              <a:t> - </a:t>
            </a:r>
            <a:r>
              <a:rPr lang="hr-HR" dirty="0" err="1"/>
              <a:t>Accounting</a:t>
            </a:r>
            <a:endParaRPr lang="hr-HR" dirty="0"/>
          </a:p>
        </p:txBody>
      </p:sp>
      <p:pic>
        <p:nvPicPr>
          <p:cNvPr id="5" name="Content Placeholder 4"/>
          <p:cNvPicPr>
            <a:picLocks noGrp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84350" y="888427"/>
            <a:ext cx="11423650" cy="1798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7788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Basic</a:t>
            </a:r>
            <a:r>
              <a:rPr lang="hr-HR" dirty="0"/>
              <a:t> data – </a:t>
            </a:r>
            <a:r>
              <a:rPr lang="hr-HR" dirty="0" err="1"/>
              <a:t>Balance</a:t>
            </a:r>
            <a:r>
              <a:rPr lang="hr-HR" dirty="0"/>
              <a:t> </a:t>
            </a:r>
            <a:r>
              <a:rPr lang="hr-HR" dirty="0" err="1"/>
              <a:t>groups</a:t>
            </a:r>
            <a:endParaRPr lang="hr-HR" dirty="0"/>
          </a:p>
        </p:txBody>
      </p:sp>
      <p:pic>
        <p:nvPicPr>
          <p:cNvPr id="4" name="Content Placeholder 3"/>
          <p:cNvPicPr>
            <a:picLocks noGrp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84000" y="828000"/>
            <a:ext cx="11423650" cy="2544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9048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Basic</a:t>
            </a:r>
            <a:r>
              <a:rPr lang="hr-HR" dirty="0"/>
              <a:t> data – </a:t>
            </a:r>
            <a:r>
              <a:rPr lang="hr-HR" dirty="0" err="1"/>
              <a:t>Balance</a:t>
            </a:r>
            <a:r>
              <a:rPr lang="hr-HR" dirty="0"/>
              <a:t> </a:t>
            </a:r>
            <a:r>
              <a:rPr lang="hr-HR" dirty="0" err="1"/>
              <a:t>group</a:t>
            </a:r>
            <a:r>
              <a:rPr lang="hr-HR" dirty="0"/>
              <a:t> </a:t>
            </a:r>
            <a:r>
              <a:rPr lang="hr-HR" dirty="0" err="1"/>
              <a:t>detail</a:t>
            </a:r>
            <a:endParaRPr lang="hr-HR" dirty="0"/>
          </a:p>
        </p:txBody>
      </p:sp>
      <p:pic>
        <p:nvPicPr>
          <p:cNvPr id="4" name="Content Placeholder 3"/>
          <p:cNvPicPr>
            <a:picLocks noGrp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00" y="828000"/>
            <a:ext cx="8611063" cy="4220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0183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Basic</a:t>
            </a:r>
            <a:r>
              <a:rPr lang="hr-HR" dirty="0"/>
              <a:t> data – </a:t>
            </a:r>
            <a:r>
              <a:rPr lang="hr-HR" dirty="0" err="1"/>
              <a:t>Balance</a:t>
            </a:r>
            <a:r>
              <a:rPr lang="hr-HR" dirty="0"/>
              <a:t> </a:t>
            </a:r>
            <a:r>
              <a:rPr lang="hr-HR" dirty="0" err="1"/>
              <a:t>group</a:t>
            </a:r>
            <a:r>
              <a:rPr lang="hr-HR" dirty="0"/>
              <a:t> </a:t>
            </a:r>
            <a:r>
              <a:rPr lang="hr-HR" dirty="0" err="1"/>
              <a:t>detail</a:t>
            </a:r>
            <a:endParaRPr lang="hr-HR" dirty="0"/>
          </a:p>
        </p:txBody>
      </p:sp>
      <p:pic>
        <p:nvPicPr>
          <p:cNvPr id="8" name="Content Placeholder 7"/>
          <p:cNvPicPr>
            <a:picLocks noGrp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84000" y="702846"/>
            <a:ext cx="11423650" cy="1896566"/>
          </a:xfrm>
          <a:prstGeom prst="rect">
            <a:avLst/>
          </a:prstGeom>
        </p:spPr>
      </p:pic>
      <p:pic>
        <p:nvPicPr>
          <p:cNvPr id="11" name="Content Placeholder 6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84000" y="2599412"/>
            <a:ext cx="11423650" cy="1867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Content Placeholder 8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384000" y="4466919"/>
            <a:ext cx="11423650" cy="1646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096582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Basic</a:t>
            </a:r>
            <a:r>
              <a:rPr lang="hr-HR" dirty="0"/>
              <a:t> data - </a:t>
            </a:r>
            <a:r>
              <a:rPr lang="hr-HR" dirty="0" err="1"/>
              <a:t>Users</a:t>
            </a:r>
            <a:endParaRPr lang="hr-HR" dirty="0"/>
          </a:p>
        </p:txBody>
      </p:sp>
      <p:pic>
        <p:nvPicPr>
          <p:cNvPr id="4" name="Content Placeholder 3"/>
          <p:cNvPicPr>
            <a:picLocks noGrp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84350" y="828000"/>
            <a:ext cx="11423650" cy="253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2000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Basic</a:t>
            </a:r>
            <a:r>
              <a:rPr lang="hr-HR" dirty="0"/>
              <a:t> data – </a:t>
            </a:r>
            <a:r>
              <a:rPr lang="hr-HR" dirty="0" err="1"/>
              <a:t>User</a:t>
            </a:r>
            <a:r>
              <a:rPr lang="hr-HR" dirty="0"/>
              <a:t> </a:t>
            </a:r>
            <a:r>
              <a:rPr lang="hr-HR" dirty="0" err="1"/>
              <a:t>detail</a:t>
            </a:r>
            <a:r>
              <a:rPr lang="hr-HR" dirty="0"/>
              <a:t> </a:t>
            </a:r>
          </a:p>
        </p:txBody>
      </p:sp>
      <p:pic>
        <p:nvPicPr>
          <p:cNvPr id="4" name="Content Placeholder 3"/>
          <p:cNvPicPr>
            <a:picLocks noGrp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84175" y="899178"/>
            <a:ext cx="11423650" cy="5400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408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hr-HR" dirty="0"/>
              <a:t>System </a:t>
            </a:r>
            <a:r>
              <a:rPr lang="hr-HR" dirty="0" err="1"/>
              <a:t>access</a:t>
            </a:r>
            <a:endParaRPr lang="hr-HR" dirty="0"/>
          </a:p>
          <a:p>
            <a:r>
              <a:rPr lang="hr-HR" dirty="0" err="1"/>
              <a:t>Basic</a:t>
            </a:r>
            <a:r>
              <a:rPr lang="hr-HR" dirty="0"/>
              <a:t> data</a:t>
            </a:r>
          </a:p>
          <a:p>
            <a:r>
              <a:rPr lang="hr-HR" dirty="0"/>
              <a:t>CTR </a:t>
            </a:r>
            <a:r>
              <a:rPr lang="hr-HR" dirty="0" err="1" smtClean="0"/>
              <a:t>auctions</a:t>
            </a:r>
            <a:endParaRPr lang="hr-HR" dirty="0" smtClean="0"/>
          </a:p>
          <a:p>
            <a:r>
              <a:rPr lang="hr-HR" dirty="0" err="1" smtClean="0"/>
              <a:t>Scheduling</a:t>
            </a:r>
            <a:endParaRPr lang="hr-HR" dirty="0"/>
          </a:p>
          <a:p>
            <a:r>
              <a:rPr lang="hr-HR" dirty="0" err="1"/>
              <a:t>Balancing</a:t>
            </a:r>
            <a:endParaRPr lang="hr-HR" dirty="0"/>
          </a:p>
          <a:p>
            <a:r>
              <a:rPr lang="hr-HR" dirty="0" err="1" smtClean="0"/>
              <a:t>Settlement</a:t>
            </a:r>
            <a:endParaRPr lang="hr-HR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Content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252376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Basic</a:t>
            </a:r>
            <a:r>
              <a:rPr lang="hr-HR" dirty="0"/>
              <a:t> data – </a:t>
            </a:r>
            <a:r>
              <a:rPr lang="hr-HR" dirty="0" err="1"/>
              <a:t>User</a:t>
            </a:r>
            <a:r>
              <a:rPr lang="hr-HR" dirty="0"/>
              <a:t> </a:t>
            </a:r>
            <a:r>
              <a:rPr lang="hr-HR" dirty="0" err="1"/>
              <a:t>detail</a:t>
            </a:r>
            <a:r>
              <a:rPr lang="hr-HR" dirty="0"/>
              <a:t> – Company </a:t>
            </a:r>
            <a:r>
              <a:rPr lang="hr-HR" dirty="0" err="1"/>
              <a:t>roles</a:t>
            </a:r>
            <a:endParaRPr lang="hr-HR" dirty="0"/>
          </a:p>
        </p:txBody>
      </p:sp>
      <p:pic>
        <p:nvPicPr>
          <p:cNvPr id="4" name="Content Placeholder 3"/>
          <p:cNvPicPr>
            <a:picLocks noGrp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84000" y="828000"/>
            <a:ext cx="11423650" cy="4289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68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Basic</a:t>
            </a:r>
            <a:r>
              <a:rPr lang="hr-HR" dirty="0"/>
              <a:t> data – Power </a:t>
            </a:r>
            <a:r>
              <a:rPr lang="hr-HR" dirty="0" err="1"/>
              <a:t>plants</a:t>
            </a:r>
            <a:endParaRPr lang="hr-HR" dirty="0"/>
          </a:p>
        </p:txBody>
      </p:sp>
      <p:pic>
        <p:nvPicPr>
          <p:cNvPr id="4" name="Content Placeholder 3"/>
          <p:cNvPicPr>
            <a:picLocks noGrp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84175" y="943642"/>
            <a:ext cx="11423650" cy="5312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491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Basic</a:t>
            </a:r>
            <a:r>
              <a:rPr lang="hr-HR" dirty="0"/>
              <a:t> data – </a:t>
            </a:r>
            <a:r>
              <a:rPr lang="hr-HR" dirty="0" err="1"/>
              <a:t>Generators</a:t>
            </a:r>
            <a:endParaRPr lang="hr-HR" dirty="0"/>
          </a:p>
        </p:txBody>
      </p:sp>
      <p:pic>
        <p:nvPicPr>
          <p:cNvPr id="6" name="Content Placeholder 5"/>
          <p:cNvPicPr>
            <a:picLocks noGrp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84175" y="906760"/>
            <a:ext cx="11423650" cy="5385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4835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Basic</a:t>
            </a:r>
            <a:r>
              <a:rPr lang="hr-HR" dirty="0"/>
              <a:t> data – </a:t>
            </a:r>
            <a:r>
              <a:rPr lang="hr-HR" dirty="0" err="1"/>
              <a:t>Pumps</a:t>
            </a:r>
            <a:endParaRPr lang="hr-HR" dirty="0"/>
          </a:p>
        </p:txBody>
      </p:sp>
      <p:pic>
        <p:nvPicPr>
          <p:cNvPr id="4" name="Content Placeholder 3"/>
          <p:cNvPicPr>
            <a:picLocks noGrp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84175" y="943642"/>
            <a:ext cx="11423650" cy="5312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0837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Basic</a:t>
            </a:r>
            <a:r>
              <a:rPr lang="hr-HR" dirty="0"/>
              <a:t> data – </a:t>
            </a:r>
            <a:r>
              <a:rPr lang="hr-HR" dirty="0" err="1"/>
              <a:t>Metering</a:t>
            </a:r>
            <a:r>
              <a:rPr lang="hr-HR" dirty="0"/>
              <a:t> </a:t>
            </a:r>
            <a:r>
              <a:rPr lang="hr-HR" dirty="0" err="1"/>
              <a:t>points</a:t>
            </a:r>
            <a:endParaRPr lang="hr-HR" dirty="0"/>
          </a:p>
        </p:txBody>
      </p:sp>
      <p:pic>
        <p:nvPicPr>
          <p:cNvPr id="6" name="Content Placeholder 5"/>
          <p:cNvPicPr>
            <a:picLocks noGrp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84175" y="918403"/>
            <a:ext cx="11423650" cy="5362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4266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Basic</a:t>
            </a:r>
            <a:r>
              <a:rPr lang="hr-HR" dirty="0"/>
              <a:t> data – </a:t>
            </a:r>
            <a:r>
              <a:rPr lang="hr-HR" dirty="0" err="1"/>
              <a:t>Active</a:t>
            </a:r>
            <a:r>
              <a:rPr lang="hr-HR" dirty="0"/>
              <a:t> </a:t>
            </a:r>
            <a:r>
              <a:rPr lang="hr-HR" dirty="0" err="1"/>
              <a:t>users</a:t>
            </a:r>
            <a:endParaRPr lang="hr-HR" dirty="0"/>
          </a:p>
        </p:txBody>
      </p:sp>
      <p:pic>
        <p:nvPicPr>
          <p:cNvPr id="4" name="Content Placeholder 3"/>
          <p:cNvPicPr>
            <a:picLocks noGrp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84000" y="828000"/>
            <a:ext cx="11423650" cy="3056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4840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hr-HR" dirty="0" err="1"/>
              <a:t>Auction</a:t>
            </a:r>
            <a:r>
              <a:rPr lang="hr-HR" dirty="0"/>
              <a:t> </a:t>
            </a:r>
            <a:r>
              <a:rPr lang="hr-HR" dirty="0" err="1"/>
              <a:t>type</a:t>
            </a:r>
            <a:r>
              <a:rPr lang="hr-HR" dirty="0"/>
              <a:t>:</a:t>
            </a:r>
          </a:p>
          <a:p>
            <a:r>
              <a:rPr lang="hr-HR" dirty="0" err="1"/>
              <a:t>Yearly</a:t>
            </a:r>
            <a:endParaRPr lang="hr-HR" dirty="0"/>
          </a:p>
          <a:p>
            <a:r>
              <a:rPr lang="hr-HR" dirty="0" err="1"/>
              <a:t>Monthly</a:t>
            </a:r>
            <a:endParaRPr lang="hr-HR" dirty="0"/>
          </a:p>
          <a:p>
            <a:r>
              <a:rPr lang="hr-HR" dirty="0"/>
              <a:t>Daily</a:t>
            </a:r>
          </a:p>
          <a:p>
            <a:r>
              <a:rPr lang="hr-HR" dirty="0" err="1"/>
              <a:t>Intraday</a:t>
            </a:r>
            <a:endParaRPr lang="hr-HR" dirty="0"/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r>
              <a:rPr lang="hr-HR" dirty="0" err="1"/>
              <a:t>Auction</a:t>
            </a:r>
            <a:r>
              <a:rPr lang="hr-HR" dirty="0"/>
              <a:t> </a:t>
            </a:r>
            <a:r>
              <a:rPr lang="hr-HR" dirty="0" err="1"/>
              <a:t>states</a:t>
            </a:r>
            <a:r>
              <a:rPr lang="hr-HR" dirty="0"/>
              <a:t>:</a:t>
            </a:r>
          </a:p>
          <a:p>
            <a:r>
              <a:rPr lang="hr-HR" dirty="0" err="1"/>
              <a:t>Visible</a:t>
            </a:r>
            <a:r>
              <a:rPr lang="hr-HR" dirty="0"/>
              <a:t> - </a:t>
            </a:r>
            <a:r>
              <a:rPr lang="hr-HR" dirty="0" err="1"/>
              <a:t>auction</a:t>
            </a:r>
            <a:r>
              <a:rPr lang="hr-HR" dirty="0"/>
              <a:t> </a:t>
            </a:r>
            <a:r>
              <a:rPr lang="hr-HR" dirty="0" err="1"/>
              <a:t>is</a:t>
            </a:r>
            <a:r>
              <a:rPr lang="hr-HR" dirty="0"/>
              <a:t> </a:t>
            </a:r>
            <a:r>
              <a:rPr lang="hr-HR" dirty="0" err="1"/>
              <a:t>visible</a:t>
            </a:r>
            <a:r>
              <a:rPr lang="hr-HR" dirty="0"/>
              <a:t> to </a:t>
            </a:r>
            <a:r>
              <a:rPr lang="hr-HR" dirty="0" err="1"/>
              <a:t>traders</a:t>
            </a:r>
            <a:endParaRPr lang="hr-HR" dirty="0"/>
          </a:p>
          <a:p>
            <a:r>
              <a:rPr lang="hr-HR" dirty="0"/>
              <a:t>Open for </a:t>
            </a:r>
            <a:r>
              <a:rPr lang="hr-HR" dirty="0" err="1"/>
              <a:t>bids</a:t>
            </a:r>
            <a:r>
              <a:rPr lang="hr-HR" dirty="0"/>
              <a:t> – </a:t>
            </a:r>
            <a:r>
              <a:rPr lang="hr-HR" dirty="0" err="1"/>
              <a:t>trader</a:t>
            </a:r>
            <a:r>
              <a:rPr lang="hr-HR" dirty="0"/>
              <a:t> </a:t>
            </a:r>
            <a:r>
              <a:rPr lang="hr-HR" dirty="0" err="1"/>
              <a:t>can</a:t>
            </a:r>
            <a:r>
              <a:rPr lang="hr-HR" dirty="0"/>
              <a:t> </a:t>
            </a:r>
            <a:r>
              <a:rPr lang="hr-HR" dirty="0" err="1"/>
              <a:t>enter</a:t>
            </a:r>
            <a:r>
              <a:rPr lang="hr-HR" dirty="0"/>
              <a:t> </a:t>
            </a:r>
            <a:r>
              <a:rPr lang="hr-HR" dirty="0" err="1"/>
              <a:t>the</a:t>
            </a:r>
            <a:r>
              <a:rPr lang="hr-HR" dirty="0"/>
              <a:t> </a:t>
            </a:r>
            <a:r>
              <a:rPr lang="hr-HR" dirty="0" err="1"/>
              <a:t>bids</a:t>
            </a:r>
            <a:endParaRPr lang="hr-HR" dirty="0"/>
          </a:p>
          <a:p>
            <a:r>
              <a:rPr lang="hr-HR" dirty="0" err="1"/>
              <a:t>Closed</a:t>
            </a:r>
            <a:r>
              <a:rPr lang="hr-HR" dirty="0"/>
              <a:t> for </a:t>
            </a:r>
            <a:r>
              <a:rPr lang="hr-HR" dirty="0" err="1"/>
              <a:t>bids</a:t>
            </a:r>
            <a:r>
              <a:rPr lang="hr-HR" dirty="0"/>
              <a:t> – </a:t>
            </a:r>
            <a:r>
              <a:rPr lang="hr-HR" dirty="0" err="1"/>
              <a:t>trader</a:t>
            </a:r>
            <a:r>
              <a:rPr lang="hr-HR" dirty="0"/>
              <a:t> </a:t>
            </a:r>
            <a:r>
              <a:rPr lang="hr-HR" dirty="0" err="1"/>
              <a:t>can</a:t>
            </a:r>
            <a:r>
              <a:rPr lang="hr-HR" dirty="0"/>
              <a:t> no </a:t>
            </a:r>
            <a:r>
              <a:rPr lang="hr-HR" dirty="0" err="1"/>
              <a:t>longer</a:t>
            </a:r>
            <a:r>
              <a:rPr lang="hr-HR" dirty="0"/>
              <a:t> </a:t>
            </a:r>
            <a:r>
              <a:rPr lang="hr-HR" dirty="0" err="1"/>
              <a:t>bid</a:t>
            </a:r>
            <a:endParaRPr lang="hr-HR" dirty="0"/>
          </a:p>
          <a:p>
            <a:r>
              <a:rPr lang="hr-HR" dirty="0" err="1"/>
              <a:t>Sorting</a:t>
            </a:r>
            <a:r>
              <a:rPr lang="hr-HR" dirty="0"/>
              <a:t> </a:t>
            </a:r>
            <a:r>
              <a:rPr lang="hr-HR" dirty="0" err="1"/>
              <a:t>done</a:t>
            </a:r>
            <a:r>
              <a:rPr lang="hr-HR" dirty="0"/>
              <a:t> – </a:t>
            </a:r>
            <a:r>
              <a:rPr lang="hr-HR" dirty="0" err="1"/>
              <a:t>bids</a:t>
            </a:r>
            <a:r>
              <a:rPr lang="hr-HR" dirty="0"/>
              <a:t> are </a:t>
            </a:r>
            <a:r>
              <a:rPr lang="hr-HR" dirty="0" err="1"/>
              <a:t>sorted</a:t>
            </a:r>
            <a:endParaRPr lang="hr-HR" dirty="0"/>
          </a:p>
          <a:p>
            <a:r>
              <a:rPr lang="hr-HR" dirty="0" err="1"/>
              <a:t>Results</a:t>
            </a:r>
            <a:r>
              <a:rPr lang="hr-HR" dirty="0"/>
              <a:t> </a:t>
            </a:r>
            <a:r>
              <a:rPr lang="hr-HR" dirty="0" err="1"/>
              <a:t>published</a:t>
            </a:r>
            <a:r>
              <a:rPr lang="hr-HR" dirty="0"/>
              <a:t> – </a:t>
            </a:r>
            <a:r>
              <a:rPr lang="hr-HR" dirty="0" err="1"/>
              <a:t>results</a:t>
            </a:r>
            <a:r>
              <a:rPr lang="hr-HR" dirty="0"/>
              <a:t> are </a:t>
            </a:r>
            <a:r>
              <a:rPr lang="hr-HR" dirty="0" err="1"/>
              <a:t>published</a:t>
            </a:r>
            <a:r>
              <a:rPr lang="hr-HR" dirty="0"/>
              <a:t> </a:t>
            </a:r>
            <a:r>
              <a:rPr lang="hr-HR" dirty="0" err="1"/>
              <a:t>and</a:t>
            </a:r>
            <a:r>
              <a:rPr lang="hr-HR" dirty="0"/>
              <a:t> ECAN </a:t>
            </a:r>
            <a:r>
              <a:rPr lang="hr-HR" dirty="0" err="1"/>
              <a:t>documents</a:t>
            </a:r>
            <a:r>
              <a:rPr lang="hr-HR" dirty="0"/>
              <a:t> are </a:t>
            </a:r>
            <a:r>
              <a:rPr lang="hr-HR" dirty="0" err="1"/>
              <a:t>sent</a:t>
            </a:r>
            <a:r>
              <a:rPr lang="hr-HR" dirty="0"/>
              <a:t> to </a:t>
            </a:r>
            <a:r>
              <a:rPr lang="hr-HR" dirty="0" err="1"/>
              <a:t>traders</a:t>
            </a:r>
            <a:endParaRPr lang="hr-HR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CTR </a:t>
            </a:r>
            <a:r>
              <a:rPr lang="hr-HR" dirty="0" err="1"/>
              <a:t>auctions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6795094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CTR </a:t>
            </a:r>
            <a:r>
              <a:rPr lang="hr-HR" dirty="0" err="1"/>
              <a:t>auctions</a:t>
            </a:r>
            <a:r>
              <a:rPr lang="hr-HR" dirty="0"/>
              <a:t> – </a:t>
            </a:r>
            <a:r>
              <a:rPr lang="hr-HR" dirty="0" err="1"/>
              <a:t>Auction</a:t>
            </a:r>
            <a:r>
              <a:rPr lang="hr-HR" dirty="0"/>
              <a:t> list</a:t>
            </a:r>
          </a:p>
        </p:txBody>
      </p:sp>
      <p:pic>
        <p:nvPicPr>
          <p:cNvPr id="4" name="Content Placeholder 3"/>
          <p:cNvPicPr>
            <a:picLocks noGrp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84350" y="828000"/>
            <a:ext cx="11423650" cy="3128650"/>
          </a:xfrm>
          <a:prstGeom prst="rect">
            <a:avLst/>
          </a:prstGeom>
        </p:spPr>
      </p:pic>
      <p:pic>
        <p:nvPicPr>
          <p:cNvPr id="5" name="Content Placeholder 3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84000" y="4098757"/>
            <a:ext cx="11423650" cy="1911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970219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CTR </a:t>
            </a:r>
            <a:r>
              <a:rPr lang="hr-HR" dirty="0" err="1"/>
              <a:t>auctions</a:t>
            </a:r>
            <a:r>
              <a:rPr lang="hr-HR" dirty="0"/>
              <a:t> – </a:t>
            </a:r>
            <a:r>
              <a:rPr lang="hr-HR" dirty="0" err="1"/>
              <a:t>Auction</a:t>
            </a:r>
            <a:r>
              <a:rPr lang="hr-HR" dirty="0"/>
              <a:t> </a:t>
            </a:r>
            <a:r>
              <a:rPr lang="hr-HR" dirty="0" err="1"/>
              <a:t>detail</a:t>
            </a:r>
            <a:endParaRPr lang="hr-HR" dirty="0"/>
          </a:p>
        </p:txBody>
      </p:sp>
      <p:pic>
        <p:nvPicPr>
          <p:cNvPr id="8" name="Content Placeholder 7"/>
          <p:cNvPicPr>
            <a:picLocks noGrp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84175" y="881680"/>
            <a:ext cx="11423650" cy="5435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8159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CTR </a:t>
            </a:r>
            <a:r>
              <a:rPr lang="hr-HR" dirty="0" err="1"/>
              <a:t>auctions</a:t>
            </a:r>
            <a:r>
              <a:rPr lang="hr-HR" dirty="0"/>
              <a:t> – </a:t>
            </a:r>
            <a:r>
              <a:rPr lang="hr-HR" dirty="0" err="1"/>
              <a:t>Product</a:t>
            </a:r>
            <a:endParaRPr lang="hr-HR" dirty="0"/>
          </a:p>
        </p:txBody>
      </p:sp>
      <p:pic>
        <p:nvPicPr>
          <p:cNvPr id="6" name="Content Placeholder 5"/>
          <p:cNvPicPr>
            <a:picLocks noGrp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84175" y="893062"/>
            <a:ext cx="11423650" cy="541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211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u="sng" dirty="0">
                <a:hlinkClick r:id="rId2"/>
              </a:rPr>
              <a:t>https://webapps.eso.bg/konchar-mms</a:t>
            </a:r>
            <a:r>
              <a:rPr lang="en-GB" dirty="0"/>
              <a:t> </a:t>
            </a:r>
            <a:endParaRPr lang="hr-HR" dirty="0"/>
          </a:p>
          <a:p>
            <a:endParaRPr lang="hr-HR" dirty="0"/>
          </a:p>
          <a:p>
            <a:endParaRPr lang="hr-HR" dirty="0"/>
          </a:p>
          <a:p>
            <a:endParaRPr lang="hr-HR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System </a:t>
            </a:r>
            <a:r>
              <a:rPr lang="hr-HR" dirty="0" err="1"/>
              <a:t>access</a:t>
            </a:r>
            <a:endParaRPr lang="hr-H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489" y="1688050"/>
            <a:ext cx="5476875" cy="3200400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4"/>
          <a:stretch>
            <a:fillRect/>
          </a:stretch>
        </p:blipFill>
        <p:spPr>
          <a:xfrm>
            <a:off x="697489" y="1334550"/>
            <a:ext cx="5796280" cy="31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1215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CTR </a:t>
            </a:r>
            <a:r>
              <a:rPr lang="hr-HR" dirty="0" err="1"/>
              <a:t>auctions</a:t>
            </a:r>
            <a:r>
              <a:rPr lang="hr-HR" dirty="0"/>
              <a:t> – </a:t>
            </a:r>
            <a:r>
              <a:rPr lang="hr-HR" dirty="0" err="1"/>
              <a:t>Product</a:t>
            </a:r>
            <a:endParaRPr lang="hr-HR" dirty="0"/>
          </a:p>
        </p:txBody>
      </p:sp>
      <p:pic>
        <p:nvPicPr>
          <p:cNvPr id="4" name="Content Placeholder 3"/>
          <p:cNvPicPr>
            <a:picLocks noGrp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84175" y="902144"/>
            <a:ext cx="11423650" cy="539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4810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CTR </a:t>
            </a:r>
            <a:r>
              <a:rPr lang="hr-HR" dirty="0" err="1"/>
              <a:t>auctions</a:t>
            </a:r>
            <a:r>
              <a:rPr lang="hr-HR" dirty="0"/>
              <a:t> – </a:t>
            </a:r>
            <a:r>
              <a:rPr lang="hr-HR" dirty="0" err="1"/>
              <a:t>Bids</a:t>
            </a:r>
            <a:endParaRPr lang="hr-HR" dirty="0"/>
          </a:p>
        </p:txBody>
      </p:sp>
      <p:pic>
        <p:nvPicPr>
          <p:cNvPr id="4" name="Content Placeholder 3"/>
          <p:cNvPicPr>
            <a:picLocks noGrp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450677" y="828000"/>
            <a:ext cx="11423650" cy="2594566"/>
          </a:xfrm>
          <a:prstGeom prst="rect">
            <a:avLst/>
          </a:prstGeom>
        </p:spPr>
      </p:pic>
      <p:pic>
        <p:nvPicPr>
          <p:cNvPr id="6" name="Content Placeholder 3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50677" y="3586752"/>
            <a:ext cx="11423650" cy="2369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421200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CTR </a:t>
            </a:r>
            <a:r>
              <a:rPr lang="hr-HR" dirty="0" err="1"/>
              <a:t>auctions</a:t>
            </a:r>
            <a:r>
              <a:rPr lang="hr-HR" dirty="0"/>
              <a:t> – </a:t>
            </a:r>
            <a:r>
              <a:rPr lang="hr-HR" dirty="0" err="1"/>
              <a:t>Yearly</a:t>
            </a:r>
            <a:r>
              <a:rPr lang="hr-HR" dirty="0"/>
              <a:t> </a:t>
            </a:r>
            <a:r>
              <a:rPr lang="hr-HR" dirty="0" err="1"/>
              <a:t>and</a:t>
            </a:r>
            <a:r>
              <a:rPr lang="hr-HR" dirty="0"/>
              <a:t> </a:t>
            </a:r>
            <a:r>
              <a:rPr lang="hr-HR" dirty="0" err="1"/>
              <a:t>mothly</a:t>
            </a:r>
            <a:r>
              <a:rPr lang="hr-HR" dirty="0"/>
              <a:t> </a:t>
            </a:r>
            <a:r>
              <a:rPr lang="hr-HR" dirty="0" err="1"/>
              <a:t>bid</a:t>
            </a:r>
            <a:endParaRPr lang="hr-HR" dirty="0"/>
          </a:p>
        </p:txBody>
      </p:sp>
      <p:pic>
        <p:nvPicPr>
          <p:cNvPr id="4" name="Content Placeholder 3"/>
          <p:cNvPicPr>
            <a:picLocks noGrp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458990" y="769618"/>
            <a:ext cx="11423650" cy="388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4129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CTR </a:t>
            </a:r>
            <a:r>
              <a:rPr lang="hr-HR" dirty="0" err="1"/>
              <a:t>auctions</a:t>
            </a:r>
            <a:r>
              <a:rPr lang="hr-HR" dirty="0"/>
              <a:t> – Daily </a:t>
            </a:r>
            <a:r>
              <a:rPr lang="hr-HR" dirty="0" err="1"/>
              <a:t>bid</a:t>
            </a:r>
            <a:endParaRPr lang="hr-HR" dirty="0"/>
          </a:p>
        </p:txBody>
      </p:sp>
      <p:pic>
        <p:nvPicPr>
          <p:cNvPr id="7" name="Content Placeholder 6"/>
          <p:cNvPicPr>
            <a:picLocks noGrp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84175" y="978785"/>
            <a:ext cx="11423650" cy="5241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6054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CTR </a:t>
            </a:r>
            <a:r>
              <a:rPr lang="hr-HR" dirty="0" err="1"/>
              <a:t>auctions</a:t>
            </a:r>
            <a:r>
              <a:rPr lang="hr-HR" dirty="0"/>
              <a:t> – </a:t>
            </a:r>
            <a:r>
              <a:rPr lang="hr-HR" dirty="0" err="1"/>
              <a:t>Intraday</a:t>
            </a:r>
            <a:r>
              <a:rPr lang="hr-HR" dirty="0"/>
              <a:t> </a:t>
            </a:r>
            <a:r>
              <a:rPr lang="hr-HR" dirty="0" err="1"/>
              <a:t>bid</a:t>
            </a:r>
            <a:endParaRPr lang="hr-HR" dirty="0"/>
          </a:p>
        </p:txBody>
      </p:sp>
      <p:pic>
        <p:nvPicPr>
          <p:cNvPr id="6" name="Content Placeholder 5"/>
          <p:cNvPicPr>
            <a:picLocks noGrp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84175" y="903977"/>
            <a:ext cx="11423650" cy="5391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8733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CTR </a:t>
            </a:r>
            <a:r>
              <a:rPr lang="hr-HR" dirty="0" err="1"/>
              <a:t>auctions</a:t>
            </a:r>
            <a:r>
              <a:rPr lang="hr-HR" dirty="0"/>
              <a:t> – </a:t>
            </a:r>
            <a:r>
              <a:rPr lang="hr-HR" dirty="0" err="1"/>
              <a:t>Intraday</a:t>
            </a:r>
            <a:r>
              <a:rPr lang="hr-HR" dirty="0"/>
              <a:t> </a:t>
            </a:r>
            <a:r>
              <a:rPr lang="hr-HR" dirty="0" err="1"/>
              <a:t>bids</a:t>
            </a:r>
            <a:endParaRPr lang="hr-HR" dirty="0"/>
          </a:p>
        </p:txBody>
      </p:sp>
      <p:pic>
        <p:nvPicPr>
          <p:cNvPr id="4" name="Content Placeholder 3"/>
          <p:cNvPicPr>
            <a:picLocks noGrp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84350" y="828000"/>
            <a:ext cx="11423650" cy="4387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6392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CTR </a:t>
            </a:r>
            <a:r>
              <a:rPr lang="hr-HR" dirty="0" err="1"/>
              <a:t>auctions</a:t>
            </a:r>
            <a:r>
              <a:rPr lang="hr-HR" dirty="0"/>
              <a:t> – </a:t>
            </a:r>
            <a:r>
              <a:rPr lang="hr-HR" dirty="0" err="1"/>
              <a:t>Filling</a:t>
            </a:r>
            <a:r>
              <a:rPr lang="hr-HR" dirty="0"/>
              <a:t> </a:t>
            </a:r>
            <a:r>
              <a:rPr lang="hr-HR" dirty="0" err="1"/>
              <a:t>bid</a:t>
            </a:r>
            <a:r>
              <a:rPr lang="hr-HR" dirty="0"/>
              <a:t> </a:t>
            </a:r>
            <a:r>
              <a:rPr lang="hr-HR" dirty="0" err="1"/>
              <a:t>with</a:t>
            </a:r>
            <a:r>
              <a:rPr lang="hr-HR" dirty="0"/>
              <a:t> </a:t>
            </a:r>
            <a:r>
              <a:rPr lang="hr-HR" dirty="0" err="1"/>
              <a:t>xls</a:t>
            </a:r>
            <a:r>
              <a:rPr lang="hr-HR" dirty="0"/>
              <a:t> file</a:t>
            </a:r>
          </a:p>
        </p:txBody>
      </p:sp>
      <p:pic>
        <p:nvPicPr>
          <p:cNvPr id="4" name="Content Placeholder 3"/>
          <p:cNvPicPr>
            <a:picLocks noGrp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84000" y="1052585"/>
            <a:ext cx="2752725" cy="3514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3803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Offered price cannot be less than auction minimal price</a:t>
            </a:r>
            <a:endParaRPr lang="hr-HR" dirty="0"/>
          </a:p>
          <a:p>
            <a:pPr lvl="0"/>
            <a:r>
              <a:rPr lang="en-US" dirty="0"/>
              <a:t>Requested amount can not be larger than ATC</a:t>
            </a:r>
            <a:endParaRPr lang="hr-HR" dirty="0"/>
          </a:p>
          <a:p>
            <a:pPr lvl="0"/>
            <a:r>
              <a:rPr lang="en-US" dirty="0"/>
              <a:t>Sum of all bid cannot be larger than ATC</a:t>
            </a:r>
            <a:endParaRPr lang="hr-HR" dirty="0"/>
          </a:p>
          <a:p>
            <a:pPr lvl="0"/>
            <a:r>
              <a:rPr lang="en-US" dirty="0"/>
              <a:t>Number of bids cannot exceed the limit defined in the auction</a:t>
            </a:r>
            <a:endParaRPr lang="hr-HR" dirty="0"/>
          </a:p>
          <a:p>
            <a:pPr lvl="0"/>
            <a:r>
              <a:rPr lang="en-US" dirty="0"/>
              <a:t>All or nothing bids must be allowed in corresponding auction</a:t>
            </a:r>
            <a:endParaRPr lang="hr-HR" dirty="0"/>
          </a:p>
          <a:p>
            <a:pPr lvl="0"/>
            <a:r>
              <a:rPr lang="hr-HR" dirty="0" err="1"/>
              <a:t>There</a:t>
            </a:r>
            <a:r>
              <a:rPr lang="hr-HR" dirty="0"/>
              <a:t> must </a:t>
            </a:r>
            <a:r>
              <a:rPr lang="hr-HR" dirty="0" err="1"/>
              <a:t>be</a:t>
            </a:r>
            <a:r>
              <a:rPr lang="hr-HR" dirty="0"/>
              <a:t> no </a:t>
            </a:r>
            <a:r>
              <a:rPr lang="hr-HR" dirty="0" err="1"/>
              <a:t>unpaid</a:t>
            </a:r>
            <a:r>
              <a:rPr lang="hr-HR" dirty="0"/>
              <a:t> </a:t>
            </a:r>
            <a:r>
              <a:rPr lang="hr-HR" dirty="0" err="1"/>
              <a:t>invoices</a:t>
            </a:r>
            <a:r>
              <a:rPr lang="hr-HR" dirty="0"/>
              <a:t> </a:t>
            </a:r>
            <a:r>
              <a:rPr lang="hr-HR" dirty="0" err="1"/>
              <a:t>from</a:t>
            </a:r>
            <a:r>
              <a:rPr lang="hr-HR" dirty="0"/>
              <a:t> </a:t>
            </a:r>
            <a:r>
              <a:rPr lang="hr-HR" dirty="0" err="1"/>
              <a:t>the</a:t>
            </a:r>
            <a:r>
              <a:rPr lang="hr-HR" dirty="0"/>
              <a:t> </a:t>
            </a:r>
            <a:r>
              <a:rPr lang="hr-HR" dirty="0" err="1"/>
              <a:t>previous</a:t>
            </a:r>
            <a:r>
              <a:rPr lang="hr-HR" dirty="0"/>
              <a:t> </a:t>
            </a:r>
            <a:r>
              <a:rPr lang="hr-HR" dirty="0" err="1"/>
              <a:t>months</a:t>
            </a:r>
            <a:endParaRPr lang="hr-HR" dirty="0"/>
          </a:p>
          <a:p>
            <a:endParaRPr lang="hr-HR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CTR </a:t>
            </a:r>
            <a:r>
              <a:rPr lang="hr-HR" dirty="0" err="1"/>
              <a:t>auctions</a:t>
            </a:r>
            <a:r>
              <a:rPr lang="hr-HR" dirty="0"/>
              <a:t> – </a:t>
            </a:r>
            <a:r>
              <a:rPr lang="hr-HR" dirty="0" err="1"/>
              <a:t>Bid</a:t>
            </a:r>
            <a:r>
              <a:rPr lang="hr-HR" dirty="0"/>
              <a:t> </a:t>
            </a:r>
            <a:r>
              <a:rPr lang="hr-HR" dirty="0" err="1"/>
              <a:t>restrictions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80436485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CTR </a:t>
            </a:r>
            <a:r>
              <a:rPr lang="hr-HR" dirty="0" err="1"/>
              <a:t>auctions</a:t>
            </a:r>
            <a:r>
              <a:rPr lang="hr-HR" dirty="0"/>
              <a:t> – </a:t>
            </a:r>
            <a:r>
              <a:rPr lang="hr-HR" dirty="0" err="1"/>
              <a:t>Auction</a:t>
            </a:r>
            <a:r>
              <a:rPr lang="hr-HR" dirty="0"/>
              <a:t> </a:t>
            </a:r>
            <a:r>
              <a:rPr lang="hr-HR" dirty="0" err="1"/>
              <a:t>results</a:t>
            </a:r>
            <a:endParaRPr lang="hr-HR" dirty="0"/>
          </a:p>
        </p:txBody>
      </p:sp>
      <p:pic>
        <p:nvPicPr>
          <p:cNvPr id="4" name="Content Placeholder 3"/>
          <p:cNvPicPr>
            <a:picLocks noGrp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84175" y="894717"/>
            <a:ext cx="11423650" cy="5409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3853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hr-HR" dirty="0"/>
              <a:t>ARD – </a:t>
            </a:r>
            <a:r>
              <a:rPr lang="hr-HR" dirty="0" err="1"/>
              <a:t>Allocation</a:t>
            </a:r>
            <a:r>
              <a:rPr lang="hr-HR" dirty="0"/>
              <a:t> </a:t>
            </a:r>
            <a:r>
              <a:rPr lang="hr-HR" dirty="0" err="1"/>
              <a:t>result</a:t>
            </a:r>
            <a:r>
              <a:rPr lang="hr-HR" dirty="0"/>
              <a:t> </a:t>
            </a:r>
            <a:r>
              <a:rPr lang="hr-HR" dirty="0" err="1"/>
              <a:t>document</a:t>
            </a:r>
            <a:r>
              <a:rPr lang="hr-HR" dirty="0"/>
              <a:t> – </a:t>
            </a:r>
            <a:r>
              <a:rPr lang="hr-HR" dirty="0" err="1"/>
              <a:t>generated</a:t>
            </a:r>
            <a:r>
              <a:rPr lang="hr-HR" dirty="0"/>
              <a:t> </a:t>
            </a:r>
            <a:r>
              <a:rPr lang="hr-HR" dirty="0" err="1"/>
              <a:t>automatically</a:t>
            </a:r>
            <a:r>
              <a:rPr lang="hr-HR" dirty="0"/>
              <a:t> </a:t>
            </a:r>
            <a:r>
              <a:rPr lang="hr-HR" dirty="0" err="1"/>
              <a:t>after</a:t>
            </a:r>
            <a:r>
              <a:rPr lang="hr-HR" dirty="0"/>
              <a:t> </a:t>
            </a:r>
            <a:r>
              <a:rPr lang="hr-HR" dirty="0" err="1"/>
              <a:t>publishing</a:t>
            </a:r>
            <a:r>
              <a:rPr lang="hr-HR" dirty="0"/>
              <a:t> </a:t>
            </a:r>
            <a:r>
              <a:rPr lang="hr-HR" dirty="0" err="1"/>
              <a:t>the</a:t>
            </a:r>
            <a:r>
              <a:rPr lang="hr-HR" dirty="0"/>
              <a:t> </a:t>
            </a:r>
            <a:r>
              <a:rPr lang="hr-HR" dirty="0" err="1"/>
              <a:t>results</a:t>
            </a:r>
            <a:endParaRPr lang="hr-HR" dirty="0"/>
          </a:p>
          <a:p>
            <a:r>
              <a:rPr lang="hr-HR" dirty="0" err="1"/>
              <a:t>Yearly</a:t>
            </a:r>
            <a:r>
              <a:rPr lang="hr-HR" dirty="0"/>
              <a:t> </a:t>
            </a:r>
            <a:r>
              <a:rPr lang="hr-HR" dirty="0" err="1"/>
              <a:t>auction</a:t>
            </a:r>
            <a:r>
              <a:rPr lang="hr-HR" dirty="0"/>
              <a:t> – 12 </a:t>
            </a:r>
            <a:r>
              <a:rPr lang="hr-HR" dirty="0" err="1"/>
              <a:t>ARDs</a:t>
            </a:r>
            <a:r>
              <a:rPr lang="hr-HR" dirty="0"/>
              <a:t> (one for </a:t>
            </a:r>
            <a:r>
              <a:rPr lang="hr-HR" dirty="0" err="1"/>
              <a:t>each</a:t>
            </a:r>
            <a:r>
              <a:rPr lang="hr-HR" dirty="0"/>
              <a:t> </a:t>
            </a:r>
            <a:r>
              <a:rPr lang="hr-HR" dirty="0" err="1"/>
              <a:t>month</a:t>
            </a:r>
            <a:r>
              <a:rPr lang="hr-HR" dirty="0"/>
              <a:t>)</a:t>
            </a:r>
          </a:p>
          <a:p>
            <a:endParaRPr lang="hr-HR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CTR </a:t>
            </a:r>
            <a:r>
              <a:rPr lang="hr-HR" dirty="0" err="1"/>
              <a:t>auctions</a:t>
            </a:r>
            <a:r>
              <a:rPr lang="hr-HR" dirty="0"/>
              <a:t> – ECAN </a:t>
            </a:r>
            <a:r>
              <a:rPr lang="hr-HR" dirty="0" err="1"/>
              <a:t>documents</a:t>
            </a:r>
            <a:r>
              <a:rPr lang="hr-HR" dirty="0"/>
              <a:t> - ARD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106" y="1623004"/>
            <a:ext cx="11424894" cy="449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055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System </a:t>
            </a:r>
            <a:r>
              <a:rPr lang="hr-HR" dirty="0" err="1"/>
              <a:t>access</a:t>
            </a:r>
            <a:r>
              <a:rPr lang="hr-HR" dirty="0"/>
              <a:t> - Company </a:t>
            </a:r>
            <a:r>
              <a:rPr lang="hr-HR" dirty="0" err="1"/>
              <a:t>selection</a:t>
            </a:r>
            <a:endParaRPr lang="hr-HR" dirty="0"/>
          </a:p>
        </p:txBody>
      </p:sp>
      <p:pic>
        <p:nvPicPr>
          <p:cNvPr id="4" name="Content Placeholder 3"/>
          <p:cNvPicPr>
            <a:picLocks noGrp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000" y="963181"/>
            <a:ext cx="4029637" cy="18481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384000" y="3541221"/>
            <a:ext cx="106236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000" dirty="0">
                <a:latin typeface="+mn-lt"/>
              </a:rPr>
              <a:t>Company </a:t>
            </a:r>
            <a:r>
              <a:rPr lang="hr-HR" sz="2000" dirty="0" err="1">
                <a:latin typeface="+mn-lt"/>
              </a:rPr>
              <a:t>roles</a:t>
            </a:r>
            <a:r>
              <a:rPr lang="hr-HR" sz="2000" dirty="0">
                <a:latin typeface="+mn-lt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000" dirty="0" err="1">
                <a:latin typeface="+mn-lt"/>
              </a:rPr>
              <a:t>Capacity</a:t>
            </a:r>
            <a:r>
              <a:rPr lang="hr-HR" sz="2000" dirty="0">
                <a:latin typeface="+mn-lt"/>
              </a:rPr>
              <a:t> </a:t>
            </a:r>
            <a:r>
              <a:rPr lang="hr-HR" sz="2000" dirty="0" err="1">
                <a:latin typeface="+mn-lt"/>
              </a:rPr>
              <a:t>trader</a:t>
            </a:r>
            <a:endParaRPr lang="hr-HR" sz="20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000" dirty="0">
                <a:latin typeface="+mn-lt"/>
              </a:rPr>
              <a:t>Energy </a:t>
            </a:r>
            <a:r>
              <a:rPr lang="hr-HR" sz="2000" dirty="0" err="1">
                <a:latin typeface="+mn-lt"/>
              </a:rPr>
              <a:t>trader</a:t>
            </a:r>
            <a:endParaRPr lang="hr-HR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9543138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CTR </a:t>
            </a:r>
            <a:r>
              <a:rPr lang="hr-HR" dirty="0" err="1"/>
              <a:t>auctions</a:t>
            </a:r>
            <a:r>
              <a:rPr lang="hr-HR" dirty="0"/>
              <a:t> – ECAN </a:t>
            </a:r>
            <a:r>
              <a:rPr lang="hr-HR" dirty="0" err="1"/>
              <a:t>documents</a:t>
            </a:r>
            <a:r>
              <a:rPr lang="hr-HR" dirty="0"/>
              <a:t> – </a:t>
            </a:r>
            <a:r>
              <a:rPr lang="hr-HR" dirty="0" err="1"/>
              <a:t>Right</a:t>
            </a:r>
            <a:r>
              <a:rPr lang="hr-HR" dirty="0"/>
              <a:t> </a:t>
            </a:r>
            <a:r>
              <a:rPr lang="hr-HR" dirty="0" err="1"/>
              <a:t>document</a:t>
            </a:r>
            <a:endParaRPr lang="hr-HR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hr-HR" dirty="0"/>
              <a:t>RD </a:t>
            </a:r>
            <a:r>
              <a:rPr lang="hr-HR" dirty="0" err="1"/>
              <a:t>long</a:t>
            </a:r>
            <a:r>
              <a:rPr lang="hr-HR" dirty="0"/>
              <a:t> – </a:t>
            </a:r>
            <a:r>
              <a:rPr lang="hr-HR" dirty="0" err="1"/>
              <a:t>generated</a:t>
            </a:r>
            <a:r>
              <a:rPr lang="hr-HR" dirty="0"/>
              <a:t> </a:t>
            </a:r>
            <a:r>
              <a:rPr lang="hr-HR" dirty="0" err="1"/>
              <a:t>automatically</a:t>
            </a:r>
            <a:r>
              <a:rPr lang="hr-HR" dirty="0"/>
              <a:t> </a:t>
            </a:r>
            <a:r>
              <a:rPr lang="hr-HR" dirty="0" err="1"/>
              <a:t>based</a:t>
            </a:r>
            <a:r>
              <a:rPr lang="hr-HR" dirty="0"/>
              <a:t> on system </a:t>
            </a:r>
            <a:r>
              <a:rPr lang="hr-HR" dirty="0" err="1"/>
              <a:t>settings</a:t>
            </a:r>
            <a:endParaRPr lang="hr-HR" dirty="0"/>
          </a:p>
          <a:p>
            <a:r>
              <a:rPr lang="hr-HR" dirty="0"/>
              <a:t>RD </a:t>
            </a:r>
            <a:r>
              <a:rPr lang="hr-HR" dirty="0" err="1"/>
              <a:t>daily</a:t>
            </a:r>
            <a:r>
              <a:rPr lang="hr-HR" dirty="0"/>
              <a:t> – </a:t>
            </a:r>
            <a:r>
              <a:rPr lang="hr-HR" dirty="0" err="1"/>
              <a:t>generated</a:t>
            </a:r>
            <a:r>
              <a:rPr lang="hr-HR" dirty="0"/>
              <a:t> </a:t>
            </a:r>
            <a:r>
              <a:rPr lang="hr-HR" dirty="0" err="1"/>
              <a:t>automatically</a:t>
            </a:r>
            <a:r>
              <a:rPr lang="hr-HR" dirty="0"/>
              <a:t> </a:t>
            </a:r>
            <a:r>
              <a:rPr lang="hr-HR" dirty="0" err="1"/>
              <a:t>after</a:t>
            </a:r>
            <a:r>
              <a:rPr lang="hr-HR" dirty="0"/>
              <a:t> </a:t>
            </a:r>
            <a:r>
              <a:rPr lang="hr-HR" dirty="0" err="1"/>
              <a:t>publishing</a:t>
            </a:r>
            <a:r>
              <a:rPr lang="hr-HR" dirty="0"/>
              <a:t> </a:t>
            </a:r>
            <a:r>
              <a:rPr lang="hr-HR" dirty="0" err="1"/>
              <a:t>auction</a:t>
            </a:r>
            <a:r>
              <a:rPr lang="hr-HR" dirty="0"/>
              <a:t> </a:t>
            </a:r>
            <a:r>
              <a:rPr lang="hr-HR" dirty="0" err="1"/>
              <a:t>results</a:t>
            </a:r>
            <a:endParaRPr lang="hr-HR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106" y="1723419"/>
            <a:ext cx="11424894" cy="198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68439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CTR </a:t>
            </a:r>
            <a:r>
              <a:rPr lang="hr-HR" dirty="0" err="1"/>
              <a:t>auctions</a:t>
            </a:r>
            <a:r>
              <a:rPr lang="hr-HR" dirty="0"/>
              <a:t> – PTR list</a:t>
            </a:r>
          </a:p>
        </p:txBody>
      </p:sp>
      <p:pic>
        <p:nvPicPr>
          <p:cNvPr id="7" name="Content Placeholder 6"/>
          <p:cNvPicPr>
            <a:picLocks noGrp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84175" y="980529"/>
            <a:ext cx="11423650" cy="523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89699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hr-HR" dirty="0" err="1"/>
              <a:t>Resale</a:t>
            </a:r>
            <a:endParaRPr lang="hr-HR" dirty="0"/>
          </a:p>
          <a:p>
            <a:r>
              <a:rPr lang="hr-HR" dirty="0"/>
              <a:t>Transfer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CTR </a:t>
            </a:r>
            <a:r>
              <a:rPr lang="hr-HR" dirty="0" err="1"/>
              <a:t>auctions</a:t>
            </a:r>
            <a:r>
              <a:rPr lang="hr-HR" dirty="0"/>
              <a:t> – </a:t>
            </a:r>
            <a:r>
              <a:rPr lang="hr-HR" dirty="0" err="1"/>
              <a:t>Secondary</a:t>
            </a:r>
            <a:r>
              <a:rPr lang="hr-HR" dirty="0"/>
              <a:t> </a:t>
            </a:r>
            <a:r>
              <a:rPr lang="hr-HR" dirty="0" err="1"/>
              <a:t>market</a:t>
            </a:r>
            <a:endParaRPr lang="hr-H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000" y="1701249"/>
            <a:ext cx="11424894" cy="2042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01315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CTR </a:t>
            </a:r>
            <a:r>
              <a:rPr lang="hr-HR" dirty="0" err="1"/>
              <a:t>auctions</a:t>
            </a:r>
            <a:r>
              <a:rPr lang="hr-HR" dirty="0"/>
              <a:t> – </a:t>
            </a:r>
            <a:r>
              <a:rPr lang="hr-HR" dirty="0" err="1"/>
              <a:t>Secondary</a:t>
            </a:r>
            <a:r>
              <a:rPr lang="hr-HR" dirty="0"/>
              <a:t> </a:t>
            </a:r>
            <a:r>
              <a:rPr lang="hr-HR" dirty="0" err="1"/>
              <a:t>market</a:t>
            </a:r>
            <a:r>
              <a:rPr lang="hr-HR" dirty="0"/>
              <a:t> - </a:t>
            </a:r>
            <a:r>
              <a:rPr lang="hr-HR" dirty="0" err="1"/>
              <a:t>Resale</a:t>
            </a:r>
            <a:endParaRPr lang="hr-HR" dirty="0"/>
          </a:p>
        </p:txBody>
      </p:sp>
      <p:pic>
        <p:nvPicPr>
          <p:cNvPr id="6" name="Content Placeholder 5"/>
          <p:cNvPicPr>
            <a:picLocks noGrp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84175" y="1208660"/>
            <a:ext cx="11423650" cy="4781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70401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CTR </a:t>
            </a:r>
            <a:r>
              <a:rPr lang="hr-HR" dirty="0" err="1"/>
              <a:t>auctions</a:t>
            </a:r>
            <a:r>
              <a:rPr lang="hr-HR" dirty="0"/>
              <a:t> – </a:t>
            </a:r>
            <a:r>
              <a:rPr lang="hr-HR" dirty="0" err="1"/>
              <a:t>Secondary</a:t>
            </a:r>
            <a:r>
              <a:rPr lang="hr-HR" dirty="0"/>
              <a:t> </a:t>
            </a:r>
            <a:r>
              <a:rPr lang="hr-HR" dirty="0" err="1"/>
              <a:t>market</a:t>
            </a:r>
            <a:r>
              <a:rPr lang="hr-HR" dirty="0"/>
              <a:t> - Transfer</a:t>
            </a:r>
          </a:p>
        </p:txBody>
      </p:sp>
      <p:pic>
        <p:nvPicPr>
          <p:cNvPr id="4" name="Content Placeholder 3"/>
          <p:cNvPicPr>
            <a:picLocks noGrp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84175" y="1222892"/>
            <a:ext cx="11423650" cy="475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0302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hr-HR" dirty="0" err="1"/>
              <a:t>Accepting</a:t>
            </a:r>
            <a:r>
              <a:rPr lang="hr-HR" dirty="0"/>
              <a:t> transfer </a:t>
            </a:r>
            <a:r>
              <a:rPr lang="hr-HR" dirty="0" err="1"/>
              <a:t>request</a:t>
            </a:r>
            <a:endParaRPr lang="hr-HR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CTR </a:t>
            </a:r>
            <a:r>
              <a:rPr lang="hr-HR" dirty="0" err="1"/>
              <a:t>auctions</a:t>
            </a:r>
            <a:r>
              <a:rPr lang="hr-HR" dirty="0"/>
              <a:t> – </a:t>
            </a:r>
            <a:r>
              <a:rPr lang="hr-HR" dirty="0" err="1"/>
              <a:t>Secondary</a:t>
            </a:r>
            <a:r>
              <a:rPr lang="hr-HR" dirty="0"/>
              <a:t> </a:t>
            </a:r>
            <a:r>
              <a:rPr lang="hr-HR" dirty="0" err="1"/>
              <a:t>market</a:t>
            </a:r>
            <a:r>
              <a:rPr lang="hr-HR" dirty="0"/>
              <a:t> - Transfer</a:t>
            </a:r>
          </a:p>
        </p:txBody>
      </p:sp>
      <p:pic>
        <p:nvPicPr>
          <p:cNvPr id="4" name="Content Placeholder 3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84175" y="1462535"/>
            <a:ext cx="11423650" cy="4274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6269101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CTR </a:t>
            </a:r>
            <a:r>
              <a:rPr lang="hr-HR" dirty="0" err="1"/>
              <a:t>auctions</a:t>
            </a:r>
            <a:r>
              <a:rPr lang="hr-HR" dirty="0"/>
              <a:t> – </a:t>
            </a:r>
            <a:r>
              <a:rPr lang="hr-HR" dirty="0" err="1"/>
              <a:t>Secondary</a:t>
            </a:r>
            <a:r>
              <a:rPr lang="hr-HR" dirty="0"/>
              <a:t> </a:t>
            </a:r>
            <a:r>
              <a:rPr lang="hr-HR" dirty="0" err="1"/>
              <a:t>market</a:t>
            </a:r>
            <a:r>
              <a:rPr lang="hr-HR" dirty="0"/>
              <a:t> – </a:t>
            </a:r>
            <a:r>
              <a:rPr lang="hr-HR" dirty="0" err="1"/>
              <a:t>Canceling</a:t>
            </a:r>
            <a:r>
              <a:rPr lang="hr-HR" dirty="0"/>
              <a:t> </a:t>
            </a:r>
            <a:r>
              <a:rPr lang="hr-HR" dirty="0" err="1"/>
              <a:t>request</a:t>
            </a:r>
            <a:endParaRPr lang="hr-HR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hr-HR" dirty="0" err="1"/>
              <a:t>Option</a:t>
            </a:r>
            <a:r>
              <a:rPr lang="hr-HR" dirty="0"/>
              <a:t> to </a:t>
            </a:r>
            <a:r>
              <a:rPr lang="hr-HR" dirty="0" err="1"/>
              <a:t>cancel</a:t>
            </a:r>
            <a:r>
              <a:rPr lang="hr-HR" dirty="0"/>
              <a:t> </a:t>
            </a:r>
            <a:r>
              <a:rPr lang="hr-HR" dirty="0" err="1"/>
              <a:t>request</a:t>
            </a:r>
            <a:endParaRPr lang="hr-HR" dirty="0"/>
          </a:p>
          <a:p>
            <a:r>
              <a:rPr lang="hr-HR" dirty="0"/>
              <a:t>All </a:t>
            </a:r>
            <a:r>
              <a:rPr lang="hr-HR" dirty="0" err="1"/>
              <a:t>request</a:t>
            </a:r>
            <a:r>
              <a:rPr lang="hr-HR" dirty="0"/>
              <a:t> are </a:t>
            </a:r>
            <a:r>
              <a:rPr lang="hr-HR" dirty="0" err="1"/>
              <a:t>automatically</a:t>
            </a:r>
            <a:r>
              <a:rPr lang="hr-HR" dirty="0"/>
              <a:t> </a:t>
            </a:r>
            <a:r>
              <a:rPr lang="hr-HR" dirty="0" err="1"/>
              <a:t>canceled</a:t>
            </a:r>
            <a:r>
              <a:rPr lang="hr-HR" dirty="0"/>
              <a:t> </a:t>
            </a:r>
            <a:r>
              <a:rPr lang="hr-HR" dirty="0" err="1"/>
              <a:t>if</a:t>
            </a:r>
            <a:r>
              <a:rPr lang="hr-HR" dirty="0"/>
              <a:t> </a:t>
            </a:r>
            <a:r>
              <a:rPr lang="hr-HR" dirty="0" err="1"/>
              <a:t>not</a:t>
            </a:r>
            <a:r>
              <a:rPr lang="hr-HR" dirty="0"/>
              <a:t> </a:t>
            </a:r>
            <a:r>
              <a:rPr lang="hr-HR" dirty="0" err="1"/>
              <a:t>accepted</a:t>
            </a:r>
            <a:r>
              <a:rPr lang="hr-HR" dirty="0"/>
              <a:t> </a:t>
            </a:r>
            <a:r>
              <a:rPr lang="hr-HR" dirty="0" err="1"/>
              <a:t>or</a:t>
            </a:r>
            <a:r>
              <a:rPr lang="hr-HR" dirty="0"/>
              <a:t> </a:t>
            </a:r>
            <a:r>
              <a:rPr lang="hr-HR" dirty="0" err="1"/>
              <a:t>refused</a:t>
            </a:r>
            <a:r>
              <a:rPr lang="hr-HR" dirty="0"/>
              <a:t> </a:t>
            </a:r>
            <a:r>
              <a:rPr lang="hr-HR" dirty="0" err="1"/>
              <a:t>after</a:t>
            </a:r>
            <a:r>
              <a:rPr lang="hr-HR" dirty="0"/>
              <a:t> 4 </a:t>
            </a:r>
            <a:r>
              <a:rPr lang="hr-HR" dirty="0" err="1"/>
              <a:t>hours</a:t>
            </a:r>
            <a:endParaRPr lang="hr-HR" dirty="0"/>
          </a:p>
        </p:txBody>
      </p:sp>
      <p:pic>
        <p:nvPicPr>
          <p:cNvPr id="8" name="Content Placeholder 3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84350" y="1640909"/>
            <a:ext cx="11423650" cy="2038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817391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CTR </a:t>
            </a:r>
            <a:r>
              <a:rPr lang="hr-HR" dirty="0" err="1"/>
              <a:t>auctions</a:t>
            </a:r>
            <a:r>
              <a:rPr lang="hr-HR" dirty="0"/>
              <a:t> - </a:t>
            </a:r>
            <a:r>
              <a:rPr lang="hr-HR" dirty="0" err="1"/>
              <a:t>Capacity</a:t>
            </a:r>
            <a:r>
              <a:rPr lang="hr-HR" dirty="0"/>
              <a:t> </a:t>
            </a:r>
            <a:r>
              <a:rPr lang="hr-HR" dirty="0" err="1"/>
              <a:t>reduction</a:t>
            </a:r>
            <a:endParaRPr lang="hr-HR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hr-HR" dirty="0" err="1"/>
              <a:t>Trader</a:t>
            </a:r>
            <a:r>
              <a:rPr lang="hr-HR" dirty="0"/>
              <a:t> </a:t>
            </a:r>
            <a:r>
              <a:rPr lang="hr-HR" dirty="0" err="1"/>
              <a:t>is</a:t>
            </a:r>
            <a:r>
              <a:rPr lang="hr-HR" dirty="0"/>
              <a:t> </a:t>
            </a:r>
            <a:r>
              <a:rPr lang="hr-HR" dirty="0" err="1"/>
              <a:t>notified</a:t>
            </a:r>
            <a:r>
              <a:rPr lang="hr-HR" dirty="0"/>
              <a:t> </a:t>
            </a:r>
            <a:r>
              <a:rPr lang="hr-HR" dirty="0" err="1"/>
              <a:t>if</a:t>
            </a:r>
            <a:r>
              <a:rPr lang="hr-HR" dirty="0"/>
              <a:t> </a:t>
            </a:r>
            <a:r>
              <a:rPr lang="hr-HR" dirty="0" err="1"/>
              <a:t>capacity</a:t>
            </a:r>
            <a:r>
              <a:rPr lang="hr-HR" dirty="0"/>
              <a:t> </a:t>
            </a:r>
            <a:r>
              <a:rPr lang="hr-HR" dirty="0" err="1"/>
              <a:t>reduction</a:t>
            </a:r>
            <a:r>
              <a:rPr lang="hr-HR" dirty="0"/>
              <a:t> </a:t>
            </a:r>
            <a:r>
              <a:rPr lang="hr-HR" dirty="0" err="1"/>
              <a:t>occurs</a:t>
            </a:r>
            <a:endParaRPr lang="hr-HR" dirty="0"/>
          </a:p>
          <a:p>
            <a:r>
              <a:rPr lang="hr-HR" dirty="0"/>
              <a:t>New </a:t>
            </a:r>
            <a:r>
              <a:rPr lang="hr-HR" dirty="0" err="1"/>
              <a:t>right</a:t>
            </a:r>
            <a:r>
              <a:rPr lang="hr-HR" dirty="0"/>
              <a:t> </a:t>
            </a:r>
            <a:r>
              <a:rPr lang="hr-HR" dirty="0" err="1"/>
              <a:t>documents</a:t>
            </a:r>
            <a:r>
              <a:rPr lang="hr-HR" dirty="0"/>
              <a:t> are </a:t>
            </a:r>
            <a:r>
              <a:rPr lang="hr-HR" dirty="0" err="1"/>
              <a:t>sent</a:t>
            </a:r>
            <a:endParaRPr lang="hr-HR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000" y="1730340"/>
            <a:ext cx="11424894" cy="2133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48246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CTR </a:t>
            </a:r>
            <a:r>
              <a:rPr lang="hr-HR" dirty="0" err="1"/>
              <a:t>auctions</a:t>
            </a:r>
            <a:r>
              <a:rPr lang="hr-HR" dirty="0"/>
              <a:t> - </a:t>
            </a:r>
            <a:r>
              <a:rPr lang="hr-HR" dirty="0" err="1"/>
              <a:t>Capacity</a:t>
            </a:r>
            <a:r>
              <a:rPr lang="hr-HR" dirty="0"/>
              <a:t> </a:t>
            </a:r>
            <a:r>
              <a:rPr lang="hr-HR" dirty="0" err="1"/>
              <a:t>reduction</a:t>
            </a:r>
            <a:endParaRPr lang="hr-HR" dirty="0"/>
          </a:p>
        </p:txBody>
      </p:sp>
      <p:pic>
        <p:nvPicPr>
          <p:cNvPr id="4" name="Content Placeholder 3"/>
          <p:cNvPicPr>
            <a:picLocks noGrp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350" y="828000"/>
            <a:ext cx="11423650" cy="42319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146092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CTR </a:t>
            </a:r>
            <a:r>
              <a:rPr lang="hr-HR" dirty="0" err="1"/>
              <a:t>auctions</a:t>
            </a:r>
            <a:r>
              <a:rPr lang="hr-HR" dirty="0"/>
              <a:t> - </a:t>
            </a:r>
            <a:r>
              <a:rPr lang="hr-HR" dirty="0" err="1"/>
              <a:t>Capacity</a:t>
            </a:r>
            <a:r>
              <a:rPr lang="hr-HR" dirty="0"/>
              <a:t> </a:t>
            </a:r>
            <a:r>
              <a:rPr lang="hr-HR" dirty="0" err="1"/>
              <a:t>reduction</a:t>
            </a:r>
            <a:endParaRPr lang="hr-HR" dirty="0"/>
          </a:p>
        </p:txBody>
      </p:sp>
      <p:pic>
        <p:nvPicPr>
          <p:cNvPr id="6" name="Content Placeholder 5"/>
          <p:cNvPicPr>
            <a:picLocks noGrp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84350" y="828000"/>
            <a:ext cx="11423650" cy="4193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780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84175" y="1017772"/>
            <a:ext cx="11423650" cy="5163768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System </a:t>
            </a:r>
            <a:r>
              <a:rPr lang="hr-HR" dirty="0" err="1"/>
              <a:t>access</a:t>
            </a:r>
            <a:r>
              <a:rPr lang="hr-HR" dirty="0"/>
              <a:t> - </a:t>
            </a:r>
            <a:r>
              <a:rPr lang="hr-HR" dirty="0" err="1"/>
              <a:t>Notifications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73998750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Scheduling – previewing messages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xmlns="" id="{09ECBF83-140A-4CAE-8412-983A5A09823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hr-HR" dirty="0"/>
              <a:t>C</a:t>
            </a:r>
            <a:r>
              <a:rPr lang="en-GB" dirty="0" err="1"/>
              <a:t>hoose</a:t>
            </a:r>
            <a:r>
              <a:rPr lang="en-GB" dirty="0"/>
              <a:t> the date, energy trader is automatically selected. In our case, the  Energy trader is with </a:t>
            </a:r>
            <a:r>
              <a:rPr lang="en-GB" i="1" dirty="0" err="1"/>
              <a:t>EIC</a:t>
            </a:r>
            <a:r>
              <a:rPr lang="en-GB" i="1" dirty="0"/>
              <a:t>: 32X001100434S</a:t>
            </a:r>
            <a:endParaRPr lang="hr-HR" i="1" dirty="0"/>
          </a:p>
          <a:p>
            <a:endParaRPr lang="hr-HR" dirty="0"/>
          </a:p>
          <a:p>
            <a:endParaRPr lang="hr-HR" dirty="0"/>
          </a:p>
          <a:p>
            <a:endParaRPr lang="hr-HR" dirty="0"/>
          </a:p>
          <a:p>
            <a:r>
              <a:rPr lang="hr-HR" dirty="0"/>
              <a:t>Select message - e</a:t>
            </a:r>
            <a:r>
              <a:rPr lang="en-GB" dirty="0" err="1"/>
              <a:t>nergy</a:t>
            </a:r>
            <a:r>
              <a:rPr lang="en-GB" dirty="0"/>
              <a:t> trader that is representative of balance group, can see messages of energy traders that are in his balance tree.</a:t>
            </a:r>
            <a:endParaRPr lang="hr-HR" dirty="0"/>
          </a:p>
          <a:p>
            <a:endParaRPr lang="hr-HR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1935EA6A-4651-41CA-9CB0-FDD32E8B4F8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00" y="1680616"/>
            <a:ext cx="11197700" cy="76058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A769B10-E3D8-4657-B69A-263E0168DCA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070"/>
          <a:stretch/>
        </p:blipFill>
        <p:spPr>
          <a:xfrm>
            <a:off x="323472" y="1652990"/>
            <a:ext cx="11484528" cy="7882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37E19FC-F7B8-4A0D-8064-3E94B3FF8D6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356"/>
          <a:stretch/>
        </p:blipFill>
        <p:spPr>
          <a:xfrm>
            <a:off x="288473" y="3655502"/>
            <a:ext cx="11615053" cy="1308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72483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Scheduling – message details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xmlns="" id="{C912E852-FCB1-43F3-9CE5-179B5BCE8E3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hr-HR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995A58CD-2F80-4AE1-B965-09EDA84DC0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290" y="912237"/>
            <a:ext cx="11335420" cy="3188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27905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Scheduling – editing messages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xmlns="" id="{09ECBF83-140A-4CAE-8412-983A5A09823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The interface allows adding, removing and adjusting a schedule.</a:t>
            </a:r>
            <a:endParaRPr lang="hr-HR" dirty="0"/>
          </a:p>
          <a:p>
            <a:endParaRPr lang="hr-HR" dirty="0"/>
          </a:p>
          <a:p>
            <a:pPr marL="0" indent="0">
              <a:buNone/>
            </a:pPr>
            <a:endParaRPr lang="hr-H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FB61FF6-DCBC-4D3F-9C20-0F7470ADDF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7229" y="1417648"/>
            <a:ext cx="10612073" cy="436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99344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Scheduling – editing messages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xmlns="" id="{09ECBF83-140A-4CAE-8412-983A5A09823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GB" dirty="0"/>
              <a:t>15 minutes time interval</a:t>
            </a:r>
            <a:endParaRPr lang="hr-HR" dirty="0"/>
          </a:p>
          <a:p>
            <a:endParaRPr lang="hr-HR" dirty="0"/>
          </a:p>
          <a:p>
            <a:endParaRPr lang="hr-HR" dirty="0"/>
          </a:p>
          <a:p>
            <a:pPr marL="0" indent="0">
              <a:buNone/>
            </a:pPr>
            <a:endParaRPr lang="hr-HR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ADCC7E09-ECB6-462A-92F6-C435A3D32A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4000" y="1649269"/>
            <a:ext cx="10905688" cy="2152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62198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26D901C8-B41F-4A52-9859-91E05C573E4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Form menu right of the selected message, it is possible to upload ESS file, create a new message, send a message or download KISS or ESS file.</a:t>
            </a:r>
            <a:endParaRPr lang="hr-HR" dirty="0"/>
          </a:p>
          <a:p>
            <a:r>
              <a:rPr lang="hr-HR" dirty="0"/>
              <a:t>Mismatching schedules are automatically changed when the rules are applied.</a:t>
            </a:r>
          </a:p>
          <a:p>
            <a:endParaRPr lang="hr-HR" dirty="0"/>
          </a:p>
          <a:p>
            <a:endParaRPr lang="hr-HR" dirty="0"/>
          </a:p>
          <a:p>
            <a:endParaRPr lang="hr-HR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D4631935-96BD-4240-9E68-11C50842F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Scheduling – editing messages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2472CAB-B438-4410-BDBD-5918BFF80E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00" y="2063768"/>
            <a:ext cx="10897299" cy="3193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10887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200" b="1" dirty="0" smtClean="0"/>
              <a:t>Message </a:t>
            </a:r>
            <a:r>
              <a:rPr lang="en-US" sz="1200" b="1" dirty="0"/>
              <a:t>header validation</a:t>
            </a:r>
            <a:r>
              <a:rPr lang="en-US" sz="1200" b="1" dirty="0" smtClean="0"/>
              <a:t>:</a:t>
            </a:r>
            <a:endParaRPr lang="hr-HR" sz="1200" b="1" dirty="0" smtClean="0"/>
          </a:p>
          <a:p>
            <a:pPr marL="0" indent="0">
              <a:buNone/>
            </a:pPr>
            <a:endParaRPr lang="en-US" sz="1200" dirty="0"/>
          </a:p>
          <a:p>
            <a:r>
              <a:rPr lang="en-US" sz="1200" dirty="0"/>
              <a:t>Sender is Balance Group Responsible -&gt; A78 Sender Identification Role </a:t>
            </a:r>
            <a:r>
              <a:rPr lang="en-US" sz="1200" dirty="0" smtClean="0"/>
              <a:t>Invalid</a:t>
            </a:r>
          </a:p>
          <a:p>
            <a:r>
              <a:rPr lang="en-US" sz="1200" dirty="0" err="1" smtClean="0"/>
              <a:t>ProcessType</a:t>
            </a:r>
            <a:r>
              <a:rPr lang="en-US" sz="1200" dirty="0" smtClean="0"/>
              <a:t> </a:t>
            </a:r>
            <a:r>
              <a:rPr lang="en-US" sz="1200" dirty="0"/>
              <a:t>is Valid -&gt; A59 Not Compliant To Local Market Rules</a:t>
            </a:r>
          </a:p>
          <a:p>
            <a:r>
              <a:rPr lang="en-US" sz="1200" dirty="0" err="1"/>
              <a:t>ScheduleClassificationType</a:t>
            </a:r>
            <a:r>
              <a:rPr lang="en-US" sz="1200" dirty="0"/>
              <a:t> is Valid -&gt; A59 Not Compliant To Local Market Rules</a:t>
            </a:r>
          </a:p>
          <a:p>
            <a:r>
              <a:rPr lang="en-US" sz="1200" dirty="0" err="1"/>
              <a:t>SenderRole</a:t>
            </a:r>
            <a:r>
              <a:rPr lang="en-US" sz="1200" dirty="0"/>
              <a:t> is Valid -&gt; A59 Not Compliant To Local Market Rules</a:t>
            </a:r>
          </a:p>
          <a:p>
            <a:r>
              <a:rPr lang="en-US" sz="1200" dirty="0"/>
              <a:t>Sender Contract valid -&gt; A05 Sender Without Valid Contract</a:t>
            </a:r>
          </a:p>
          <a:p>
            <a:r>
              <a:rPr lang="en-US" sz="1200" dirty="0"/>
              <a:t>Deadline Exceeded -&gt; A57 Deadline Limit Exceeded</a:t>
            </a:r>
          </a:p>
          <a:p>
            <a:r>
              <a:rPr lang="en-US" sz="1200" dirty="0"/>
              <a:t>Is Gate </a:t>
            </a:r>
            <a:r>
              <a:rPr lang="en-US" sz="1200" dirty="0" smtClean="0"/>
              <a:t>Open</a:t>
            </a:r>
            <a:r>
              <a:rPr lang="hr-HR" sz="1200" dirty="0" smtClean="0"/>
              <a:t> </a:t>
            </a:r>
            <a:r>
              <a:rPr lang="en-US" sz="1200" dirty="0" smtClean="0"/>
              <a:t>-&gt; </a:t>
            </a:r>
            <a:r>
              <a:rPr lang="en-US" sz="1200" dirty="0"/>
              <a:t>A57 Deadline Limit Exceeded</a:t>
            </a:r>
          </a:p>
          <a:p>
            <a:r>
              <a:rPr lang="en-US" sz="1200" dirty="0"/>
              <a:t>Version Exists -&gt; A51 Message Identification Or Version Conflict</a:t>
            </a:r>
          </a:p>
          <a:p>
            <a:r>
              <a:rPr lang="en-US" sz="1200" dirty="0"/>
              <a:t>PPS Gate Closure -&gt; A57 Deadline Limit Exceeded</a:t>
            </a:r>
          </a:p>
          <a:p>
            <a:r>
              <a:rPr lang="en-US" sz="1200" dirty="0" err="1"/>
              <a:t>MessageId</a:t>
            </a:r>
            <a:r>
              <a:rPr lang="en-US" sz="1200" dirty="0"/>
              <a:t> conflict -&gt; A51 Message Identification Or Version Conflict</a:t>
            </a:r>
          </a:p>
          <a:p>
            <a:r>
              <a:rPr lang="en-US" sz="1200" dirty="0"/>
              <a:t>Check Schedule Time Interval -&gt; A59 Not Compliant To Local Market Rules</a:t>
            </a:r>
          </a:p>
          <a:p>
            <a:r>
              <a:rPr lang="en-US" sz="1200" dirty="0" smtClean="0"/>
              <a:t>Check </a:t>
            </a:r>
            <a:r>
              <a:rPr lang="en-US" sz="1200" dirty="0"/>
              <a:t>ESS Message Versioning -&gt; A51 Message Identification Or Version Conflict</a:t>
            </a:r>
          </a:p>
          <a:p>
            <a:r>
              <a:rPr lang="en-US" sz="1200" dirty="0"/>
              <a:t>Check external exchange capacity -&gt; A27 Cross Border Capacity Exceeded</a:t>
            </a:r>
          </a:p>
          <a:p>
            <a:r>
              <a:rPr lang="en-US" sz="1200" dirty="0"/>
              <a:t>Check next change hour -&gt; A43 (Quantity Increased) / A44 (Quantity Decreased)</a:t>
            </a:r>
          </a:p>
          <a:p>
            <a:pPr marL="0" indent="0">
              <a:buNone/>
            </a:pPr>
            <a:endParaRPr lang="en-US" sz="1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Schedule validation errors (1)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50550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hr-HR" sz="1200" b="1" dirty="0"/>
              <a:t>W</a:t>
            </a:r>
            <a:r>
              <a:rPr lang="en-US" sz="1200" b="1" dirty="0"/>
              <a:t>hen </a:t>
            </a:r>
            <a:r>
              <a:rPr lang="en-US" sz="1200" b="1" dirty="0" err="1"/>
              <a:t>MessageType</a:t>
            </a:r>
            <a:r>
              <a:rPr lang="en-US" sz="1200" b="1" dirty="0"/>
              <a:t> = A01 - Internal Schedules</a:t>
            </a:r>
            <a:r>
              <a:rPr lang="en-US" sz="1200" b="1" dirty="0" smtClean="0"/>
              <a:t>:</a:t>
            </a:r>
            <a:endParaRPr lang="hr-HR" sz="1200" b="1" dirty="0" smtClean="0"/>
          </a:p>
          <a:p>
            <a:pPr marL="0" indent="0">
              <a:buNone/>
            </a:pPr>
            <a:endParaRPr lang="en-US" sz="1200" dirty="0"/>
          </a:p>
          <a:p>
            <a:r>
              <a:rPr lang="en-US" sz="1200" dirty="0" err="1"/>
              <a:t>ProcessType</a:t>
            </a:r>
            <a:r>
              <a:rPr lang="en-US" sz="1200" dirty="0"/>
              <a:t> is A19 (Intraday Accumulated) not in Intraday -&gt; A59 Not Compliant To Local Market Rules</a:t>
            </a:r>
          </a:p>
          <a:p>
            <a:r>
              <a:rPr lang="en-US" sz="1200" dirty="0" err="1"/>
              <a:t>ProcessType</a:t>
            </a:r>
            <a:r>
              <a:rPr lang="en-US" sz="1200" dirty="0"/>
              <a:t> is A01 (Day Ahead) not in Day Ahead -&gt; A59 Not Compliant To Local Market Rules</a:t>
            </a:r>
          </a:p>
          <a:p>
            <a:r>
              <a:rPr lang="en-US" sz="1200" dirty="0" err="1"/>
              <a:t>BusinessType</a:t>
            </a:r>
            <a:r>
              <a:rPr lang="en-US" sz="1200" dirty="0"/>
              <a:t> different from A04 (Consumption) and A02 (Internal trade) -&gt; A59 Not Compliant To Local Market Rules</a:t>
            </a:r>
          </a:p>
          <a:p>
            <a:r>
              <a:rPr lang="en-US" sz="1200" dirty="0" err="1"/>
              <a:t>InArea</a:t>
            </a:r>
            <a:r>
              <a:rPr lang="en-US" sz="1200" dirty="0"/>
              <a:t> or </a:t>
            </a:r>
            <a:r>
              <a:rPr lang="en-US" sz="1200" dirty="0" err="1"/>
              <a:t>OutArea</a:t>
            </a:r>
            <a:r>
              <a:rPr lang="en-US" sz="1200" dirty="0"/>
              <a:t> different from ESO area -&gt; A23 Area invalid</a:t>
            </a:r>
          </a:p>
          <a:p>
            <a:r>
              <a:rPr lang="en-US" sz="1200" dirty="0"/>
              <a:t>Intraday </a:t>
            </a:r>
            <a:r>
              <a:rPr lang="en-US" sz="1200" dirty="0" err="1"/>
              <a:t>Msg</a:t>
            </a:r>
            <a:r>
              <a:rPr lang="en-US" sz="1200" dirty="0"/>
              <a:t> Sender is not Power Exchange or is not between Parent and Child Balance Group -&gt; A59 Not Compliant To Local Market Rules</a:t>
            </a:r>
          </a:p>
          <a:p>
            <a:endParaRPr lang="en-US" sz="1200" dirty="0"/>
          </a:p>
          <a:p>
            <a:pPr marL="0" indent="0">
              <a:buNone/>
            </a:pPr>
            <a:r>
              <a:rPr lang="hr-HR" sz="1200" b="1" dirty="0"/>
              <a:t>W</a:t>
            </a:r>
            <a:r>
              <a:rPr lang="en-US" sz="1200" b="1" dirty="0"/>
              <a:t>hen </a:t>
            </a:r>
            <a:r>
              <a:rPr lang="en-US" sz="1200" b="1" dirty="0" err="1"/>
              <a:t>MessageType</a:t>
            </a:r>
            <a:r>
              <a:rPr lang="en-US" sz="1200" b="1" dirty="0"/>
              <a:t> = A30 - Cross Border Schedules</a:t>
            </a:r>
            <a:r>
              <a:rPr lang="en-US" sz="1200" b="1" dirty="0" smtClean="0"/>
              <a:t>:</a:t>
            </a:r>
            <a:endParaRPr lang="hr-HR" sz="1200" b="1" dirty="0" smtClean="0"/>
          </a:p>
          <a:p>
            <a:pPr marL="0" indent="0">
              <a:buNone/>
            </a:pPr>
            <a:endParaRPr lang="en-US" sz="1200" dirty="0"/>
          </a:p>
          <a:p>
            <a:r>
              <a:rPr lang="en-US" sz="1200" dirty="0" err="1"/>
              <a:t>ProcessType</a:t>
            </a:r>
            <a:r>
              <a:rPr lang="en-US" sz="1200" dirty="0"/>
              <a:t> is A19 (Intraday Accumulated) not in Intraday -&gt; A59 Not Compliant To Local Market Rules</a:t>
            </a:r>
          </a:p>
          <a:p>
            <a:r>
              <a:rPr lang="en-US" sz="1200" dirty="0" err="1"/>
              <a:t>ProcessType</a:t>
            </a:r>
            <a:r>
              <a:rPr lang="en-US" sz="1200" dirty="0"/>
              <a:t> is A01 (Day Ahead) not in Day Ahead -&gt; A59 Not Compliant To Local Market Rules</a:t>
            </a:r>
          </a:p>
          <a:p>
            <a:r>
              <a:rPr lang="en-US" sz="1200" dirty="0" err="1"/>
              <a:t>BusinessType</a:t>
            </a:r>
            <a:r>
              <a:rPr lang="en-US" sz="1200" dirty="0"/>
              <a:t> different from A03 (External trade no capacity) and A06 (External trade explicit capacity) -&gt; A59 Not Compliant To Local Market Rules</a:t>
            </a:r>
          </a:p>
          <a:p>
            <a:r>
              <a:rPr lang="en-US" sz="1200" dirty="0" err="1"/>
              <a:t>InArea</a:t>
            </a:r>
            <a:r>
              <a:rPr lang="en-US" sz="1200" dirty="0"/>
              <a:t> or </a:t>
            </a:r>
            <a:r>
              <a:rPr lang="en-US" sz="1200" dirty="0" err="1"/>
              <a:t>OutArea</a:t>
            </a:r>
            <a:r>
              <a:rPr lang="en-US" sz="1200" dirty="0"/>
              <a:t> is empty -&gt; A23 Area invalid</a:t>
            </a:r>
          </a:p>
          <a:p>
            <a:r>
              <a:rPr lang="en-US" sz="1200" dirty="0" err="1"/>
              <a:t>InArea</a:t>
            </a:r>
            <a:r>
              <a:rPr lang="en-US" sz="1200" dirty="0"/>
              <a:t> and </a:t>
            </a:r>
            <a:r>
              <a:rPr lang="en-US" sz="1200" dirty="0" err="1"/>
              <a:t>OutArea</a:t>
            </a:r>
            <a:r>
              <a:rPr lang="en-US" sz="1200" dirty="0"/>
              <a:t> are set to ESO area-&gt; A23 Area invalid</a:t>
            </a:r>
          </a:p>
          <a:p>
            <a:endParaRPr lang="en-US" sz="1200" dirty="0"/>
          </a:p>
          <a:p>
            <a:pPr marL="0" indent="0">
              <a:buNone/>
            </a:pPr>
            <a:r>
              <a:rPr lang="hr-HR" sz="1200" b="1" dirty="0" smtClean="0"/>
              <a:t>W</a:t>
            </a:r>
            <a:r>
              <a:rPr lang="en-US" sz="1200" b="1" dirty="0" smtClean="0"/>
              <a:t>hen </a:t>
            </a:r>
            <a:r>
              <a:rPr lang="en-US" sz="1200" b="1" dirty="0" err="1"/>
              <a:t>MessageType</a:t>
            </a:r>
            <a:r>
              <a:rPr lang="en-US" sz="1200" b="1" dirty="0"/>
              <a:t> = A71 - Generator forecast:</a:t>
            </a:r>
          </a:p>
          <a:p>
            <a:endParaRPr lang="en-US" sz="1200" dirty="0"/>
          </a:p>
          <a:p>
            <a:r>
              <a:rPr lang="en-US" sz="1200" dirty="0" err="1"/>
              <a:t>ProcessType</a:t>
            </a:r>
            <a:r>
              <a:rPr lang="en-US" sz="1200" dirty="0"/>
              <a:t> different from A17 (Schedule Day) -&gt; A59 Not Compliant To Local Market Rules</a:t>
            </a:r>
          </a:p>
          <a:p>
            <a:r>
              <a:rPr lang="en-US" sz="1200" dirty="0" err="1"/>
              <a:t>BusinessType</a:t>
            </a:r>
            <a:r>
              <a:rPr lang="en-US" sz="1200" dirty="0"/>
              <a:t> different from A01 (Production) -&gt; A59 Not Compliant To Local Market Rules</a:t>
            </a:r>
          </a:p>
          <a:p>
            <a:endParaRPr lang="en-US" sz="1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Schedule validation </a:t>
            </a:r>
            <a:r>
              <a:rPr lang="hr-HR" dirty="0" smtClean="0"/>
              <a:t>errors (2)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030829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000" b="1" dirty="0"/>
              <a:t>Time Series Validations: </a:t>
            </a:r>
          </a:p>
          <a:p>
            <a:endParaRPr lang="en-US" sz="1000" dirty="0"/>
          </a:p>
          <a:p>
            <a:r>
              <a:rPr lang="en-US" sz="1000" dirty="0"/>
              <a:t>Check time series primary key -&gt; A55 Time Series Identification Conflict</a:t>
            </a:r>
          </a:p>
          <a:p>
            <a:r>
              <a:rPr lang="en-US" sz="1000" dirty="0"/>
              <a:t>Check time series ID -&gt; A55 Time Series Identification Conflict</a:t>
            </a:r>
          </a:p>
          <a:p>
            <a:r>
              <a:rPr lang="en-US" sz="1000" dirty="0"/>
              <a:t>Check time interval definition -&gt; A04 Time Interval Incorrect</a:t>
            </a:r>
          </a:p>
          <a:p>
            <a:r>
              <a:rPr lang="en-US" sz="1000" dirty="0"/>
              <a:t>Check time interval positions -&gt; A49 Position Inconsistency</a:t>
            </a:r>
          </a:p>
          <a:p>
            <a:r>
              <a:rPr lang="en-US" sz="1000" dirty="0"/>
              <a:t>Invalid resolution -&gt; A41 Resolution Inconsistency</a:t>
            </a:r>
          </a:p>
          <a:p>
            <a:r>
              <a:rPr lang="en-US" sz="1000" dirty="0" smtClean="0"/>
              <a:t>De</a:t>
            </a:r>
            <a:r>
              <a:rPr lang="hr-HR" sz="1000" dirty="0" smtClean="0"/>
              <a:t>p</a:t>
            </a:r>
            <a:r>
              <a:rPr lang="en-US" sz="1000" dirty="0" smtClean="0"/>
              <a:t>ending </a:t>
            </a:r>
            <a:r>
              <a:rPr lang="en-US" sz="1000" dirty="0"/>
              <a:t>on business type quantity must not be signed value -&gt; A46 Quantities Must Not Be Signed Values</a:t>
            </a:r>
          </a:p>
          <a:p>
            <a:r>
              <a:rPr lang="en-US" sz="1000" dirty="0"/>
              <a:t>Check is valid </a:t>
            </a:r>
            <a:r>
              <a:rPr lang="en-US" sz="1000" dirty="0" err="1"/>
              <a:t>BusinessType</a:t>
            </a:r>
            <a:r>
              <a:rPr lang="en-US" sz="1000" dirty="0"/>
              <a:t> -&gt; A59 Not Compliant To Local Market Rules</a:t>
            </a:r>
          </a:p>
          <a:p>
            <a:r>
              <a:rPr lang="en-US" sz="1000" dirty="0"/>
              <a:t>Check is valid </a:t>
            </a:r>
            <a:r>
              <a:rPr lang="en-US" sz="1000" dirty="0" err="1"/>
              <a:t>ObjectAggregation</a:t>
            </a:r>
            <a:r>
              <a:rPr lang="en-US" sz="1000" dirty="0"/>
              <a:t> -&gt; A59 Not Compliant To Local Market Rules</a:t>
            </a:r>
          </a:p>
          <a:p>
            <a:r>
              <a:rPr lang="en-US" sz="1000" dirty="0"/>
              <a:t>Check is valid </a:t>
            </a:r>
            <a:r>
              <a:rPr lang="en-US" sz="1000" dirty="0" err="1"/>
              <a:t>MeasurementUnit</a:t>
            </a:r>
            <a:r>
              <a:rPr lang="en-US" sz="1000" dirty="0"/>
              <a:t> -&gt; A59 Not Compliant To Local Market Rules</a:t>
            </a:r>
          </a:p>
          <a:p>
            <a:r>
              <a:rPr lang="en-US" sz="1000" dirty="0"/>
              <a:t>Check is valid </a:t>
            </a:r>
            <a:r>
              <a:rPr lang="en-US" sz="1000" dirty="0" err="1"/>
              <a:t>CapacityAgreementID</a:t>
            </a:r>
            <a:r>
              <a:rPr lang="en-US" sz="1000" dirty="0"/>
              <a:t> -&gt; A20 Time Series Fully Rejected</a:t>
            </a:r>
          </a:p>
          <a:p>
            <a:r>
              <a:rPr lang="en-US" sz="1000" dirty="0"/>
              <a:t>Check </a:t>
            </a:r>
            <a:r>
              <a:rPr lang="en-US" sz="1000" dirty="0" err="1"/>
              <a:t>InArea</a:t>
            </a:r>
            <a:r>
              <a:rPr lang="en-US" sz="1000" dirty="0"/>
              <a:t>/</a:t>
            </a:r>
            <a:r>
              <a:rPr lang="en-US" sz="1000" dirty="0" err="1"/>
              <a:t>OutArea</a:t>
            </a:r>
            <a:r>
              <a:rPr lang="en-US" sz="1000" dirty="0"/>
              <a:t> -&gt; A23 </a:t>
            </a:r>
            <a:r>
              <a:rPr lang="en-US" sz="1000" dirty="0" smtClean="0"/>
              <a:t>Area</a:t>
            </a:r>
            <a:r>
              <a:rPr lang="hr-HR" sz="1000" dirty="0" smtClean="0"/>
              <a:t> </a:t>
            </a:r>
            <a:r>
              <a:rPr lang="en-US" sz="1000" dirty="0" smtClean="0"/>
              <a:t>Invalid</a:t>
            </a:r>
            <a:endParaRPr lang="en-US" sz="1000" dirty="0"/>
          </a:p>
          <a:p>
            <a:r>
              <a:rPr lang="en-US" sz="1000" dirty="0"/>
              <a:t>Check </a:t>
            </a:r>
            <a:r>
              <a:rPr lang="en-US" sz="1000" dirty="0" err="1"/>
              <a:t>InParty</a:t>
            </a:r>
            <a:r>
              <a:rPr lang="en-US" sz="1000" dirty="0"/>
              <a:t>/</a:t>
            </a:r>
            <a:r>
              <a:rPr lang="en-US" sz="1000" dirty="0" err="1"/>
              <a:t>OutParty</a:t>
            </a:r>
            <a:r>
              <a:rPr lang="en-US" sz="1000" dirty="0"/>
              <a:t> -&gt; A22 </a:t>
            </a:r>
            <a:r>
              <a:rPr lang="en-US" sz="1000" dirty="0" smtClean="0"/>
              <a:t>Party</a:t>
            </a:r>
            <a:r>
              <a:rPr lang="hr-HR" sz="1000" dirty="0" smtClean="0"/>
              <a:t> </a:t>
            </a:r>
            <a:r>
              <a:rPr lang="en-US" sz="1000" dirty="0" smtClean="0"/>
              <a:t>Invalid</a:t>
            </a:r>
          </a:p>
          <a:p>
            <a:r>
              <a:rPr lang="en-US" sz="1000" dirty="0" smtClean="0"/>
              <a:t>Matching scope change in SOSO matching -&gt; A59 Not Compliant To Local Market Rules</a:t>
            </a:r>
          </a:p>
          <a:p>
            <a:r>
              <a:rPr lang="en-US" sz="1000" dirty="0" smtClean="0"/>
              <a:t>Missing time series -&gt; A52 Time Series Missing From New Version Of Message</a:t>
            </a:r>
          </a:p>
          <a:p>
            <a:r>
              <a:rPr lang="en-US" sz="1000" dirty="0" smtClean="0"/>
              <a:t>Modification </a:t>
            </a:r>
            <a:r>
              <a:rPr lang="en-US" sz="1000" dirty="0"/>
              <a:t>of the faultless time series -&gt; A63 Time Series Modified</a:t>
            </a:r>
          </a:p>
          <a:p>
            <a:r>
              <a:rPr lang="en-US" sz="1000" dirty="0"/>
              <a:t>When Metering point is defined - Object Aggregation must be A02 -&gt; A20 Time Series Fully Rejected</a:t>
            </a:r>
          </a:p>
          <a:p>
            <a:r>
              <a:rPr lang="en-US" sz="1000" dirty="0"/>
              <a:t>When Metering point is defined - Business Type must be A01 or A04 -&gt; A20 Time Series Fully Rejected</a:t>
            </a:r>
          </a:p>
          <a:p>
            <a:endParaRPr lang="hr-HR" sz="1000" dirty="0" smtClean="0"/>
          </a:p>
          <a:p>
            <a:pPr marL="0" indent="0">
              <a:buNone/>
            </a:pPr>
            <a:r>
              <a:rPr lang="hr-HR" sz="1000" b="1" dirty="0" smtClean="0"/>
              <a:t>PPS:</a:t>
            </a:r>
            <a:endParaRPr lang="en-US" sz="1000" b="1" dirty="0"/>
          </a:p>
          <a:p>
            <a:r>
              <a:rPr lang="en-US" sz="1000" dirty="0"/>
              <a:t>Validate resource object -&gt; A64 </a:t>
            </a:r>
            <a:r>
              <a:rPr lang="en-US" sz="1000" dirty="0" err="1"/>
              <a:t>ResourceObjectInvalid</a:t>
            </a:r>
            <a:endParaRPr lang="en-US" sz="1000" dirty="0"/>
          </a:p>
          <a:p>
            <a:r>
              <a:rPr lang="en-US" sz="1000" dirty="0"/>
              <a:t>Validate resource object technical limits -&gt; A65 Reserve Object Technical Limits Exceeded</a:t>
            </a:r>
          </a:p>
          <a:p>
            <a:r>
              <a:rPr lang="en-US" sz="1000" dirty="0"/>
              <a:t>When Metering point is defined - Message Type must not be A01 -&gt; A59 Not Compliant To Local Market Rules</a:t>
            </a:r>
          </a:p>
          <a:p>
            <a:endParaRPr lang="en-US" sz="1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Schedule validation errors </a:t>
            </a:r>
            <a:r>
              <a:rPr lang="hr-HR" dirty="0" smtClean="0"/>
              <a:t>(3)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104295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26D901C8-B41F-4A52-9859-91E05C573E4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All </a:t>
            </a:r>
            <a:r>
              <a:rPr lang="hr-HR" dirty="0"/>
              <a:t>imported </a:t>
            </a:r>
            <a:r>
              <a:rPr lang="en-GB" dirty="0"/>
              <a:t>intern and extern scheduling files</a:t>
            </a:r>
            <a:endParaRPr lang="hr-HR" dirty="0"/>
          </a:p>
          <a:p>
            <a:r>
              <a:rPr lang="hr-HR" dirty="0"/>
              <a:t>Filtering columns</a:t>
            </a:r>
            <a:r>
              <a:rPr lang="en-GB" dirty="0"/>
              <a:t> </a:t>
            </a:r>
            <a:endParaRPr lang="hr-HR" dirty="0"/>
          </a:p>
          <a:p>
            <a:endParaRPr lang="hr-HR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D4631935-96BD-4240-9E68-11C50842F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Scheduling – Time series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1E6AE78-A503-443E-9773-BA10372F31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000" y="1867894"/>
            <a:ext cx="10548772" cy="312221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0CD1152-835F-4476-917C-7BA28B26A6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00" y="1738369"/>
            <a:ext cx="11424000" cy="3381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13866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26D901C8-B41F-4A52-9859-91E05C573E4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hr-HR" dirty="0"/>
              <a:t>Filtering by the partner</a:t>
            </a:r>
            <a:r>
              <a:rPr lang="en-GB" dirty="0"/>
              <a:t> </a:t>
            </a:r>
            <a:endParaRPr lang="hr-HR" dirty="0"/>
          </a:p>
          <a:p>
            <a:r>
              <a:rPr lang="hr-HR" dirty="0"/>
              <a:t>P</a:t>
            </a:r>
            <a:r>
              <a:rPr lang="en-GB" dirty="0" err="1"/>
              <a:t>ossible</a:t>
            </a:r>
            <a:r>
              <a:rPr lang="en-GB" dirty="0"/>
              <a:t> to filter messages by the direction of trade or Time series status by clicking the drop-down in the </a:t>
            </a:r>
            <a:r>
              <a:rPr lang="en-GB" i="1" dirty="0"/>
              <a:t>Direction or Status </a:t>
            </a:r>
            <a:r>
              <a:rPr lang="en-GB" dirty="0"/>
              <a:t>field.</a:t>
            </a:r>
            <a:endParaRPr lang="hr-HR" dirty="0"/>
          </a:p>
          <a:p>
            <a:endParaRPr lang="hr-HR" dirty="0"/>
          </a:p>
          <a:p>
            <a:pPr marL="0" indent="0">
              <a:buNone/>
            </a:pPr>
            <a:endParaRPr lang="hr-HR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D4631935-96BD-4240-9E68-11C50842F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Scheduling – Time series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4C12367-FA48-4DDB-92D1-4F2F5CC96B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18" y="2088427"/>
            <a:ext cx="11316749" cy="4247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395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Basic</a:t>
            </a:r>
            <a:r>
              <a:rPr lang="hr-HR" dirty="0"/>
              <a:t> data - Companies</a:t>
            </a:r>
          </a:p>
        </p:txBody>
      </p:sp>
      <p:pic>
        <p:nvPicPr>
          <p:cNvPr id="4" name="Content Placeholder 3"/>
          <p:cNvPicPr>
            <a:picLocks noGrp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84000" y="828000"/>
            <a:ext cx="11423650" cy="2651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7543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26D901C8-B41F-4A52-9859-91E05C573E4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hr-HR" dirty="0"/>
              <a:t>Previewing time series</a:t>
            </a:r>
          </a:p>
          <a:p>
            <a:pPr marL="0" indent="0">
              <a:buNone/>
            </a:pPr>
            <a:endParaRPr lang="hr-HR" dirty="0"/>
          </a:p>
          <a:p>
            <a:endParaRPr lang="hr-HR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D4631935-96BD-4240-9E68-11C50842F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Scheduling – Time series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BAFF644-9241-4E01-8820-30569F2A7F8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510" y="1306821"/>
            <a:ext cx="11024738" cy="2122179"/>
          </a:xfrm>
          <a:prstGeom prst="rect">
            <a:avLst/>
          </a:prstGeom>
        </p:spPr>
      </p:pic>
      <p:sp>
        <p:nvSpPr>
          <p:cNvPr id="7" name="Content Placeholder 1">
            <a:extLst>
              <a:ext uri="{FF2B5EF4-FFF2-40B4-BE49-F238E27FC236}">
                <a16:creationId xmlns:a16="http://schemas.microsoft.com/office/drawing/2014/main" xmlns="" id="{9B507788-FB20-435C-8B7D-15E540C44B8B}"/>
              </a:ext>
            </a:extLst>
          </p:cNvPr>
          <p:cNvSpPr txBox="1">
            <a:spLocks/>
          </p:cNvSpPr>
          <p:nvPr/>
        </p:nvSpPr>
        <p:spPr bwMode="auto">
          <a:xfrm>
            <a:off x="384000" y="3632367"/>
            <a:ext cx="11424000" cy="54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9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7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hr-HR" kern="0"/>
              <a:t>Loading values</a:t>
            </a:r>
          </a:p>
          <a:p>
            <a:endParaRPr lang="hr-HR" kern="0"/>
          </a:p>
          <a:p>
            <a:endParaRPr lang="hr-HR" kern="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861FB638-C566-4C6E-AC0F-8D719366261F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90" y="4060291"/>
            <a:ext cx="11102578" cy="213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90572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26D901C8-B41F-4A52-9859-91E05C573E4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hr-HR" dirty="0"/>
              <a:t>T</a:t>
            </a:r>
            <a:r>
              <a:rPr lang="en-GB" dirty="0"/>
              <a:t>he process of receiving, sending, opening, matching, and closing is tracked and displayed.</a:t>
            </a:r>
            <a:endParaRPr lang="hr-HR" dirty="0"/>
          </a:p>
          <a:p>
            <a:endParaRPr lang="hr-HR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D4631935-96BD-4240-9E68-11C50842F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Scheduling – Events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958A0C6-E4D3-48B1-9808-B3A9DAFE5B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7756"/>
          <a:stretch/>
        </p:blipFill>
        <p:spPr>
          <a:xfrm>
            <a:off x="384000" y="1555848"/>
            <a:ext cx="11424000" cy="1690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29914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26D901C8-B41F-4A52-9859-91E05C573E4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hr-HR" dirty="0"/>
              <a:t>P</a:t>
            </a:r>
            <a:r>
              <a:rPr lang="en-GB" dirty="0" err="1"/>
              <a:t>ower</a:t>
            </a:r>
            <a:r>
              <a:rPr lang="en-GB" dirty="0"/>
              <a:t> plants and generators are shown</a:t>
            </a:r>
            <a:endParaRPr lang="hr-HR" dirty="0"/>
          </a:p>
          <a:p>
            <a:endParaRPr lang="hr-HR" dirty="0"/>
          </a:p>
          <a:p>
            <a:endParaRPr lang="hr-HR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D4631935-96BD-4240-9E68-11C50842F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Scheduling – Production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734B494-43EF-4836-9E14-DBB7B2E9974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84000" y="1583219"/>
            <a:ext cx="10970463" cy="2721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35551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26D901C8-B41F-4A52-9859-91E05C573E4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hr-HR" dirty="0"/>
              <a:t>PPS - d</a:t>
            </a:r>
            <a:r>
              <a:rPr lang="en-GB" dirty="0" err="1"/>
              <a:t>isplays</a:t>
            </a:r>
            <a:r>
              <a:rPr lang="en-GB" dirty="0"/>
              <a:t> balance between production and trade for market participants</a:t>
            </a:r>
            <a:endParaRPr lang="hr-HR" dirty="0"/>
          </a:p>
          <a:p>
            <a:endParaRPr lang="hr-HR" dirty="0"/>
          </a:p>
          <a:p>
            <a:endParaRPr lang="hr-HR" dirty="0"/>
          </a:p>
          <a:p>
            <a:endParaRPr lang="hr-HR" dirty="0"/>
          </a:p>
          <a:p>
            <a:endParaRPr lang="hr-HR" dirty="0"/>
          </a:p>
          <a:p>
            <a:pPr marL="0" indent="0">
              <a:buNone/>
            </a:pPr>
            <a:endParaRPr lang="hr-HR" dirty="0"/>
          </a:p>
          <a:p>
            <a:r>
              <a:rPr lang="hr-HR" dirty="0"/>
              <a:t>BRP - </a:t>
            </a:r>
            <a:r>
              <a:rPr lang="en-GB" dirty="0"/>
              <a:t>validates the balance of all the time series from a single market participant</a:t>
            </a:r>
            <a:endParaRPr lang="hr-HR" dirty="0"/>
          </a:p>
          <a:p>
            <a:endParaRPr lang="hr-HR" dirty="0"/>
          </a:p>
          <a:p>
            <a:pPr marL="0" indent="0">
              <a:buNone/>
            </a:pPr>
            <a:endParaRPr lang="hr-HR" dirty="0"/>
          </a:p>
          <a:p>
            <a:endParaRPr lang="hr-HR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D4631935-96BD-4240-9E68-11C50842F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Scheduling – PPS and BRP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15A7598-B156-46E8-B556-3AA4B60B36F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84001" y="1344819"/>
            <a:ext cx="9467666" cy="16719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B22D16F-1D79-49B3-94E2-5031CF79F163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83998" y="3600000"/>
            <a:ext cx="9467665" cy="2525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43781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Balancing</a:t>
            </a:r>
            <a:r>
              <a:rPr lang="hr-HR" dirty="0"/>
              <a:t> - Products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hr-HR" dirty="0" err="1"/>
              <a:t>Two</a:t>
            </a:r>
            <a:r>
              <a:rPr lang="hr-HR" dirty="0"/>
              <a:t> </a:t>
            </a:r>
            <a:r>
              <a:rPr lang="hr-HR" dirty="0" err="1"/>
              <a:t>tertiary</a:t>
            </a:r>
            <a:r>
              <a:rPr lang="hr-HR" dirty="0"/>
              <a:t> </a:t>
            </a:r>
            <a:r>
              <a:rPr lang="hr-HR" dirty="0" err="1"/>
              <a:t>energy</a:t>
            </a:r>
            <a:r>
              <a:rPr lang="hr-HR" dirty="0"/>
              <a:t> </a:t>
            </a:r>
            <a:r>
              <a:rPr lang="hr-HR" dirty="0" err="1"/>
              <a:t>products</a:t>
            </a:r>
            <a:r>
              <a:rPr lang="hr-HR" dirty="0"/>
              <a:t> are </a:t>
            </a:r>
            <a:r>
              <a:rPr lang="hr-HR" dirty="0" err="1"/>
              <a:t>always</a:t>
            </a:r>
            <a:r>
              <a:rPr lang="hr-HR" dirty="0"/>
              <a:t> </a:t>
            </a:r>
            <a:r>
              <a:rPr lang="hr-HR" dirty="0" err="1"/>
              <a:t>presented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the</a:t>
            </a:r>
            <a:r>
              <a:rPr lang="hr-HR" dirty="0"/>
              <a:t> system (one for </a:t>
            </a:r>
            <a:r>
              <a:rPr lang="hr-HR" dirty="0" err="1"/>
              <a:t>purchase</a:t>
            </a:r>
            <a:r>
              <a:rPr lang="hr-HR" dirty="0"/>
              <a:t> </a:t>
            </a:r>
            <a:r>
              <a:rPr lang="hr-HR" dirty="0" err="1"/>
              <a:t>and</a:t>
            </a:r>
            <a:r>
              <a:rPr lang="hr-HR" dirty="0"/>
              <a:t> one for </a:t>
            </a:r>
            <a:r>
              <a:rPr lang="hr-HR" dirty="0" err="1"/>
              <a:t>delivery</a:t>
            </a:r>
            <a:r>
              <a:rPr lang="hr-HR" dirty="0"/>
              <a:t>)</a:t>
            </a:r>
          </a:p>
        </p:txBody>
      </p:sp>
      <p:pic>
        <p:nvPicPr>
          <p:cNvPr id="6" name="Content Placeholder 3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84350" y="1629743"/>
            <a:ext cx="11423650" cy="1595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2158091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Balancing</a:t>
            </a:r>
            <a:r>
              <a:rPr lang="hr-HR" dirty="0"/>
              <a:t> - </a:t>
            </a:r>
            <a:r>
              <a:rPr lang="hr-HR" dirty="0" err="1"/>
              <a:t>Auctions</a:t>
            </a:r>
            <a:endParaRPr lang="hr-HR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hr-HR" dirty="0" err="1"/>
              <a:t>Two</a:t>
            </a:r>
            <a:r>
              <a:rPr lang="hr-HR" dirty="0"/>
              <a:t> </a:t>
            </a:r>
            <a:r>
              <a:rPr lang="hr-HR" dirty="0" err="1"/>
              <a:t>auctions</a:t>
            </a:r>
            <a:r>
              <a:rPr lang="hr-HR" dirty="0"/>
              <a:t> are </a:t>
            </a:r>
            <a:r>
              <a:rPr lang="hr-HR" dirty="0" err="1"/>
              <a:t>automatically</a:t>
            </a:r>
            <a:r>
              <a:rPr lang="hr-HR" dirty="0"/>
              <a:t> </a:t>
            </a:r>
            <a:r>
              <a:rPr lang="hr-HR" dirty="0" err="1"/>
              <a:t>created</a:t>
            </a:r>
            <a:r>
              <a:rPr lang="hr-HR" dirty="0"/>
              <a:t> </a:t>
            </a:r>
            <a:r>
              <a:rPr lang="hr-HR" dirty="0" err="1"/>
              <a:t>by</a:t>
            </a:r>
            <a:r>
              <a:rPr lang="hr-HR" dirty="0"/>
              <a:t> </a:t>
            </a:r>
            <a:r>
              <a:rPr lang="hr-HR" dirty="0" err="1"/>
              <a:t>each</a:t>
            </a:r>
            <a:r>
              <a:rPr lang="hr-HR" dirty="0"/>
              <a:t> </a:t>
            </a:r>
            <a:r>
              <a:rPr lang="hr-HR" dirty="0" err="1"/>
              <a:t>day</a:t>
            </a:r>
            <a:r>
              <a:rPr lang="hr-HR" dirty="0"/>
              <a:t> (one for </a:t>
            </a:r>
            <a:r>
              <a:rPr lang="hr-HR" dirty="0" err="1"/>
              <a:t>purchase</a:t>
            </a:r>
            <a:r>
              <a:rPr lang="hr-HR" dirty="0"/>
              <a:t> </a:t>
            </a:r>
            <a:r>
              <a:rPr lang="hr-HR" dirty="0" err="1"/>
              <a:t>and</a:t>
            </a:r>
            <a:r>
              <a:rPr lang="hr-HR" dirty="0"/>
              <a:t> one for </a:t>
            </a:r>
            <a:r>
              <a:rPr lang="hr-HR" dirty="0" err="1"/>
              <a:t>delivery</a:t>
            </a:r>
            <a:r>
              <a:rPr lang="hr-HR" dirty="0"/>
              <a:t>)</a:t>
            </a:r>
          </a:p>
          <a:p>
            <a:r>
              <a:rPr lang="hr-HR" dirty="0" err="1"/>
              <a:t>Auction</a:t>
            </a:r>
            <a:r>
              <a:rPr lang="hr-HR" dirty="0"/>
              <a:t> period </a:t>
            </a:r>
            <a:r>
              <a:rPr lang="hr-HR" dirty="0" err="1"/>
              <a:t>is</a:t>
            </a:r>
            <a:r>
              <a:rPr lang="hr-HR" dirty="0"/>
              <a:t> </a:t>
            </a:r>
            <a:r>
              <a:rPr lang="hr-HR" dirty="0" err="1"/>
              <a:t>always</a:t>
            </a:r>
            <a:r>
              <a:rPr lang="hr-HR" dirty="0"/>
              <a:t> </a:t>
            </a:r>
            <a:r>
              <a:rPr lang="hr-HR" dirty="0" err="1"/>
              <a:t>daily</a:t>
            </a:r>
            <a:endParaRPr lang="hr-HR" dirty="0"/>
          </a:p>
          <a:p>
            <a:r>
              <a:rPr lang="hr-HR" dirty="0" err="1"/>
              <a:t>Auctions</a:t>
            </a:r>
            <a:r>
              <a:rPr lang="hr-HR" dirty="0"/>
              <a:t> </a:t>
            </a:r>
            <a:r>
              <a:rPr lang="hr-HR" dirty="0" err="1"/>
              <a:t>states</a:t>
            </a:r>
            <a:r>
              <a:rPr lang="hr-HR" dirty="0"/>
              <a:t> - </a:t>
            </a:r>
            <a:r>
              <a:rPr lang="hr-HR" dirty="0" err="1"/>
              <a:t>visible</a:t>
            </a:r>
            <a:r>
              <a:rPr lang="hr-HR" dirty="0"/>
              <a:t>, </a:t>
            </a:r>
            <a:r>
              <a:rPr lang="hr-HR" dirty="0" err="1"/>
              <a:t>active</a:t>
            </a:r>
            <a:r>
              <a:rPr lang="hr-HR" dirty="0"/>
              <a:t>, </a:t>
            </a:r>
            <a:r>
              <a:rPr lang="hr-HR" dirty="0" err="1"/>
              <a:t>open</a:t>
            </a:r>
            <a:r>
              <a:rPr lang="hr-HR" dirty="0"/>
              <a:t> for </a:t>
            </a:r>
            <a:r>
              <a:rPr lang="hr-HR" dirty="0" err="1"/>
              <a:t>bids</a:t>
            </a:r>
            <a:r>
              <a:rPr lang="hr-HR" dirty="0"/>
              <a:t>, </a:t>
            </a:r>
            <a:r>
              <a:rPr lang="hr-HR" dirty="0" err="1"/>
              <a:t>closed</a:t>
            </a:r>
            <a:r>
              <a:rPr lang="hr-HR" dirty="0"/>
              <a:t> for </a:t>
            </a:r>
            <a:r>
              <a:rPr lang="hr-HR" dirty="0" err="1"/>
              <a:t>bids</a:t>
            </a:r>
            <a:r>
              <a:rPr lang="hr-HR" dirty="0"/>
              <a:t>, </a:t>
            </a:r>
            <a:r>
              <a:rPr lang="hr-HR" dirty="0" err="1"/>
              <a:t>sorting</a:t>
            </a:r>
            <a:r>
              <a:rPr lang="hr-HR" dirty="0"/>
              <a:t> </a:t>
            </a:r>
            <a:r>
              <a:rPr lang="hr-HR" dirty="0" err="1"/>
              <a:t>done</a:t>
            </a:r>
            <a:r>
              <a:rPr lang="hr-HR" dirty="0"/>
              <a:t>, </a:t>
            </a:r>
            <a:r>
              <a:rPr lang="hr-HR" dirty="0" err="1"/>
              <a:t>results</a:t>
            </a:r>
            <a:r>
              <a:rPr lang="hr-HR" dirty="0"/>
              <a:t> </a:t>
            </a:r>
            <a:r>
              <a:rPr lang="hr-HR" dirty="0" err="1"/>
              <a:t>published</a:t>
            </a:r>
            <a:endParaRPr lang="hr-HR" dirty="0"/>
          </a:p>
        </p:txBody>
      </p:sp>
      <p:pic>
        <p:nvPicPr>
          <p:cNvPr id="6" name="Content Placeholder 3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84350" y="2079385"/>
            <a:ext cx="11423650" cy="2525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5035010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Balancing</a:t>
            </a:r>
            <a:r>
              <a:rPr lang="hr-HR" dirty="0"/>
              <a:t> – </a:t>
            </a:r>
            <a:r>
              <a:rPr lang="hr-HR" dirty="0" err="1"/>
              <a:t>Auction</a:t>
            </a:r>
            <a:r>
              <a:rPr lang="hr-HR" dirty="0"/>
              <a:t> </a:t>
            </a:r>
            <a:r>
              <a:rPr lang="hr-HR" dirty="0" err="1"/>
              <a:t>detail</a:t>
            </a:r>
            <a:endParaRPr lang="hr-HR" dirty="0"/>
          </a:p>
        </p:txBody>
      </p:sp>
      <p:pic>
        <p:nvPicPr>
          <p:cNvPr id="6" name="Content Placeholder 5"/>
          <p:cNvPicPr>
            <a:picLocks noGrp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447595" y="863600"/>
            <a:ext cx="11296810" cy="5472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53229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hr-HR" dirty="0" err="1"/>
              <a:t>Three</a:t>
            </a:r>
            <a:r>
              <a:rPr lang="hr-HR" dirty="0"/>
              <a:t> </a:t>
            </a:r>
            <a:r>
              <a:rPr lang="hr-HR" dirty="0" err="1"/>
              <a:t>ways</a:t>
            </a:r>
            <a:r>
              <a:rPr lang="hr-HR" dirty="0"/>
              <a:t> to </a:t>
            </a:r>
            <a:r>
              <a:rPr lang="hr-HR" dirty="0" err="1"/>
              <a:t>enter</a:t>
            </a:r>
            <a:r>
              <a:rPr lang="hr-HR" dirty="0"/>
              <a:t> </a:t>
            </a:r>
            <a:r>
              <a:rPr lang="hr-HR" dirty="0" err="1"/>
              <a:t>the</a:t>
            </a:r>
            <a:r>
              <a:rPr lang="hr-HR" dirty="0"/>
              <a:t> </a:t>
            </a:r>
            <a:r>
              <a:rPr lang="hr-HR" dirty="0" err="1"/>
              <a:t>bids</a:t>
            </a:r>
            <a:r>
              <a:rPr lang="hr-HR" dirty="0"/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Bid form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Manual uploading the bid file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Sending the bid file via e-mail</a:t>
            </a:r>
          </a:p>
          <a:p>
            <a:endParaRPr lang="hr-HR" dirty="0"/>
          </a:p>
          <a:p>
            <a:pPr marL="457200" indent="-457200">
              <a:buFont typeface="+mj-lt"/>
              <a:buAutoNum type="arabicPeriod"/>
            </a:pPr>
            <a:endParaRPr lang="hr-HR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Balancing</a:t>
            </a:r>
            <a:r>
              <a:rPr lang="hr-HR" dirty="0"/>
              <a:t> – </a:t>
            </a:r>
            <a:r>
              <a:rPr lang="hr-HR" dirty="0" err="1"/>
              <a:t>Bids</a:t>
            </a:r>
            <a:endParaRPr lang="hr-H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553" y="2554445"/>
            <a:ext cx="11424894" cy="209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39612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Balancing</a:t>
            </a:r>
            <a:r>
              <a:rPr lang="hr-HR" dirty="0"/>
              <a:t> – </a:t>
            </a:r>
            <a:r>
              <a:rPr lang="hr-HR" dirty="0" err="1"/>
              <a:t>Bids</a:t>
            </a:r>
            <a:r>
              <a:rPr lang="hr-HR" dirty="0"/>
              <a:t> – </a:t>
            </a:r>
            <a:r>
              <a:rPr lang="hr-HR" dirty="0" err="1"/>
              <a:t>Bid</a:t>
            </a:r>
            <a:r>
              <a:rPr lang="hr-HR" dirty="0"/>
              <a:t> </a:t>
            </a:r>
            <a:r>
              <a:rPr lang="hr-HR" dirty="0" err="1"/>
              <a:t>form</a:t>
            </a:r>
            <a:endParaRPr lang="hr-HR" dirty="0"/>
          </a:p>
        </p:txBody>
      </p:sp>
      <p:pic>
        <p:nvPicPr>
          <p:cNvPr id="6" name="Content Placeholder 5"/>
          <p:cNvPicPr>
            <a:picLocks noGrp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84175" y="990066"/>
            <a:ext cx="11423650" cy="521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19850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Balancing</a:t>
            </a:r>
            <a:r>
              <a:rPr lang="hr-HR" dirty="0"/>
              <a:t> – </a:t>
            </a:r>
            <a:r>
              <a:rPr lang="hr-HR" dirty="0" err="1"/>
              <a:t>Bids</a:t>
            </a:r>
            <a:r>
              <a:rPr lang="hr-HR" dirty="0"/>
              <a:t> – Manual </a:t>
            </a:r>
            <a:r>
              <a:rPr lang="hr-HR" dirty="0" err="1"/>
              <a:t>uploading</a:t>
            </a:r>
            <a:r>
              <a:rPr lang="hr-HR" dirty="0"/>
              <a:t> </a:t>
            </a:r>
            <a:r>
              <a:rPr lang="hr-HR" dirty="0" err="1"/>
              <a:t>the</a:t>
            </a:r>
            <a:r>
              <a:rPr lang="hr-HR" dirty="0"/>
              <a:t> </a:t>
            </a:r>
            <a:r>
              <a:rPr lang="hr-HR" dirty="0" err="1"/>
              <a:t>bid</a:t>
            </a:r>
            <a:r>
              <a:rPr lang="hr-HR" dirty="0"/>
              <a:t> file</a:t>
            </a:r>
          </a:p>
        </p:txBody>
      </p:sp>
      <p:pic>
        <p:nvPicPr>
          <p:cNvPr id="4" name="Content Placeholder 3"/>
          <p:cNvPicPr>
            <a:picLocks noGrp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000" y="828000"/>
            <a:ext cx="11423650" cy="1879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384000" y="2999422"/>
            <a:ext cx="5295900" cy="250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808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Basic</a:t>
            </a:r>
            <a:r>
              <a:rPr lang="hr-HR" dirty="0"/>
              <a:t> data – Company </a:t>
            </a:r>
            <a:r>
              <a:rPr lang="hr-HR" dirty="0" err="1"/>
              <a:t>detail</a:t>
            </a:r>
            <a:endParaRPr lang="hr-HR" dirty="0"/>
          </a:p>
        </p:txBody>
      </p:sp>
      <p:pic>
        <p:nvPicPr>
          <p:cNvPr id="4" name="Content Placeholder 3"/>
          <p:cNvPicPr>
            <a:picLocks noGrp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84175" y="894386"/>
            <a:ext cx="11423650" cy="5410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50233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hr-HR" dirty="0" err="1"/>
              <a:t>Bid</a:t>
            </a:r>
            <a:r>
              <a:rPr lang="hr-HR" dirty="0"/>
              <a:t> file </a:t>
            </a:r>
            <a:r>
              <a:rPr lang="hr-HR" dirty="0" err="1"/>
              <a:t>is</a:t>
            </a:r>
            <a:r>
              <a:rPr lang="hr-HR" dirty="0"/>
              <a:t> </a:t>
            </a:r>
            <a:r>
              <a:rPr lang="hr-HR" dirty="0" err="1"/>
              <a:t>send</a:t>
            </a:r>
            <a:r>
              <a:rPr lang="hr-HR" dirty="0"/>
              <a:t> to </a:t>
            </a:r>
            <a:r>
              <a:rPr lang="hr-HR" dirty="0" err="1"/>
              <a:t>the</a:t>
            </a:r>
            <a:r>
              <a:rPr lang="hr-HR" dirty="0"/>
              <a:t> </a:t>
            </a:r>
            <a:r>
              <a:rPr lang="hr-HR" dirty="0" err="1"/>
              <a:t>corresponding</a:t>
            </a:r>
            <a:r>
              <a:rPr lang="hr-HR" dirty="0"/>
              <a:t> </a:t>
            </a:r>
            <a:r>
              <a:rPr lang="hr-HR" dirty="0" err="1"/>
              <a:t>address</a:t>
            </a:r>
            <a:endParaRPr lang="hr-HR" dirty="0"/>
          </a:p>
          <a:p>
            <a:r>
              <a:rPr lang="hr-HR" dirty="0"/>
              <a:t>System </a:t>
            </a:r>
            <a:r>
              <a:rPr lang="hr-HR" dirty="0" err="1"/>
              <a:t>checks</a:t>
            </a:r>
            <a:r>
              <a:rPr lang="hr-HR" dirty="0"/>
              <a:t> </a:t>
            </a:r>
            <a:r>
              <a:rPr lang="hr-HR" dirty="0" err="1"/>
              <a:t>if</a:t>
            </a:r>
            <a:r>
              <a:rPr lang="hr-HR" dirty="0"/>
              <a:t> </a:t>
            </a:r>
            <a:r>
              <a:rPr lang="hr-HR" dirty="0" err="1"/>
              <a:t>sender</a:t>
            </a:r>
            <a:r>
              <a:rPr lang="hr-HR" dirty="0"/>
              <a:t> </a:t>
            </a:r>
            <a:r>
              <a:rPr lang="hr-HR" dirty="0" err="1"/>
              <a:t>address</a:t>
            </a:r>
            <a:r>
              <a:rPr lang="hr-HR" dirty="0"/>
              <a:t> </a:t>
            </a:r>
            <a:r>
              <a:rPr lang="hr-HR" dirty="0" err="1"/>
              <a:t>is</a:t>
            </a:r>
            <a:r>
              <a:rPr lang="hr-HR" dirty="0"/>
              <a:t> </a:t>
            </a:r>
            <a:r>
              <a:rPr lang="hr-HR" dirty="0" err="1"/>
              <a:t>valid</a:t>
            </a:r>
            <a:endParaRPr lang="hr-HR" dirty="0"/>
          </a:p>
          <a:p>
            <a:r>
              <a:rPr lang="en-US" dirty="0"/>
              <a:t>The system sends a reply with information whether the offer is accepted or rejected</a:t>
            </a:r>
            <a:endParaRPr lang="hr-HR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Balancing</a:t>
            </a:r>
            <a:r>
              <a:rPr lang="hr-HR" dirty="0"/>
              <a:t> – </a:t>
            </a:r>
            <a:r>
              <a:rPr lang="hr-HR" dirty="0" err="1"/>
              <a:t>Bids</a:t>
            </a:r>
            <a:r>
              <a:rPr lang="hr-HR" dirty="0"/>
              <a:t> – </a:t>
            </a:r>
            <a:r>
              <a:rPr lang="en-US" dirty="0"/>
              <a:t>Sending the bid file via e-mail</a:t>
            </a:r>
            <a:endParaRPr lang="hr-HR" dirty="0"/>
          </a:p>
        </p:txBody>
      </p:sp>
      <p:pic>
        <p:nvPicPr>
          <p:cNvPr id="4" name="Content Placeholder 3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84350" y="2126566"/>
            <a:ext cx="11423650" cy="2214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8781542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Balancing</a:t>
            </a:r>
            <a:r>
              <a:rPr lang="hr-HR" dirty="0"/>
              <a:t> – </a:t>
            </a:r>
            <a:r>
              <a:rPr lang="hr-HR" dirty="0" err="1"/>
              <a:t>Bids</a:t>
            </a:r>
            <a:r>
              <a:rPr lang="hr-HR" dirty="0"/>
              <a:t> – </a:t>
            </a:r>
            <a:r>
              <a:rPr lang="hr-HR" dirty="0" err="1"/>
              <a:t>Restrictions</a:t>
            </a:r>
            <a:endParaRPr lang="hr-HR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Two Auctions (purchase and delivery) must be created in the system and opened for bids</a:t>
            </a:r>
            <a:endParaRPr lang="hr-HR" dirty="0"/>
          </a:p>
          <a:p>
            <a:pPr lvl="0"/>
            <a:r>
              <a:rPr lang="en-US" dirty="0"/>
              <a:t>Person must be </a:t>
            </a:r>
            <a:r>
              <a:rPr lang="en-US" dirty="0" err="1"/>
              <a:t>authoriazed</a:t>
            </a:r>
            <a:r>
              <a:rPr lang="en-US" dirty="0"/>
              <a:t> to bid</a:t>
            </a:r>
            <a:endParaRPr lang="hr-HR" dirty="0"/>
          </a:p>
          <a:p>
            <a:pPr lvl="0"/>
            <a:r>
              <a:rPr lang="en-US" dirty="0"/>
              <a:t>Bidder must be in the list of valid balancing groups</a:t>
            </a:r>
            <a:endParaRPr lang="hr-HR" dirty="0"/>
          </a:p>
          <a:p>
            <a:pPr lvl="0"/>
            <a:r>
              <a:rPr lang="en-US" dirty="0"/>
              <a:t>Energy price cannot be less than auction min energy price</a:t>
            </a:r>
            <a:endParaRPr lang="hr-HR" dirty="0"/>
          </a:p>
          <a:p>
            <a:pPr lvl="0"/>
            <a:r>
              <a:rPr lang="en-US" dirty="0"/>
              <a:t>Energy price cannot be bigger than auction max energy price</a:t>
            </a:r>
            <a:endParaRPr lang="hr-HR" dirty="0"/>
          </a:p>
          <a:p>
            <a:pPr lvl="0"/>
            <a:r>
              <a:rPr lang="en-US" dirty="0"/>
              <a:t>Offered amount cannot be less than auction min offered amount</a:t>
            </a:r>
            <a:endParaRPr lang="hr-HR" dirty="0"/>
          </a:p>
          <a:p>
            <a:pPr lvl="0"/>
            <a:r>
              <a:rPr lang="en-US" dirty="0"/>
              <a:t>Offered amount cannot be bigger than auction max offered amount!</a:t>
            </a:r>
            <a:endParaRPr lang="hr-HR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3087536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Balancing</a:t>
            </a:r>
            <a:r>
              <a:rPr lang="hr-HR" dirty="0"/>
              <a:t> – </a:t>
            </a:r>
            <a:r>
              <a:rPr lang="hr-HR" dirty="0" err="1"/>
              <a:t>Bids</a:t>
            </a:r>
            <a:r>
              <a:rPr lang="hr-HR" dirty="0"/>
              <a:t> – </a:t>
            </a:r>
            <a:r>
              <a:rPr lang="hr-HR" dirty="0" err="1"/>
              <a:t>Auction</a:t>
            </a:r>
            <a:r>
              <a:rPr lang="hr-HR" dirty="0"/>
              <a:t> </a:t>
            </a:r>
            <a:r>
              <a:rPr lang="hr-HR" dirty="0" err="1"/>
              <a:t>results</a:t>
            </a:r>
            <a:endParaRPr lang="hr-HR" dirty="0"/>
          </a:p>
        </p:txBody>
      </p:sp>
      <p:pic>
        <p:nvPicPr>
          <p:cNvPr id="4" name="Content Placeholder 3"/>
          <p:cNvPicPr>
            <a:picLocks noGrp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416130" y="863600"/>
            <a:ext cx="11359740" cy="5472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12001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Balancing</a:t>
            </a:r>
            <a:r>
              <a:rPr lang="hr-HR" dirty="0"/>
              <a:t> – </a:t>
            </a:r>
            <a:r>
              <a:rPr lang="hr-HR" dirty="0" err="1"/>
              <a:t>Bids</a:t>
            </a:r>
            <a:r>
              <a:rPr lang="hr-HR" dirty="0"/>
              <a:t> – </a:t>
            </a:r>
            <a:r>
              <a:rPr lang="hr-HR" dirty="0" err="1"/>
              <a:t>Auction</a:t>
            </a:r>
            <a:r>
              <a:rPr lang="hr-HR" dirty="0"/>
              <a:t> </a:t>
            </a:r>
            <a:r>
              <a:rPr lang="hr-HR" dirty="0" err="1"/>
              <a:t>results</a:t>
            </a:r>
            <a:endParaRPr lang="hr-HR" dirty="0"/>
          </a:p>
        </p:txBody>
      </p:sp>
      <p:pic>
        <p:nvPicPr>
          <p:cNvPr id="4" name="Content Placeholder 3"/>
          <p:cNvPicPr>
            <a:picLocks noGrp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84350" y="828000"/>
            <a:ext cx="11423650" cy="1624823"/>
          </a:xfrm>
          <a:prstGeom prst="rect">
            <a:avLst/>
          </a:prstGeom>
        </p:spPr>
      </p:pic>
      <p:pic>
        <p:nvPicPr>
          <p:cNvPr id="5" name="Content Placeholder 3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84000" y="2554158"/>
            <a:ext cx="9248775" cy="310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4598983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26D901C8-B41F-4A52-9859-91E05C573E4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hr-HR" dirty="0"/>
              <a:t>C</a:t>
            </a:r>
            <a:r>
              <a:rPr lang="en-GB" dirty="0" err="1"/>
              <a:t>alculation</a:t>
            </a:r>
            <a:r>
              <a:rPr lang="en-GB" dirty="0"/>
              <a:t> data points</a:t>
            </a:r>
            <a:r>
              <a:rPr lang="hr-HR" dirty="0"/>
              <a:t> </a:t>
            </a:r>
            <a:r>
              <a:rPr lang="en-GB" dirty="0"/>
              <a:t>can be viewed</a:t>
            </a:r>
            <a:r>
              <a:rPr lang="hr-HR" dirty="0"/>
              <a:t> using the</a:t>
            </a:r>
            <a:r>
              <a:rPr lang="en-GB" dirty="0"/>
              <a:t> </a:t>
            </a:r>
            <a:r>
              <a:rPr lang="en-GB" b="1" i="1" dirty="0"/>
              <a:t>Settlement</a:t>
            </a:r>
            <a:r>
              <a:rPr lang="en-GB" dirty="0"/>
              <a:t> button.</a:t>
            </a:r>
            <a:r>
              <a:rPr lang="hr-HR" dirty="0"/>
              <a:t> </a:t>
            </a:r>
          </a:p>
          <a:p>
            <a:r>
              <a:rPr lang="hr-HR" dirty="0"/>
              <a:t>Filer by: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hr-HR" dirty="0"/>
              <a:t>Time period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hr-HR" dirty="0"/>
              <a:t>Resolution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hr-HR" dirty="0"/>
              <a:t>Data point name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hr-HR" dirty="0"/>
              <a:t>Data point description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hr-HR" dirty="0"/>
              <a:t>Balance group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hr-HR" dirty="0"/>
              <a:t>Data point type:</a:t>
            </a:r>
          </a:p>
          <a:p>
            <a:pPr marL="857250" lvl="2" indent="0">
              <a:buNone/>
            </a:pPr>
            <a:r>
              <a:rPr lang="hr-HR" sz="1900" dirty="0"/>
              <a:t>- Component </a:t>
            </a:r>
          </a:p>
          <a:p>
            <a:pPr marL="857250" lvl="2" indent="0">
              <a:buNone/>
            </a:pPr>
            <a:r>
              <a:rPr lang="hr-HR" sz="1900" dirty="0"/>
              <a:t>- Account </a:t>
            </a:r>
          </a:p>
          <a:p>
            <a:pPr marL="857250" lvl="2" indent="0">
              <a:buNone/>
            </a:pPr>
            <a:r>
              <a:rPr lang="hr-HR" sz="1900" dirty="0"/>
              <a:t>- Metering </a:t>
            </a:r>
          </a:p>
          <a:p>
            <a:pPr lvl="0"/>
            <a:endParaRPr lang="hr-HR" dirty="0"/>
          </a:p>
          <a:p>
            <a:endParaRPr lang="hr-HR" dirty="0"/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endParaRPr lang="hr-HR" dirty="0"/>
          </a:p>
          <a:p>
            <a:endParaRPr lang="hr-HR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D4631935-96BD-4240-9E68-11C50842F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Settlement</a:t>
            </a:r>
          </a:p>
        </p:txBody>
      </p:sp>
    </p:spTree>
    <p:extLst>
      <p:ext uri="{BB962C8B-B14F-4D97-AF65-F5344CB8AC3E}">
        <p14:creationId xmlns:p14="http://schemas.microsoft.com/office/powerpoint/2010/main" val="26205965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26D901C8-B41F-4A52-9859-91E05C573E4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It is necessary to select the </a:t>
            </a:r>
            <a:r>
              <a:rPr lang="hr-HR" dirty="0"/>
              <a:t>type of data point from the drop-down menu, filter by name, display name or EIC code and click Show TS. </a:t>
            </a:r>
          </a:p>
          <a:p>
            <a:r>
              <a:rPr lang="hr-HR" dirty="0"/>
              <a:t>All of the data points that match the filter criteria are shown.</a:t>
            </a:r>
          </a:p>
          <a:p>
            <a:pPr marL="0" lvl="0" indent="0">
              <a:buNone/>
            </a:pPr>
            <a:endParaRPr lang="hr-HR" dirty="0"/>
          </a:p>
          <a:p>
            <a:endParaRPr lang="hr-HR" dirty="0"/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endParaRPr lang="hr-HR" dirty="0"/>
          </a:p>
          <a:p>
            <a:endParaRPr lang="hr-HR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D4631935-96BD-4240-9E68-11C50842F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Settlement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317B5A6-BBDE-4117-BF93-FEB412F3FA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526" y="2056496"/>
            <a:ext cx="9739423" cy="3673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60084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26D901C8-B41F-4A52-9859-91E05C573E4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hr-HR" dirty="0"/>
              <a:t>A user must select rows or select all of the rows, select the time period and resolution and click </a:t>
            </a:r>
            <a:r>
              <a:rPr lang="hr-HR" i="1" dirty="0"/>
              <a:t>Show values or Export.</a:t>
            </a:r>
          </a:p>
          <a:p>
            <a:endParaRPr lang="hr-HR" dirty="0"/>
          </a:p>
          <a:p>
            <a:endParaRPr lang="hr-HR" dirty="0"/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endParaRPr lang="hr-HR" dirty="0"/>
          </a:p>
          <a:p>
            <a:endParaRPr lang="hr-HR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D4631935-96BD-4240-9E68-11C50842F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Settlement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7FB477C-CDA8-4E49-AF31-1E7065B1A3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000" y="1705598"/>
            <a:ext cx="10991649" cy="4078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6703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26D901C8-B41F-4A52-9859-91E05C573E4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hr-HR" dirty="0"/>
              <a:t>Values</a:t>
            </a:r>
          </a:p>
          <a:p>
            <a:endParaRPr lang="hr-HR" dirty="0"/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endParaRPr lang="hr-HR" dirty="0"/>
          </a:p>
          <a:p>
            <a:endParaRPr lang="hr-HR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D4631935-96BD-4240-9E68-11C50842F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Settlement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7664775-5CD7-4324-A96E-68CBB82E77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000" y="1488644"/>
            <a:ext cx="11424000" cy="4222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85207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384000" y="864000"/>
            <a:ext cx="4212714" cy="5472000"/>
          </a:xfrm>
        </p:spPr>
        <p:txBody>
          <a:bodyPr/>
          <a:lstStyle/>
          <a:p>
            <a:r>
              <a:rPr lang="en-US" sz="1000" dirty="0"/>
              <a:t>C_C	</a:t>
            </a:r>
            <a:r>
              <a:rPr lang="en-US" sz="1000" dirty="0" smtClean="0"/>
              <a:t>Consumption</a:t>
            </a:r>
            <a:endParaRPr lang="en-US" sz="1000" dirty="0"/>
          </a:p>
          <a:p>
            <a:r>
              <a:rPr lang="en-US" sz="1000" dirty="0"/>
              <a:t>C_G	</a:t>
            </a:r>
            <a:r>
              <a:rPr lang="en-US" sz="1000" dirty="0" smtClean="0"/>
              <a:t>Generation</a:t>
            </a:r>
            <a:endParaRPr lang="en-US" sz="1000" dirty="0"/>
          </a:p>
          <a:p>
            <a:r>
              <a:rPr lang="en-US" sz="1000" dirty="0"/>
              <a:t>C_IB	Intern Schedule Buy</a:t>
            </a:r>
          </a:p>
          <a:p>
            <a:r>
              <a:rPr lang="en-US" sz="1000" dirty="0"/>
              <a:t>C_IS	Intern Schedule Sell</a:t>
            </a:r>
          </a:p>
          <a:p>
            <a:r>
              <a:rPr lang="en-US" sz="1000" dirty="0"/>
              <a:t>C_EB	Extern Schedule Buy</a:t>
            </a:r>
          </a:p>
          <a:p>
            <a:r>
              <a:rPr lang="en-US" sz="1000" dirty="0"/>
              <a:t>C_ES	Extern Schedule Sell</a:t>
            </a:r>
          </a:p>
          <a:p>
            <a:r>
              <a:rPr lang="en-US" sz="1000" dirty="0"/>
              <a:t>C_DIS	Delegated Imbalance Surplus</a:t>
            </a:r>
          </a:p>
          <a:p>
            <a:r>
              <a:rPr lang="en-US" sz="1000" dirty="0"/>
              <a:t>C_DID	Delegated Imbalance Deficit</a:t>
            </a:r>
          </a:p>
          <a:p>
            <a:r>
              <a:rPr lang="en-US" sz="1000" dirty="0"/>
              <a:t>C_L_I	Losses Import</a:t>
            </a:r>
          </a:p>
          <a:p>
            <a:r>
              <a:rPr lang="en-US" sz="1000" dirty="0"/>
              <a:t>C_L_E	Losses Export</a:t>
            </a:r>
          </a:p>
          <a:p>
            <a:endParaRPr lang="en-US" sz="1000" dirty="0"/>
          </a:p>
          <a:p>
            <a:r>
              <a:rPr lang="en-US" sz="1000" dirty="0"/>
              <a:t>A_C	</a:t>
            </a:r>
            <a:r>
              <a:rPr lang="en-US" sz="1000" dirty="0" smtClean="0"/>
              <a:t>Consumption</a:t>
            </a:r>
            <a:endParaRPr lang="en-US" sz="1000" dirty="0"/>
          </a:p>
          <a:p>
            <a:r>
              <a:rPr lang="en-US" sz="1000" dirty="0"/>
              <a:t>A_G	</a:t>
            </a:r>
            <a:r>
              <a:rPr lang="en-US" sz="1000" dirty="0" smtClean="0"/>
              <a:t>Generation</a:t>
            </a:r>
            <a:endParaRPr lang="en-US" sz="1000" dirty="0"/>
          </a:p>
          <a:p>
            <a:r>
              <a:rPr lang="en-US" sz="1000" dirty="0"/>
              <a:t>A_SB	Schedule Buy</a:t>
            </a:r>
          </a:p>
          <a:p>
            <a:r>
              <a:rPr lang="en-US" sz="1000" dirty="0"/>
              <a:t>A_SS	Schedule Sell</a:t>
            </a:r>
          </a:p>
          <a:p>
            <a:r>
              <a:rPr lang="en-US" sz="1000" dirty="0"/>
              <a:t>A_IS	Imbalance Surplus</a:t>
            </a:r>
          </a:p>
          <a:p>
            <a:r>
              <a:rPr lang="en-US" sz="1000" dirty="0"/>
              <a:t>A_ID	Imbalance Deficit</a:t>
            </a:r>
          </a:p>
          <a:p>
            <a:r>
              <a:rPr lang="en-US" sz="1000" dirty="0"/>
              <a:t>A_DIS	Delegated Imbalance Surplus</a:t>
            </a:r>
          </a:p>
          <a:p>
            <a:r>
              <a:rPr lang="en-US" sz="1000" dirty="0"/>
              <a:t>A_DID	Delegated Imbalance Deficit</a:t>
            </a:r>
          </a:p>
          <a:p>
            <a:r>
              <a:rPr lang="en-US" sz="1000" dirty="0"/>
              <a:t>A_L	</a:t>
            </a:r>
            <a:r>
              <a:rPr lang="en-US" sz="1000" dirty="0" smtClean="0"/>
              <a:t>Losses</a:t>
            </a:r>
            <a:endParaRPr lang="en-US" sz="1000" dirty="0"/>
          </a:p>
          <a:p>
            <a:r>
              <a:rPr lang="en-US" sz="1000" dirty="0"/>
              <a:t>A_PR_U	Primary Reserve Up</a:t>
            </a:r>
          </a:p>
          <a:p>
            <a:r>
              <a:rPr lang="en-US" sz="1000" dirty="0"/>
              <a:t>A_PR_D	Primary Reserve Down</a:t>
            </a:r>
          </a:p>
          <a:p>
            <a:r>
              <a:rPr lang="en-US" sz="1000" dirty="0"/>
              <a:t>A_SR_U	Secondary Reserve Up</a:t>
            </a:r>
          </a:p>
          <a:p>
            <a:r>
              <a:rPr lang="en-US" sz="1000" dirty="0"/>
              <a:t>A_SR_D	Secondary Reserve Down</a:t>
            </a:r>
          </a:p>
          <a:p>
            <a:r>
              <a:rPr lang="en-US" sz="1000" dirty="0"/>
              <a:t>A_CR_U	Cold Reserve Up</a:t>
            </a:r>
          </a:p>
          <a:p>
            <a:r>
              <a:rPr lang="en-US" sz="1000" dirty="0"/>
              <a:t>A_TR_U	Tertiary Reserve Up</a:t>
            </a:r>
          </a:p>
          <a:p>
            <a:r>
              <a:rPr lang="en-US" sz="1000" dirty="0"/>
              <a:t>A_TR_D	Tertiary Reserve Down</a:t>
            </a:r>
          </a:p>
          <a:p>
            <a:endParaRPr lang="en-US" sz="1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Settlement datapoints</a:t>
            </a:r>
            <a:endParaRPr lang="en-US" dirty="0"/>
          </a:p>
        </p:txBody>
      </p:sp>
      <p:sp>
        <p:nvSpPr>
          <p:cNvPr id="4" name="Content Placeholder 1"/>
          <p:cNvSpPr txBox="1">
            <a:spLocks/>
          </p:cNvSpPr>
          <p:nvPr/>
        </p:nvSpPr>
        <p:spPr bwMode="auto">
          <a:xfrm>
            <a:off x="5602670" y="864000"/>
            <a:ext cx="4212714" cy="54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9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7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000" kern="0" dirty="0"/>
              <a:t>A_SR_UR	Secondary Reserve Up Receivables</a:t>
            </a:r>
          </a:p>
          <a:p>
            <a:r>
              <a:rPr lang="en-US" sz="1000" kern="0" dirty="0"/>
              <a:t>A_SR_DP	Secondary Reserve Down Payables</a:t>
            </a:r>
          </a:p>
          <a:p>
            <a:r>
              <a:rPr lang="en-US" sz="1000" kern="0" dirty="0"/>
              <a:t>A_CR_UR	Cold Reserve Up Receivables</a:t>
            </a:r>
          </a:p>
          <a:p>
            <a:r>
              <a:rPr lang="en-US" sz="1000" kern="0" dirty="0"/>
              <a:t>A_TR_UR	Tertiary Reserve Up Receivables</a:t>
            </a:r>
          </a:p>
          <a:p>
            <a:r>
              <a:rPr lang="en-US" sz="1000" kern="0" dirty="0"/>
              <a:t>A_TR_DP	</a:t>
            </a:r>
            <a:r>
              <a:rPr lang="hr-HR" sz="1000" kern="0" dirty="0" smtClean="0"/>
              <a:t>	</a:t>
            </a:r>
            <a:r>
              <a:rPr lang="en-US" sz="1000" kern="0" dirty="0" smtClean="0"/>
              <a:t>Tertiary </a:t>
            </a:r>
            <a:r>
              <a:rPr lang="en-US" sz="1000" kern="0" dirty="0"/>
              <a:t>Reserve Down Payables</a:t>
            </a:r>
          </a:p>
          <a:p>
            <a:r>
              <a:rPr lang="en-US" sz="1000" kern="0" dirty="0"/>
              <a:t>A_P		Payables</a:t>
            </a:r>
          </a:p>
          <a:p>
            <a:r>
              <a:rPr lang="en-US" sz="1000" kern="0" dirty="0"/>
              <a:t>A_R	</a:t>
            </a:r>
            <a:r>
              <a:rPr lang="hr-HR" sz="1000" kern="0" dirty="0" smtClean="0"/>
              <a:t>	</a:t>
            </a:r>
            <a:r>
              <a:rPr lang="en-US" sz="1000" kern="0" dirty="0" smtClean="0"/>
              <a:t>Receivables</a:t>
            </a:r>
            <a:endParaRPr lang="en-US" sz="1000" kern="0" dirty="0"/>
          </a:p>
          <a:p>
            <a:r>
              <a:rPr lang="en-US" sz="1000" kern="0" dirty="0"/>
              <a:t>A_ISB	</a:t>
            </a:r>
            <a:r>
              <a:rPr lang="hr-HR" sz="1000" kern="0" dirty="0" smtClean="0"/>
              <a:t>	</a:t>
            </a:r>
            <a:r>
              <a:rPr lang="en-US" sz="1000" kern="0" dirty="0" smtClean="0"/>
              <a:t>Intern </a:t>
            </a:r>
            <a:r>
              <a:rPr lang="en-US" sz="1000" kern="0" dirty="0"/>
              <a:t>Schedule Buy</a:t>
            </a:r>
          </a:p>
          <a:p>
            <a:r>
              <a:rPr lang="en-US" sz="1000" kern="0" dirty="0"/>
              <a:t>A_ISS	</a:t>
            </a:r>
            <a:r>
              <a:rPr lang="hr-HR" sz="1000" kern="0" dirty="0" smtClean="0"/>
              <a:t>	</a:t>
            </a:r>
            <a:r>
              <a:rPr lang="en-US" sz="1000" kern="0" dirty="0" smtClean="0"/>
              <a:t>Intern </a:t>
            </a:r>
            <a:r>
              <a:rPr lang="en-US" sz="1000" kern="0" dirty="0"/>
              <a:t>Schedule Sell</a:t>
            </a:r>
          </a:p>
          <a:p>
            <a:r>
              <a:rPr lang="en-US" sz="1000" kern="0" dirty="0"/>
              <a:t>A_ESB	</a:t>
            </a:r>
            <a:r>
              <a:rPr lang="hr-HR" sz="1000" kern="0" dirty="0" smtClean="0"/>
              <a:t>	</a:t>
            </a:r>
            <a:r>
              <a:rPr lang="en-US" sz="1000" kern="0" dirty="0" smtClean="0"/>
              <a:t>Extern </a:t>
            </a:r>
            <a:r>
              <a:rPr lang="en-US" sz="1000" kern="0" dirty="0"/>
              <a:t>Schedule Buy</a:t>
            </a:r>
          </a:p>
          <a:p>
            <a:r>
              <a:rPr lang="en-US" sz="1000" kern="0" dirty="0"/>
              <a:t>A_ESS	</a:t>
            </a:r>
            <a:r>
              <a:rPr lang="hr-HR" sz="1000" kern="0" dirty="0" smtClean="0"/>
              <a:t>	</a:t>
            </a:r>
            <a:r>
              <a:rPr lang="en-US" sz="1000" kern="0" dirty="0" smtClean="0"/>
              <a:t>Extern </a:t>
            </a:r>
            <a:r>
              <a:rPr lang="en-US" sz="1000" kern="0" dirty="0"/>
              <a:t>Schedule Sell</a:t>
            </a:r>
          </a:p>
          <a:p>
            <a:endParaRPr lang="en-US" sz="1000" kern="0" dirty="0"/>
          </a:p>
          <a:p>
            <a:r>
              <a:rPr lang="en-US" sz="1000" kern="0" dirty="0"/>
              <a:t>P_SR_U	</a:t>
            </a:r>
            <a:r>
              <a:rPr lang="hr-HR" sz="1000" kern="0" dirty="0" smtClean="0"/>
              <a:t>	</a:t>
            </a:r>
            <a:r>
              <a:rPr lang="en-US" sz="1000" kern="0" dirty="0" smtClean="0"/>
              <a:t>Price </a:t>
            </a:r>
            <a:r>
              <a:rPr lang="en-US" sz="1000" kern="0" dirty="0"/>
              <a:t>Secondary Reserve Up</a:t>
            </a:r>
          </a:p>
          <a:p>
            <a:r>
              <a:rPr lang="en-US" sz="1000" kern="0" dirty="0"/>
              <a:t>P_SR_D	</a:t>
            </a:r>
            <a:r>
              <a:rPr lang="hr-HR" sz="1000" kern="0" dirty="0" smtClean="0"/>
              <a:t>	</a:t>
            </a:r>
            <a:r>
              <a:rPr lang="en-US" sz="1000" kern="0" dirty="0" smtClean="0"/>
              <a:t>Price </a:t>
            </a:r>
            <a:r>
              <a:rPr lang="en-US" sz="1000" kern="0" dirty="0"/>
              <a:t>Secondary Reserve Down</a:t>
            </a:r>
          </a:p>
          <a:p>
            <a:r>
              <a:rPr lang="en-US" sz="1000" kern="0" dirty="0"/>
              <a:t>P_CR_U	</a:t>
            </a:r>
            <a:r>
              <a:rPr lang="hr-HR" sz="1000" kern="0" dirty="0" smtClean="0"/>
              <a:t>	</a:t>
            </a:r>
            <a:r>
              <a:rPr lang="en-US" sz="1000" kern="0" dirty="0" smtClean="0"/>
              <a:t>Price </a:t>
            </a:r>
            <a:r>
              <a:rPr lang="en-US" sz="1000" kern="0" dirty="0"/>
              <a:t>Cold Reserve Up</a:t>
            </a:r>
          </a:p>
          <a:p>
            <a:r>
              <a:rPr lang="en-US" sz="1000" kern="0" dirty="0"/>
              <a:t>P_TR_U	</a:t>
            </a:r>
            <a:r>
              <a:rPr lang="hr-HR" sz="1000" kern="0" dirty="0" smtClean="0"/>
              <a:t>	</a:t>
            </a:r>
            <a:r>
              <a:rPr lang="en-US" sz="1000" kern="0" dirty="0" smtClean="0"/>
              <a:t>Price </a:t>
            </a:r>
            <a:r>
              <a:rPr lang="en-US" sz="1000" kern="0" dirty="0"/>
              <a:t>Tertiary Reserve Up</a:t>
            </a:r>
          </a:p>
          <a:p>
            <a:r>
              <a:rPr lang="en-US" sz="1000" kern="0" dirty="0"/>
              <a:t>P_TR_D	</a:t>
            </a:r>
            <a:r>
              <a:rPr lang="hr-HR" sz="1000" kern="0" dirty="0" smtClean="0"/>
              <a:t>	</a:t>
            </a:r>
            <a:r>
              <a:rPr lang="en-US" sz="1000" kern="0" dirty="0" smtClean="0"/>
              <a:t>Price </a:t>
            </a:r>
            <a:r>
              <a:rPr lang="en-US" sz="1000" kern="0" dirty="0"/>
              <a:t>Tertiary Reserve Down</a:t>
            </a:r>
          </a:p>
        </p:txBody>
      </p:sp>
    </p:spTree>
    <p:extLst>
      <p:ext uri="{BB962C8B-B14F-4D97-AF65-F5344CB8AC3E}">
        <p14:creationId xmlns:p14="http://schemas.microsoft.com/office/powerpoint/2010/main" val="2139051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Basic</a:t>
            </a:r>
            <a:r>
              <a:rPr lang="hr-HR" dirty="0"/>
              <a:t> data – Company </a:t>
            </a:r>
            <a:r>
              <a:rPr lang="hr-HR" dirty="0" err="1"/>
              <a:t>detail</a:t>
            </a:r>
            <a:r>
              <a:rPr lang="hr-HR" dirty="0"/>
              <a:t> - </a:t>
            </a:r>
            <a:r>
              <a:rPr lang="hr-HR" dirty="0" err="1"/>
              <a:t>Persons</a:t>
            </a:r>
            <a:endParaRPr lang="hr-HR" dirty="0"/>
          </a:p>
        </p:txBody>
      </p:sp>
      <p:pic>
        <p:nvPicPr>
          <p:cNvPr id="8" name="Content Placeholder 7"/>
          <p:cNvPicPr>
            <a:picLocks noGrp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84350" y="828000"/>
            <a:ext cx="11423650" cy="2752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8377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Basic</a:t>
            </a:r>
            <a:r>
              <a:rPr lang="hr-HR" dirty="0"/>
              <a:t> data – Company </a:t>
            </a:r>
            <a:r>
              <a:rPr lang="hr-HR" dirty="0" err="1"/>
              <a:t>detail</a:t>
            </a:r>
            <a:r>
              <a:rPr lang="hr-HR" dirty="0"/>
              <a:t> - </a:t>
            </a:r>
            <a:r>
              <a:rPr lang="hr-HR" dirty="0" err="1"/>
              <a:t>Informing</a:t>
            </a:r>
            <a:endParaRPr lang="hr-HR" dirty="0"/>
          </a:p>
        </p:txBody>
      </p:sp>
      <p:pic>
        <p:nvPicPr>
          <p:cNvPr id="5" name="Content Placeholder 4"/>
          <p:cNvPicPr>
            <a:picLocks noGrp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84350" y="828000"/>
            <a:ext cx="11423650" cy="3872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515354"/>
      </p:ext>
    </p:extLst>
  </p:cSld>
  <p:clrMapOvr>
    <a:masterClrMapping/>
  </p:clrMapOvr>
</p:sld>
</file>

<file path=ppt/theme/theme1.xml><?xml version="1.0" encoding="utf-8"?>
<a:theme xmlns:a="http://schemas.openxmlformats.org/drawingml/2006/main" name="Koncar_2018">
  <a:themeElements>
    <a:clrScheme name="KONČAR">
      <a:dk1>
        <a:sysClr val="windowText" lastClr="000000"/>
      </a:dk1>
      <a:lt1>
        <a:sysClr val="window" lastClr="FFFFFF"/>
      </a:lt1>
      <a:dk2>
        <a:srgbClr val="1E2864"/>
      </a:dk2>
      <a:lt2>
        <a:srgbClr val="DDDDDD"/>
      </a:lt2>
      <a:accent1>
        <a:srgbClr val="0064AF"/>
      </a:accent1>
      <a:accent2>
        <a:srgbClr val="96C8EB"/>
      </a:accent2>
      <a:accent3>
        <a:srgbClr val="8CC83C"/>
      </a:accent3>
      <a:accent4>
        <a:srgbClr val="FFBE00"/>
      </a:accent4>
      <a:accent5>
        <a:srgbClr val="FF9600"/>
      </a:accent5>
      <a:accent6>
        <a:srgbClr val="990099"/>
      </a:accent6>
      <a:hlink>
        <a:srgbClr val="1659D8"/>
      </a:hlink>
      <a:folHlink>
        <a:srgbClr val="D200D2"/>
      </a:folHlink>
    </a:clrScheme>
    <a:fontScheme name="KIET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IE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oncar_2018" id="{F445214C-85FD-4FFD-BFAB-502EDF56D8B6}" vid="{A70BFA93-C053-4BB2-8254-4C2E5E920B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Koncar_2018</Template>
  <TotalTime>2976</TotalTime>
  <Words>1723</Words>
  <Application>Microsoft Office PowerPoint</Application>
  <PresentationFormat>Widescreen</PresentationFormat>
  <Paragraphs>297</Paragraphs>
  <Slides>78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78</vt:i4>
      </vt:variant>
    </vt:vector>
  </HeadingPairs>
  <TitlesOfParts>
    <vt:vector size="81" baseType="lpstr">
      <vt:lpstr>Arial</vt:lpstr>
      <vt:lpstr>Courier New</vt:lpstr>
      <vt:lpstr>Koncar_2018</vt:lpstr>
      <vt:lpstr>MODERNIZATION AND EXPANSION OF SYSTEM TO SUPPORT THE MARKET – EDUCATION FOR EXTERNAL USERS</vt:lpstr>
      <vt:lpstr>Content</vt:lpstr>
      <vt:lpstr>System access</vt:lpstr>
      <vt:lpstr>System access - Company selection</vt:lpstr>
      <vt:lpstr>System access - Notifications</vt:lpstr>
      <vt:lpstr>Basic data - Companies</vt:lpstr>
      <vt:lpstr>Basic data – Company detail</vt:lpstr>
      <vt:lpstr>Basic data – Company detail - Persons</vt:lpstr>
      <vt:lpstr>Basic data – Company detail - Informing</vt:lpstr>
      <vt:lpstr>Basic data – Company detail - Settings</vt:lpstr>
      <vt:lpstr>Basic data – Company detail - Auction roles</vt:lpstr>
      <vt:lpstr>Basic data – Company detail – Banks and locations</vt:lpstr>
      <vt:lpstr>Basic data – Company detail – Balance group and delegations</vt:lpstr>
      <vt:lpstr>Basic data – Company detail - Accounting</vt:lpstr>
      <vt:lpstr>Basic data – Balance groups</vt:lpstr>
      <vt:lpstr>Basic data – Balance group detail</vt:lpstr>
      <vt:lpstr>Basic data – Balance group detail</vt:lpstr>
      <vt:lpstr>Basic data - Users</vt:lpstr>
      <vt:lpstr>Basic data – User detail </vt:lpstr>
      <vt:lpstr>Basic data – User detail – Company roles</vt:lpstr>
      <vt:lpstr>Basic data – Power plants</vt:lpstr>
      <vt:lpstr>Basic data – Generators</vt:lpstr>
      <vt:lpstr>Basic data – Pumps</vt:lpstr>
      <vt:lpstr>Basic data – Metering points</vt:lpstr>
      <vt:lpstr>Basic data – Active users</vt:lpstr>
      <vt:lpstr>CTR auctions</vt:lpstr>
      <vt:lpstr>CTR auctions – Auction list</vt:lpstr>
      <vt:lpstr>CTR auctions – Auction detail</vt:lpstr>
      <vt:lpstr>CTR auctions – Product</vt:lpstr>
      <vt:lpstr>CTR auctions – Product</vt:lpstr>
      <vt:lpstr>CTR auctions – Bids</vt:lpstr>
      <vt:lpstr>CTR auctions – Yearly and mothly bid</vt:lpstr>
      <vt:lpstr>CTR auctions – Daily bid</vt:lpstr>
      <vt:lpstr>CTR auctions – Intraday bid</vt:lpstr>
      <vt:lpstr>CTR auctions – Intraday bids</vt:lpstr>
      <vt:lpstr>CTR auctions – Filling bid with xls file</vt:lpstr>
      <vt:lpstr>CTR auctions – Bid restrictions</vt:lpstr>
      <vt:lpstr>CTR auctions – Auction results</vt:lpstr>
      <vt:lpstr>CTR auctions – ECAN documents - ARD</vt:lpstr>
      <vt:lpstr>CTR auctions – ECAN documents – Right document</vt:lpstr>
      <vt:lpstr>CTR auctions – PTR list</vt:lpstr>
      <vt:lpstr>CTR auctions – Secondary market</vt:lpstr>
      <vt:lpstr>CTR auctions – Secondary market - Resale</vt:lpstr>
      <vt:lpstr>CTR auctions – Secondary market - Transfer</vt:lpstr>
      <vt:lpstr>CTR auctions – Secondary market - Transfer</vt:lpstr>
      <vt:lpstr>CTR auctions – Secondary market – Canceling request</vt:lpstr>
      <vt:lpstr>CTR auctions - Capacity reduction</vt:lpstr>
      <vt:lpstr>CTR auctions - Capacity reduction</vt:lpstr>
      <vt:lpstr>CTR auctions - Capacity reduction</vt:lpstr>
      <vt:lpstr>Scheduling – previewing messages</vt:lpstr>
      <vt:lpstr>Scheduling – message details</vt:lpstr>
      <vt:lpstr>Scheduling – editing messages</vt:lpstr>
      <vt:lpstr>Scheduling – editing messages</vt:lpstr>
      <vt:lpstr>Scheduling – editing messages</vt:lpstr>
      <vt:lpstr>Schedule validation errors (1)</vt:lpstr>
      <vt:lpstr>Schedule validation errors (2)</vt:lpstr>
      <vt:lpstr>Schedule validation errors (3)</vt:lpstr>
      <vt:lpstr>Scheduling – Time series</vt:lpstr>
      <vt:lpstr>Scheduling – Time series</vt:lpstr>
      <vt:lpstr>Scheduling – Time series</vt:lpstr>
      <vt:lpstr>Scheduling – Events</vt:lpstr>
      <vt:lpstr>Scheduling – Production</vt:lpstr>
      <vt:lpstr>Scheduling – PPS and BRP</vt:lpstr>
      <vt:lpstr>Balancing - Products</vt:lpstr>
      <vt:lpstr>Balancing - Auctions</vt:lpstr>
      <vt:lpstr>Balancing – Auction detail</vt:lpstr>
      <vt:lpstr>Balancing – Bids</vt:lpstr>
      <vt:lpstr>Balancing – Bids – Bid form</vt:lpstr>
      <vt:lpstr>Balancing – Bids – Manual uploading the bid file</vt:lpstr>
      <vt:lpstr>Balancing – Bids – Sending the bid file via e-mail</vt:lpstr>
      <vt:lpstr>Balancing – Bids – Restrictions</vt:lpstr>
      <vt:lpstr>Balancing – Bids – Auction results</vt:lpstr>
      <vt:lpstr>Balancing – Bids – Auction results</vt:lpstr>
      <vt:lpstr>Settlement</vt:lpstr>
      <vt:lpstr>Settlement</vt:lpstr>
      <vt:lpstr>Settlement</vt:lpstr>
      <vt:lpstr>Settlement</vt:lpstr>
      <vt:lpstr>Settlement datapoints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CIM primjeri</dc:title>
  <dc:creator>Domagoj Peharda</dc:creator>
  <cp:lastModifiedBy>Zvonko Mihelić</cp:lastModifiedBy>
  <cp:revision>108</cp:revision>
  <dcterms:created xsi:type="dcterms:W3CDTF">2018-11-08T06:29:57Z</dcterms:created>
  <dcterms:modified xsi:type="dcterms:W3CDTF">2019-09-24T08:05:51Z</dcterms:modified>
</cp:coreProperties>
</file>