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256" r:id="rId2"/>
    <p:sldId id="259" r:id="rId3"/>
    <p:sldId id="321" r:id="rId4"/>
    <p:sldId id="327" r:id="rId5"/>
    <p:sldId id="331" r:id="rId6"/>
    <p:sldId id="330" r:id="rId7"/>
    <p:sldId id="300" r:id="rId8"/>
    <p:sldId id="319" r:id="rId9"/>
    <p:sldId id="314" r:id="rId10"/>
    <p:sldId id="288" r:id="rId11"/>
    <p:sldId id="334" r:id="rId12"/>
    <p:sldId id="337" r:id="rId13"/>
    <p:sldId id="338" r:id="rId14"/>
    <p:sldId id="340" r:id="rId15"/>
    <p:sldId id="303" r:id="rId16"/>
    <p:sldId id="342" r:id="rId17"/>
    <p:sldId id="344" r:id="rId18"/>
    <p:sldId id="311" r:id="rId19"/>
    <p:sldId id="346" r:id="rId20"/>
    <p:sldId id="348" r:id="rId21"/>
    <p:sldId id="351" r:id="rId22"/>
    <p:sldId id="305" r:id="rId23"/>
    <p:sldId id="306" r:id="rId24"/>
    <p:sldId id="307" r:id="rId25"/>
    <p:sldId id="308" r:id="rId26"/>
    <p:sldId id="353" r:id="rId27"/>
    <p:sldId id="355" r:id="rId28"/>
    <p:sldId id="357" r:id="rId29"/>
    <p:sldId id="309" r:id="rId30"/>
    <p:sldId id="310" r:id="rId31"/>
    <p:sldId id="360" r:id="rId32"/>
    <p:sldId id="362" r:id="rId33"/>
    <p:sldId id="285" r:id="rId34"/>
    <p:sldId id="363" r:id="rId35"/>
    <p:sldId id="313" r:id="rId36"/>
    <p:sldId id="365" r:id="rId3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76BD"/>
    <a:srgbClr val="C8C92D"/>
    <a:srgbClr val="003F7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3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4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64813-01A9-4541-ADFF-5EC5C3FE002F}" type="datetimeFigureOut">
              <a:rPr lang="es-ES" smtClean="0"/>
              <a:t>22/12/2021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81106-5427-4249-BC1A-4BECEA290A93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44089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81106-5427-4249-BC1A-4BECEA290A93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60572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81106-5427-4249-BC1A-4BECEA290A93}" type="slidenum">
              <a:rPr lang="es-ES" smtClean="0"/>
              <a:t>28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83936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81106-5427-4249-BC1A-4BECEA290A93}" type="slidenum">
              <a:rPr lang="es-ES" smtClean="0"/>
              <a:t>29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70393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81106-5427-4249-BC1A-4BECEA290A93}" type="slidenum">
              <a:rPr lang="es-ES" smtClean="0"/>
              <a:t>30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8686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to remind the rest of the Consortium the product you are developing under this WP. Try to be quick (1 min aprox)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81106-5427-4249-BC1A-4BECEA290A93}" type="slidenum">
              <a:rPr lang="es-ES" smtClean="0"/>
              <a:t>32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08848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81106-5427-4249-BC1A-4BECEA290A93}" type="slidenum">
              <a:rPr lang="es-ES" smtClean="0"/>
              <a:t>33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53784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81106-5427-4249-BC1A-4BECEA290A93}" type="slidenum">
              <a:rPr lang="es-ES" smtClean="0"/>
              <a:t>34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754823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81106-5427-4249-BC1A-4BECEA290A93}" type="slidenum">
              <a:rPr lang="es-ES" smtClean="0"/>
              <a:t>35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55850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to remind the rest of the Consortium the product you are developing under this WP. Try to be quick (1 min aprox)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81106-5427-4249-BC1A-4BECEA290A93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3431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481106-5427-4249-BC1A-4BECEA290A9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913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81106-5427-4249-BC1A-4BECEA290A93}" type="slidenum">
              <a:rPr lang="es-ES" smtClean="0"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66148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81106-5427-4249-BC1A-4BECEA290A93}" type="slidenum">
              <a:rPr lang="es-ES" smtClean="0"/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68019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81106-5427-4249-BC1A-4BECEA290A93}" type="slidenum">
              <a:rPr lang="es-ES" smtClean="0"/>
              <a:t>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3969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81106-5427-4249-BC1A-4BECEA290A93}" type="slidenum">
              <a:rPr lang="es-ES" smtClean="0"/>
              <a:t>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73800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81106-5427-4249-BC1A-4BECEA290A93}" type="slidenum">
              <a:rPr lang="es-ES" smtClean="0"/>
              <a:t>24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90877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81106-5427-4249-BC1A-4BECEA290A93}" type="slidenum">
              <a:rPr lang="es-ES" smtClean="0"/>
              <a:t>25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34915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n 4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5"/>
          <a:stretch/>
        </p:blipFill>
        <p:spPr>
          <a:xfrm>
            <a:off x="-9525" y="-9525"/>
            <a:ext cx="4647300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992217" y="6390553"/>
            <a:ext cx="2743200" cy="365125"/>
          </a:xfrm>
        </p:spPr>
        <p:txBody>
          <a:bodyPr/>
          <a:lstStyle/>
          <a:p>
            <a:fld id="{F770C271-E7AF-4A8C-AA0D-67A82B4E2B56}" type="datetime3">
              <a:rPr lang="es-ES" smtClean="0"/>
              <a:t>22.12.21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940897" y="7110389"/>
            <a:ext cx="4114800" cy="3651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61453" y="7110389"/>
            <a:ext cx="2743200" cy="365125"/>
          </a:xfrm>
        </p:spPr>
        <p:txBody>
          <a:bodyPr/>
          <a:lstStyle/>
          <a:p>
            <a:fld id="{D57E452E-9901-467E-9A5A-C971F043CECF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7" name="Rectangle 7"/>
          <p:cNvSpPr/>
          <p:nvPr userDrawn="1"/>
        </p:nvSpPr>
        <p:spPr>
          <a:xfrm>
            <a:off x="3803635" y="6483292"/>
            <a:ext cx="7507877" cy="225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66" dirty="0">
                <a:solidFill>
                  <a:srgbClr val="02236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This project has received funding from the European Union's Horizon 2020 research and innovation programme under grant agreement n˚ 863874</a:t>
            </a:r>
          </a:p>
        </p:txBody>
      </p:sp>
      <p:pic>
        <p:nvPicPr>
          <p:cNvPr id="8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04652" y="6404523"/>
            <a:ext cx="552220" cy="351155"/>
          </a:xfrm>
          <a:prstGeom prst="rect">
            <a:avLst/>
          </a:prstGeom>
        </p:spPr>
      </p:pic>
      <p:sp>
        <p:nvSpPr>
          <p:cNvPr id="12" name="CuadroTexto 11"/>
          <p:cNvSpPr txBox="1"/>
          <p:nvPr userDrawn="1"/>
        </p:nvSpPr>
        <p:spPr>
          <a:xfrm>
            <a:off x="5768892" y="2474806"/>
            <a:ext cx="4573610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300"/>
              </a:lnSpc>
            </a:pPr>
            <a:r>
              <a:rPr lang="en-GB" sz="1400" b="1" noProof="0" dirty="0">
                <a:solidFill>
                  <a:srgbClr val="C8C92D"/>
                </a:solidFill>
                <a:latin typeface="Century Gothic" panose="020B0502020202020204" pitchFamily="34" charset="0"/>
              </a:rPr>
              <a:t>TR</a:t>
            </a:r>
            <a:r>
              <a:rPr lang="en-GB" sz="1400" b="0" noProof="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ansmission system enhancement</a:t>
            </a:r>
            <a:r>
              <a:rPr lang="en-GB" sz="1400" b="0" baseline="0" noProof="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of reg</a:t>
            </a:r>
            <a:r>
              <a:rPr lang="en-GB" sz="1400" b="1" baseline="0" noProof="0" dirty="0">
                <a:solidFill>
                  <a:srgbClr val="2576BD"/>
                </a:solidFill>
                <a:latin typeface="Century Gothic" panose="020B0502020202020204" pitchFamily="34" charset="0"/>
              </a:rPr>
              <a:t>I</a:t>
            </a:r>
            <a:r>
              <a:rPr lang="en-GB" sz="1400" b="0" baseline="0" noProof="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o</a:t>
            </a:r>
            <a:r>
              <a:rPr lang="en-GB" sz="1400" b="1" baseline="0" noProof="0" dirty="0">
                <a:solidFill>
                  <a:srgbClr val="2576BD"/>
                </a:solidFill>
                <a:latin typeface="Century Gothic" panose="020B0502020202020204" pitchFamily="34" charset="0"/>
              </a:rPr>
              <a:t>N</a:t>
            </a:r>
            <a:r>
              <a:rPr lang="en-GB" sz="1400" b="0" baseline="0" noProof="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al</a:t>
            </a:r>
          </a:p>
          <a:p>
            <a:pPr algn="r">
              <a:lnSpc>
                <a:spcPts val="2300"/>
              </a:lnSpc>
            </a:pPr>
            <a:r>
              <a:rPr lang="en-GB" sz="1400" b="0" baseline="0" noProof="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borders by means of </a:t>
            </a:r>
            <a:r>
              <a:rPr lang="en-GB" sz="1400" b="1" baseline="0" noProof="0" dirty="0">
                <a:solidFill>
                  <a:srgbClr val="2576BD"/>
                </a:solidFill>
                <a:latin typeface="Century Gothic" panose="020B0502020202020204" pitchFamily="34" charset="0"/>
              </a:rPr>
              <a:t>I</a:t>
            </a:r>
            <a:r>
              <a:rPr lang="en-GB" sz="1400" b="0" baseline="0" noProof="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ntelligen</a:t>
            </a:r>
            <a:r>
              <a:rPr lang="en-GB" sz="1400" b="1" baseline="0" noProof="0" dirty="0">
                <a:solidFill>
                  <a:srgbClr val="2576BD"/>
                </a:solidFill>
                <a:latin typeface="Century Gothic" panose="020B0502020202020204" pitchFamily="34" charset="0"/>
              </a:rPr>
              <a:t>T</a:t>
            </a:r>
            <a:r>
              <a:rPr lang="en-GB" sz="1400" b="0" baseline="0" noProof="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market technolog</a:t>
            </a:r>
            <a:r>
              <a:rPr lang="en-GB" sz="1400" b="1" baseline="0" noProof="0" dirty="0">
                <a:solidFill>
                  <a:srgbClr val="2576BD"/>
                </a:solidFill>
                <a:latin typeface="Century Gothic" panose="020B0502020202020204" pitchFamily="34" charset="0"/>
              </a:rPr>
              <a:t>Y</a:t>
            </a:r>
            <a:r>
              <a:rPr lang="en-GB" sz="1400" b="0" baseline="0" noProof="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1400" b="0" noProof="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13" name="Imagen 12" descr="1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56136" y="4722716"/>
            <a:ext cx="424815" cy="552450"/>
          </a:xfrm>
          <a:prstGeom prst="rect">
            <a:avLst/>
          </a:prstGeom>
        </p:spPr>
      </p:pic>
      <p:pic>
        <p:nvPicPr>
          <p:cNvPr id="14" name="Imagen 13" descr="1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466862" y="4722721"/>
            <a:ext cx="369587" cy="565441"/>
          </a:xfrm>
          <a:prstGeom prst="rect">
            <a:avLst/>
          </a:prstGeom>
        </p:spPr>
      </p:pic>
      <p:pic>
        <p:nvPicPr>
          <p:cNvPr id="15" name="Imagen 14" descr="1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155758" y="5787500"/>
            <a:ext cx="1715871" cy="330576"/>
          </a:xfrm>
          <a:prstGeom prst="rect">
            <a:avLst/>
          </a:prstGeom>
        </p:spPr>
      </p:pic>
      <p:pic>
        <p:nvPicPr>
          <p:cNvPr id="16" name="Imagen 15" descr="1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191114" y="4735711"/>
            <a:ext cx="1118870" cy="454025"/>
          </a:xfrm>
          <a:prstGeom prst="rect">
            <a:avLst/>
          </a:prstGeom>
        </p:spPr>
      </p:pic>
      <p:pic>
        <p:nvPicPr>
          <p:cNvPr id="17" name="Imagen 16" descr="1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639421" y="4820581"/>
            <a:ext cx="1103563" cy="293323"/>
          </a:xfrm>
          <a:prstGeom prst="rect">
            <a:avLst/>
          </a:prstGeom>
        </p:spPr>
      </p:pic>
      <p:pic>
        <p:nvPicPr>
          <p:cNvPr id="18" name="Imagen 17" descr="1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625547" y="3929775"/>
            <a:ext cx="1118605" cy="419952"/>
          </a:xfrm>
          <a:prstGeom prst="rect">
            <a:avLst/>
          </a:prstGeom>
        </p:spPr>
      </p:pic>
      <p:pic>
        <p:nvPicPr>
          <p:cNvPr id="20" name="Imagen 19" descr="11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833811" y="4013046"/>
            <a:ext cx="1658692" cy="253411"/>
          </a:xfrm>
          <a:prstGeom prst="rect">
            <a:avLst/>
          </a:prstGeom>
        </p:spPr>
      </p:pic>
      <p:pic>
        <p:nvPicPr>
          <p:cNvPr id="22" name="Imagen 21" descr="09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222259" y="4957194"/>
            <a:ext cx="905510" cy="210185"/>
          </a:xfrm>
          <a:prstGeom prst="rect">
            <a:avLst/>
          </a:prstGeom>
        </p:spPr>
      </p:pic>
      <p:pic>
        <p:nvPicPr>
          <p:cNvPr id="23" name="Imagen 22" descr="08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547944" y="4735711"/>
            <a:ext cx="552451" cy="552451"/>
          </a:xfrm>
          <a:prstGeom prst="rect">
            <a:avLst/>
          </a:prstGeom>
        </p:spPr>
      </p:pic>
      <p:pic>
        <p:nvPicPr>
          <p:cNvPr id="24" name="Imagen 23" descr="0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129016" y="5670060"/>
            <a:ext cx="1234728" cy="408401"/>
          </a:xfrm>
          <a:prstGeom prst="rect">
            <a:avLst/>
          </a:prstGeom>
        </p:spPr>
      </p:pic>
      <p:pic>
        <p:nvPicPr>
          <p:cNvPr id="25" name="Imagen 24" descr="0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667659" y="5600295"/>
            <a:ext cx="1241949" cy="538835"/>
          </a:xfrm>
          <a:prstGeom prst="rect">
            <a:avLst/>
          </a:prstGeom>
        </p:spPr>
      </p:pic>
      <p:pic>
        <p:nvPicPr>
          <p:cNvPr id="26" name="Imagen 25" descr="05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629799" y="5553213"/>
            <a:ext cx="1559784" cy="600158"/>
          </a:xfrm>
          <a:prstGeom prst="rect">
            <a:avLst/>
          </a:prstGeom>
        </p:spPr>
      </p:pic>
      <p:pic>
        <p:nvPicPr>
          <p:cNvPr id="27" name="Imagen 26" descr="04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222453" y="5863504"/>
            <a:ext cx="1061676" cy="178861"/>
          </a:xfrm>
          <a:prstGeom prst="rect">
            <a:avLst/>
          </a:prstGeom>
        </p:spPr>
      </p:pic>
      <p:pic>
        <p:nvPicPr>
          <p:cNvPr id="28" name="Imagen 27" descr="03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659753" y="4721184"/>
            <a:ext cx="564231" cy="566978"/>
          </a:xfrm>
          <a:prstGeom prst="rect">
            <a:avLst/>
          </a:prstGeom>
        </p:spPr>
      </p:pic>
      <p:pic>
        <p:nvPicPr>
          <p:cNvPr id="29" name="Imagen 28" descr="02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3072593" y="4854531"/>
            <a:ext cx="2752090" cy="225425"/>
          </a:xfrm>
          <a:prstGeom prst="rect">
            <a:avLst/>
          </a:prstGeom>
        </p:spPr>
      </p:pic>
      <p:pic>
        <p:nvPicPr>
          <p:cNvPr id="30" name="Imagen 29" descr="01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7412726" y="5639939"/>
            <a:ext cx="1399915" cy="541937"/>
          </a:xfrm>
          <a:prstGeom prst="rect">
            <a:avLst/>
          </a:prstGeom>
        </p:spPr>
      </p:pic>
      <p:pic>
        <p:nvPicPr>
          <p:cNvPr id="31" name="Imagen 30" descr="19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3341858" y="3896247"/>
            <a:ext cx="1538605" cy="406400"/>
          </a:xfrm>
          <a:prstGeom prst="rect">
            <a:avLst/>
          </a:prstGeom>
        </p:spPr>
      </p:pic>
      <p:sp>
        <p:nvSpPr>
          <p:cNvPr id="35" name="CuadroTexto 34"/>
          <p:cNvSpPr txBox="1"/>
          <p:nvPr userDrawn="1"/>
        </p:nvSpPr>
        <p:spPr>
          <a:xfrm>
            <a:off x="2151210" y="3968642"/>
            <a:ext cx="13190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Coordinator: </a:t>
            </a:r>
          </a:p>
        </p:txBody>
      </p:sp>
      <p:sp>
        <p:nvSpPr>
          <p:cNvPr id="36" name="CuadroTexto 35"/>
          <p:cNvSpPr txBox="1"/>
          <p:nvPr userDrawn="1"/>
        </p:nvSpPr>
        <p:spPr>
          <a:xfrm>
            <a:off x="5052666" y="3968642"/>
            <a:ext cx="10230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Partners: </a:t>
            </a:r>
          </a:p>
        </p:txBody>
      </p:sp>
      <p:pic>
        <p:nvPicPr>
          <p:cNvPr id="44" name="Imagen 43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410" y="1305232"/>
            <a:ext cx="8250143" cy="1478173"/>
          </a:xfrm>
          <a:prstGeom prst="rect">
            <a:avLst/>
          </a:prstGeom>
        </p:spPr>
      </p:pic>
      <p:pic>
        <p:nvPicPr>
          <p:cNvPr id="32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9B3406DA-453A-4AAA-A820-2B0F58C4DB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8" r="923" b="19802"/>
          <a:stretch/>
        </p:blipFill>
        <p:spPr>
          <a:xfrm>
            <a:off x="6101575" y="3896247"/>
            <a:ext cx="1307948" cy="568362"/>
          </a:xfrm>
          <a:prstGeom prst="rect">
            <a:avLst/>
          </a:prstGeom>
        </p:spPr>
      </p:pic>
      <p:pic>
        <p:nvPicPr>
          <p:cNvPr id="33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0ADCC052-DE82-4EA7-A28E-36EC184D6AD2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259" y="5834273"/>
            <a:ext cx="364922" cy="364922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610651AF-00D5-4725-82E9-4C597512D3B1}"/>
              </a:ext>
            </a:extLst>
          </p:cNvPr>
          <p:cNvSpPr txBox="1"/>
          <p:nvPr userDrawn="1"/>
        </p:nvSpPr>
        <p:spPr>
          <a:xfrm>
            <a:off x="806839" y="5581579"/>
            <a:ext cx="13099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spc="300" dirty="0">
                <a:solidFill>
                  <a:schemeClr val="bg1">
                    <a:lumMod val="50000"/>
                  </a:schemeClr>
                </a:solidFill>
              </a:rPr>
              <a:t>Third party </a:t>
            </a:r>
            <a:endParaRPr lang="es-ES" sz="1050" spc="3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Imagen 2" descr="Imagen que contiene camiseta&#10;&#10;Descripción generada automáticamente">
            <a:extLst>
              <a:ext uri="{FF2B5EF4-FFF2-40B4-BE49-F238E27FC236}">
                <a16:creationId xmlns:a16="http://schemas.microsoft.com/office/drawing/2014/main" id="{810D7CA4-14B6-46DA-A103-0FBC90991EDC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033" y="3664117"/>
            <a:ext cx="1333500" cy="94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5218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205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-3176" y="3057525"/>
            <a:ext cx="12192000" cy="809625"/>
          </a:xfrm>
        </p:spPr>
        <p:txBody>
          <a:bodyPr anchor="ctr" anchorCtr="0">
            <a:normAutofit/>
          </a:bodyPr>
          <a:lstStyle>
            <a:lvl1pPr algn="ctr">
              <a:defRPr sz="5000" baseline="0">
                <a:solidFill>
                  <a:srgbClr val="003F7F"/>
                </a:solidFill>
              </a:defRPr>
            </a:lvl1pPr>
          </a:lstStyle>
          <a:p>
            <a:r>
              <a:rPr lang="es-ES" dirty="0"/>
              <a:t>PRESENTATION TITLE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-3176" y="3875088"/>
            <a:ext cx="12192000" cy="47783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800">
                <a:solidFill>
                  <a:srgbClr val="2576B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849812" y="6394450"/>
            <a:ext cx="2486025" cy="365125"/>
          </a:xfrm>
        </p:spPr>
        <p:txBody>
          <a:bodyPr/>
          <a:lstStyle>
            <a:lvl1pPr algn="ctr">
              <a:defRPr sz="1600"/>
            </a:lvl1pPr>
          </a:lstStyle>
          <a:p>
            <a:fld id="{B58DBD21-5D47-432E-B15D-F6BDCF5866C5}" type="datetime3">
              <a:rPr lang="es-ES" smtClean="0"/>
              <a:pPr/>
              <a:t>22.12.21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-1066800" y="7507288"/>
            <a:ext cx="4114800" cy="3651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039225" y="6356350"/>
            <a:ext cx="2743200" cy="365125"/>
          </a:xfrm>
        </p:spPr>
        <p:txBody>
          <a:bodyPr/>
          <a:lstStyle/>
          <a:p>
            <a:fld id="{D57E452E-9901-467E-9A5A-C971F043CECF}" type="slidenum">
              <a:rPr lang="es-ES" smtClean="0"/>
              <a:t>‹#›</a:t>
            </a:fld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470" y="1254124"/>
            <a:ext cx="4484709" cy="804589"/>
          </a:xfrm>
          <a:prstGeom prst="rect">
            <a:avLst/>
          </a:prstGeom>
        </p:spPr>
      </p:pic>
      <p:sp>
        <p:nvSpPr>
          <p:cNvPr id="12" name="CuadroTexto 11"/>
          <p:cNvSpPr txBox="1"/>
          <p:nvPr userDrawn="1"/>
        </p:nvSpPr>
        <p:spPr>
          <a:xfrm>
            <a:off x="2698168" y="394157"/>
            <a:ext cx="6789313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GB" sz="1400" b="1" noProof="0" dirty="0">
                <a:solidFill>
                  <a:srgbClr val="C8C92D"/>
                </a:solidFill>
                <a:latin typeface="Century Gothic" panose="020B0502020202020204" pitchFamily="34" charset="0"/>
              </a:rPr>
              <a:t>TR</a:t>
            </a:r>
            <a:r>
              <a:rPr lang="en-GB" sz="1400" b="0" noProof="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ansmission system enhancement</a:t>
            </a:r>
            <a:r>
              <a:rPr lang="en-GB" sz="1400" b="0" baseline="0" noProof="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of reg</a:t>
            </a:r>
            <a:r>
              <a:rPr lang="en-GB" sz="1400" b="1" baseline="0" noProof="0" dirty="0">
                <a:solidFill>
                  <a:srgbClr val="2576BD"/>
                </a:solidFill>
                <a:latin typeface="Century Gothic" panose="020B0502020202020204" pitchFamily="34" charset="0"/>
              </a:rPr>
              <a:t>I</a:t>
            </a:r>
            <a:r>
              <a:rPr lang="en-GB" sz="1400" b="0" baseline="0" noProof="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o</a:t>
            </a:r>
            <a:r>
              <a:rPr lang="en-GB" sz="1400" b="1" baseline="0" noProof="0" dirty="0">
                <a:solidFill>
                  <a:srgbClr val="2576BD"/>
                </a:solidFill>
                <a:latin typeface="Century Gothic" panose="020B0502020202020204" pitchFamily="34" charset="0"/>
              </a:rPr>
              <a:t>N</a:t>
            </a:r>
            <a:r>
              <a:rPr lang="en-GB" sz="1400" b="0" baseline="0" noProof="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al</a:t>
            </a:r>
          </a:p>
          <a:p>
            <a:pPr algn="ctr">
              <a:lnSpc>
                <a:spcPts val="2300"/>
              </a:lnSpc>
            </a:pPr>
            <a:r>
              <a:rPr lang="en-GB" sz="1400" b="0" baseline="0" noProof="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borders by means of </a:t>
            </a:r>
            <a:r>
              <a:rPr lang="en-GB" sz="1400" b="1" baseline="0" noProof="0" dirty="0">
                <a:solidFill>
                  <a:srgbClr val="2576BD"/>
                </a:solidFill>
                <a:latin typeface="Century Gothic" panose="020B0502020202020204" pitchFamily="34" charset="0"/>
              </a:rPr>
              <a:t>I</a:t>
            </a:r>
            <a:r>
              <a:rPr lang="en-GB" sz="1400" b="0" baseline="0" noProof="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ntelligen</a:t>
            </a:r>
            <a:r>
              <a:rPr lang="en-GB" sz="1400" b="1" baseline="0" noProof="0" dirty="0">
                <a:solidFill>
                  <a:srgbClr val="2576BD"/>
                </a:solidFill>
                <a:latin typeface="Century Gothic" panose="020B0502020202020204" pitchFamily="34" charset="0"/>
              </a:rPr>
              <a:t>T</a:t>
            </a:r>
            <a:r>
              <a:rPr lang="en-GB" sz="1400" b="0" baseline="0" noProof="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market technolog</a:t>
            </a:r>
            <a:r>
              <a:rPr lang="en-GB" sz="1400" b="1" baseline="0" noProof="0" dirty="0">
                <a:solidFill>
                  <a:srgbClr val="2576BD"/>
                </a:solidFill>
                <a:latin typeface="Century Gothic" panose="020B0502020202020204" pitchFamily="34" charset="0"/>
              </a:rPr>
              <a:t>Y</a:t>
            </a:r>
            <a:r>
              <a:rPr lang="en-GB" sz="1400" b="0" baseline="0" noProof="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1400" b="0" noProof="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3" name="Marcador de texto 2"/>
          <p:cNvSpPr>
            <a:spLocks noGrp="1"/>
          </p:cNvSpPr>
          <p:nvPr>
            <p:ph type="body" idx="13" hasCustomPrompt="1"/>
          </p:nvPr>
        </p:nvSpPr>
        <p:spPr>
          <a:xfrm>
            <a:off x="-3176" y="4933950"/>
            <a:ext cx="12192000" cy="47783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rgbClr val="C8C92D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Name</a:t>
            </a:r>
            <a:r>
              <a:rPr lang="es-ES" dirty="0"/>
              <a:t> of </a:t>
            </a:r>
            <a:r>
              <a:rPr lang="es-ES" dirty="0" err="1"/>
              <a:t>Presenter</a:t>
            </a:r>
            <a:endParaRPr lang="es-ES" dirty="0"/>
          </a:p>
        </p:txBody>
      </p:sp>
      <p:sp>
        <p:nvSpPr>
          <p:cNvPr id="14" name="Marcador de texto 2"/>
          <p:cNvSpPr>
            <a:spLocks noGrp="1"/>
          </p:cNvSpPr>
          <p:nvPr>
            <p:ph type="body" idx="14" hasCustomPrompt="1"/>
          </p:nvPr>
        </p:nvSpPr>
        <p:spPr>
          <a:xfrm>
            <a:off x="-3176" y="5419725"/>
            <a:ext cx="12192000" cy="47783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Name</a:t>
            </a:r>
            <a:r>
              <a:rPr lang="es-ES" dirty="0"/>
              <a:t> of </a:t>
            </a:r>
            <a:r>
              <a:rPr lang="es-ES" dirty="0" err="1"/>
              <a:t>Presenter</a:t>
            </a:r>
            <a:endParaRPr lang="es-ES" dirty="0"/>
          </a:p>
        </p:txBody>
      </p:sp>
      <p:sp>
        <p:nvSpPr>
          <p:cNvPr id="15" name="Rectángulo 14"/>
          <p:cNvSpPr/>
          <p:nvPr userDrawn="1"/>
        </p:nvSpPr>
        <p:spPr>
          <a:xfrm>
            <a:off x="-3176" y="2994408"/>
            <a:ext cx="12192001" cy="55179"/>
          </a:xfrm>
          <a:prstGeom prst="rect">
            <a:avLst/>
          </a:prstGeom>
          <a:gradFill flip="none" rotWithShape="1">
            <a:gsLst>
              <a:gs pos="0">
                <a:srgbClr val="003F7F"/>
              </a:gs>
              <a:gs pos="100000">
                <a:srgbClr val="C8C92D"/>
              </a:gs>
              <a:gs pos="50000">
                <a:srgbClr val="2576B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Rectángulo 15"/>
          <p:cNvSpPr/>
          <p:nvPr userDrawn="1"/>
        </p:nvSpPr>
        <p:spPr>
          <a:xfrm>
            <a:off x="-3176" y="4363506"/>
            <a:ext cx="12192001" cy="55179"/>
          </a:xfrm>
          <a:prstGeom prst="rect">
            <a:avLst/>
          </a:prstGeom>
          <a:gradFill flip="none" rotWithShape="1">
            <a:gsLst>
              <a:gs pos="100000">
                <a:srgbClr val="003F7F"/>
              </a:gs>
              <a:gs pos="0">
                <a:srgbClr val="C8C92D"/>
              </a:gs>
              <a:gs pos="50000">
                <a:srgbClr val="2576B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24751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 userDrawn="1"/>
        </p:nvGrpSpPr>
        <p:grpSpPr>
          <a:xfrm>
            <a:off x="0" y="0"/>
            <a:ext cx="7200402" cy="6842741"/>
            <a:chOff x="0" y="-9526"/>
            <a:chExt cx="7210425" cy="6852267"/>
          </a:xfrm>
        </p:grpSpPr>
        <p:sp>
          <p:nvSpPr>
            <p:cNvPr id="9" name="Triángulo rectángulo 7"/>
            <p:cNvSpPr/>
            <p:nvPr userDrawn="1"/>
          </p:nvSpPr>
          <p:spPr>
            <a:xfrm rot="10800000">
              <a:off x="0" y="154166"/>
              <a:ext cx="4495800" cy="3095625"/>
            </a:xfrm>
            <a:custGeom>
              <a:avLst/>
              <a:gdLst>
                <a:gd name="connsiteX0" fmla="*/ 0 w 4895850"/>
                <a:gd name="connsiteY0" fmla="*/ 2971800 h 2971800"/>
                <a:gd name="connsiteX1" fmla="*/ 0 w 4895850"/>
                <a:gd name="connsiteY1" fmla="*/ 0 h 2971800"/>
                <a:gd name="connsiteX2" fmla="*/ 4895850 w 4895850"/>
                <a:gd name="connsiteY2" fmla="*/ 2971800 h 2971800"/>
                <a:gd name="connsiteX3" fmla="*/ 0 w 4895850"/>
                <a:gd name="connsiteY3" fmla="*/ 2971800 h 2971800"/>
                <a:gd name="connsiteX0" fmla="*/ 0 w 4495800"/>
                <a:gd name="connsiteY0" fmla="*/ 2981325 h 2981325"/>
                <a:gd name="connsiteX1" fmla="*/ 0 w 4495800"/>
                <a:gd name="connsiteY1" fmla="*/ 9525 h 2981325"/>
                <a:gd name="connsiteX2" fmla="*/ 4495800 w 4495800"/>
                <a:gd name="connsiteY2" fmla="*/ 0 h 2981325"/>
                <a:gd name="connsiteX3" fmla="*/ 0 w 4495800"/>
                <a:gd name="connsiteY3" fmla="*/ 2981325 h 2981325"/>
                <a:gd name="connsiteX0" fmla="*/ 2247900 w 4495800"/>
                <a:gd name="connsiteY0" fmla="*/ 3095625 h 3095625"/>
                <a:gd name="connsiteX1" fmla="*/ 0 w 4495800"/>
                <a:gd name="connsiteY1" fmla="*/ 9525 h 3095625"/>
                <a:gd name="connsiteX2" fmla="*/ 4495800 w 4495800"/>
                <a:gd name="connsiteY2" fmla="*/ 0 h 3095625"/>
                <a:gd name="connsiteX3" fmla="*/ 2247900 w 4495800"/>
                <a:gd name="connsiteY3" fmla="*/ 3095625 h 3095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95800" h="3095625">
                  <a:moveTo>
                    <a:pt x="2247900" y="3095625"/>
                  </a:moveTo>
                  <a:lnTo>
                    <a:pt x="0" y="9525"/>
                  </a:lnTo>
                  <a:lnTo>
                    <a:pt x="4495800" y="0"/>
                  </a:lnTo>
                  <a:lnTo>
                    <a:pt x="2247900" y="3095625"/>
                  </a:lnTo>
                  <a:close/>
                </a:path>
              </a:pathLst>
            </a:custGeom>
            <a:solidFill>
              <a:srgbClr val="2576BD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8" name="Triángulo rectángulo 7"/>
            <p:cNvSpPr/>
            <p:nvPr userDrawn="1"/>
          </p:nvSpPr>
          <p:spPr>
            <a:xfrm>
              <a:off x="2714625" y="-9526"/>
              <a:ext cx="4495800" cy="3095625"/>
            </a:xfrm>
            <a:custGeom>
              <a:avLst/>
              <a:gdLst>
                <a:gd name="connsiteX0" fmla="*/ 0 w 4895850"/>
                <a:gd name="connsiteY0" fmla="*/ 2971800 h 2971800"/>
                <a:gd name="connsiteX1" fmla="*/ 0 w 4895850"/>
                <a:gd name="connsiteY1" fmla="*/ 0 h 2971800"/>
                <a:gd name="connsiteX2" fmla="*/ 4895850 w 4895850"/>
                <a:gd name="connsiteY2" fmla="*/ 2971800 h 2971800"/>
                <a:gd name="connsiteX3" fmla="*/ 0 w 4895850"/>
                <a:gd name="connsiteY3" fmla="*/ 2971800 h 2971800"/>
                <a:gd name="connsiteX0" fmla="*/ 0 w 4495800"/>
                <a:gd name="connsiteY0" fmla="*/ 2981325 h 2981325"/>
                <a:gd name="connsiteX1" fmla="*/ 0 w 4495800"/>
                <a:gd name="connsiteY1" fmla="*/ 9525 h 2981325"/>
                <a:gd name="connsiteX2" fmla="*/ 4495800 w 4495800"/>
                <a:gd name="connsiteY2" fmla="*/ 0 h 2981325"/>
                <a:gd name="connsiteX3" fmla="*/ 0 w 4495800"/>
                <a:gd name="connsiteY3" fmla="*/ 2981325 h 2981325"/>
                <a:gd name="connsiteX0" fmla="*/ 2247900 w 4495800"/>
                <a:gd name="connsiteY0" fmla="*/ 3095625 h 3095625"/>
                <a:gd name="connsiteX1" fmla="*/ 0 w 4495800"/>
                <a:gd name="connsiteY1" fmla="*/ 9525 h 3095625"/>
                <a:gd name="connsiteX2" fmla="*/ 4495800 w 4495800"/>
                <a:gd name="connsiteY2" fmla="*/ 0 h 3095625"/>
                <a:gd name="connsiteX3" fmla="*/ 2247900 w 4495800"/>
                <a:gd name="connsiteY3" fmla="*/ 3095625 h 3095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95800" h="3095625">
                  <a:moveTo>
                    <a:pt x="2247900" y="3095625"/>
                  </a:moveTo>
                  <a:lnTo>
                    <a:pt x="0" y="9525"/>
                  </a:lnTo>
                  <a:lnTo>
                    <a:pt x="4495800" y="0"/>
                  </a:lnTo>
                  <a:lnTo>
                    <a:pt x="2247900" y="3095625"/>
                  </a:lnTo>
                  <a:close/>
                </a:path>
              </a:pathLst>
            </a:custGeom>
            <a:solidFill>
              <a:srgbClr val="003F7F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1" name="Triángulo rectángulo 7"/>
            <p:cNvSpPr/>
            <p:nvPr userDrawn="1"/>
          </p:nvSpPr>
          <p:spPr>
            <a:xfrm>
              <a:off x="0" y="3747116"/>
              <a:ext cx="4495800" cy="3095625"/>
            </a:xfrm>
            <a:custGeom>
              <a:avLst/>
              <a:gdLst>
                <a:gd name="connsiteX0" fmla="*/ 0 w 4895850"/>
                <a:gd name="connsiteY0" fmla="*/ 2971800 h 2971800"/>
                <a:gd name="connsiteX1" fmla="*/ 0 w 4895850"/>
                <a:gd name="connsiteY1" fmla="*/ 0 h 2971800"/>
                <a:gd name="connsiteX2" fmla="*/ 4895850 w 4895850"/>
                <a:gd name="connsiteY2" fmla="*/ 2971800 h 2971800"/>
                <a:gd name="connsiteX3" fmla="*/ 0 w 4895850"/>
                <a:gd name="connsiteY3" fmla="*/ 2971800 h 2971800"/>
                <a:gd name="connsiteX0" fmla="*/ 0 w 4495800"/>
                <a:gd name="connsiteY0" fmla="*/ 2981325 h 2981325"/>
                <a:gd name="connsiteX1" fmla="*/ 0 w 4495800"/>
                <a:gd name="connsiteY1" fmla="*/ 9525 h 2981325"/>
                <a:gd name="connsiteX2" fmla="*/ 4495800 w 4495800"/>
                <a:gd name="connsiteY2" fmla="*/ 0 h 2981325"/>
                <a:gd name="connsiteX3" fmla="*/ 0 w 4495800"/>
                <a:gd name="connsiteY3" fmla="*/ 2981325 h 2981325"/>
                <a:gd name="connsiteX0" fmla="*/ 2247900 w 4495800"/>
                <a:gd name="connsiteY0" fmla="*/ 3095625 h 3095625"/>
                <a:gd name="connsiteX1" fmla="*/ 0 w 4495800"/>
                <a:gd name="connsiteY1" fmla="*/ 9525 h 3095625"/>
                <a:gd name="connsiteX2" fmla="*/ 4495800 w 4495800"/>
                <a:gd name="connsiteY2" fmla="*/ 0 h 3095625"/>
                <a:gd name="connsiteX3" fmla="*/ 2247900 w 4495800"/>
                <a:gd name="connsiteY3" fmla="*/ 3095625 h 3095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95800" h="3095625">
                  <a:moveTo>
                    <a:pt x="2247900" y="3095625"/>
                  </a:moveTo>
                  <a:lnTo>
                    <a:pt x="0" y="9525"/>
                  </a:lnTo>
                  <a:lnTo>
                    <a:pt x="4495800" y="0"/>
                  </a:lnTo>
                  <a:lnTo>
                    <a:pt x="2247900" y="3095625"/>
                  </a:lnTo>
                  <a:close/>
                </a:path>
              </a:pathLst>
            </a:custGeom>
            <a:solidFill>
              <a:srgbClr val="C8C92D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038225" y="247649"/>
            <a:ext cx="9477374" cy="637813"/>
          </a:xfrm>
        </p:spPr>
        <p:txBody>
          <a:bodyPr lIns="468000">
            <a:normAutofit/>
          </a:bodyPr>
          <a:lstStyle>
            <a:lvl1pPr>
              <a:defRPr sz="2800" baseline="0">
                <a:solidFill>
                  <a:srgbClr val="003F7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SLIDE TITLE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228600" y="6356350"/>
            <a:ext cx="2743200" cy="365125"/>
          </a:xfrm>
        </p:spPr>
        <p:txBody>
          <a:bodyPr/>
          <a:lstStyle/>
          <a:p>
            <a:fld id="{5B03AE3D-F830-42D2-B571-CADDB2F13764}" type="datetime3">
              <a:rPr lang="es-ES" smtClean="0"/>
              <a:t>22.12.21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039225" y="6356350"/>
            <a:ext cx="2743200" cy="365125"/>
          </a:xfrm>
        </p:spPr>
        <p:txBody>
          <a:bodyPr/>
          <a:lstStyle/>
          <a:p>
            <a:fld id="{D57E452E-9901-467E-9A5A-C971F043CECF}" type="slidenum">
              <a:rPr lang="es-ES" smtClean="0"/>
              <a:t>‹#›</a:t>
            </a:fld>
            <a:endParaRPr lang="es-ES" dirty="0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21" y="247649"/>
            <a:ext cx="679604" cy="645214"/>
          </a:xfrm>
          <a:prstGeom prst="rect">
            <a:avLst/>
          </a:prstGeom>
        </p:spPr>
      </p:pic>
      <p:sp>
        <p:nvSpPr>
          <p:cNvPr id="14" name="Rectángulo 13"/>
          <p:cNvSpPr/>
          <p:nvPr userDrawn="1"/>
        </p:nvSpPr>
        <p:spPr>
          <a:xfrm>
            <a:off x="0" y="1117019"/>
            <a:ext cx="12192001" cy="55179"/>
          </a:xfrm>
          <a:prstGeom prst="rect">
            <a:avLst/>
          </a:prstGeom>
          <a:gradFill flip="none" rotWithShape="1">
            <a:gsLst>
              <a:gs pos="0">
                <a:srgbClr val="003F7F"/>
              </a:gs>
              <a:gs pos="100000">
                <a:srgbClr val="C8C92D"/>
              </a:gs>
              <a:gs pos="50000">
                <a:srgbClr val="2576B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Marcador de contenido 15"/>
          <p:cNvSpPr>
            <a:spLocks noGrp="1"/>
          </p:cNvSpPr>
          <p:nvPr>
            <p:ph sz="quarter" idx="13"/>
          </p:nvPr>
        </p:nvSpPr>
        <p:spPr>
          <a:xfrm>
            <a:off x="0" y="1171575"/>
            <a:ext cx="12192000" cy="5038725"/>
          </a:xfrm>
        </p:spPr>
        <p:txBody>
          <a:bodyPr lIns="828000" tIns="144000" rIns="360000"/>
          <a:lstStyle>
            <a:lvl1pPr>
              <a:defRPr sz="2000">
                <a:solidFill>
                  <a:srgbClr val="003F7F"/>
                </a:solidFill>
                <a:latin typeface="Century Gothic" panose="020B0502020202020204" pitchFamily="34" charset="0"/>
              </a:defRPr>
            </a:lvl1pPr>
            <a:lvl2pPr>
              <a:defRPr sz="1800">
                <a:solidFill>
                  <a:srgbClr val="2576BD"/>
                </a:solidFill>
              </a:defRPr>
            </a:lvl2pPr>
            <a:lvl3pPr>
              <a:defRPr sz="1600" b="1">
                <a:solidFill>
                  <a:srgbClr val="C8C92D"/>
                </a:solidFill>
              </a:defRPr>
            </a:lvl3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</p:spTree>
    <p:extLst>
      <p:ext uri="{BB962C8B-B14F-4D97-AF65-F5344CB8AC3E}">
        <p14:creationId xmlns:p14="http://schemas.microsoft.com/office/powerpoint/2010/main" val="2587822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 userDrawn="1"/>
        </p:nvGrpSpPr>
        <p:grpSpPr>
          <a:xfrm>
            <a:off x="0" y="0"/>
            <a:ext cx="7200402" cy="6842741"/>
            <a:chOff x="0" y="-9526"/>
            <a:chExt cx="7210425" cy="6852267"/>
          </a:xfrm>
        </p:grpSpPr>
        <p:sp>
          <p:nvSpPr>
            <p:cNvPr id="13" name="Triángulo rectángulo 7"/>
            <p:cNvSpPr/>
            <p:nvPr userDrawn="1"/>
          </p:nvSpPr>
          <p:spPr>
            <a:xfrm rot="10800000">
              <a:off x="0" y="154166"/>
              <a:ext cx="4495800" cy="3095625"/>
            </a:xfrm>
            <a:custGeom>
              <a:avLst/>
              <a:gdLst>
                <a:gd name="connsiteX0" fmla="*/ 0 w 4895850"/>
                <a:gd name="connsiteY0" fmla="*/ 2971800 h 2971800"/>
                <a:gd name="connsiteX1" fmla="*/ 0 w 4895850"/>
                <a:gd name="connsiteY1" fmla="*/ 0 h 2971800"/>
                <a:gd name="connsiteX2" fmla="*/ 4895850 w 4895850"/>
                <a:gd name="connsiteY2" fmla="*/ 2971800 h 2971800"/>
                <a:gd name="connsiteX3" fmla="*/ 0 w 4895850"/>
                <a:gd name="connsiteY3" fmla="*/ 2971800 h 2971800"/>
                <a:gd name="connsiteX0" fmla="*/ 0 w 4495800"/>
                <a:gd name="connsiteY0" fmla="*/ 2981325 h 2981325"/>
                <a:gd name="connsiteX1" fmla="*/ 0 w 4495800"/>
                <a:gd name="connsiteY1" fmla="*/ 9525 h 2981325"/>
                <a:gd name="connsiteX2" fmla="*/ 4495800 w 4495800"/>
                <a:gd name="connsiteY2" fmla="*/ 0 h 2981325"/>
                <a:gd name="connsiteX3" fmla="*/ 0 w 4495800"/>
                <a:gd name="connsiteY3" fmla="*/ 2981325 h 2981325"/>
                <a:gd name="connsiteX0" fmla="*/ 2247900 w 4495800"/>
                <a:gd name="connsiteY0" fmla="*/ 3095625 h 3095625"/>
                <a:gd name="connsiteX1" fmla="*/ 0 w 4495800"/>
                <a:gd name="connsiteY1" fmla="*/ 9525 h 3095625"/>
                <a:gd name="connsiteX2" fmla="*/ 4495800 w 4495800"/>
                <a:gd name="connsiteY2" fmla="*/ 0 h 3095625"/>
                <a:gd name="connsiteX3" fmla="*/ 2247900 w 4495800"/>
                <a:gd name="connsiteY3" fmla="*/ 3095625 h 3095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95800" h="3095625">
                  <a:moveTo>
                    <a:pt x="2247900" y="3095625"/>
                  </a:moveTo>
                  <a:lnTo>
                    <a:pt x="0" y="9525"/>
                  </a:lnTo>
                  <a:lnTo>
                    <a:pt x="4495800" y="0"/>
                  </a:lnTo>
                  <a:lnTo>
                    <a:pt x="2247900" y="3095625"/>
                  </a:lnTo>
                  <a:close/>
                </a:path>
              </a:pathLst>
            </a:custGeom>
            <a:solidFill>
              <a:srgbClr val="2576BD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4" name="Triángulo rectángulo 7"/>
            <p:cNvSpPr/>
            <p:nvPr userDrawn="1"/>
          </p:nvSpPr>
          <p:spPr>
            <a:xfrm>
              <a:off x="2714625" y="-9526"/>
              <a:ext cx="4495800" cy="3095625"/>
            </a:xfrm>
            <a:custGeom>
              <a:avLst/>
              <a:gdLst>
                <a:gd name="connsiteX0" fmla="*/ 0 w 4895850"/>
                <a:gd name="connsiteY0" fmla="*/ 2971800 h 2971800"/>
                <a:gd name="connsiteX1" fmla="*/ 0 w 4895850"/>
                <a:gd name="connsiteY1" fmla="*/ 0 h 2971800"/>
                <a:gd name="connsiteX2" fmla="*/ 4895850 w 4895850"/>
                <a:gd name="connsiteY2" fmla="*/ 2971800 h 2971800"/>
                <a:gd name="connsiteX3" fmla="*/ 0 w 4895850"/>
                <a:gd name="connsiteY3" fmla="*/ 2971800 h 2971800"/>
                <a:gd name="connsiteX0" fmla="*/ 0 w 4495800"/>
                <a:gd name="connsiteY0" fmla="*/ 2981325 h 2981325"/>
                <a:gd name="connsiteX1" fmla="*/ 0 w 4495800"/>
                <a:gd name="connsiteY1" fmla="*/ 9525 h 2981325"/>
                <a:gd name="connsiteX2" fmla="*/ 4495800 w 4495800"/>
                <a:gd name="connsiteY2" fmla="*/ 0 h 2981325"/>
                <a:gd name="connsiteX3" fmla="*/ 0 w 4495800"/>
                <a:gd name="connsiteY3" fmla="*/ 2981325 h 2981325"/>
                <a:gd name="connsiteX0" fmla="*/ 2247900 w 4495800"/>
                <a:gd name="connsiteY0" fmla="*/ 3095625 h 3095625"/>
                <a:gd name="connsiteX1" fmla="*/ 0 w 4495800"/>
                <a:gd name="connsiteY1" fmla="*/ 9525 h 3095625"/>
                <a:gd name="connsiteX2" fmla="*/ 4495800 w 4495800"/>
                <a:gd name="connsiteY2" fmla="*/ 0 h 3095625"/>
                <a:gd name="connsiteX3" fmla="*/ 2247900 w 4495800"/>
                <a:gd name="connsiteY3" fmla="*/ 3095625 h 3095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95800" h="3095625">
                  <a:moveTo>
                    <a:pt x="2247900" y="3095625"/>
                  </a:moveTo>
                  <a:lnTo>
                    <a:pt x="0" y="9525"/>
                  </a:lnTo>
                  <a:lnTo>
                    <a:pt x="4495800" y="0"/>
                  </a:lnTo>
                  <a:lnTo>
                    <a:pt x="2247900" y="3095625"/>
                  </a:lnTo>
                  <a:close/>
                </a:path>
              </a:pathLst>
            </a:custGeom>
            <a:solidFill>
              <a:srgbClr val="003F7F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5" name="Triángulo rectángulo 7"/>
            <p:cNvSpPr/>
            <p:nvPr userDrawn="1"/>
          </p:nvSpPr>
          <p:spPr>
            <a:xfrm>
              <a:off x="0" y="3747116"/>
              <a:ext cx="4495800" cy="3095625"/>
            </a:xfrm>
            <a:custGeom>
              <a:avLst/>
              <a:gdLst>
                <a:gd name="connsiteX0" fmla="*/ 0 w 4895850"/>
                <a:gd name="connsiteY0" fmla="*/ 2971800 h 2971800"/>
                <a:gd name="connsiteX1" fmla="*/ 0 w 4895850"/>
                <a:gd name="connsiteY1" fmla="*/ 0 h 2971800"/>
                <a:gd name="connsiteX2" fmla="*/ 4895850 w 4895850"/>
                <a:gd name="connsiteY2" fmla="*/ 2971800 h 2971800"/>
                <a:gd name="connsiteX3" fmla="*/ 0 w 4895850"/>
                <a:gd name="connsiteY3" fmla="*/ 2971800 h 2971800"/>
                <a:gd name="connsiteX0" fmla="*/ 0 w 4495800"/>
                <a:gd name="connsiteY0" fmla="*/ 2981325 h 2981325"/>
                <a:gd name="connsiteX1" fmla="*/ 0 w 4495800"/>
                <a:gd name="connsiteY1" fmla="*/ 9525 h 2981325"/>
                <a:gd name="connsiteX2" fmla="*/ 4495800 w 4495800"/>
                <a:gd name="connsiteY2" fmla="*/ 0 h 2981325"/>
                <a:gd name="connsiteX3" fmla="*/ 0 w 4495800"/>
                <a:gd name="connsiteY3" fmla="*/ 2981325 h 2981325"/>
                <a:gd name="connsiteX0" fmla="*/ 2247900 w 4495800"/>
                <a:gd name="connsiteY0" fmla="*/ 3095625 h 3095625"/>
                <a:gd name="connsiteX1" fmla="*/ 0 w 4495800"/>
                <a:gd name="connsiteY1" fmla="*/ 9525 h 3095625"/>
                <a:gd name="connsiteX2" fmla="*/ 4495800 w 4495800"/>
                <a:gd name="connsiteY2" fmla="*/ 0 h 3095625"/>
                <a:gd name="connsiteX3" fmla="*/ 2247900 w 4495800"/>
                <a:gd name="connsiteY3" fmla="*/ 3095625 h 3095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95800" h="3095625">
                  <a:moveTo>
                    <a:pt x="2247900" y="3095625"/>
                  </a:moveTo>
                  <a:lnTo>
                    <a:pt x="0" y="9525"/>
                  </a:lnTo>
                  <a:lnTo>
                    <a:pt x="4495800" y="0"/>
                  </a:lnTo>
                  <a:lnTo>
                    <a:pt x="2247900" y="3095625"/>
                  </a:lnTo>
                  <a:close/>
                </a:path>
              </a:pathLst>
            </a:custGeom>
            <a:solidFill>
              <a:srgbClr val="C8C92D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BDFA-0D73-4AAF-B5E3-C80986A91385}" type="datetime3">
              <a:rPr lang="es-ES" smtClean="0"/>
              <a:t>22.12.21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452E-9901-467E-9A5A-C971F043CECF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9" name="Título 1"/>
          <p:cNvSpPr>
            <a:spLocks noGrp="1"/>
          </p:cNvSpPr>
          <p:nvPr>
            <p:ph type="title" hasCustomPrompt="1"/>
          </p:nvPr>
        </p:nvSpPr>
        <p:spPr>
          <a:xfrm>
            <a:off x="1038225" y="247649"/>
            <a:ext cx="9477374" cy="637813"/>
          </a:xfrm>
        </p:spPr>
        <p:txBody>
          <a:bodyPr lIns="468000">
            <a:normAutofit/>
          </a:bodyPr>
          <a:lstStyle>
            <a:lvl1pPr>
              <a:defRPr sz="2800" baseline="0">
                <a:solidFill>
                  <a:srgbClr val="003F7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SLIDE TITLE</a:t>
            </a: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21" y="247649"/>
            <a:ext cx="679604" cy="645214"/>
          </a:xfrm>
          <a:prstGeom prst="rect">
            <a:avLst/>
          </a:prstGeom>
        </p:spPr>
      </p:pic>
      <p:sp>
        <p:nvSpPr>
          <p:cNvPr id="11" name="Rectángulo 10"/>
          <p:cNvSpPr/>
          <p:nvPr userDrawn="1"/>
        </p:nvSpPr>
        <p:spPr>
          <a:xfrm>
            <a:off x="0" y="1117019"/>
            <a:ext cx="12192001" cy="55179"/>
          </a:xfrm>
          <a:prstGeom prst="rect">
            <a:avLst/>
          </a:prstGeom>
          <a:gradFill flip="none" rotWithShape="1">
            <a:gsLst>
              <a:gs pos="0">
                <a:srgbClr val="003F7F"/>
              </a:gs>
              <a:gs pos="100000">
                <a:srgbClr val="C8C92D"/>
              </a:gs>
              <a:gs pos="50000">
                <a:srgbClr val="2576B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36438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1" y="-12879"/>
            <a:ext cx="7223538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715124" y="4651913"/>
            <a:ext cx="5076825" cy="1225011"/>
          </a:xfrm>
        </p:spPr>
        <p:txBody>
          <a:bodyPr>
            <a:normAutofit/>
          </a:bodyPr>
          <a:lstStyle>
            <a:lvl1pPr algn="r">
              <a:lnSpc>
                <a:spcPts val="2300"/>
              </a:lnSpc>
              <a:defRPr sz="18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 err="1"/>
              <a:t>Presenter</a:t>
            </a:r>
            <a:r>
              <a:rPr lang="es-ES" dirty="0"/>
              <a:t> </a:t>
            </a:r>
            <a:r>
              <a:rPr lang="es-ES" dirty="0" err="1"/>
              <a:t>Name</a:t>
            </a:r>
            <a:r>
              <a:rPr lang="es-ES" dirty="0"/>
              <a:t/>
            </a:r>
            <a:br>
              <a:rPr lang="es-ES" dirty="0"/>
            </a:br>
            <a:r>
              <a:rPr lang="es-ES" dirty="0" err="1"/>
              <a:t>Contact</a:t>
            </a:r>
            <a:r>
              <a:rPr lang="es-ES" dirty="0"/>
              <a:t> Information</a:t>
            </a:r>
            <a:br>
              <a:rPr lang="es-ES" dirty="0"/>
            </a:br>
            <a:r>
              <a:rPr lang="es-ES" dirty="0"/>
              <a:t>@</a:t>
            </a:r>
            <a:br>
              <a:rPr lang="es-ES" dirty="0"/>
            </a:br>
            <a:r>
              <a:rPr lang="es-ES" dirty="0"/>
              <a:t>Tel.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228600" y="6356350"/>
            <a:ext cx="2743200" cy="365125"/>
          </a:xfrm>
        </p:spPr>
        <p:txBody>
          <a:bodyPr/>
          <a:lstStyle/>
          <a:p>
            <a:fld id="{63E77B23-B62F-4BF4-A9F5-7F8AAE53DC85}" type="datetime3">
              <a:rPr lang="es-ES" smtClean="0"/>
              <a:t>22.12.21</a:t>
            </a:fld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10010774" y="6356350"/>
            <a:ext cx="1781175" cy="365125"/>
          </a:xfrm>
        </p:spPr>
        <p:txBody>
          <a:bodyPr/>
          <a:lstStyle/>
          <a:p>
            <a:fld id="{D57E452E-9901-467E-9A5A-C971F043CECF}" type="slidenum">
              <a:rPr lang="es-ES" smtClean="0"/>
              <a:t>‹#›</a:t>
            </a:fld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838" y="383195"/>
            <a:ext cx="2616111" cy="469349"/>
          </a:xfrm>
          <a:prstGeom prst="rect">
            <a:avLst/>
          </a:prstGeom>
        </p:spPr>
      </p:pic>
      <p:sp>
        <p:nvSpPr>
          <p:cNvPr id="8" name="CuadroTexto 7"/>
          <p:cNvSpPr txBox="1"/>
          <p:nvPr userDrawn="1"/>
        </p:nvSpPr>
        <p:spPr>
          <a:xfrm>
            <a:off x="5002636" y="910344"/>
            <a:ext cx="6789313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300"/>
              </a:lnSpc>
            </a:pPr>
            <a:r>
              <a:rPr lang="en-GB" sz="1400" b="1" noProof="0" dirty="0">
                <a:solidFill>
                  <a:srgbClr val="C8C92D"/>
                </a:solidFill>
                <a:latin typeface="Century Gothic" panose="020B0502020202020204" pitchFamily="34" charset="0"/>
              </a:rPr>
              <a:t>TR</a:t>
            </a:r>
            <a:r>
              <a:rPr lang="en-GB" sz="1400" b="1" noProof="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ansmission system enhancement</a:t>
            </a:r>
            <a:r>
              <a:rPr lang="en-GB" sz="1400" b="1" baseline="0" noProof="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of reg</a:t>
            </a:r>
            <a:r>
              <a:rPr lang="en-GB" sz="1400" b="1" baseline="0" noProof="0" dirty="0">
                <a:solidFill>
                  <a:srgbClr val="2576BD"/>
                </a:solidFill>
                <a:latin typeface="Century Gothic" panose="020B0502020202020204" pitchFamily="34" charset="0"/>
              </a:rPr>
              <a:t>I</a:t>
            </a:r>
            <a:r>
              <a:rPr lang="en-GB" sz="1400" b="1" baseline="0" noProof="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o</a:t>
            </a:r>
            <a:r>
              <a:rPr lang="en-GB" sz="1400" b="1" baseline="0" noProof="0" dirty="0">
                <a:solidFill>
                  <a:srgbClr val="2576BD"/>
                </a:solidFill>
                <a:latin typeface="Century Gothic" panose="020B0502020202020204" pitchFamily="34" charset="0"/>
              </a:rPr>
              <a:t>N</a:t>
            </a:r>
            <a:r>
              <a:rPr lang="en-GB" sz="1400" b="1" baseline="0" noProof="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al</a:t>
            </a:r>
          </a:p>
          <a:p>
            <a:pPr algn="r">
              <a:lnSpc>
                <a:spcPts val="2300"/>
              </a:lnSpc>
            </a:pPr>
            <a:r>
              <a:rPr lang="en-GB" sz="1400" b="1" baseline="0" noProof="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borders by means of </a:t>
            </a:r>
            <a:r>
              <a:rPr lang="en-GB" sz="1400" b="1" baseline="0" noProof="0" dirty="0">
                <a:solidFill>
                  <a:srgbClr val="2576BD"/>
                </a:solidFill>
                <a:latin typeface="Century Gothic" panose="020B0502020202020204" pitchFamily="34" charset="0"/>
              </a:rPr>
              <a:t>I</a:t>
            </a:r>
            <a:r>
              <a:rPr lang="en-GB" sz="1400" b="1" baseline="0" noProof="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ntelligen</a:t>
            </a:r>
            <a:r>
              <a:rPr lang="en-GB" sz="1400" b="1" baseline="0" noProof="0" dirty="0">
                <a:solidFill>
                  <a:srgbClr val="2576BD"/>
                </a:solidFill>
                <a:latin typeface="Century Gothic" panose="020B0502020202020204" pitchFamily="34" charset="0"/>
              </a:rPr>
              <a:t>T</a:t>
            </a:r>
            <a:r>
              <a:rPr lang="en-GB" sz="1400" b="1" baseline="0" noProof="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market technolog</a:t>
            </a:r>
            <a:r>
              <a:rPr lang="en-GB" sz="1400" b="1" baseline="0" noProof="0" dirty="0">
                <a:solidFill>
                  <a:srgbClr val="2576BD"/>
                </a:solidFill>
                <a:latin typeface="Century Gothic" panose="020B0502020202020204" pitchFamily="34" charset="0"/>
              </a:rPr>
              <a:t>Y</a:t>
            </a:r>
            <a:r>
              <a:rPr lang="en-GB" sz="1400" b="1" baseline="0" noProof="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1400" b="1" noProof="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9" name="CuadroTexto 8"/>
          <p:cNvSpPr txBox="1"/>
          <p:nvPr userDrawn="1"/>
        </p:nvSpPr>
        <p:spPr>
          <a:xfrm>
            <a:off x="6429375" y="3280253"/>
            <a:ext cx="6362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rgbClr val="002B7F"/>
                </a:solidFill>
                <a:latin typeface="Century Gothic" panose="020B0502020202020204" pitchFamily="34" charset="0"/>
              </a:rPr>
              <a:t>QUESTIONS</a:t>
            </a:r>
            <a:r>
              <a:rPr lang="es-ES" sz="6000" dirty="0">
                <a:solidFill>
                  <a:srgbClr val="002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ES" sz="6000" dirty="0">
              <a:solidFill>
                <a:srgbClr val="002B7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CuadroTexto 9"/>
          <p:cNvSpPr txBox="1"/>
          <p:nvPr userDrawn="1"/>
        </p:nvSpPr>
        <p:spPr>
          <a:xfrm>
            <a:off x="4073837" y="6352143"/>
            <a:ext cx="7090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800" dirty="0">
                <a:solidFill>
                  <a:srgbClr val="C8C92D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For more information visit:</a:t>
            </a:r>
            <a:r>
              <a:rPr lang="fi-FI" sz="1800" dirty="0">
                <a:solidFill>
                  <a:srgbClr val="42725E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i-FI" sz="1800" dirty="0">
                <a:solidFill>
                  <a:srgbClr val="003F7E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http://trinityh2020.eu</a:t>
            </a:r>
          </a:p>
        </p:txBody>
      </p:sp>
      <p:sp>
        <p:nvSpPr>
          <p:cNvPr id="11" name="CuadroTexto 10"/>
          <p:cNvSpPr txBox="1"/>
          <p:nvPr userDrawn="1"/>
        </p:nvSpPr>
        <p:spPr>
          <a:xfrm>
            <a:off x="6429375" y="2452138"/>
            <a:ext cx="6362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rgbClr val="2576BD"/>
                </a:solidFill>
                <a:latin typeface="Century Gothic" panose="020B0502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080466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41F25543-0939-40E8-8565-3A19B6D8593B}" type="datetime3">
              <a:rPr lang="es-ES" smtClean="0"/>
              <a:pPr/>
              <a:t>22.12.21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E452E-9901-467E-9A5A-C971F043CECF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5607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5" r:id="rId4"/>
    <p:sldLayoutId id="2147483654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76.png"/><Relationship Id="rId7" Type="http://schemas.openxmlformats.org/officeDocument/2006/relationships/image" Target="../media/image8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9.jpe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3" Type="http://schemas.openxmlformats.org/officeDocument/2006/relationships/image" Target="../media/image81.jpe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83.png"/><Relationship Id="rId4" Type="http://schemas.openxmlformats.org/officeDocument/2006/relationships/image" Target="../media/image82.jpeg"/><Relationship Id="rId9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i.gyurovska@eso.bg" TargetMode="External"/><Relationship Id="rId5" Type="http://schemas.openxmlformats.org/officeDocument/2006/relationships/hyperlink" Target="mailto:viktoria.Popovska@eso.bg" TargetMode="External"/><Relationship Id="rId4" Type="http://schemas.openxmlformats.org/officeDocument/2006/relationships/image" Target="../media/image9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168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00775" y="245982"/>
            <a:ext cx="9477374" cy="637813"/>
          </a:xfrm>
        </p:spPr>
        <p:txBody>
          <a:bodyPr>
            <a:normAutofit/>
          </a:bodyPr>
          <a:lstStyle/>
          <a:p>
            <a:r>
              <a:rPr lang="bg-BG" dirty="0" smtClean="0"/>
              <a:t>План-график за реализация на проекта</a:t>
            </a:r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dirty="0" smtClean="0"/>
              <a:t>08.09.2021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452E-9901-467E-9A5A-C971F043CECF}" type="slidenum">
              <a:rPr lang="es-ES" smtClean="0"/>
              <a:t>10</a:t>
            </a:fld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362D7865-2780-46B0-9D39-2C8FB16EA920}"/>
              </a:ext>
            </a:extLst>
          </p:cNvPr>
          <p:cNvCxnSpPr>
            <a:cxnSpLocks/>
          </p:cNvCxnSpPr>
          <p:nvPr/>
        </p:nvCxnSpPr>
        <p:spPr>
          <a:xfrm>
            <a:off x="1448372" y="3575304"/>
            <a:ext cx="2847688" cy="0"/>
          </a:xfrm>
          <a:prstGeom prst="line">
            <a:avLst/>
          </a:prstGeom>
          <a:ln w="127000">
            <a:solidFill>
              <a:srgbClr val="2576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15">
            <a:extLst>
              <a:ext uri="{FF2B5EF4-FFF2-40B4-BE49-F238E27FC236}">
                <a16:creationId xmlns:a16="http://schemas.microsoft.com/office/drawing/2014/main" id="{6DB2754F-AB32-4938-99F0-B658595F6AA6}"/>
              </a:ext>
            </a:extLst>
          </p:cNvPr>
          <p:cNvCxnSpPr>
            <a:cxnSpLocks/>
          </p:cNvCxnSpPr>
          <p:nvPr/>
        </p:nvCxnSpPr>
        <p:spPr>
          <a:xfrm>
            <a:off x="4296060" y="3575304"/>
            <a:ext cx="2946033" cy="0"/>
          </a:xfrm>
          <a:prstGeom prst="line">
            <a:avLst/>
          </a:prstGeom>
          <a:ln w="127000">
            <a:solidFill>
              <a:srgbClr val="003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16">
            <a:extLst>
              <a:ext uri="{FF2B5EF4-FFF2-40B4-BE49-F238E27FC236}">
                <a16:creationId xmlns:a16="http://schemas.microsoft.com/office/drawing/2014/main" id="{A58B906F-1FB3-4E99-A171-D5DD86E42916}"/>
              </a:ext>
            </a:extLst>
          </p:cNvPr>
          <p:cNvCxnSpPr>
            <a:cxnSpLocks/>
          </p:cNvCxnSpPr>
          <p:nvPr/>
        </p:nvCxnSpPr>
        <p:spPr>
          <a:xfrm>
            <a:off x="7242093" y="3575304"/>
            <a:ext cx="3521951" cy="0"/>
          </a:xfrm>
          <a:prstGeom prst="line">
            <a:avLst/>
          </a:prstGeom>
          <a:ln w="127000">
            <a:solidFill>
              <a:srgbClr val="C8C9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27">
            <a:extLst>
              <a:ext uri="{FF2B5EF4-FFF2-40B4-BE49-F238E27FC236}">
                <a16:creationId xmlns:a16="http://schemas.microsoft.com/office/drawing/2014/main" id="{8D5E13A1-DB11-41D4-91EF-10DE3AD047EB}"/>
              </a:ext>
            </a:extLst>
          </p:cNvPr>
          <p:cNvSpPr txBox="1"/>
          <p:nvPr/>
        </p:nvSpPr>
        <p:spPr>
          <a:xfrm>
            <a:off x="666206" y="4202785"/>
            <a:ext cx="2534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bg-BG" sz="2400" dirty="0" smtClean="0"/>
              <a:t>Октомври 2019</a:t>
            </a:r>
            <a:endParaRPr lang="en-US" sz="2400" dirty="0"/>
          </a:p>
        </p:txBody>
      </p:sp>
      <p:pic>
        <p:nvPicPr>
          <p:cNvPr id="11" name="Picture 2" descr="Start free vector icons designed by Freepik in 2020 | Free icons, Vector  icon design, Vector free">
            <a:extLst>
              <a:ext uri="{FF2B5EF4-FFF2-40B4-BE49-F238E27FC236}">
                <a16:creationId xmlns:a16="http://schemas.microsoft.com/office/drawing/2014/main" id="{0FD438F7-0B6F-4326-82D2-D12FDB708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26" y="2538876"/>
            <a:ext cx="794906" cy="79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29">
            <a:extLst>
              <a:ext uri="{FF2B5EF4-FFF2-40B4-BE49-F238E27FC236}">
                <a16:creationId xmlns:a16="http://schemas.microsoft.com/office/drawing/2014/main" id="{499373A6-AE6D-4E1B-B0F3-2DD95423DD16}"/>
              </a:ext>
            </a:extLst>
          </p:cNvPr>
          <p:cNvSpPr txBox="1"/>
          <p:nvPr/>
        </p:nvSpPr>
        <p:spPr>
          <a:xfrm>
            <a:off x="2715657" y="4202785"/>
            <a:ext cx="3777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bg-BG" sz="2400" dirty="0" smtClean="0"/>
              <a:t>Юли</a:t>
            </a:r>
            <a:r>
              <a:rPr lang="en-US" sz="2400" dirty="0" smtClean="0"/>
              <a:t> </a:t>
            </a:r>
            <a:r>
              <a:rPr lang="en-US" sz="2400" dirty="0"/>
              <a:t>2020</a:t>
            </a:r>
          </a:p>
        </p:txBody>
      </p:sp>
      <p:sp>
        <p:nvSpPr>
          <p:cNvPr id="13" name="CuadroTexto 29">
            <a:extLst>
              <a:ext uri="{FF2B5EF4-FFF2-40B4-BE49-F238E27FC236}">
                <a16:creationId xmlns:a16="http://schemas.microsoft.com/office/drawing/2014/main" id="{499373A6-AE6D-4E1B-B0F3-2DD95423DD16}"/>
              </a:ext>
            </a:extLst>
          </p:cNvPr>
          <p:cNvSpPr txBox="1"/>
          <p:nvPr/>
        </p:nvSpPr>
        <p:spPr>
          <a:xfrm>
            <a:off x="5353134" y="4164619"/>
            <a:ext cx="3777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dirty="0" smtClean="0"/>
              <a:t>Март</a:t>
            </a:r>
            <a:r>
              <a:rPr lang="en-US" sz="2400" dirty="0" smtClean="0"/>
              <a:t> 202</a:t>
            </a:r>
            <a:r>
              <a:rPr lang="bg-BG" sz="2400" dirty="0" smtClean="0"/>
              <a:t>2</a:t>
            </a:r>
            <a:endParaRPr lang="en-US" sz="2400" dirty="0"/>
          </a:p>
        </p:txBody>
      </p:sp>
      <p:sp>
        <p:nvSpPr>
          <p:cNvPr id="14" name="CuadroTexto 28">
            <a:extLst>
              <a:ext uri="{FF2B5EF4-FFF2-40B4-BE49-F238E27FC236}">
                <a16:creationId xmlns:a16="http://schemas.microsoft.com/office/drawing/2014/main" id="{FD3D405B-EC8E-400D-AC4C-85857FE3463F}"/>
              </a:ext>
            </a:extLst>
          </p:cNvPr>
          <p:cNvSpPr txBox="1"/>
          <p:nvPr/>
        </p:nvSpPr>
        <p:spPr>
          <a:xfrm>
            <a:off x="8815294" y="4173764"/>
            <a:ext cx="3124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2400" dirty="0"/>
              <a:t>September 2023</a:t>
            </a:r>
          </a:p>
        </p:txBody>
      </p:sp>
      <p:pic>
        <p:nvPicPr>
          <p:cNvPr id="15" name="Picture 10" descr="🏁 Bandera De Cuadros Emoji">
            <a:extLst>
              <a:ext uri="{FF2B5EF4-FFF2-40B4-BE49-F238E27FC236}">
                <a16:creationId xmlns:a16="http://schemas.microsoft.com/office/drawing/2014/main" id="{2EF48806-FE97-47DD-A43F-F091ACF26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149" y="2360510"/>
            <a:ext cx="722520" cy="72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: esquinas redondeadas 10">
            <a:extLst>
              <a:ext uri="{FF2B5EF4-FFF2-40B4-BE49-F238E27FC236}">
                <a16:creationId xmlns:a16="http://schemas.microsoft.com/office/drawing/2014/main" id="{F16161A1-CC74-4CC4-8073-8AC4FC2885BA}"/>
              </a:ext>
            </a:extLst>
          </p:cNvPr>
          <p:cNvSpPr/>
          <p:nvPr/>
        </p:nvSpPr>
        <p:spPr>
          <a:xfrm>
            <a:off x="1933310" y="1907907"/>
            <a:ext cx="2189023" cy="67055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dirty="0" smtClean="0"/>
              <a:t>Подготвителна фаза</a:t>
            </a:r>
            <a:endParaRPr lang="en-US" sz="2000" dirty="0"/>
          </a:p>
        </p:txBody>
      </p:sp>
      <p:sp>
        <p:nvSpPr>
          <p:cNvPr id="17" name="Rectángulo: esquinas redondeadas 10">
            <a:extLst>
              <a:ext uri="{FF2B5EF4-FFF2-40B4-BE49-F238E27FC236}">
                <a16:creationId xmlns:a16="http://schemas.microsoft.com/office/drawing/2014/main" id="{F16161A1-CC74-4CC4-8073-8AC4FC2885BA}"/>
              </a:ext>
            </a:extLst>
          </p:cNvPr>
          <p:cNvSpPr/>
          <p:nvPr/>
        </p:nvSpPr>
        <p:spPr>
          <a:xfrm>
            <a:off x="4635955" y="1908307"/>
            <a:ext cx="2266241" cy="67055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dirty="0" smtClean="0">
                <a:solidFill>
                  <a:schemeClr val="bg1"/>
                </a:solidFill>
              </a:rPr>
              <a:t>Разработване на платформите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8" name="Rectángulo: esquinas redondeadas 10">
            <a:extLst>
              <a:ext uri="{FF2B5EF4-FFF2-40B4-BE49-F238E27FC236}">
                <a16:creationId xmlns:a16="http://schemas.microsoft.com/office/drawing/2014/main" id="{F16161A1-CC74-4CC4-8073-8AC4FC2885BA}"/>
              </a:ext>
            </a:extLst>
          </p:cNvPr>
          <p:cNvSpPr/>
          <p:nvPr/>
        </p:nvSpPr>
        <p:spPr>
          <a:xfrm>
            <a:off x="8047547" y="1907907"/>
            <a:ext cx="2363278" cy="67055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dirty="0" smtClean="0"/>
              <a:t>Интеграция, тестове, прилагане</a:t>
            </a:r>
            <a:endParaRPr lang="en-US" sz="2000" dirty="0"/>
          </a:p>
        </p:txBody>
      </p:sp>
      <p:sp>
        <p:nvSpPr>
          <p:cNvPr id="5" name="Oval 4"/>
          <p:cNvSpPr/>
          <p:nvPr/>
        </p:nvSpPr>
        <p:spPr>
          <a:xfrm>
            <a:off x="3829789" y="1301751"/>
            <a:ext cx="4412830" cy="4746624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8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Основите за </a:t>
            </a:r>
            <a:r>
              <a:rPr lang="ru-RU" dirty="0" err="1"/>
              <a:t>успешното</a:t>
            </a:r>
            <a:r>
              <a:rPr lang="ru-RU" dirty="0"/>
              <a:t> </a:t>
            </a:r>
            <a:r>
              <a:rPr lang="ru-RU" dirty="0" err="1"/>
              <a:t>реализиране</a:t>
            </a:r>
            <a:r>
              <a:rPr lang="ru-RU" dirty="0"/>
              <a:t> на проекта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заложени</a:t>
            </a:r>
            <a:r>
              <a:rPr lang="ru-RU" dirty="0"/>
              <a:t> в РП 2, с лидер ЕСО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AE3D-F830-42D2-B571-CADDB2F13764}" type="datetime3">
              <a:rPr lang="es-ES" smtClean="0"/>
              <a:t>22.12.21</a:t>
            </a:fld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452E-9901-467E-9A5A-C971F043CECF}" type="slidenum">
              <a:rPr lang="es-ES" smtClean="0"/>
              <a:t>11</a:t>
            </a:fld>
            <a:endParaRPr lang="es-ES" dirty="0"/>
          </a:p>
        </p:txBody>
      </p:sp>
      <p:grpSp>
        <p:nvGrpSpPr>
          <p:cNvPr id="6" name="Google Shape;7995;p63"/>
          <p:cNvGrpSpPr/>
          <p:nvPr/>
        </p:nvGrpSpPr>
        <p:grpSpPr>
          <a:xfrm>
            <a:off x="368593" y="2041327"/>
            <a:ext cx="8670632" cy="3683956"/>
            <a:chOff x="238125" y="2506075"/>
            <a:chExt cx="5747346" cy="1030030"/>
          </a:xfrm>
        </p:grpSpPr>
        <p:sp>
          <p:nvSpPr>
            <p:cNvPr id="7" name="Google Shape;7996;p63"/>
            <p:cNvSpPr/>
            <p:nvPr/>
          </p:nvSpPr>
          <p:spPr>
            <a:xfrm>
              <a:off x="238125" y="2506075"/>
              <a:ext cx="1643150" cy="1030030"/>
            </a:xfrm>
            <a:custGeom>
              <a:avLst/>
              <a:gdLst/>
              <a:ahLst/>
              <a:cxnLst/>
              <a:rect l="l" t="t" r="r" b="b"/>
              <a:pathLst>
                <a:path w="65726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43" y="26923"/>
                  </a:lnTo>
                  <a:lnTo>
                    <a:pt x="65725" y="13477"/>
                  </a:lnTo>
                  <a:lnTo>
                    <a:pt x="54943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03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360363" lvl="0" indent="-360363"/>
              <a:r>
                <a:rPr lang="bg-BG" sz="1600" b="1" dirty="0">
                  <a:solidFill>
                    <a:srgbClr val="5B9BD5">
                      <a:lumMod val="75000"/>
                    </a:srgbClr>
                  </a:solidFill>
                </a:rPr>
                <a:t>Данни</a:t>
              </a:r>
              <a:r>
                <a:rPr lang="bg-BG" sz="1600" dirty="0">
                  <a:solidFill>
                    <a:srgbClr val="5B9BD5">
                      <a:lumMod val="75000"/>
                    </a:srgbClr>
                  </a:solidFill>
                </a:rPr>
                <a:t> от </a:t>
              </a:r>
              <a:r>
                <a:rPr lang="bg-BG" sz="1600" dirty="0" smtClean="0">
                  <a:solidFill>
                    <a:srgbClr val="5B9BD5">
                      <a:lumMod val="75000"/>
                    </a:srgbClr>
                  </a:solidFill>
                </a:rPr>
                <a:t>партньорите</a:t>
              </a:r>
            </a:p>
            <a:p>
              <a:pPr marL="360363" lvl="0" indent="-269875"/>
              <a:r>
                <a:rPr lang="bg-BG" sz="1600" dirty="0" smtClean="0">
                  <a:solidFill>
                    <a:srgbClr val="5B9BD5">
                      <a:lumMod val="75000"/>
                    </a:srgbClr>
                  </a:solidFill>
                </a:rPr>
                <a:t> </a:t>
              </a:r>
              <a:r>
                <a:rPr lang="bg-BG" sz="1600" dirty="0">
                  <a:solidFill>
                    <a:srgbClr val="5B9BD5">
                      <a:lumMod val="75000"/>
                    </a:srgbClr>
                  </a:solidFill>
                </a:rPr>
                <a:t>за обектите и инфраструктурата, необходими за конфигурирането им в платформите и изпълнение на тестовите сценарии и демонстрации, </a:t>
              </a:r>
              <a:endParaRPr lang="bg-BG" sz="1600" dirty="0" smtClean="0">
                <a:solidFill>
                  <a:srgbClr val="5B9BD5">
                    <a:lumMod val="75000"/>
                  </a:srgbClr>
                </a:solidFill>
              </a:endParaRPr>
            </a:p>
            <a:p>
              <a:pPr marL="360363" lvl="0" indent="-90488"/>
              <a:r>
                <a:rPr lang="bg-BG" sz="1600" dirty="0" smtClean="0">
                  <a:solidFill>
                    <a:srgbClr val="5B9BD5">
                      <a:lumMod val="75000"/>
                    </a:srgbClr>
                  </a:solidFill>
                </a:rPr>
                <a:t>заложени </a:t>
              </a:r>
              <a:r>
                <a:rPr lang="bg-BG" sz="1600" dirty="0">
                  <a:solidFill>
                    <a:srgbClr val="5B9BD5">
                      <a:lumMod val="75000"/>
                    </a:srgbClr>
                  </a:solidFill>
                </a:rPr>
                <a:t>на </a:t>
              </a:r>
              <a:endParaRPr lang="bg-BG" sz="1600" dirty="0" smtClean="0">
                <a:solidFill>
                  <a:srgbClr val="5B9BD5">
                    <a:lumMod val="75000"/>
                  </a:srgbClr>
                </a:solidFill>
              </a:endParaRPr>
            </a:p>
            <a:p>
              <a:pPr marL="360363" lvl="0" indent="-179388"/>
              <a:r>
                <a:rPr lang="bg-BG" sz="1600" dirty="0" smtClean="0">
                  <a:solidFill>
                    <a:srgbClr val="5B9BD5">
                      <a:lumMod val="75000"/>
                    </a:srgbClr>
                  </a:solidFill>
                </a:rPr>
                <a:t>следващите </a:t>
              </a:r>
              <a:r>
                <a:rPr lang="bg-BG" sz="1600" dirty="0">
                  <a:solidFill>
                    <a:srgbClr val="5B9BD5">
                      <a:lumMod val="75000"/>
                    </a:srgbClr>
                  </a:solidFill>
                </a:rPr>
                <a:t>етапи. </a:t>
              </a:r>
            </a:p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7997;p63"/>
            <p:cNvSpPr/>
            <p:nvPr/>
          </p:nvSpPr>
          <p:spPr>
            <a:xfrm>
              <a:off x="1606190" y="2506075"/>
              <a:ext cx="1643925" cy="1030030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2576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80975">
                <a:buClr>
                  <a:srgbClr val="000000"/>
                </a:buClr>
                <a:buFont typeface="Arial"/>
                <a:buNone/>
              </a:pPr>
              <a:r>
                <a:rPr lang="bg-BG" sz="1600" b="1" dirty="0" smtClean="0">
                  <a:solidFill>
                    <a:srgbClr val="5B9BD5">
                      <a:lumMod val="75000"/>
                    </a:srgbClr>
                  </a:solidFill>
                </a:rPr>
                <a:t>Информация </a:t>
              </a:r>
              <a:r>
                <a:rPr lang="bg-BG" sz="1600" b="1" dirty="0">
                  <a:solidFill>
                    <a:srgbClr val="5B9BD5">
                      <a:lumMod val="75000"/>
                    </a:srgbClr>
                  </a:solidFill>
                </a:rPr>
                <a:t>за физическите </a:t>
              </a:r>
              <a:r>
                <a:rPr lang="bg-BG" sz="1600" b="1" dirty="0" smtClean="0">
                  <a:solidFill>
                    <a:srgbClr val="5B9BD5">
                      <a:lumMod val="75000"/>
                    </a:srgbClr>
                  </a:solidFill>
                </a:rPr>
                <a:t>обекти</a:t>
              </a:r>
            </a:p>
            <a:p>
              <a:pPr marL="180975">
                <a:buClr>
                  <a:srgbClr val="000000"/>
                </a:buClr>
                <a:buFont typeface="Arial"/>
                <a:buNone/>
              </a:pPr>
              <a:r>
                <a:rPr lang="bg-BG" sz="1600" b="1" dirty="0" smtClean="0">
                  <a:solidFill>
                    <a:srgbClr val="5B9BD5">
                      <a:lumMod val="75000"/>
                    </a:srgbClr>
                  </a:solidFill>
                </a:rPr>
                <a:t> </a:t>
              </a:r>
              <a:r>
                <a:rPr lang="bg-BG" sz="1600" dirty="0" smtClean="0">
                  <a:solidFill>
                    <a:srgbClr val="5B9BD5">
                      <a:lumMod val="75000"/>
                    </a:srgbClr>
                  </a:solidFill>
                </a:rPr>
                <a:t>за </a:t>
              </a:r>
              <a:r>
                <a:rPr lang="bg-BG" sz="1600" dirty="0" err="1" smtClean="0">
                  <a:solidFill>
                    <a:srgbClr val="5B9BD5">
                      <a:lumMod val="75000"/>
                    </a:srgbClr>
                  </a:solidFill>
                </a:rPr>
                <a:t>конфигуриранине</a:t>
              </a:r>
              <a:r>
                <a:rPr lang="bg-BG" sz="1600" dirty="0" smtClean="0">
                  <a:solidFill>
                    <a:srgbClr val="5B9BD5">
                      <a:lumMod val="75000"/>
                    </a:srgbClr>
                  </a:solidFill>
                </a:rPr>
                <a:t> </a:t>
              </a:r>
            </a:p>
            <a:p>
              <a:pPr marL="180975">
                <a:buClr>
                  <a:srgbClr val="000000"/>
                </a:buClr>
                <a:buFont typeface="Arial"/>
                <a:buNone/>
              </a:pPr>
              <a:r>
                <a:rPr lang="bg-BG" sz="1600" dirty="0" smtClean="0">
                  <a:solidFill>
                    <a:srgbClr val="5B9BD5">
                      <a:lumMod val="75000"/>
                    </a:srgbClr>
                  </a:solidFill>
                </a:rPr>
                <a:t>в </a:t>
              </a:r>
              <a:r>
                <a:rPr lang="bg-BG" sz="1600" dirty="0">
                  <a:solidFill>
                    <a:srgbClr val="5B9BD5">
                      <a:lumMod val="75000"/>
                    </a:srgbClr>
                  </a:solidFill>
                </a:rPr>
                <a:t>платформите (</a:t>
              </a:r>
              <a:r>
                <a:rPr lang="bg-BG" sz="1600" dirty="0" smtClean="0">
                  <a:solidFill>
                    <a:srgbClr val="5B9BD5">
                      <a:lumMod val="75000"/>
                    </a:srgbClr>
                  </a:solidFill>
                </a:rPr>
                <a:t>обекти</a:t>
              </a:r>
            </a:p>
            <a:p>
              <a:pPr marL="360363">
                <a:buClr>
                  <a:srgbClr val="000000"/>
                </a:buClr>
                <a:buFont typeface="Arial"/>
                <a:buNone/>
              </a:pPr>
              <a:r>
                <a:rPr lang="bg-BG" sz="1600" dirty="0" smtClean="0">
                  <a:solidFill>
                    <a:srgbClr val="5B9BD5">
                      <a:lumMod val="75000"/>
                    </a:srgbClr>
                  </a:solidFill>
                </a:rPr>
                <a:t> </a:t>
              </a:r>
              <a:r>
                <a:rPr lang="bg-BG" sz="1600" dirty="0">
                  <a:solidFill>
                    <a:srgbClr val="5B9BD5">
                      <a:lumMod val="75000"/>
                    </a:srgbClr>
                  </a:solidFill>
                </a:rPr>
                <a:t>на производители,  </a:t>
              </a:r>
              <a:r>
                <a:rPr lang="bg-BG" sz="1600" dirty="0" smtClean="0">
                  <a:solidFill>
                    <a:srgbClr val="5B9BD5">
                      <a:lumMod val="75000"/>
                    </a:srgbClr>
                  </a:solidFill>
                </a:rPr>
                <a:t>        потребители,</a:t>
              </a:r>
              <a:r>
                <a:rPr lang="bg-BG" sz="1600" dirty="0">
                  <a:solidFill>
                    <a:srgbClr val="5B9BD5">
                      <a:lumMod val="75000"/>
                    </a:srgbClr>
                  </a:solidFill>
                </a:rPr>
                <a:t> </a:t>
              </a:r>
              <a:endParaRPr lang="bg-BG" sz="1600" dirty="0" smtClean="0">
                <a:solidFill>
                  <a:srgbClr val="5B9BD5">
                    <a:lumMod val="75000"/>
                  </a:srgbClr>
                </a:solidFill>
              </a:endParaRPr>
            </a:p>
            <a:p>
              <a:pPr marL="180975" indent="269875">
                <a:buClr>
                  <a:srgbClr val="000000"/>
                </a:buClr>
                <a:buFont typeface="Arial"/>
                <a:buNone/>
              </a:pPr>
              <a:r>
                <a:rPr lang="bg-BG" sz="1600" dirty="0" smtClean="0">
                  <a:solidFill>
                    <a:srgbClr val="5B9BD5">
                      <a:lumMod val="75000"/>
                    </a:srgbClr>
                  </a:solidFill>
                </a:rPr>
                <a:t>доставчици на</a:t>
              </a:r>
            </a:p>
            <a:p>
              <a:pPr marL="180975" indent="179388">
                <a:buClr>
                  <a:srgbClr val="000000"/>
                </a:buClr>
                <a:buFont typeface="Arial"/>
                <a:buNone/>
              </a:pPr>
              <a:r>
                <a:rPr lang="bg-BG" sz="1600" dirty="0" smtClean="0">
                  <a:solidFill>
                    <a:srgbClr val="5B9BD5">
                      <a:lumMod val="75000"/>
                    </a:srgbClr>
                  </a:solidFill>
                </a:rPr>
                <a:t>балансираща Е, </a:t>
              </a:r>
            </a:p>
            <a:p>
              <a:pPr marL="269875">
                <a:buClr>
                  <a:srgbClr val="000000"/>
                </a:buClr>
                <a:buFont typeface="Arial"/>
                <a:buNone/>
              </a:pPr>
              <a:r>
                <a:rPr lang="bg-BG" sz="1600" dirty="0" smtClean="0">
                  <a:solidFill>
                    <a:srgbClr val="5B9BD5">
                      <a:lumMod val="75000"/>
                    </a:srgbClr>
                  </a:solidFill>
                </a:rPr>
                <a:t>ВЕИ </a:t>
              </a:r>
              <a:r>
                <a:rPr lang="bg-BG" sz="1600" dirty="0">
                  <a:solidFill>
                    <a:srgbClr val="5B9BD5">
                      <a:lumMod val="75000"/>
                    </a:srgbClr>
                  </a:solidFill>
                </a:rPr>
                <a:t>производители, </a:t>
              </a:r>
              <a:r>
                <a:rPr lang="bg-BG" sz="1600" dirty="0" err="1" smtClean="0">
                  <a:solidFill>
                    <a:srgbClr val="5B9BD5">
                      <a:lumMod val="75000"/>
                    </a:srgbClr>
                  </a:solidFill>
                </a:rPr>
                <a:t>междусистемни</a:t>
              </a:r>
              <a:r>
                <a:rPr lang="bg-BG" sz="1600" dirty="0" smtClean="0">
                  <a:solidFill>
                    <a:srgbClr val="5B9BD5">
                      <a:lumMod val="75000"/>
                    </a:srgbClr>
                  </a:solidFill>
                </a:rPr>
                <a:t> ЕП, п/</a:t>
              </a:r>
              <a:r>
                <a:rPr lang="bg-BG" sz="1600" dirty="0" err="1" smtClean="0">
                  <a:solidFill>
                    <a:srgbClr val="5B9BD5">
                      <a:lumMod val="75000"/>
                    </a:srgbClr>
                  </a:solidFill>
                </a:rPr>
                <a:t>ции</a:t>
              </a:r>
              <a:r>
                <a:rPr lang="bg-BG" sz="1600" dirty="0" smtClean="0">
                  <a:solidFill>
                    <a:srgbClr val="5B9BD5">
                      <a:lumMod val="75000"/>
                    </a:srgbClr>
                  </a:solidFill>
                </a:rPr>
                <a:t> </a:t>
              </a:r>
              <a:r>
                <a:rPr lang="bg-BG" sz="1600" dirty="0">
                  <a:solidFill>
                    <a:srgbClr val="5B9BD5">
                      <a:lumMod val="75000"/>
                    </a:srgbClr>
                  </a:solidFill>
                </a:rPr>
                <a:t>и </a:t>
              </a:r>
              <a:r>
                <a:rPr lang="bg-BG" sz="1600" b="1" dirty="0" smtClean="0">
                  <a:solidFill>
                    <a:srgbClr val="5B9BD5">
                      <a:lumMod val="75000"/>
                    </a:srgbClr>
                  </a:solidFill>
                </a:rPr>
                <a:t>IT инфраструктура</a:t>
              </a:r>
            </a:p>
            <a:p>
              <a:pPr marL="180975" indent="-90488">
                <a:buClr>
                  <a:srgbClr val="000000"/>
                </a:buClr>
                <a:buFont typeface="Arial"/>
                <a:buNone/>
              </a:pPr>
              <a:r>
                <a:rPr lang="bg-BG" sz="1600" dirty="0" smtClean="0">
                  <a:solidFill>
                    <a:srgbClr val="5B9BD5">
                      <a:lumMod val="75000"/>
                    </a:srgbClr>
                  </a:solidFill>
                </a:rPr>
                <a:t> </a:t>
              </a:r>
              <a:r>
                <a:rPr lang="en-US" sz="1600" dirty="0">
                  <a:solidFill>
                    <a:srgbClr val="5B9BD5">
                      <a:lumMod val="75000"/>
                    </a:srgbClr>
                  </a:solidFill>
                </a:rPr>
                <a:t>(SCADA </a:t>
              </a:r>
              <a:r>
                <a:rPr lang="bg-BG" sz="1600" dirty="0">
                  <a:solidFill>
                    <a:srgbClr val="5B9BD5">
                      <a:lumMod val="75000"/>
                    </a:srgbClr>
                  </a:solidFill>
                </a:rPr>
                <a:t>системи, пазарни системи</a:t>
              </a:r>
              <a:r>
                <a:rPr lang="en-US" sz="1600" dirty="0">
                  <a:solidFill>
                    <a:srgbClr val="5B9BD5">
                      <a:lumMod val="75000"/>
                    </a:srgbClr>
                  </a:solidFill>
                </a:rPr>
                <a:t>)</a:t>
              </a:r>
              <a:endParaRPr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7998;p63"/>
            <p:cNvSpPr/>
            <p:nvPr/>
          </p:nvSpPr>
          <p:spPr>
            <a:xfrm>
              <a:off x="2973481" y="2506075"/>
              <a:ext cx="1643925" cy="1030030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8C9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180975" lvl="0"/>
              <a:r>
                <a:rPr lang="bg-BG" sz="1600" b="1" dirty="0">
                  <a:solidFill>
                    <a:srgbClr val="5B9BD5">
                      <a:lumMod val="75000"/>
                    </a:srgbClr>
                  </a:solidFill>
                </a:rPr>
                <a:t>Анализ на регулаторните и </a:t>
              </a:r>
              <a:endParaRPr lang="bg-BG" sz="1600" b="1" dirty="0" smtClean="0">
                <a:solidFill>
                  <a:srgbClr val="5B9BD5">
                    <a:lumMod val="75000"/>
                  </a:srgbClr>
                </a:solidFill>
              </a:endParaRPr>
            </a:p>
            <a:p>
              <a:pPr marL="180975" lvl="0"/>
              <a:r>
                <a:rPr lang="bg-BG" sz="1600" b="1" dirty="0" smtClean="0">
                  <a:solidFill>
                    <a:srgbClr val="5B9BD5">
                      <a:lumMod val="75000"/>
                    </a:srgbClr>
                  </a:solidFill>
                </a:rPr>
                <a:t>правни </a:t>
              </a:r>
              <a:r>
                <a:rPr lang="bg-BG" sz="1600" b="1" dirty="0">
                  <a:solidFill>
                    <a:srgbClr val="5B9BD5">
                      <a:lumMod val="75000"/>
                    </a:srgbClr>
                  </a:solidFill>
                </a:rPr>
                <a:t>аспекти </a:t>
              </a:r>
              <a:r>
                <a:rPr lang="bg-BG" sz="1600" dirty="0" smtClean="0">
                  <a:solidFill>
                    <a:srgbClr val="5B9BD5">
                      <a:lumMod val="75000"/>
                    </a:srgbClr>
                  </a:solidFill>
                </a:rPr>
                <a:t>в</a:t>
              </a:r>
            </a:p>
            <a:p>
              <a:pPr marL="180975" lvl="0" indent="88900"/>
              <a:r>
                <a:rPr lang="bg-BG" sz="1600" dirty="0" smtClean="0">
                  <a:solidFill>
                    <a:srgbClr val="5B9BD5">
                      <a:lumMod val="75000"/>
                    </a:srgbClr>
                  </a:solidFill>
                </a:rPr>
                <a:t> </a:t>
              </a:r>
              <a:r>
                <a:rPr lang="bg-BG" sz="1600" dirty="0">
                  <a:solidFill>
                    <a:srgbClr val="5B9BD5">
                      <a:lumMod val="75000"/>
                    </a:srgbClr>
                  </a:solidFill>
                </a:rPr>
                <a:t>отделните държави </a:t>
              </a:r>
              <a:r>
                <a:rPr lang="bg-BG" sz="1600" dirty="0" smtClean="0">
                  <a:solidFill>
                    <a:srgbClr val="5B9BD5">
                      <a:lumMod val="75000"/>
                    </a:srgbClr>
                  </a:solidFill>
                </a:rPr>
                <a:t>– </a:t>
              </a:r>
            </a:p>
            <a:p>
              <a:pPr marL="360363" lvl="0" indent="-90488"/>
              <a:r>
                <a:rPr lang="bg-BG" sz="1600" dirty="0" smtClean="0">
                  <a:solidFill>
                    <a:srgbClr val="5B9BD5">
                      <a:lumMod val="75000"/>
                    </a:srgbClr>
                  </a:solidFill>
                </a:rPr>
                <a:t>енергийни </a:t>
              </a:r>
              <a:r>
                <a:rPr lang="bg-BG" sz="1600" dirty="0">
                  <a:solidFill>
                    <a:srgbClr val="5B9BD5">
                      <a:lumMod val="75000"/>
                    </a:srgbClr>
                  </a:solidFill>
                </a:rPr>
                <a:t>политики, национални  планове за ВЕИ, организация </a:t>
              </a:r>
              <a:endParaRPr lang="bg-BG" sz="1600" dirty="0" smtClean="0">
                <a:solidFill>
                  <a:srgbClr val="5B9BD5">
                    <a:lumMod val="75000"/>
                  </a:srgbClr>
                </a:solidFill>
              </a:endParaRPr>
            </a:p>
            <a:p>
              <a:pPr marL="360363" lvl="0"/>
              <a:r>
                <a:rPr lang="bg-BG" sz="1600" dirty="0" smtClean="0">
                  <a:solidFill>
                    <a:srgbClr val="5B9BD5">
                      <a:lumMod val="75000"/>
                    </a:srgbClr>
                  </a:solidFill>
                </a:rPr>
                <a:t>на </a:t>
              </a:r>
              <a:r>
                <a:rPr lang="bg-BG" sz="1600" dirty="0">
                  <a:solidFill>
                    <a:srgbClr val="5B9BD5">
                      <a:lumMod val="75000"/>
                    </a:srgbClr>
                  </a:solidFill>
                </a:rPr>
                <a:t>работа на </a:t>
              </a:r>
              <a:r>
                <a:rPr lang="bg-BG" sz="1600" dirty="0" smtClean="0">
                  <a:solidFill>
                    <a:srgbClr val="5B9BD5">
                      <a:lumMod val="75000"/>
                    </a:srgbClr>
                  </a:solidFill>
                </a:rPr>
                <a:t>пазарите</a:t>
              </a:r>
            </a:p>
            <a:p>
              <a:pPr marL="360363" lvl="0" indent="-90488"/>
              <a:r>
                <a:rPr lang="bg-BG" sz="1600" dirty="0" smtClean="0">
                  <a:solidFill>
                    <a:srgbClr val="5B9BD5">
                      <a:lumMod val="75000"/>
                    </a:srgbClr>
                  </a:solidFill>
                </a:rPr>
                <a:t> </a:t>
              </a:r>
              <a:r>
                <a:rPr lang="bg-BG" sz="1600" dirty="0">
                  <a:solidFill>
                    <a:srgbClr val="5B9BD5">
                      <a:lumMod val="75000"/>
                    </a:srgbClr>
                  </a:solidFill>
                </a:rPr>
                <a:t>на енергия, търговия </a:t>
              </a:r>
              <a:endParaRPr lang="bg-BG" sz="1600" dirty="0" smtClean="0">
                <a:solidFill>
                  <a:srgbClr val="5B9BD5">
                    <a:lumMod val="75000"/>
                  </a:srgbClr>
                </a:solidFill>
              </a:endParaRPr>
            </a:p>
            <a:p>
              <a:pPr marL="360363" lvl="0" indent="-90488"/>
              <a:r>
                <a:rPr lang="bg-BG" sz="1600" dirty="0" smtClean="0">
                  <a:solidFill>
                    <a:srgbClr val="5B9BD5">
                      <a:lumMod val="75000"/>
                    </a:srgbClr>
                  </a:solidFill>
                </a:rPr>
                <a:t>със </a:t>
              </a:r>
              <a:r>
                <a:rPr lang="bg-BG" sz="1600" dirty="0">
                  <a:solidFill>
                    <a:srgbClr val="5B9BD5">
                      <a:lumMod val="75000"/>
                    </a:srgbClr>
                  </a:solidFill>
                </a:rPr>
                <a:t>сертификати за </a:t>
              </a:r>
              <a:endParaRPr lang="bg-BG" sz="1600" dirty="0" smtClean="0">
                <a:solidFill>
                  <a:srgbClr val="5B9BD5">
                    <a:lumMod val="75000"/>
                  </a:srgbClr>
                </a:solidFill>
              </a:endParaRPr>
            </a:p>
            <a:p>
              <a:pPr marL="360363" lvl="0" indent="-90488"/>
              <a:r>
                <a:rPr lang="bg-BG" sz="1600" dirty="0" smtClean="0">
                  <a:solidFill>
                    <a:srgbClr val="5B9BD5">
                      <a:lumMod val="75000"/>
                    </a:srgbClr>
                  </a:solidFill>
                </a:rPr>
                <a:t>произход</a:t>
              </a:r>
              <a:r>
                <a:rPr lang="bg-BG" sz="1600" dirty="0">
                  <a:solidFill>
                    <a:srgbClr val="5B9BD5">
                      <a:lumMod val="75000"/>
                    </a:srgbClr>
                  </a:solidFill>
                </a:rPr>
                <a:t>, работа на </a:t>
              </a:r>
              <a:endParaRPr lang="bg-BG" sz="1600" dirty="0" smtClean="0">
                <a:solidFill>
                  <a:srgbClr val="5B9BD5">
                    <a:lumMod val="75000"/>
                  </a:srgbClr>
                </a:solidFill>
              </a:endParaRPr>
            </a:p>
            <a:p>
              <a:pPr marL="360363" lvl="0" indent="-179388"/>
              <a:r>
                <a:rPr lang="bg-BG" sz="1600" dirty="0" smtClean="0">
                  <a:solidFill>
                    <a:srgbClr val="5B9BD5">
                      <a:lumMod val="75000"/>
                    </a:srgbClr>
                  </a:solidFill>
                </a:rPr>
                <a:t>Балансиращите</a:t>
              </a:r>
            </a:p>
            <a:p>
              <a:pPr marL="360363" lvl="0" indent="-269875"/>
              <a:r>
                <a:rPr lang="bg-BG" sz="1600" dirty="0" smtClean="0">
                  <a:solidFill>
                    <a:srgbClr val="5B9BD5">
                      <a:lumMod val="75000"/>
                    </a:srgbClr>
                  </a:solidFill>
                </a:rPr>
                <a:t> </a:t>
              </a:r>
              <a:r>
                <a:rPr lang="bg-BG" sz="1600" dirty="0">
                  <a:solidFill>
                    <a:srgbClr val="5B9BD5">
                      <a:lumMod val="75000"/>
                    </a:srgbClr>
                  </a:solidFill>
                </a:rPr>
                <a:t>пазари. </a:t>
              </a:r>
            </a:p>
          </p:txBody>
        </p:sp>
        <p:sp>
          <p:nvSpPr>
            <p:cNvPr id="11" name="Google Shape;8000;p63"/>
            <p:cNvSpPr/>
            <p:nvPr/>
          </p:nvSpPr>
          <p:spPr>
            <a:xfrm>
              <a:off x="4342321" y="2506075"/>
              <a:ext cx="1643150" cy="1030030"/>
            </a:xfrm>
            <a:custGeom>
              <a:avLst/>
              <a:gdLst/>
              <a:ahLst/>
              <a:cxnLst/>
              <a:rect l="l" t="t" r="r" b="b"/>
              <a:pathLst>
                <a:path w="65726" h="26923" extrusionOk="0">
                  <a:moveTo>
                    <a:pt x="1" y="0"/>
                  </a:moveTo>
                  <a:lnTo>
                    <a:pt x="10751" y="13477"/>
                  </a:lnTo>
                  <a:lnTo>
                    <a:pt x="1" y="26923"/>
                  </a:lnTo>
                  <a:lnTo>
                    <a:pt x="54944" y="26923"/>
                  </a:lnTo>
                  <a:lnTo>
                    <a:pt x="65726" y="13477"/>
                  </a:lnTo>
                  <a:lnTo>
                    <a:pt x="5494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03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360363" indent="-269875">
                <a:buClr>
                  <a:srgbClr val="000000"/>
                </a:buClr>
                <a:buFont typeface="Arial"/>
                <a:buNone/>
              </a:pPr>
              <a:r>
                <a:rPr lang="bg-BG" sz="1600" b="1" dirty="0">
                  <a:solidFill>
                    <a:srgbClr val="5B9BD5">
                      <a:lumMod val="75000"/>
                    </a:srgbClr>
                  </a:solidFill>
                </a:rPr>
                <a:t>Анализ на мрежовата архитектура на </a:t>
              </a:r>
              <a:r>
                <a:rPr lang="en-US" sz="1600" b="1" dirty="0">
                  <a:solidFill>
                    <a:srgbClr val="5B9BD5">
                      <a:lumMod val="75000"/>
                    </a:srgbClr>
                  </a:solidFill>
                </a:rPr>
                <a:t>TRINITY</a:t>
              </a:r>
              <a:r>
                <a:rPr lang="en-US" sz="1600" dirty="0">
                  <a:solidFill>
                    <a:srgbClr val="5B9BD5">
                      <a:lumMod val="75000"/>
                    </a:srgbClr>
                  </a:solidFill>
                </a:rPr>
                <a:t>, </a:t>
              </a:r>
              <a:r>
                <a:rPr lang="bg-BG" sz="1600" dirty="0">
                  <a:solidFill>
                    <a:srgbClr val="5B9BD5">
                      <a:lumMod val="75000"/>
                    </a:srgbClr>
                  </a:solidFill>
                </a:rPr>
                <a:t>от гледна точка на гъвкавост и сигурност, осигуряваща оптимална координация между партньорите</a:t>
              </a:r>
              <a:endParaRPr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9235022" y="2352337"/>
            <a:ext cx="2561153" cy="2537138"/>
          </a:xfrm>
          <a:prstGeom prst="ellipse">
            <a:avLst/>
          </a:prstGeom>
          <a:noFill/>
          <a:ln w="19050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9645984" y="2817070"/>
            <a:ext cx="2081958" cy="1480341"/>
            <a:chOff x="380763" y="1895028"/>
            <a:chExt cx="5658699" cy="2419257"/>
          </a:xfrm>
        </p:grpSpPr>
        <p:pic>
          <p:nvPicPr>
            <p:cNvPr id="26" name="Picture 2" descr="Start free vector icons designed by Freepik in 2020 | Free icons, Vector  icon design, Vector free">
              <a:extLst>
                <a:ext uri="{FF2B5EF4-FFF2-40B4-BE49-F238E27FC236}">
                  <a16:creationId xmlns:a16="http://schemas.microsoft.com/office/drawing/2014/main" id="{0FD438F7-0B6F-4326-82D2-D12FDB7089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826" y="2525997"/>
              <a:ext cx="794906" cy="794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7" name="Group 26"/>
            <p:cNvGrpSpPr/>
            <p:nvPr/>
          </p:nvGrpSpPr>
          <p:grpSpPr>
            <a:xfrm>
              <a:off x="380763" y="1895028"/>
              <a:ext cx="5658699" cy="2419257"/>
              <a:chOff x="380763" y="1895028"/>
              <a:chExt cx="5658699" cy="2419257"/>
            </a:xfrm>
          </p:grpSpPr>
          <p:cxnSp>
            <p:nvCxnSpPr>
              <p:cNvPr id="28" name="Conector recto 5">
                <a:extLst>
                  <a:ext uri="{FF2B5EF4-FFF2-40B4-BE49-F238E27FC236}">
                    <a16:creationId xmlns:a16="http://schemas.microsoft.com/office/drawing/2014/main" id="{362D7865-2780-46B0-9D39-2C8FB16EA9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45997" y="3562425"/>
                <a:ext cx="2847688" cy="0"/>
              </a:xfrm>
              <a:prstGeom prst="line">
                <a:avLst/>
              </a:prstGeom>
              <a:ln w="127000">
                <a:solidFill>
                  <a:srgbClr val="2576B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CuadroTexto 27">
                <a:extLst>
                  <a:ext uri="{FF2B5EF4-FFF2-40B4-BE49-F238E27FC236}">
                    <a16:creationId xmlns:a16="http://schemas.microsoft.com/office/drawing/2014/main" id="{8D5E13A1-DB11-41D4-91EF-10DE3AD047EB}"/>
                  </a:ext>
                </a:extLst>
              </p:cNvPr>
              <p:cNvSpPr txBox="1"/>
              <p:nvPr/>
            </p:nvSpPr>
            <p:spPr>
              <a:xfrm>
                <a:off x="380763" y="3776152"/>
                <a:ext cx="2534209" cy="510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 </a:t>
                </a:r>
                <a:r>
                  <a:rPr lang="bg-BG" sz="1200" dirty="0" smtClean="0"/>
                  <a:t>09. 2019</a:t>
                </a:r>
                <a:endParaRPr lang="en-US" sz="1200" dirty="0"/>
              </a:p>
            </p:txBody>
          </p:sp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499373A6-AE6D-4E1B-B0F3-2DD95423DD16}"/>
                  </a:ext>
                </a:extLst>
              </p:cNvPr>
              <p:cNvSpPr txBox="1"/>
              <p:nvPr/>
            </p:nvSpPr>
            <p:spPr>
              <a:xfrm>
                <a:off x="2261546" y="3803948"/>
                <a:ext cx="3777916" cy="510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 </a:t>
                </a:r>
                <a:r>
                  <a:rPr lang="bg-BG" sz="1200" dirty="0" smtClean="0"/>
                  <a:t>07.</a:t>
                </a:r>
                <a:r>
                  <a:rPr lang="en-US" sz="1200" dirty="0" smtClean="0"/>
                  <a:t> </a:t>
                </a:r>
                <a:r>
                  <a:rPr lang="en-US" sz="1200" dirty="0"/>
                  <a:t>2020</a:t>
                </a:r>
              </a:p>
            </p:txBody>
          </p:sp>
          <p:sp>
            <p:nvSpPr>
              <p:cNvPr id="31" name="Rectángulo: esquinas redondeadas 10">
                <a:extLst>
                  <a:ext uri="{FF2B5EF4-FFF2-40B4-BE49-F238E27FC236}">
                    <a16:creationId xmlns:a16="http://schemas.microsoft.com/office/drawing/2014/main" id="{F16161A1-CC74-4CC4-8073-8AC4FC2885BA}"/>
                  </a:ext>
                </a:extLst>
              </p:cNvPr>
              <p:cNvSpPr/>
              <p:nvPr/>
            </p:nvSpPr>
            <p:spPr>
              <a:xfrm>
                <a:off x="705533" y="1895028"/>
                <a:ext cx="4553419" cy="670557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g-BG" sz="1200" dirty="0" smtClean="0"/>
                  <a:t>Подготвителна фаза</a:t>
                </a:r>
                <a:endParaRPr lang="en-US" sz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4955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3423" y="246423"/>
            <a:ext cx="11249027" cy="637813"/>
          </a:xfrm>
        </p:spPr>
        <p:txBody>
          <a:bodyPr>
            <a:normAutofit fontScale="90000"/>
          </a:bodyPr>
          <a:lstStyle/>
          <a:p>
            <a:r>
              <a:rPr lang="bg-BG" b="1" dirty="0" smtClean="0"/>
              <a:t/>
            </a:r>
            <a:br>
              <a:rPr lang="bg-BG" b="1" dirty="0" smtClean="0"/>
            </a:br>
            <a:r>
              <a:rPr lang="bg-BG" sz="3100" dirty="0" smtClean="0"/>
              <a:t>РАЗРАБОТВАНЕ НА ЧЕТИРИ НЕЗАВИСИМИ ПРОДУКТИ</a:t>
            </a:r>
            <a:r>
              <a:rPr lang="ru-RU" sz="3100" b="1" dirty="0"/>
              <a:t/>
            </a:r>
            <a:br>
              <a:rPr lang="ru-RU" sz="3100" b="1" dirty="0"/>
            </a:br>
            <a:endParaRPr lang="es-ES" sz="3100" b="1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3AE3D-F830-42D2-B571-CADDB2F13764}" type="datetime3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22.12.21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E452E-9901-467E-9A5A-C971F043CECF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298B4FE-C664-44C9-B647-4AEDA838D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452" y="5341986"/>
            <a:ext cx="2930366" cy="130484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9C71764-1E02-4868-BEC0-09ABB67976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1728" y="2898673"/>
            <a:ext cx="2604477" cy="118110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5C9C8FEE-F5D2-49F1-BF7F-37841A103F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0" b="58932"/>
          <a:stretch/>
        </p:blipFill>
        <p:spPr>
          <a:xfrm>
            <a:off x="4742431" y="1217315"/>
            <a:ext cx="2707138" cy="1321102"/>
          </a:xfrm>
          <a:prstGeom prst="rect">
            <a:avLst/>
          </a:prstGeom>
        </p:spPr>
      </p:pic>
      <p:pic>
        <p:nvPicPr>
          <p:cNvPr id="27" name="Picture 26" descr="Text&#10;&#10;Description automatically generated">
            <a:extLst>
              <a:ext uri="{FF2B5EF4-FFF2-40B4-BE49-F238E27FC236}">
                <a16:creationId xmlns:a16="http://schemas.microsoft.com/office/drawing/2014/main" id="{762BAF2C-1911-4806-B806-965CCBD4926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85" r="-1" b="66800"/>
          <a:stretch/>
        </p:blipFill>
        <p:spPr>
          <a:xfrm>
            <a:off x="1571243" y="2830917"/>
            <a:ext cx="2799912" cy="1286009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933C3A3E-45C0-4A7F-9395-429EA081CBBD}"/>
              </a:ext>
            </a:extLst>
          </p:cNvPr>
          <p:cNvGrpSpPr/>
          <p:nvPr/>
        </p:nvGrpSpPr>
        <p:grpSpPr>
          <a:xfrm>
            <a:off x="3808994" y="2538417"/>
            <a:ext cx="4356664" cy="2682822"/>
            <a:chOff x="4426673" y="3148437"/>
            <a:chExt cx="4446053" cy="2680551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DFBEB20-A357-447E-8C7C-6D5632426F86}"/>
                </a:ext>
              </a:extLst>
            </p:cNvPr>
            <p:cNvGrpSpPr/>
            <p:nvPr/>
          </p:nvGrpSpPr>
          <p:grpSpPr>
            <a:xfrm>
              <a:off x="4426673" y="3217583"/>
              <a:ext cx="4446053" cy="2611405"/>
              <a:chOff x="3633236" y="2434315"/>
              <a:chExt cx="5074226" cy="3179724"/>
            </a:xfrm>
          </p:grpSpPr>
          <p:pic>
            <p:nvPicPr>
              <p:cNvPr id="13" name="Picture 12" descr="A picture containing arrow&#10;&#10;Description automatically generated">
                <a:extLst>
                  <a:ext uri="{FF2B5EF4-FFF2-40B4-BE49-F238E27FC236}">
                    <a16:creationId xmlns:a16="http://schemas.microsoft.com/office/drawing/2014/main" id="{B59271A8-6E4E-4334-8B4F-476918A347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5138" y="2434315"/>
                <a:ext cx="4572324" cy="2921921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6AB709C-E2F7-444E-89B0-DABB65C3902C}"/>
                  </a:ext>
                </a:extLst>
              </p:cNvPr>
              <p:cNvSpPr txBox="1"/>
              <p:nvPr/>
            </p:nvSpPr>
            <p:spPr>
              <a:xfrm>
                <a:off x="3633236" y="4216901"/>
                <a:ext cx="2632573" cy="561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8C92D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TRANSMISSION SYSTEM OPERATORS</a:t>
                </a:r>
                <a:endPara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8C92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A82E5CE-FCBE-4006-8DA2-47EF58747BC0}"/>
                  </a:ext>
                </a:extLst>
              </p:cNvPr>
              <p:cNvSpPr txBox="1"/>
              <p:nvPr/>
            </p:nvSpPr>
            <p:spPr>
              <a:xfrm>
                <a:off x="5608029" y="5337040"/>
                <a:ext cx="263257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8C92D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MARKET OPERATORS</a:t>
                </a:r>
                <a:endPara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8C92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0778335-B8F8-4930-B42C-FD4588567D76}"/>
                </a:ext>
              </a:extLst>
            </p:cNvPr>
            <p:cNvSpPr/>
            <p:nvPr/>
          </p:nvSpPr>
          <p:spPr>
            <a:xfrm>
              <a:off x="7314469" y="3367403"/>
              <a:ext cx="632427" cy="52974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D9D1DA2-9578-403C-AE4F-E6CC0DC19804}"/>
                </a:ext>
              </a:extLst>
            </p:cNvPr>
            <p:cNvSpPr/>
            <p:nvPr/>
          </p:nvSpPr>
          <p:spPr>
            <a:xfrm>
              <a:off x="7385321" y="4757495"/>
              <a:ext cx="545789" cy="47455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A8F175F-1AD8-4DD6-AB68-3D9D68845B90}"/>
                </a:ext>
              </a:extLst>
            </p:cNvPr>
            <p:cNvSpPr/>
            <p:nvPr/>
          </p:nvSpPr>
          <p:spPr>
            <a:xfrm>
              <a:off x="5633468" y="4857010"/>
              <a:ext cx="545789" cy="47455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D3AAC33-E704-4C5F-986A-2C71C05E7E65}"/>
                </a:ext>
              </a:extLst>
            </p:cNvPr>
            <p:cNvSpPr/>
            <p:nvPr/>
          </p:nvSpPr>
          <p:spPr>
            <a:xfrm rot="2366849">
              <a:off x="5774848" y="3148437"/>
              <a:ext cx="340258" cy="71990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022260D8-8EA1-4B03-8C5B-ADA791EAEC0C}"/>
              </a:ext>
            </a:extLst>
          </p:cNvPr>
          <p:cNvSpPr txBox="1"/>
          <p:nvPr/>
        </p:nvSpPr>
        <p:spPr>
          <a:xfrm>
            <a:off x="6005968" y="2924138"/>
            <a:ext cx="2306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C8C92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REGIONAL SECURITY COORDINATORS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C8C92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11CDF3A-7E06-4ED6-8C3C-4ECF7AA5DBA1}"/>
              </a:ext>
            </a:extLst>
          </p:cNvPr>
          <p:cNvSpPr txBox="1"/>
          <p:nvPr/>
        </p:nvSpPr>
        <p:spPr>
          <a:xfrm>
            <a:off x="6367727" y="4077604"/>
            <a:ext cx="2306668" cy="379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C8C92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RENEWABLE ENERGY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C8C92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PROMOTERS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C8C92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" name="Picture 4" descr="Flecha Abajo PNG transparente - StickPNG">
            <a:extLst>
              <a:ext uri="{FF2B5EF4-FFF2-40B4-BE49-F238E27FC236}">
                <a16:creationId xmlns:a16="http://schemas.microsoft.com/office/drawing/2014/main" id="{3805B24E-C534-4168-8D54-F6687AFAFE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0" t="33973" r="5309" b="29249"/>
          <a:stretch/>
        </p:blipFill>
        <p:spPr bwMode="auto">
          <a:xfrm rot="11382235">
            <a:off x="3017740" y="4942910"/>
            <a:ext cx="1687097" cy="69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Flecha Abajo PNG transparente - StickPNG">
            <a:extLst>
              <a:ext uri="{FF2B5EF4-FFF2-40B4-BE49-F238E27FC236}">
                <a16:creationId xmlns:a16="http://schemas.microsoft.com/office/drawing/2014/main" id="{B66D2EB2-5D03-4E68-AE42-AB68DFD02F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0" t="33973" r="5309" b="29249"/>
          <a:stretch/>
        </p:blipFill>
        <p:spPr bwMode="auto">
          <a:xfrm rot="1419439">
            <a:off x="7678644" y="1931814"/>
            <a:ext cx="1687097" cy="69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Flecha Abajo PNG transparente - StickPNG">
            <a:extLst>
              <a:ext uri="{FF2B5EF4-FFF2-40B4-BE49-F238E27FC236}">
                <a16:creationId xmlns:a16="http://schemas.microsoft.com/office/drawing/2014/main" id="{7752DE36-7C86-4445-8358-F15337BF93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0" t="33973" r="5309" b="29249"/>
          <a:stretch/>
        </p:blipFill>
        <p:spPr bwMode="auto">
          <a:xfrm rot="19291227">
            <a:off x="2944330" y="1732916"/>
            <a:ext cx="1687097" cy="69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Flecha Abajo PNG transparente - StickPNG">
            <a:extLst>
              <a:ext uri="{FF2B5EF4-FFF2-40B4-BE49-F238E27FC236}">
                <a16:creationId xmlns:a16="http://schemas.microsoft.com/office/drawing/2014/main" id="{DD78F752-50F0-4826-9DB6-4071145551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0" t="33973" r="5309" b="29249"/>
          <a:stretch/>
        </p:blipFill>
        <p:spPr bwMode="auto">
          <a:xfrm rot="7563709">
            <a:off x="8042693" y="4772075"/>
            <a:ext cx="1687097" cy="69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33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T-MARKET COUPLING FRAMEWORK</a:t>
            </a:r>
            <a:r>
              <a:rPr lang="bg-BG" dirty="0"/>
              <a:t> - 1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AE3D-F830-42D2-B571-CADDB2F13764}" type="datetime3">
              <a:rPr lang="es-ES" smtClean="0"/>
              <a:t>22.12.21</a:t>
            </a:fld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452E-9901-467E-9A5A-C971F043CECF}" type="slidenum">
              <a:rPr lang="es-ES" smtClean="0"/>
              <a:t>13</a:t>
            </a:fld>
            <a:endParaRPr lang="es-E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pSp>
        <p:nvGrpSpPr>
          <p:cNvPr id="6" name="Google Shape;8555;p65"/>
          <p:cNvGrpSpPr/>
          <p:nvPr/>
        </p:nvGrpSpPr>
        <p:grpSpPr>
          <a:xfrm>
            <a:off x="1038225" y="1468192"/>
            <a:ext cx="9934575" cy="4520485"/>
            <a:chOff x="238125" y="1188750"/>
            <a:chExt cx="7140450" cy="3335550"/>
          </a:xfrm>
        </p:grpSpPr>
        <p:sp>
          <p:nvSpPr>
            <p:cNvPr id="7" name="Google Shape;8556;p65"/>
            <p:cNvSpPr/>
            <p:nvPr/>
          </p:nvSpPr>
          <p:spPr>
            <a:xfrm>
              <a:off x="238125" y="118875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1" y="0"/>
                  </a:moveTo>
                  <a:cubicBezTo>
                    <a:pt x="1801" y="6"/>
                    <a:pt x="6" y="1801"/>
                    <a:pt x="0" y="4021"/>
                  </a:cubicBezTo>
                  <a:lnTo>
                    <a:pt x="0" y="59338"/>
                  </a:lnTo>
                  <a:cubicBezTo>
                    <a:pt x="6" y="61552"/>
                    <a:pt x="1801" y="63354"/>
                    <a:pt x="4021" y="63359"/>
                  </a:cubicBezTo>
                  <a:lnTo>
                    <a:pt x="98272" y="63359"/>
                  </a:lnTo>
                  <a:cubicBezTo>
                    <a:pt x="99963" y="41512"/>
                    <a:pt x="118098" y="24204"/>
                    <a:pt x="140280" y="23813"/>
                  </a:cubicBezTo>
                  <a:lnTo>
                    <a:pt x="140280" y="4021"/>
                  </a:lnTo>
                  <a:cubicBezTo>
                    <a:pt x="140275" y="1801"/>
                    <a:pt x="138474" y="6"/>
                    <a:pt x="13625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3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spcAft>
                  <a:spcPts val="600"/>
                </a:spcAft>
                <a:defRPr/>
              </a:pPr>
              <a:r>
                <a:rPr lang="bg-BG" sz="2200" dirty="0">
                  <a:solidFill>
                    <a:srgbClr val="003F7F"/>
                  </a:solidFill>
                </a:rPr>
                <a:t>Рамка за засилване на трансграничното </a:t>
              </a:r>
              <a:r>
                <a:rPr lang="bg-BG" sz="2200" dirty="0" smtClean="0">
                  <a:solidFill>
                    <a:srgbClr val="003F7F"/>
                  </a:solidFill>
                </a:rPr>
                <a:t>сътрудничество</a:t>
              </a:r>
            </a:p>
            <a:p>
              <a:pPr lvl="0" algn="just">
                <a:spcAft>
                  <a:spcPts val="600"/>
                </a:spcAft>
                <a:defRPr/>
              </a:pPr>
              <a:endParaRPr lang="bg-BG" sz="2000" dirty="0">
                <a:solidFill>
                  <a:srgbClr val="003F7F"/>
                </a:solidFill>
              </a:endParaRPr>
            </a:p>
            <a:p>
              <a:pPr lvl="0" algn="just">
                <a:spcAft>
                  <a:spcPts val="600"/>
                </a:spcAft>
                <a:defRPr/>
              </a:pPr>
              <a:endParaRPr lang="bg-BG" sz="2000" dirty="0" smtClean="0">
                <a:solidFill>
                  <a:srgbClr val="003F7F"/>
                </a:solidFill>
              </a:endParaRPr>
            </a:p>
            <a:p>
              <a:pPr lvl="0" algn="just">
                <a:spcAft>
                  <a:spcPts val="600"/>
                </a:spcAft>
                <a:defRPr/>
              </a:pPr>
              <a:endParaRPr lang="bg-BG" sz="2000" dirty="0">
                <a:solidFill>
                  <a:srgbClr val="003F7F"/>
                </a:solidFill>
              </a:endParaRPr>
            </a:p>
          </p:txBody>
        </p:sp>
        <p:sp>
          <p:nvSpPr>
            <p:cNvPr id="8" name="Google Shape;8557;p65"/>
            <p:cNvSpPr/>
            <p:nvPr/>
          </p:nvSpPr>
          <p:spPr>
            <a:xfrm>
              <a:off x="238125" y="294030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1" y="1"/>
                  </a:moveTo>
                  <a:cubicBezTo>
                    <a:pt x="1801" y="6"/>
                    <a:pt x="6" y="1808"/>
                    <a:pt x="0" y="4022"/>
                  </a:cubicBezTo>
                  <a:lnTo>
                    <a:pt x="0" y="59339"/>
                  </a:lnTo>
                  <a:cubicBezTo>
                    <a:pt x="6" y="61559"/>
                    <a:pt x="1801" y="63354"/>
                    <a:pt x="4021" y="63360"/>
                  </a:cubicBezTo>
                  <a:lnTo>
                    <a:pt x="136259" y="63360"/>
                  </a:lnTo>
                  <a:cubicBezTo>
                    <a:pt x="138474" y="63354"/>
                    <a:pt x="140275" y="61559"/>
                    <a:pt x="140280" y="59339"/>
                  </a:cubicBezTo>
                  <a:lnTo>
                    <a:pt x="140280" y="39547"/>
                  </a:lnTo>
                  <a:cubicBezTo>
                    <a:pt x="118098" y="39155"/>
                    <a:pt x="99963" y="21848"/>
                    <a:pt x="9827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3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just">
                <a:defRPr/>
              </a:pPr>
              <a:r>
                <a:rPr lang="bg-BG" dirty="0">
                  <a:solidFill>
                    <a:srgbClr val="003F7F"/>
                  </a:solidFill>
                </a:rPr>
                <a:t>Координиране на дейността </a:t>
              </a:r>
              <a:r>
                <a:rPr lang="bg-BG" dirty="0" smtClean="0">
                  <a:solidFill>
                    <a:srgbClr val="003F7F"/>
                  </a:solidFill>
                </a:rPr>
                <a:t>по</a:t>
              </a:r>
            </a:p>
            <a:p>
              <a:pPr lvl="0" algn="just">
                <a:defRPr/>
              </a:pPr>
              <a:r>
                <a:rPr lang="bg-BG" dirty="0" smtClean="0">
                  <a:solidFill>
                    <a:srgbClr val="003F7F"/>
                  </a:solidFill>
                </a:rPr>
                <a:t>обмен </a:t>
              </a:r>
              <a:r>
                <a:rPr lang="bg-BG" dirty="0">
                  <a:solidFill>
                    <a:srgbClr val="003F7F"/>
                  </a:solidFill>
                </a:rPr>
                <a:t>на електроенергия за </a:t>
              </a:r>
              <a:endParaRPr lang="bg-BG" dirty="0" smtClean="0">
                <a:solidFill>
                  <a:srgbClr val="003F7F"/>
                </a:solidFill>
              </a:endParaRPr>
            </a:p>
            <a:p>
              <a:pPr lvl="0" algn="just">
                <a:defRPr/>
              </a:pPr>
              <a:r>
                <a:rPr lang="bg-BG" dirty="0" smtClean="0">
                  <a:solidFill>
                    <a:srgbClr val="003F7F"/>
                  </a:solidFill>
                </a:rPr>
                <a:t>времеви </a:t>
              </a:r>
              <a:r>
                <a:rPr lang="bg-BG" dirty="0">
                  <a:solidFill>
                    <a:srgbClr val="003F7F"/>
                  </a:solidFill>
                </a:rPr>
                <a:t>хоризонт на база  </a:t>
              </a:r>
              <a:endParaRPr lang="bg-BG" dirty="0" smtClean="0">
                <a:solidFill>
                  <a:srgbClr val="003F7F"/>
                </a:solidFill>
              </a:endParaRPr>
            </a:p>
            <a:p>
              <a:pPr lvl="0" algn="just">
                <a:defRPr/>
              </a:pPr>
              <a:r>
                <a:rPr lang="en-US" dirty="0" smtClean="0">
                  <a:solidFill>
                    <a:srgbClr val="003F7F"/>
                  </a:solidFill>
                </a:rPr>
                <a:t>“</a:t>
              </a:r>
              <a:r>
                <a:rPr lang="bg-BG" dirty="0">
                  <a:solidFill>
                    <a:srgbClr val="003F7F"/>
                  </a:solidFill>
                </a:rPr>
                <a:t>в рамките на деня</a:t>
              </a:r>
              <a:r>
                <a:rPr lang="en-US" dirty="0" smtClean="0">
                  <a:solidFill>
                    <a:srgbClr val="003F7F"/>
                  </a:solidFill>
                </a:rPr>
                <a:t>”</a:t>
              </a:r>
              <a:endParaRPr lang="bg-BG" dirty="0" smtClean="0">
                <a:solidFill>
                  <a:srgbClr val="003F7F"/>
                </a:solidFill>
              </a:endParaRPr>
            </a:p>
            <a:p>
              <a:pPr lvl="0" algn="just">
                <a:spcAft>
                  <a:spcPts val="600"/>
                </a:spcAft>
                <a:defRPr/>
              </a:pPr>
              <a:r>
                <a:rPr lang="bg-BG" dirty="0" smtClean="0">
                  <a:solidFill>
                    <a:srgbClr val="003F7F"/>
                  </a:solidFill>
                </a:rPr>
                <a:t> </a:t>
              </a:r>
              <a:r>
                <a:rPr lang="bg-BG" dirty="0">
                  <a:solidFill>
                    <a:srgbClr val="003F7F"/>
                  </a:solidFill>
                </a:rPr>
                <a:t>на вече действащите </a:t>
              </a:r>
              <a:r>
                <a:rPr lang="bg-BG" dirty="0" smtClean="0">
                  <a:solidFill>
                    <a:srgbClr val="003F7F"/>
                  </a:solidFill>
                </a:rPr>
                <a:t>споразумения</a:t>
              </a:r>
            </a:p>
            <a:p>
              <a:pPr lvl="0" algn="just">
                <a:spcAft>
                  <a:spcPts val="600"/>
                </a:spcAft>
                <a:defRPr/>
              </a:pPr>
              <a:endParaRPr lang="bg-BG" dirty="0">
                <a:solidFill>
                  <a:srgbClr val="003F7F"/>
                </a:solidFill>
              </a:endParaRPr>
            </a:p>
            <a:p>
              <a:pPr lvl="0" algn="just">
                <a:spcAft>
                  <a:spcPts val="600"/>
                </a:spcAft>
                <a:defRPr/>
              </a:pPr>
              <a:endParaRPr lang="bg-BG" dirty="0">
                <a:solidFill>
                  <a:srgbClr val="003F7F"/>
                </a:solidFill>
              </a:endParaRPr>
            </a:p>
          </p:txBody>
        </p:sp>
        <p:sp>
          <p:nvSpPr>
            <p:cNvPr id="9" name="Google Shape;8558;p65"/>
            <p:cNvSpPr/>
            <p:nvPr/>
          </p:nvSpPr>
          <p:spPr>
            <a:xfrm>
              <a:off x="3871550" y="118875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2" y="0"/>
                  </a:moveTo>
                  <a:cubicBezTo>
                    <a:pt x="1807" y="6"/>
                    <a:pt x="6" y="1801"/>
                    <a:pt x="0" y="4021"/>
                  </a:cubicBezTo>
                  <a:lnTo>
                    <a:pt x="0" y="24017"/>
                  </a:lnTo>
                  <a:cubicBezTo>
                    <a:pt x="20553" y="26066"/>
                    <a:pt x="36886" y="42675"/>
                    <a:pt x="38494" y="63359"/>
                  </a:cubicBezTo>
                  <a:lnTo>
                    <a:pt x="136260" y="63359"/>
                  </a:lnTo>
                  <a:cubicBezTo>
                    <a:pt x="138480" y="63354"/>
                    <a:pt x="140275" y="61552"/>
                    <a:pt x="140281" y="59338"/>
                  </a:cubicBezTo>
                  <a:lnTo>
                    <a:pt x="140281" y="4021"/>
                  </a:lnTo>
                  <a:cubicBezTo>
                    <a:pt x="140275" y="1801"/>
                    <a:pt x="138480" y="6"/>
                    <a:pt x="13626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3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just">
                <a:defRPr/>
              </a:pPr>
              <a:endParaRPr lang="bg-BG" dirty="0" smtClean="0">
                <a:solidFill>
                  <a:srgbClr val="003F7F"/>
                </a:solidFill>
              </a:endParaRPr>
            </a:p>
            <a:p>
              <a:pPr lvl="0" algn="just">
                <a:defRPr/>
              </a:pPr>
              <a:endParaRPr lang="bg-BG" dirty="0">
                <a:solidFill>
                  <a:srgbClr val="003F7F"/>
                </a:solidFill>
              </a:endParaRPr>
            </a:p>
            <a:p>
              <a:pPr lvl="0" algn="r">
                <a:defRPr/>
              </a:pPr>
              <a:r>
                <a:rPr lang="bg-BG" dirty="0" smtClean="0">
                  <a:solidFill>
                    <a:srgbClr val="003F7F"/>
                  </a:solidFill>
                </a:rPr>
                <a:t>Подпомагане </a:t>
              </a:r>
              <a:r>
                <a:rPr lang="bg-BG" dirty="0">
                  <a:solidFill>
                    <a:srgbClr val="003F7F"/>
                  </a:solidFill>
                </a:rPr>
                <a:t>на обединението на пазарите на електроенергия в Югоизточна Европа, чрез увеличение на </a:t>
              </a:r>
              <a:r>
                <a:rPr lang="bg-BG" dirty="0" err="1">
                  <a:solidFill>
                    <a:srgbClr val="003F7F"/>
                  </a:solidFill>
                </a:rPr>
                <a:t>междусистемната</a:t>
              </a:r>
              <a:r>
                <a:rPr lang="bg-BG" dirty="0">
                  <a:solidFill>
                    <a:srgbClr val="003F7F"/>
                  </a:solidFill>
                </a:rPr>
                <a:t> търговия </a:t>
              </a:r>
              <a:r>
                <a:rPr lang="bg-BG" dirty="0" smtClean="0">
                  <a:solidFill>
                    <a:srgbClr val="003F7F"/>
                  </a:solidFill>
                </a:rPr>
                <a:t>за</a:t>
              </a:r>
            </a:p>
            <a:p>
              <a:pPr marL="1162050" lvl="0" indent="-1162050" algn="r">
                <a:defRPr/>
              </a:pPr>
              <a:r>
                <a:rPr lang="bg-BG" dirty="0" smtClean="0">
                  <a:solidFill>
                    <a:srgbClr val="003F7F"/>
                  </a:solidFill>
                </a:rPr>
                <a:t> 	ден </a:t>
              </a:r>
              <a:r>
                <a:rPr lang="bg-BG" dirty="0">
                  <a:solidFill>
                    <a:srgbClr val="003F7F"/>
                  </a:solidFill>
                </a:rPr>
                <a:t>напред, в рамките на деня и обмена </a:t>
              </a:r>
              <a:r>
                <a:rPr lang="bg-BG" dirty="0" smtClean="0">
                  <a:solidFill>
                    <a:srgbClr val="003F7F"/>
                  </a:solidFill>
                </a:rPr>
                <a:t>на  балансираща </a:t>
              </a:r>
              <a:r>
                <a:rPr lang="bg-BG" dirty="0">
                  <a:solidFill>
                    <a:srgbClr val="003F7F"/>
                  </a:solidFill>
                </a:rPr>
                <a:t>енергия. </a:t>
              </a:r>
              <a:endParaRPr lang="bg-BG" dirty="0" smtClean="0">
                <a:solidFill>
                  <a:srgbClr val="003F7F"/>
                </a:solidFill>
              </a:endParaRPr>
            </a:p>
            <a:p>
              <a:pPr marL="1162050" lvl="0" indent="-1162050" algn="r">
                <a:defRPr/>
              </a:pPr>
              <a:endParaRPr lang="bg-BG" dirty="0">
                <a:solidFill>
                  <a:srgbClr val="003F7F"/>
                </a:solidFill>
              </a:endParaRPr>
            </a:p>
            <a:p>
              <a:pPr marL="1162050" lvl="0" indent="-1162050" algn="just">
                <a:defRPr/>
              </a:pPr>
              <a:endParaRPr lang="bg-BG" dirty="0" smtClean="0">
                <a:solidFill>
                  <a:srgbClr val="003F7F"/>
                </a:solidFill>
              </a:endParaRPr>
            </a:p>
            <a:p>
              <a:pPr lvl="0" algn="just">
                <a:spcAft>
                  <a:spcPts val="600"/>
                </a:spcAft>
                <a:defRPr/>
              </a:pPr>
              <a:endParaRPr lang="bg-BG" dirty="0">
                <a:solidFill>
                  <a:srgbClr val="003F7F"/>
                </a:solidFill>
              </a:endParaRPr>
            </a:p>
            <a:p>
              <a:pPr lvl="0" algn="just">
                <a:spcAft>
                  <a:spcPts val="600"/>
                </a:spcAft>
                <a:defRPr/>
              </a:pPr>
              <a:endParaRPr lang="en-US" dirty="0">
                <a:solidFill>
                  <a:srgbClr val="003F7F"/>
                </a:solidFill>
              </a:endParaRPr>
            </a:p>
          </p:txBody>
        </p:sp>
        <p:sp>
          <p:nvSpPr>
            <p:cNvPr id="10" name="Google Shape;8559;p65"/>
            <p:cNvSpPr/>
            <p:nvPr/>
          </p:nvSpPr>
          <p:spPr>
            <a:xfrm>
              <a:off x="3871550" y="294030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38494" y="1"/>
                  </a:moveTo>
                  <a:cubicBezTo>
                    <a:pt x="36886" y="20680"/>
                    <a:pt x="20553" y="37294"/>
                    <a:pt x="0" y="39343"/>
                  </a:cubicBezTo>
                  <a:lnTo>
                    <a:pt x="0" y="59339"/>
                  </a:lnTo>
                  <a:cubicBezTo>
                    <a:pt x="6" y="61559"/>
                    <a:pt x="1807" y="63354"/>
                    <a:pt x="4022" y="63360"/>
                  </a:cubicBezTo>
                  <a:lnTo>
                    <a:pt x="136260" y="63360"/>
                  </a:lnTo>
                  <a:cubicBezTo>
                    <a:pt x="138480" y="63354"/>
                    <a:pt x="140275" y="61559"/>
                    <a:pt x="140281" y="59339"/>
                  </a:cubicBezTo>
                  <a:lnTo>
                    <a:pt x="140281" y="4022"/>
                  </a:lnTo>
                  <a:cubicBezTo>
                    <a:pt x="140275" y="1808"/>
                    <a:pt x="138480" y="6"/>
                    <a:pt x="13626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3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162050" lvl="0" indent="184150" algn="r">
                <a:defRPr/>
              </a:pPr>
              <a:r>
                <a:rPr lang="bg-BG" dirty="0">
                  <a:solidFill>
                    <a:srgbClr val="003F7F"/>
                  </a:solidFill>
                </a:rPr>
                <a:t>Сътрудничество в създаването на обединен пазар в реално </a:t>
              </a:r>
              <a:r>
                <a:rPr lang="bg-BG" dirty="0" smtClean="0">
                  <a:solidFill>
                    <a:srgbClr val="003F7F"/>
                  </a:solidFill>
                </a:rPr>
                <a:t>време</a:t>
              </a:r>
            </a:p>
            <a:p>
              <a:pPr marL="444500" lvl="0" indent="717550" algn="r">
                <a:defRPr/>
              </a:pPr>
              <a:r>
                <a:rPr lang="en-US" dirty="0" smtClean="0">
                  <a:solidFill>
                    <a:srgbClr val="003F7F"/>
                  </a:solidFill>
                </a:rPr>
                <a:t>(</a:t>
              </a:r>
              <a:r>
                <a:rPr lang="bg-BG" dirty="0">
                  <a:solidFill>
                    <a:srgbClr val="003F7F"/>
                  </a:solidFill>
                </a:rPr>
                <a:t>балансиращ пазар</a:t>
              </a:r>
              <a:r>
                <a:rPr lang="en-US" dirty="0">
                  <a:solidFill>
                    <a:srgbClr val="003F7F"/>
                  </a:solidFill>
                </a:rPr>
                <a:t>), </a:t>
              </a:r>
              <a:r>
                <a:rPr lang="bg-BG" dirty="0" smtClean="0">
                  <a:solidFill>
                    <a:srgbClr val="003F7F"/>
                  </a:solidFill>
                </a:rPr>
                <a:t>чрез</a:t>
              </a:r>
            </a:p>
            <a:p>
              <a:pPr marL="444500" lvl="0" indent="457200" algn="r">
                <a:defRPr/>
              </a:pPr>
              <a:r>
                <a:rPr lang="bg-BG" dirty="0" smtClean="0">
                  <a:solidFill>
                    <a:srgbClr val="003F7F"/>
                  </a:solidFill>
                </a:rPr>
                <a:t>включване на страни, членки на ЕС и тези, които са извън ЕС.</a:t>
              </a:r>
            </a:p>
            <a:p>
              <a:pPr marL="444500" lvl="0" indent="457200" algn="r">
                <a:defRPr/>
              </a:pPr>
              <a:endParaRPr lang="bg-BG" dirty="0" smtClean="0">
                <a:solidFill>
                  <a:srgbClr val="003F7F"/>
                </a:solidFill>
              </a:endParaRPr>
            </a:p>
            <a:p>
              <a:pPr marL="444500" lvl="0" indent="457200" algn="just">
                <a:spcAft>
                  <a:spcPts val="600"/>
                </a:spcAft>
                <a:defRPr/>
              </a:pPr>
              <a:endParaRPr lang="bg-BG" dirty="0">
                <a:solidFill>
                  <a:srgbClr val="003F7F"/>
                </a:solidFill>
              </a:endParaRPr>
            </a:p>
          </p:txBody>
        </p:sp>
        <p:sp>
          <p:nvSpPr>
            <p:cNvPr id="11" name="Google Shape;8560;p65"/>
            <p:cNvSpPr/>
            <p:nvPr/>
          </p:nvSpPr>
          <p:spPr>
            <a:xfrm>
              <a:off x="2842425" y="1934600"/>
              <a:ext cx="1843850" cy="1843850"/>
            </a:xfrm>
            <a:custGeom>
              <a:avLst/>
              <a:gdLst/>
              <a:ahLst/>
              <a:cxnLst/>
              <a:rect l="l" t="t" r="r" b="b"/>
              <a:pathLst>
                <a:path w="73754" h="73754" extrusionOk="0">
                  <a:moveTo>
                    <a:pt x="36880" y="0"/>
                  </a:moveTo>
                  <a:cubicBezTo>
                    <a:pt x="36621" y="0"/>
                    <a:pt x="36362" y="6"/>
                    <a:pt x="36108" y="11"/>
                  </a:cubicBezTo>
                  <a:cubicBezTo>
                    <a:pt x="17253" y="397"/>
                    <a:pt x="1834" y="15011"/>
                    <a:pt x="154" y="33525"/>
                  </a:cubicBezTo>
                  <a:cubicBezTo>
                    <a:pt x="55" y="34627"/>
                    <a:pt x="0" y="35745"/>
                    <a:pt x="0" y="36874"/>
                  </a:cubicBezTo>
                  <a:cubicBezTo>
                    <a:pt x="0" y="38009"/>
                    <a:pt x="55" y="39122"/>
                    <a:pt x="154" y="40229"/>
                  </a:cubicBezTo>
                  <a:cubicBezTo>
                    <a:pt x="1834" y="58749"/>
                    <a:pt x="17253" y="73357"/>
                    <a:pt x="36108" y="73743"/>
                  </a:cubicBezTo>
                  <a:cubicBezTo>
                    <a:pt x="36362" y="73748"/>
                    <a:pt x="36621" y="73754"/>
                    <a:pt x="36880" y="73754"/>
                  </a:cubicBezTo>
                  <a:cubicBezTo>
                    <a:pt x="38312" y="73754"/>
                    <a:pt x="39744" y="73666"/>
                    <a:pt x="41165" y="73500"/>
                  </a:cubicBezTo>
                  <a:cubicBezTo>
                    <a:pt x="58391" y="71495"/>
                    <a:pt x="72030" y="57581"/>
                    <a:pt x="73600" y="40229"/>
                  </a:cubicBezTo>
                  <a:cubicBezTo>
                    <a:pt x="73699" y="39127"/>
                    <a:pt x="73754" y="38009"/>
                    <a:pt x="73754" y="36874"/>
                  </a:cubicBezTo>
                  <a:cubicBezTo>
                    <a:pt x="73754" y="35745"/>
                    <a:pt x="73699" y="34632"/>
                    <a:pt x="73600" y="33525"/>
                  </a:cubicBezTo>
                  <a:cubicBezTo>
                    <a:pt x="72024" y="16173"/>
                    <a:pt x="58391" y="2259"/>
                    <a:pt x="41165" y="254"/>
                  </a:cubicBezTo>
                  <a:cubicBezTo>
                    <a:pt x="39744" y="88"/>
                    <a:pt x="38312" y="0"/>
                    <a:pt x="3688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2576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dirty="0" smtClean="0"/>
                <a:t>ггг</a:t>
              </a:r>
              <a:endParaRPr dirty="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725" y="3147638"/>
            <a:ext cx="2423713" cy="108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54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133" y="148171"/>
            <a:ext cx="9477374" cy="746488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/>
              <a:t/>
            </a:r>
            <a:br>
              <a:rPr lang="bg-BG" dirty="0"/>
            </a:br>
            <a:r>
              <a:rPr lang="en-US" sz="3100" dirty="0" smtClean="0"/>
              <a:t>T-MARKET </a:t>
            </a:r>
            <a:r>
              <a:rPr lang="en-US" sz="3100" dirty="0"/>
              <a:t>COUPLING FRAMEWORK </a:t>
            </a:r>
            <a:r>
              <a:rPr lang="en-US" sz="3100" dirty="0" smtClean="0"/>
              <a:t>– 2</a:t>
            </a:r>
            <a:r>
              <a:rPr lang="bg-BG" sz="3100" dirty="0" smtClean="0"/>
              <a:t/>
            </a:r>
            <a:br>
              <a:rPr lang="bg-BG" sz="3100" dirty="0" smtClean="0"/>
            </a:br>
            <a:r>
              <a:rPr lang="ru-RU" sz="2600" dirty="0" err="1" smtClean="0"/>
              <a:t>Разработването</a:t>
            </a:r>
            <a:r>
              <a:rPr lang="ru-RU" sz="2600" dirty="0" smtClean="0"/>
              <a:t> </a:t>
            </a:r>
            <a:r>
              <a:rPr lang="ru-RU" sz="2600" dirty="0"/>
              <a:t>на </a:t>
            </a:r>
            <a:r>
              <a:rPr lang="ru-RU" sz="2600" dirty="0" err="1"/>
              <a:t>платформите</a:t>
            </a:r>
            <a:r>
              <a:rPr lang="ru-RU" sz="2600" dirty="0"/>
              <a:t> се </a:t>
            </a:r>
            <a:r>
              <a:rPr lang="ru-RU" sz="2600" dirty="0" err="1"/>
              <a:t>базира</a:t>
            </a:r>
            <a:r>
              <a:rPr lang="ru-RU" sz="2600" dirty="0"/>
              <a:t> на </a:t>
            </a:r>
            <a:r>
              <a:rPr lang="ru-RU" sz="2600" dirty="0" err="1" smtClean="0"/>
              <a:t>предварително</a:t>
            </a:r>
            <a:r>
              <a:rPr lang="ru-RU" sz="2600" dirty="0" smtClean="0"/>
              <a:t> </a:t>
            </a:r>
            <a:r>
              <a:rPr lang="ru-RU" sz="2600" dirty="0" err="1" smtClean="0"/>
              <a:t>съгласувани</a:t>
            </a:r>
            <a:r>
              <a:rPr lang="ru-RU" sz="2600" dirty="0" smtClean="0"/>
              <a:t> </a:t>
            </a:r>
            <a:r>
              <a:rPr lang="ru-RU" sz="2600" dirty="0"/>
              <a:t>сценарии –(UC)</a:t>
            </a:r>
            <a:br>
              <a:rPr lang="ru-RU" sz="2600" dirty="0"/>
            </a:br>
            <a:r>
              <a:rPr lang="ru-RU" sz="2600" dirty="0"/>
              <a:t/>
            </a:r>
            <a:br>
              <a:rPr lang="ru-RU" sz="2600" dirty="0"/>
            </a:br>
            <a:r>
              <a:rPr lang="en-US" sz="2600" dirty="0"/>
              <a:t/>
            </a:r>
            <a:br>
              <a:rPr lang="en-US" sz="2600" dirty="0"/>
            </a:br>
            <a:endParaRPr lang="en-US" sz="2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AE3D-F830-42D2-B571-CADDB2F13764}" type="datetime3">
              <a:rPr lang="es-ES" smtClean="0"/>
              <a:t>22.12.21</a:t>
            </a:fld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452E-9901-467E-9A5A-C971F043CECF}" type="slidenum">
              <a:rPr lang="es-ES" smtClean="0"/>
              <a:t>14</a:t>
            </a:fld>
            <a:endParaRPr lang="es-E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6" name="Google Shape;1137;p61"/>
          <p:cNvGrpSpPr/>
          <p:nvPr/>
        </p:nvGrpSpPr>
        <p:grpSpPr>
          <a:xfrm>
            <a:off x="1038224" y="1476436"/>
            <a:ext cx="10861853" cy="532975"/>
            <a:chOff x="4398237" y="3260614"/>
            <a:chExt cx="782403" cy="88649"/>
          </a:xfrm>
        </p:grpSpPr>
        <p:sp>
          <p:nvSpPr>
            <p:cNvPr id="7" name="Google Shape;1138;p61"/>
            <p:cNvSpPr/>
            <p:nvPr/>
          </p:nvSpPr>
          <p:spPr>
            <a:xfrm>
              <a:off x="4398237" y="3260614"/>
              <a:ext cx="782403" cy="88649"/>
            </a:xfrm>
            <a:custGeom>
              <a:avLst/>
              <a:gdLst/>
              <a:ahLst/>
              <a:cxnLst/>
              <a:rect l="l" t="t" r="r" b="b"/>
              <a:pathLst>
                <a:path w="17328" h="2863" extrusionOk="0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3F7F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bg-BG" dirty="0" smtClean="0"/>
                <a:t>                                </a:t>
              </a:r>
            </a:p>
            <a:p>
              <a:pPr lvl="0"/>
              <a:r>
                <a:rPr lang="bg-BG" sz="2200" dirty="0">
                  <a:solidFill>
                    <a:srgbClr val="003F7F"/>
                  </a:solidFill>
                  <a:ea typeface="+mj-ea"/>
                  <a:cs typeface="+mj-cs"/>
                </a:rPr>
                <a:t>	 </a:t>
              </a:r>
              <a:r>
                <a:rPr lang="bg-BG" sz="2200" dirty="0" smtClean="0">
                  <a:solidFill>
                    <a:srgbClr val="003F7F"/>
                  </a:solidFill>
                  <a:ea typeface="+mj-ea"/>
                  <a:cs typeface="+mj-cs"/>
                </a:rPr>
                <a:t>       Пазарно </a:t>
              </a:r>
              <a:r>
                <a:rPr lang="bg-BG" sz="2200" dirty="0">
                  <a:solidFill>
                    <a:srgbClr val="003F7F"/>
                  </a:solidFill>
                  <a:ea typeface="+mj-ea"/>
                  <a:cs typeface="+mj-cs"/>
                </a:rPr>
                <a:t>обединение в рамките на деня,</a:t>
              </a:r>
              <a:r>
                <a:rPr lang="bg-BG" sz="2200" dirty="0">
                  <a:solidFill>
                    <a:prstClr val="black"/>
                  </a:solidFill>
                </a:rPr>
                <a:t> </a:t>
              </a:r>
              <a:r>
                <a:rPr lang="bg-BG" sz="2200" dirty="0">
                  <a:solidFill>
                    <a:srgbClr val="003F7F"/>
                  </a:solidFill>
                  <a:ea typeface="+mj-ea"/>
                  <a:cs typeface="+mj-cs"/>
                </a:rPr>
                <a:t>чрез тръжен механизъм </a:t>
              </a:r>
              <a:r>
                <a:rPr lang="bg-BG" b="1" dirty="0">
                  <a:solidFill>
                    <a:srgbClr val="003F7F"/>
                  </a:solidFill>
                  <a:latin typeface="Century Gothic" panose="020B0502020202020204" pitchFamily="34" charset="0"/>
                  <a:ea typeface="+mj-ea"/>
                  <a:cs typeface="+mj-cs"/>
                </a:rPr>
                <a:t/>
              </a:r>
              <a:br>
                <a:rPr lang="bg-BG" b="1" dirty="0">
                  <a:solidFill>
                    <a:srgbClr val="003F7F"/>
                  </a:solidFill>
                  <a:latin typeface="Century Gothic" panose="020B0502020202020204" pitchFamily="34" charset="0"/>
                  <a:ea typeface="+mj-ea"/>
                  <a:cs typeface="+mj-cs"/>
                </a:rPr>
              </a:br>
              <a:endParaRPr lang="bg-BG" b="1" dirty="0">
                <a:solidFill>
                  <a:srgbClr val="003F7F"/>
                </a:solidFill>
                <a:latin typeface="Century Gothic" panose="020B0502020202020204" pitchFamily="34" charset="0"/>
                <a:ea typeface="+mj-ea"/>
                <a:cs typeface="+mj-cs"/>
              </a:endParaRPr>
            </a:p>
          </p:txBody>
        </p:sp>
        <p:sp>
          <p:nvSpPr>
            <p:cNvPr id="8" name="Google Shape;1139;p61"/>
            <p:cNvSpPr/>
            <p:nvPr/>
          </p:nvSpPr>
          <p:spPr>
            <a:xfrm>
              <a:off x="4402757" y="3272728"/>
              <a:ext cx="92621" cy="61145"/>
            </a:xfrm>
            <a:custGeom>
              <a:avLst/>
              <a:gdLst/>
              <a:ahLst/>
              <a:cxnLst/>
              <a:rect l="l" t="t" r="r" b="b"/>
              <a:pathLst>
                <a:path w="2664" h="2563" extrusionOk="0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2576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bg-BG" sz="2200" dirty="0" smtClean="0">
                  <a:solidFill>
                    <a:srgbClr val="003F7F"/>
                  </a:solidFill>
                  <a:ea typeface="+mj-ea"/>
                  <a:cs typeface="+mj-cs"/>
                </a:rPr>
                <a:t>   </a:t>
              </a:r>
              <a:r>
                <a:rPr lang="en-US" sz="2200" dirty="0" smtClean="0">
                  <a:solidFill>
                    <a:srgbClr val="003F7F"/>
                  </a:solidFill>
                  <a:ea typeface="+mj-ea"/>
                  <a:cs typeface="+mj-cs"/>
                </a:rPr>
                <a:t>UC </a:t>
              </a:r>
              <a:r>
                <a:rPr lang="en-US" sz="2200" dirty="0">
                  <a:solidFill>
                    <a:srgbClr val="003F7F"/>
                  </a:solidFill>
                  <a:ea typeface="+mj-ea"/>
                  <a:cs typeface="+mj-cs"/>
                </a:rPr>
                <a:t>1.1</a:t>
              </a:r>
              <a:endParaRPr sz="2200" dirty="0">
                <a:solidFill>
                  <a:srgbClr val="003F7F"/>
                </a:solidFill>
                <a:ea typeface="+mj-ea"/>
                <a:cs typeface="+mj-cs"/>
              </a:endParaRPr>
            </a:p>
          </p:txBody>
        </p:sp>
      </p:grpSp>
      <p:sp>
        <p:nvSpPr>
          <p:cNvPr id="9" name="Google Shape;1138;p61"/>
          <p:cNvSpPr/>
          <p:nvPr/>
        </p:nvSpPr>
        <p:spPr>
          <a:xfrm>
            <a:off x="1038214" y="2101094"/>
            <a:ext cx="10861859" cy="532975"/>
          </a:xfrm>
          <a:custGeom>
            <a:avLst/>
            <a:gdLst/>
            <a:ahLst/>
            <a:cxnLst/>
            <a:rect l="l" t="t" r="r" b="b"/>
            <a:pathLst>
              <a:path w="17328" h="2863" extrusionOk="0">
                <a:moveTo>
                  <a:pt x="1432" y="1"/>
                </a:moveTo>
                <a:cubicBezTo>
                  <a:pt x="641" y="1"/>
                  <a:pt x="1" y="641"/>
                  <a:pt x="2" y="1431"/>
                </a:cubicBezTo>
                <a:cubicBezTo>
                  <a:pt x="1" y="2222"/>
                  <a:pt x="641" y="2861"/>
                  <a:pt x="1432" y="2862"/>
                </a:cubicBezTo>
                <a:lnTo>
                  <a:pt x="15897" y="2862"/>
                </a:lnTo>
                <a:cubicBezTo>
                  <a:pt x="16687" y="2861"/>
                  <a:pt x="17327" y="2222"/>
                  <a:pt x="17327" y="1431"/>
                </a:cubicBezTo>
                <a:cubicBezTo>
                  <a:pt x="17327" y="641"/>
                  <a:pt x="16687" y="1"/>
                  <a:pt x="15897" y="1"/>
                </a:cubicBezTo>
                <a:close/>
              </a:path>
            </a:pathLst>
          </a:custGeom>
          <a:noFill/>
          <a:ln w="9525" cap="flat" cmpd="sng">
            <a:solidFill>
              <a:srgbClr val="2576BD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bg-BG" dirty="0" smtClean="0"/>
              <a:t>                                </a:t>
            </a:r>
          </a:p>
          <a:p>
            <a:pPr lvl="0"/>
            <a:r>
              <a:rPr lang="bg-BG" sz="2200" dirty="0">
                <a:solidFill>
                  <a:srgbClr val="003F7F"/>
                </a:solidFill>
                <a:ea typeface="+mj-ea"/>
                <a:cs typeface="+mj-cs"/>
              </a:rPr>
              <a:t>	 </a:t>
            </a:r>
            <a:r>
              <a:rPr lang="bg-BG" sz="2200" dirty="0" smtClean="0">
                <a:solidFill>
                  <a:srgbClr val="003F7F"/>
                </a:solidFill>
                <a:ea typeface="+mj-ea"/>
                <a:cs typeface="+mj-cs"/>
              </a:rPr>
              <a:t>       </a:t>
            </a:r>
            <a:r>
              <a:rPr lang="ru-RU" sz="2200" dirty="0" err="1" smtClean="0">
                <a:solidFill>
                  <a:srgbClr val="003F7F"/>
                </a:solidFill>
                <a:ea typeface="+mj-ea"/>
                <a:cs typeface="+mj-cs"/>
              </a:rPr>
              <a:t>Пазар</a:t>
            </a:r>
            <a:r>
              <a:rPr lang="ru-RU" sz="2200" dirty="0" smtClean="0">
                <a:solidFill>
                  <a:srgbClr val="003F7F"/>
                </a:solidFill>
                <a:ea typeface="+mj-ea"/>
                <a:cs typeface="+mj-cs"/>
              </a:rPr>
              <a:t> </a:t>
            </a:r>
            <a:r>
              <a:rPr lang="ru-RU" sz="2200" dirty="0">
                <a:solidFill>
                  <a:srgbClr val="003F7F"/>
                </a:solidFill>
                <a:ea typeface="+mj-ea"/>
                <a:cs typeface="+mj-cs"/>
              </a:rPr>
              <a:t>за </a:t>
            </a:r>
            <a:r>
              <a:rPr lang="ru-RU" sz="2200" dirty="0" err="1" smtClean="0">
                <a:solidFill>
                  <a:srgbClr val="003F7F"/>
                </a:solidFill>
                <a:ea typeface="+mj-ea"/>
                <a:cs typeface="+mj-cs"/>
              </a:rPr>
              <a:t>разполагаема</a:t>
            </a:r>
            <a:r>
              <a:rPr lang="ru-RU" sz="2200" dirty="0" smtClean="0">
                <a:solidFill>
                  <a:srgbClr val="003F7F"/>
                </a:solidFill>
                <a:ea typeface="+mj-ea"/>
                <a:cs typeface="+mj-cs"/>
              </a:rPr>
              <a:t> </a:t>
            </a:r>
            <a:r>
              <a:rPr lang="ru-RU" sz="2200" dirty="0" err="1">
                <a:solidFill>
                  <a:srgbClr val="003F7F"/>
                </a:solidFill>
                <a:ea typeface="+mj-ea"/>
                <a:cs typeface="+mj-cs"/>
              </a:rPr>
              <a:t>мощност</a:t>
            </a:r>
            <a:r>
              <a:rPr lang="ru-RU" sz="2200" dirty="0">
                <a:solidFill>
                  <a:srgbClr val="003F7F"/>
                </a:solidFill>
                <a:ea typeface="+mj-ea"/>
                <a:cs typeface="+mj-cs"/>
              </a:rPr>
              <a:t> чрез </a:t>
            </a:r>
            <a:r>
              <a:rPr lang="ru-RU" sz="2200" dirty="0" err="1">
                <a:solidFill>
                  <a:srgbClr val="003F7F"/>
                </a:solidFill>
                <a:ea typeface="+mj-ea"/>
                <a:cs typeface="+mj-cs"/>
              </a:rPr>
              <a:t>тръжен</a:t>
            </a:r>
            <a:r>
              <a:rPr lang="ru-RU" sz="2200" dirty="0">
                <a:solidFill>
                  <a:srgbClr val="003F7F"/>
                </a:solidFill>
                <a:ea typeface="+mj-ea"/>
                <a:cs typeface="+mj-cs"/>
              </a:rPr>
              <a:t> </a:t>
            </a:r>
            <a:r>
              <a:rPr lang="ru-RU" sz="2200" dirty="0" err="1">
                <a:solidFill>
                  <a:srgbClr val="003F7F"/>
                </a:solidFill>
                <a:ea typeface="+mj-ea"/>
                <a:cs typeface="+mj-cs"/>
              </a:rPr>
              <a:t>механизъм</a:t>
            </a:r>
            <a:r>
              <a:rPr lang="bg-BG" b="1" dirty="0">
                <a:solidFill>
                  <a:srgbClr val="003F7F"/>
                </a:solidFill>
                <a:latin typeface="Century Gothic" panose="020B0502020202020204" pitchFamily="34" charset="0"/>
                <a:ea typeface="+mj-ea"/>
                <a:cs typeface="+mj-cs"/>
              </a:rPr>
              <a:t/>
            </a:r>
            <a:br>
              <a:rPr lang="bg-BG" b="1" dirty="0">
                <a:solidFill>
                  <a:srgbClr val="003F7F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endParaRPr lang="bg-BG" b="1" dirty="0">
              <a:solidFill>
                <a:srgbClr val="003F7F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0" name="Google Shape;1138;p61"/>
          <p:cNvSpPr/>
          <p:nvPr/>
        </p:nvSpPr>
        <p:spPr>
          <a:xfrm>
            <a:off x="1038213" y="2725839"/>
            <a:ext cx="10861860" cy="532975"/>
          </a:xfrm>
          <a:custGeom>
            <a:avLst/>
            <a:gdLst/>
            <a:ahLst/>
            <a:cxnLst/>
            <a:rect l="l" t="t" r="r" b="b"/>
            <a:pathLst>
              <a:path w="17328" h="2863" extrusionOk="0">
                <a:moveTo>
                  <a:pt x="1432" y="1"/>
                </a:moveTo>
                <a:cubicBezTo>
                  <a:pt x="641" y="1"/>
                  <a:pt x="1" y="641"/>
                  <a:pt x="2" y="1431"/>
                </a:cubicBezTo>
                <a:cubicBezTo>
                  <a:pt x="1" y="2222"/>
                  <a:pt x="641" y="2861"/>
                  <a:pt x="1432" y="2862"/>
                </a:cubicBezTo>
                <a:lnTo>
                  <a:pt x="15897" y="2862"/>
                </a:lnTo>
                <a:cubicBezTo>
                  <a:pt x="16687" y="2861"/>
                  <a:pt x="17327" y="2222"/>
                  <a:pt x="17327" y="1431"/>
                </a:cubicBezTo>
                <a:cubicBezTo>
                  <a:pt x="17327" y="641"/>
                  <a:pt x="16687" y="1"/>
                  <a:pt x="15897" y="1"/>
                </a:cubicBezTo>
                <a:close/>
              </a:path>
            </a:pathLst>
          </a:custGeom>
          <a:noFill/>
          <a:ln w="9525" cap="flat" cmpd="sng">
            <a:solidFill>
              <a:srgbClr val="C8C92D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bg-BG" dirty="0" smtClean="0"/>
              <a:t>                                </a:t>
            </a:r>
          </a:p>
          <a:p>
            <a:pPr lvl="0"/>
            <a:r>
              <a:rPr lang="bg-BG" sz="2200" dirty="0">
                <a:solidFill>
                  <a:srgbClr val="003F7F"/>
                </a:solidFill>
                <a:ea typeface="+mj-ea"/>
                <a:cs typeface="+mj-cs"/>
              </a:rPr>
              <a:t>	</a:t>
            </a:r>
            <a:r>
              <a:rPr lang="bg-BG" sz="2200" dirty="0" smtClean="0">
                <a:solidFill>
                  <a:srgbClr val="003F7F"/>
                </a:solidFill>
                <a:ea typeface="+mj-ea"/>
                <a:cs typeface="+mj-cs"/>
              </a:rPr>
              <a:t>        Пазар </a:t>
            </a:r>
            <a:r>
              <a:rPr lang="bg-BG" sz="2200" dirty="0">
                <a:solidFill>
                  <a:srgbClr val="003F7F"/>
                </a:solidFill>
                <a:ea typeface="+mj-ea"/>
                <a:cs typeface="+mj-cs"/>
              </a:rPr>
              <a:t>за двустранни договори</a:t>
            </a:r>
            <a:r>
              <a:rPr lang="bg-BG" b="1" dirty="0">
                <a:solidFill>
                  <a:srgbClr val="003F7F"/>
                </a:solidFill>
                <a:latin typeface="Century Gothic" panose="020B0502020202020204" pitchFamily="34" charset="0"/>
                <a:ea typeface="+mj-ea"/>
                <a:cs typeface="+mj-cs"/>
              </a:rPr>
              <a:t/>
            </a:r>
            <a:br>
              <a:rPr lang="bg-BG" b="1" dirty="0">
                <a:solidFill>
                  <a:srgbClr val="003F7F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endParaRPr lang="bg-BG" b="1" dirty="0">
              <a:solidFill>
                <a:srgbClr val="003F7F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1" name="Google Shape;1138;p61"/>
          <p:cNvSpPr/>
          <p:nvPr/>
        </p:nvSpPr>
        <p:spPr>
          <a:xfrm>
            <a:off x="1038213" y="5177230"/>
            <a:ext cx="10861866" cy="532975"/>
          </a:xfrm>
          <a:custGeom>
            <a:avLst/>
            <a:gdLst/>
            <a:ahLst/>
            <a:cxnLst/>
            <a:rect l="l" t="t" r="r" b="b"/>
            <a:pathLst>
              <a:path w="17328" h="2863" extrusionOk="0">
                <a:moveTo>
                  <a:pt x="1432" y="1"/>
                </a:moveTo>
                <a:cubicBezTo>
                  <a:pt x="641" y="1"/>
                  <a:pt x="1" y="641"/>
                  <a:pt x="2" y="1431"/>
                </a:cubicBezTo>
                <a:cubicBezTo>
                  <a:pt x="1" y="2222"/>
                  <a:pt x="641" y="2861"/>
                  <a:pt x="1432" y="2862"/>
                </a:cubicBezTo>
                <a:lnTo>
                  <a:pt x="15897" y="2862"/>
                </a:lnTo>
                <a:cubicBezTo>
                  <a:pt x="16687" y="2861"/>
                  <a:pt x="17327" y="2222"/>
                  <a:pt x="17327" y="1431"/>
                </a:cubicBezTo>
                <a:cubicBezTo>
                  <a:pt x="17327" y="641"/>
                  <a:pt x="16687" y="1"/>
                  <a:pt x="15897" y="1"/>
                </a:cubicBezTo>
                <a:close/>
              </a:path>
            </a:pathLst>
          </a:custGeom>
          <a:noFill/>
          <a:ln w="9525" cap="flat" cmpd="sng">
            <a:solidFill>
              <a:srgbClr val="003F7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bg-BG" dirty="0" smtClean="0"/>
              <a:t>                                </a:t>
            </a:r>
          </a:p>
          <a:p>
            <a:pPr lvl="0"/>
            <a:r>
              <a:rPr lang="bg-BG" sz="2200" dirty="0">
                <a:solidFill>
                  <a:srgbClr val="003F7F"/>
                </a:solidFill>
                <a:ea typeface="+mj-ea"/>
                <a:cs typeface="+mj-cs"/>
              </a:rPr>
              <a:t>	 </a:t>
            </a:r>
            <a:r>
              <a:rPr lang="bg-BG" sz="2200" dirty="0" smtClean="0">
                <a:solidFill>
                  <a:srgbClr val="003F7F"/>
                </a:solidFill>
                <a:ea typeface="+mj-ea"/>
                <a:cs typeface="+mj-cs"/>
              </a:rPr>
              <a:t>       </a:t>
            </a:r>
            <a:r>
              <a:rPr lang="ru-RU" sz="2200" dirty="0" err="1" smtClean="0">
                <a:solidFill>
                  <a:srgbClr val="003F7F"/>
                </a:solidFill>
                <a:ea typeface="+mj-ea"/>
                <a:cs typeface="+mj-cs"/>
              </a:rPr>
              <a:t>Сътрудничество</a:t>
            </a:r>
            <a:r>
              <a:rPr lang="ru-RU" sz="2200" dirty="0" smtClean="0">
                <a:solidFill>
                  <a:srgbClr val="003F7F"/>
                </a:solidFill>
                <a:ea typeface="+mj-ea"/>
                <a:cs typeface="+mj-cs"/>
              </a:rPr>
              <a:t> </a:t>
            </a:r>
            <a:r>
              <a:rPr lang="ru-RU" sz="2200" dirty="0">
                <a:solidFill>
                  <a:srgbClr val="003F7F"/>
                </a:solidFill>
                <a:ea typeface="+mj-ea"/>
                <a:cs typeface="+mj-cs"/>
              </a:rPr>
              <a:t>при </a:t>
            </a:r>
            <a:r>
              <a:rPr lang="ru-RU" sz="2200" dirty="0" err="1">
                <a:solidFill>
                  <a:srgbClr val="003F7F"/>
                </a:solidFill>
                <a:ea typeface="+mj-ea"/>
                <a:cs typeface="+mj-cs"/>
              </a:rPr>
              <a:t>предоставяне</a:t>
            </a:r>
            <a:r>
              <a:rPr lang="ru-RU" sz="2200" dirty="0">
                <a:solidFill>
                  <a:srgbClr val="003F7F"/>
                </a:solidFill>
                <a:ea typeface="+mj-ea"/>
                <a:cs typeface="+mj-cs"/>
              </a:rPr>
              <a:t> на балансираща </a:t>
            </a:r>
            <a:r>
              <a:rPr lang="ru-RU" sz="2200" dirty="0" err="1">
                <a:solidFill>
                  <a:srgbClr val="003F7F"/>
                </a:solidFill>
                <a:ea typeface="+mj-ea"/>
                <a:cs typeface="+mj-cs"/>
              </a:rPr>
              <a:t>мощност</a:t>
            </a:r>
            <a:r>
              <a:rPr lang="bg-BG" b="1" dirty="0">
                <a:solidFill>
                  <a:srgbClr val="003F7F"/>
                </a:solidFill>
                <a:latin typeface="Century Gothic" panose="020B0502020202020204" pitchFamily="34" charset="0"/>
                <a:ea typeface="+mj-ea"/>
                <a:cs typeface="+mj-cs"/>
              </a:rPr>
              <a:t/>
            </a:r>
            <a:br>
              <a:rPr lang="bg-BG" b="1" dirty="0">
                <a:solidFill>
                  <a:srgbClr val="003F7F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endParaRPr lang="bg-BG" b="1" dirty="0">
              <a:solidFill>
                <a:srgbClr val="003F7F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2" name="Google Shape;1138;p61"/>
          <p:cNvSpPr/>
          <p:nvPr/>
        </p:nvSpPr>
        <p:spPr>
          <a:xfrm>
            <a:off x="1092948" y="4570369"/>
            <a:ext cx="10861863" cy="532975"/>
          </a:xfrm>
          <a:custGeom>
            <a:avLst/>
            <a:gdLst/>
            <a:ahLst/>
            <a:cxnLst/>
            <a:rect l="l" t="t" r="r" b="b"/>
            <a:pathLst>
              <a:path w="17328" h="2863" extrusionOk="0">
                <a:moveTo>
                  <a:pt x="1432" y="1"/>
                </a:moveTo>
                <a:cubicBezTo>
                  <a:pt x="641" y="1"/>
                  <a:pt x="1" y="641"/>
                  <a:pt x="2" y="1431"/>
                </a:cubicBezTo>
                <a:cubicBezTo>
                  <a:pt x="1" y="2222"/>
                  <a:pt x="641" y="2861"/>
                  <a:pt x="1432" y="2862"/>
                </a:cubicBezTo>
                <a:lnTo>
                  <a:pt x="15897" y="2862"/>
                </a:lnTo>
                <a:cubicBezTo>
                  <a:pt x="16687" y="2861"/>
                  <a:pt x="17327" y="2222"/>
                  <a:pt x="17327" y="1431"/>
                </a:cubicBezTo>
                <a:cubicBezTo>
                  <a:pt x="17327" y="641"/>
                  <a:pt x="16687" y="1"/>
                  <a:pt x="15897" y="1"/>
                </a:cubicBezTo>
                <a:close/>
              </a:path>
            </a:pathLst>
          </a:custGeom>
          <a:noFill/>
          <a:ln w="9525" cap="flat" cmpd="sng">
            <a:solidFill>
              <a:srgbClr val="C8C92D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bg-BG" dirty="0" smtClean="0"/>
              <a:t>                                </a:t>
            </a:r>
          </a:p>
          <a:p>
            <a:pPr lvl="0"/>
            <a:r>
              <a:rPr lang="bg-BG" sz="2200" dirty="0" smtClean="0">
                <a:solidFill>
                  <a:srgbClr val="003F7F"/>
                </a:solidFill>
                <a:ea typeface="+mj-ea"/>
                <a:cs typeface="+mj-cs"/>
              </a:rPr>
              <a:t>		</a:t>
            </a:r>
          </a:p>
          <a:p>
            <a:pPr lvl="0"/>
            <a:r>
              <a:rPr lang="bg-BG" sz="2200" dirty="0" smtClean="0">
                <a:solidFill>
                  <a:srgbClr val="003F7F"/>
                </a:solidFill>
                <a:ea typeface="+mj-ea"/>
                <a:cs typeface="+mj-cs"/>
              </a:rPr>
              <a:t>	        </a:t>
            </a:r>
            <a:r>
              <a:rPr lang="ru-RU" sz="2200" dirty="0" err="1" smtClean="0">
                <a:solidFill>
                  <a:srgbClr val="003F7F"/>
                </a:solidFill>
                <a:ea typeface="+mj-ea"/>
                <a:cs typeface="+mj-cs"/>
              </a:rPr>
              <a:t>Определяне</a:t>
            </a:r>
            <a:r>
              <a:rPr lang="ru-RU" sz="2200" dirty="0" smtClean="0">
                <a:solidFill>
                  <a:srgbClr val="003F7F"/>
                </a:solidFill>
                <a:ea typeface="+mj-ea"/>
                <a:cs typeface="+mj-cs"/>
              </a:rPr>
              <a:t> </a:t>
            </a:r>
            <a:r>
              <a:rPr lang="ru-RU" sz="2200" dirty="0">
                <a:solidFill>
                  <a:srgbClr val="003F7F"/>
                </a:solidFill>
                <a:ea typeface="+mj-ea"/>
                <a:cs typeface="+mj-cs"/>
              </a:rPr>
              <a:t>на </a:t>
            </a:r>
            <a:r>
              <a:rPr lang="ru-RU" sz="2200" dirty="0" err="1">
                <a:solidFill>
                  <a:srgbClr val="003F7F"/>
                </a:solidFill>
                <a:ea typeface="+mj-ea"/>
                <a:cs typeface="+mj-cs"/>
              </a:rPr>
              <a:t>преносна</a:t>
            </a:r>
            <a:r>
              <a:rPr lang="ru-RU" sz="2200" dirty="0">
                <a:solidFill>
                  <a:srgbClr val="003F7F"/>
                </a:solidFill>
                <a:ea typeface="+mj-ea"/>
                <a:cs typeface="+mj-cs"/>
              </a:rPr>
              <a:t> </a:t>
            </a:r>
            <a:r>
              <a:rPr lang="ru-RU" sz="2200" dirty="0" err="1">
                <a:solidFill>
                  <a:srgbClr val="003F7F"/>
                </a:solidFill>
                <a:ea typeface="+mj-ea"/>
                <a:cs typeface="+mj-cs"/>
              </a:rPr>
              <a:t>способност</a:t>
            </a:r>
            <a:r>
              <a:rPr lang="ru-RU" sz="2200" dirty="0">
                <a:solidFill>
                  <a:srgbClr val="003F7F"/>
                </a:solidFill>
                <a:ea typeface="+mj-ea"/>
                <a:cs typeface="+mj-cs"/>
              </a:rPr>
              <a:t> за обмен на балансираща </a:t>
            </a:r>
            <a:r>
              <a:rPr lang="ru-RU" sz="2200" dirty="0" err="1" smtClean="0">
                <a:solidFill>
                  <a:srgbClr val="003F7F"/>
                </a:solidFill>
                <a:ea typeface="+mj-ea"/>
                <a:cs typeface="+mj-cs"/>
              </a:rPr>
              <a:t>мощност</a:t>
            </a:r>
            <a:endParaRPr lang="ru-RU" sz="2200" dirty="0" smtClean="0">
              <a:solidFill>
                <a:srgbClr val="003F7F"/>
              </a:solidFill>
              <a:ea typeface="+mj-ea"/>
              <a:cs typeface="+mj-cs"/>
            </a:endParaRPr>
          </a:p>
          <a:p>
            <a:pPr lvl="0"/>
            <a:r>
              <a:rPr lang="bg-BG" sz="2200" dirty="0" smtClean="0">
                <a:solidFill>
                  <a:srgbClr val="003F7F"/>
                </a:solidFill>
                <a:ea typeface="+mj-ea"/>
                <a:cs typeface="+mj-cs"/>
              </a:rPr>
              <a:t> </a:t>
            </a:r>
            <a:r>
              <a:rPr lang="bg-BG" b="1" dirty="0">
                <a:solidFill>
                  <a:srgbClr val="003F7F"/>
                </a:solidFill>
                <a:latin typeface="Century Gothic" panose="020B0502020202020204" pitchFamily="34" charset="0"/>
                <a:ea typeface="+mj-ea"/>
                <a:cs typeface="+mj-cs"/>
              </a:rPr>
              <a:t/>
            </a:r>
            <a:br>
              <a:rPr lang="bg-BG" b="1" dirty="0">
                <a:solidFill>
                  <a:srgbClr val="003F7F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endParaRPr lang="bg-BG" b="1" dirty="0">
              <a:solidFill>
                <a:srgbClr val="003F7F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3" name="Google Shape;1138;p61"/>
          <p:cNvSpPr/>
          <p:nvPr/>
        </p:nvSpPr>
        <p:spPr>
          <a:xfrm>
            <a:off x="1056133" y="3942672"/>
            <a:ext cx="10861865" cy="532975"/>
          </a:xfrm>
          <a:custGeom>
            <a:avLst/>
            <a:gdLst/>
            <a:ahLst/>
            <a:cxnLst/>
            <a:rect l="l" t="t" r="r" b="b"/>
            <a:pathLst>
              <a:path w="17328" h="2863" extrusionOk="0">
                <a:moveTo>
                  <a:pt x="1432" y="1"/>
                </a:moveTo>
                <a:cubicBezTo>
                  <a:pt x="641" y="1"/>
                  <a:pt x="1" y="641"/>
                  <a:pt x="2" y="1431"/>
                </a:cubicBezTo>
                <a:cubicBezTo>
                  <a:pt x="1" y="2222"/>
                  <a:pt x="641" y="2861"/>
                  <a:pt x="1432" y="2862"/>
                </a:cubicBezTo>
                <a:lnTo>
                  <a:pt x="15897" y="2862"/>
                </a:lnTo>
                <a:cubicBezTo>
                  <a:pt x="16687" y="2861"/>
                  <a:pt x="17327" y="2222"/>
                  <a:pt x="17327" y="1431"/>
                </a:cubicBezTo>
                <a:cubicBezTo>
                  <a:pt x="17327" y="641"/>
                  <a:pt x="16687" y="1"/>
                  <a:pt x="15897" y="1"/>
                </a:cubicBezTo>
                <a:close/>
              </a:path>
            </a:pathLst>
          </a:custGeom>
          <a:noFill/>
          <a:ln w="9525" cap="flat" cmpd="sng">
            <a:solidFill>
              <a:srgbClr val="2576BD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bg-BG" dirty="0" smtClean="0"/>
              <a:t>                                </a:t>
            </a:r>
          </a:p>
          <a:p>
            <a:pPr lvl="0"/>
            <a:r>
              <a:rPr lang="bg-BG" sz="2200" dirty="0">
                <a:solidFill>
                  <a:srgbClr val="003F7F"/>
                </a:solidFill>
                <a:ea typeface="+mj-ea"/>
                <a:cs typeface="+mj-cs"/>
              </a:rPr>
              <a:t>	</a:t>
            </a:r>
            <a:r>
              <a:rPr lang="bg-BG" sz="2200" dirty="0" smtClean="0">
                <a:solidFill>
                  <a:srgbClr val="003F7F"/>
                </a:solidFill>
                <a:ea typeface="+mj-ea"/>
                <a:cs typeface="+mj-cs"/>
              </a:rPr>
              <a:t>        Публикуване </a:t>
            </a:r>
            <a:r>
              <a:rPr lang="bg-BG" sz="2200" dirty="0">
                <a:solidFill>
                  <a:srgbClr val="003F7F"/>
                </a:solidFill>
                <a:ea typeface="+mj-ea"/>
                <a:cs typeface="+mj-cs"/>
              </a:rPr>
              <a:t>на пазарна </a:t>
            </a:r>
            <a:r>
              <a:rPr lang="bg-BG" sz="2200" dirty="0" smtClean="0">
                <a:solidFill>
                  <a:srgbClr val="003F7F"/>
                </a:solidFill>
                <a:ea typeface="+mj-ea"/>
                <a:cs typeface="+mj-cs"/>
              </a:rPr>
              <a:t>информация</a:t>
            </a:r>
          </a:p>
          <a:p>
            <a:pPr lvl="0"/>
            <a:endParaRPr lang="bg-BG" b="1" dirty="0">
              <a:solidFill>
                <a:srgbClr val="003F7F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4" name="Google Shape;1138;p61"/>
          <p:cNvSpPr/>
          <p:nvPr/>
        </p:nvSpPr>
        <p:spPr>
          <a:xfrm>
            <a:off x="1092948" y="3318629"/>
            <a:ext cx="10861862" cy="532975"/>
          </a:xfrm>
          <a:custGeom>
            <a:avLst/>
            <a:gdLst/>
            <a:ahLst/>
            <a:cxnLst/>
            <a:rect l="l" t="t" r="r" b="b"/>
            <a:pathLst>
              <a:path w="17328" h="2863" extrusionOk="0">
                <a:moveTo>
                  <a:pt x="1432" y="1"/>
                </a:moveTo>
                <a:cubicBezTo>
                  <a:pt x="641" y="1"/>
                  <a:pt x="1" y="641"/>
                  <a:pt x="2" y="1431"/>
                </a:cubicBezTo>
                <a:cubicBezTo>
                  <a:pt x="1" y="2222"/>
                  <a:pt x="641" y="2861"/>
                  <a:pt x="1432" y="2862"/>
                </a:cubicBezTo>
                <a:lnTo>
                  <a:pt x="15897" y="2862"/>
                </a:lnTo>
                <a:cubicBezTo>
                  <a:pt x="16687" y="2861"/>
                  <a:pt x="17327" y="2222"/>
                  <a:pt x="17327" y="1431"/>
                </a:cubicBezTo>
                <a:cubicBezTo>
                  <a:pt x="17327" y="641"/>
                  <a:pt x="16687" y="1"/>
                  <a:pt x="15897" y="1"/>
                </a:cubicBezTo>
                <a:close/>
              </a:path>
            </a:pathLst>
          </a:custGeom>
          <a:noFill/>
          <a:ln w="9525" cap="flat" cmpd="sng">
            <a:solidFill>
              <a:srgbClr val="003F7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bg-BG" dirty="0" smtClean="0"/>
              <a:t>                                </a:t>
            </a:r>
          </a:p>
          <a:p>
            <a:pPr lvl="0"/>
            <a:r>
              <a:rPr lang="bg-BG" sz="2200" dirty="0" smtClean="0">
                <a:solidFill>
                  <a:srgbClr val="003F7F"/>
                </a:solidFill>
                <a:ea typeface="+mj-ea"/>
                <a:cs typeface="+mj-cs"/>
              </a:rPr>
              <a:t>	      </a:t>
            </a:r>
            <a:r>
              <a:rPr lang="ru-RU" sz="2200" dirty="0" err="1" smtClean="0">
                <a:solidFill>
                  <a:srgbClr val="003F7F"/>
                </a:solidFill>
                <a:ea typeface="+mj-ea"/>
                <a:cs typeface="+mj-cs"/>
              </a:rPr>
              <a:t>Пазарен</a:t>
            </a:r>
            <a:r>
              <a:rPr lang="ru-RU" sz="2200" dirty="0" smtClean="0">
                <a:solidFill>
                  <a:srgbClr val="003F7F"/>
                </a:solidFill>
                <a:ea typeface="+mj-ea"/>
                <a:cs typeface="+mj-cs"/>
              </a:rPr>
              <a:t> </a:t>
            </a:r>
            <a:r>
              <a:rPr lang="ru-RU" sz="2200" dirty="0" err="1">
                <a:solidFill>
                  <a:srgbClr val="003F7F"/>
                </a:solidFill>
                <a:ea typeface="+mj-ea"/>
                <a:cs typeface="+mj-cs"/>
              </a:rPr>
              <a:t>механизъм</a:t>
            </a:r>
            <a:r>
              <a:rPr lang="ru-RU" sz="2200" dirty="0">
                <a:solidFill>
                  <a:srgbClr val="003F7F"/>
                </a:solidFill>
                <a:ea typeface="+mj-ea"/>
                <a:cs typeface="+mj-cs"/>
              </a:rPr>
              <a:t> за </a:t>
            </a:r>
            <a:r>
              <a:rPr lang="ru-RU" sz="2200" dirty="0" err="1">
                <a:solidFill>
                  <a:srgbClr val="003F7F"/>
                </a:solidFill>
                <a:ea typeface="+mj-ea"/>
                <a:cs typeface="+mj-cs"/>
              </a:rPr>
              <a:t>търгове</a:t>
            </a:r>
            <a:r>
              <a:rPr lang="ru-RU" sz="2200" dirty="0">
                <a:solidFill>
                  <a:srgbClr val="003F7F"/>
                </a:solidFill>
                <a:ea typeface="+mj-ea"/>
                <a:cs typeface="+mj-cs"/>
              </a:rPr>
              <a:t> за </a:t>
            </a:r>
            <a:r>
              <a:rPr lang="ru-RU" sz="2200" dirty="0" err="1">
                <a:solidFill>
                  <a:srgbClr val="003F7F"/>
                </a:solidFill>
                <a:ea typeface="+mj-ea"/>
                <a:cs typeface="+mj-cs"/>
              </a:rPr>
              <a:t>сертификати</a:t>
            </a:r>
            <a:r>
              <a:rPr lang="ru-RU" sz="2200" dirty="0">
                <a:solidFill>
                  <a:srgbClr val="003F7F"/>
                </a:solidFill>
                <a:ea typeface="+mj-ea"/>
                <a:cs typeface="+mj-cs"/>
              </a:rPr>
              <a:t> за </a:t>
            </a:r>
            <a:r>
              <a:rPr lang="ru-RU" sz="2200" dirty="0" err="1">
                <a:solidFill>
                  <a:srgbClr val="003F7F"/>
                </a:solidFill>
                <a:ea typeface="+mj-ea"/>
                <a:cs typeface="+mj-cs"/>
              </a:rPr>
              <a:t>произход</a:t>
            </a:r>
            <a:r>
              <a:rPr lang="bg-BG" b="1" dirty="0">
                <a:solidFill>
                  <a:srgbClr val="003F7F"/>
                </a:solidFill>
                <a:latin typeface="Century Gothic" panose="020B0502020202020204" pitchFamily="34" charset="0"/>
                <a:ea typeface="+mj-ea"/>
                <a:cs typeface="+mj-cs"/>
              </a:rPr>
              <a:t/>
            </a:r>
            <a:br>
              <a:rPr lang="bg-BG" b="1" dirty="0">
                <a:solidFill>
                  <a:srgbClr val="003F7F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endParaRPr lang="bg-BG" b="1" dirty="0">
              <a:solidFill>
                <a:srgbClr val="003F7F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5" name="Google Shape;1138;p61"/>
          <p:cNvSpPr/>
          <p:nvPr/>
        </p:nvSpPr>
        <p:spPr>
          <a:xfrm>
            <a:off x="1038213" y="5766790"/>
            <a:ext cx="10807131" cy="532975"/>
          </a:xfrm>
          <a:custGeom>
            <a:avLst/>
            <a:gdLst/>
            <a:ahLst/>
            <a:cxnLst/>
            <a:rect l="l" t="t" r="r" b="b"/>
            <a:pathLst>
              <a:path w="17328" h="2863" extrusionOk="0">
                <a:moveTo>
                  <a:pt x="1432" y="1"/>
                </a:moveTo>
                <a:cubicBezTo>
                  <a:pt x="641" y="1"/>
                  <a:pt x="1" y="641"/>
                  <a:pt x="2" y="1431"/>
                </a:cubicBezTo>
                <a:cubicBezTo>
                  <a:pt x="1" y="2222"/>
                  <a:pt x="641" y="2861"/>
                  <a:pt x="1432" y="2862"/>
                </a:cubicBezTo>
                <a:lnTo>
                  <a:pt x="15897" y="2862"/>
                </a:lnTo>
                <a:cubicBezTo>
                  <a:pt x="16687" y="2861"/>
                  <a:pt x="17327" y="2222"/>
                  <a:pt x="17327" y="1431"/>
                </a:cubicBezTo>
                <a:cubicBezTo>
                  <a:pt x="17327" y="641"/>
                  <a:pt x="16687" y="1"/>
                  <a:pt x="15897" y="1"/>
                </a:cubicBezTo>
                <a:close/>
              </a:path>
            </a:pathLst>
          </a:custGeom>
          <a:noFill/>
          <a:ln w="9525" cap="flat" cmpd="sng">
            <a:solidFill>
              <a:srgbClr val="2576BD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bg-BG" dirty="0" smtClean="0"/>
              <a:t>                                </a:t>
            </a:r>
          </a:p>
          <a:p>
            <a:pPr lvl="0"/>
            <a:r>
              <a:rPr lang="bg-BG" sz="2200" dirty="0" smtClean="0">
                <a:solidFill>
                  <a:srgbClr val="003F7F"/>
                </a:solidFill>
                <a:ea typeface="+mj-ea"/>
                <a:cs typeface="+mj-cs"/>
              </a:rPr>
              <a:t>                      </a:t>
            </a:r>
            <a:r>
              <a:rPr lang="ru-RU" sz="2100" dirty="0" err="1" smtClean="0">
                <a:solidFill>
                  <a:srgbClr val="003F7F"/>
                </a:solidFill>
                <a:ea typeface="+mj-ea"/>
                <a:cs typeface="+mj-cs"/>
              </a:rPr>
              <a:t>Експлицитни</a:t>
            </a:r>
            <a:r>
              <a:rPr lang="ru-RU" sz="2100" dirty="0" smtClean="0">
                <a:solidFill>
                  <a:srgbClr val="003F7F"/>
                </a:solidFill>
                <a:ea typeface="+mj-ea"/>
                <a:cs typeface="+mj-cs"/>
              </a:rPr>
              <a:t> </a:t>
            </a:r>
            <a:r>
              <a:rPr lang="ru-RU" sz="2100" dirty="0" err="1">
                <a:solidFill>
                  <a:srgbClr val="003F7F"/>
                </a:solidFill>
                <a:ea typeface="+mj-ea"/>
                <a:cs typeface="+mj-cs"/>
              </a:rPr>
              <a:t>търгове</a:t>
            </a:r>
            <a:r>
              <a:rPr lang="ru-RU" sz="2100" dirty="0">
                <a:solidFill>
                  <a:srgbClr val="003F7F"/>
                </a:solidFill>
                <a:ea typeface="+mj-ea"/>
                <a:cs typeface="+mj-cs"/>
              </a:rPr>
              <a:t> в рамките на </a:t>
            </a:r>
            <a:r>
              <a:rPr lang="ru-RU" sz="2100" dirty="0" err="1">
                <a:solidFill>
                  <a:srgbClr val="003F7F"/>
                </a:solidFill>
                <a:ea typeface="+mj-ea"/>
                <a:cs typeface="+mj-cs"/>
              </a:rPr>
              <a:t>деня</a:t>
            </a:r>
            <a:r>
              <a:rPr lang="ru-RU" sz="2100" dirty="0">
                <a:solidFill>
                  <a:srgbClr val="003F7F"/>
                </a:solidFill>
                <a:ea typeface="+mj-ea"/>
                <a:cs typeface="+mj-cs"/>
              </a:rPr>
              <a:t> </a:t>
            </a:r>
            <a:r>
              <a:rPr lang="ru-RU" sz="2100" dirty="0" err="1">
                <a:solidFill>
                  <a:srgbClr val="003F7F"/>
                </a:solidFill>
                <a:ea typeface="+mj-ea"/>
                <a:cs typeface="+mj-cs"/>
              </a:rPr>
              <a:t>като</a:t>
            </a:r>
            <a:r>
              <a:rPr lang="ru-RU" sz="2100" dirty="0">
                <a:solidFill>
                  <a:srgbClr val="003F7F"/>
                </a:solidFill>
                <a:ea typeface="+mj-ea"/>
                <a:cs typeface="+mj-cs"/>
              </a:rPr>
              <a:t> </a:t>
            </a:r>
            <a:r>
              <a:rPr lang="ru-RU" sz="2100" dirty="0" err="1">
                <a:solidFill>
                  <a:srgbClr val="003F7F"/>
                </a:solidFill>
                <a:ea typeface="+mj-ea"/>
                <a:cs typeface="+mj-cs"/>
              </a:rPr>
              <a:t>резервна</a:t>
            </a:r>
            <a:r>
              <a:rPr lang="ru-RU" sz="2100" dirty="0">
                <a:solidFill>
                  <a:srgbClr val="003F7F"/>
                </a:solidFill>
                <a:ea typeface="+mj-ea"/>
                <a:cs typeface="+mj-cs"/>
              </a:rPr>
              <a:t> процедура при </a:t>
            </a:r>
            <a:r>
              <a:rPr lang="ru-RU" sz="2100" dirty="0" err="1" smtClean="0">
                <a:solidFill>
                  <a:srgbClr val="003F7F"/>
                </a:solidFill>
                <a:ea typeface="+mj-ea"/>
                <a:cs typeface="+mj-cs"/>
              </a:rPr>
              <a:t>IDCoupling</a:t>
            </a:r>
            <a:r>
              <a:rPr lang="ru-RU" sz="2100" dirty="0" smtClean="0">
                <a:solidFill>
                  <a:srgbClr val="003F7F"/>
                </a:solidFill>
                <a:ea typeface="+mj-ea"/>
                <a:cs typeface="+mj-cs"/>
              </a:rPr>
              <a:t> </a:t>
            </a:r>
            <a:r>
              <a:rPr lang="bg-BG" b="1" dirty="0">
                <a:solidFill>
                  <a:srgbClr val="003F7F"/>
                </a:solidFill>
                <a:latin typeface="Century Gothic" panose="020B0502020202020204" pitchFamily="34" charset="0"/>
                <a:ea typeface="+mj-ea"/>
                <a:cs typeface="+mj-cs"/>
              </a:rPr>
              <a:t/>
            </a:r>
            <a:br>
              <a:rPr lang="bg-BG" b="1" dirty="0">
                <a:solidFill>
                  <a:srgbClr val="003F7F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endParaRPr lang="bg-BG" b="1" dirty="0">
              <a:solidFill>
                <a:srgbClr val="003F7F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6" name="Google Shape;1139;p61"/>
          <p:cNvSpPr/>
          <p:nvPr/>
        </p:nvSpPr>
        <p:spPr>
          <a:xfrm>
            <a:off x="1092948" y="2183774"/>
            <a:ext cx="1285828" cy="367616"/>
          </a:xfrm>
          <a:custGeom>
            <a:avLst/>
            <a:gdLst/>
            <a:ahLst/>
            <a:cxnLst/>
            <a:rect l="l" t="t" r="r" b="b"/>
            <a:pathLst>
              <a:path w="2664" h="2563" extrusionOk="0">
                <a:moveTo>
                  <a:pt x="1382" y="1"/>
                </a:moveTo>
                <a:cubicBezTo>
                  <a:pt x="864" y="1"/>
                  <a:pt x="398" y="313"/>
                  <a:pt x="199" y="792"/>
                </a:cubicBezTo>
                <a:cubicBezTo>
                  <a:pt x="0" y="1270"/>
                  <a:pt x="109" y="1821"/>
                  <a:pt x="476" y="2188"/>
                </a:cubicBezTo>
                <a:cubicBezTo>
                  <a:pt x="721" y="2433"/>
                  <a:pt x="1048" y="2563"/>
                  <a:pt x="1381" y="2563"/>
                </a:cubicBezTo>
                <a:cubicBezTo>
                  <a:pt x="1547" y="2563"/>
                  <a:pt x="1713" y="2531"/>
                  <a:pt x="1872" y="2465"/>
                </a:cubicBezTo>
                <a:cubicBezTo>
                  <a:pt x="2351" y="2268"/>
                  <a:pt x="2663" y="1800"/>
                  <a:pt x="2663" y="1282"/>
                </a:cubicBezTo>
                <a:cubicBezTo>
                  <a:pt x="2663" y="574"/>
                  <a:pt x="2090" y="1"/>
                  <a:pt x="1382" y="1"/>
                </a:cubicBezTo>
                <a:close/>
              </a:path>
            </a:pathLst>
          </a:custGeom>
          <a:noFill/>
          <a:ln w="9525" cap="flat" cmpd="sng">
            <a:solidFill>
              <a:srgbClr val="2576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bg-BG" sz="2200" dirty="0" smtClean="0">
                <a:solidFill>
                  <a:srgbClr val="003F7F"/>
                </a:solidFill>
                <a:ea typeface="+mj-ea"/>
                <a:cs typeface="+mj-cs"/>
              </a:rPr>
              <a:t>   </a:t>
            </a:r>
            <a:r>
              <a:rPr lang="en-US" sz="2200" dirty="0" smtClean="0">
                <a:solidFill>
                  <a:srgbClr val="003F7F"/>
                </a:solidFill>
                <a:ea typeface="+mj-ea"/>
                <a:cs typeface="+mj-cs"/>
              </a:rPr>
              <a:t>UC 1.</a:t>
            </a:r>
            <a:r>
              <a:rPr lang="bg-BG" sz="2200" dirty="0" smtClean="0">
                <a:solidFill>
                  <a:srgbClr val="003F7F"/>
                </a:solidFill>
                <a:ea typeface="+mj-ea"/>
                <a:cs typeface="+mj-cs"/>
              </a:rPr>
              <a:t>2</a:t>
            </a:r>
            <a:endParaRPr sz="2200" dirty="0">
              <a:solidFill>
                <a:srgbClr val="003F7F"/>
              </a:solidFill>
              <a:ea typeface="+mj-ea"/>
              <a:cs typeface="+mj-cs"/>
            </a:endParaRPr>
          </a:p>
        </p:txBody>
      </p:sp>
      <p:sp>
        <p:nvSpPr>
          <p:cNvPr id="18" name="Google Shape;1139;p61"/>
          <p:cNvSpPr/>
          <p:nvPr/>
        </p:nvSpPr>
        <p:spPr>
          <a:xfrm>
            <a:off x="1092948" y="2795684"/>
            <a:ext cx="1285828" cy="367616"/>
          </a:xfrm>
          <a:custGeom>
            <a:avLst/>
            <a:gdLst/>
            <a:ahLst/>
            <a:cxnLst/>
            <a:rect l="l" t="t" r="r" b="b"/>
            <a:pathLst>
              <a:path w="2664" h="2563" extrusionOk="0">
                <a:moveTo>
                  <a:pt x="1382" y="1"/>
                </a:moveTo>
                <a:cubicBezTo>
                  <a:pt x="864" y="1"/>
                  <a:pt x="398" y="313"/>
                  <a:pt x="199" y="792"/>
                </a:cubicBezTo>
                <a:cubicBezTo>
                  <a:pt x="0" y="1270"/>
                  <a:pt x="109" y="1821"/>
                  <a:pt x="476" y="2188"/>
                </a:cubicBezTo>
                <a:cubicBezTo>
                  <a:pt x="721" y="2433"/>
                  <a:pt x="1048" y="2563"/>
                  <a:pt x="1381" y="2563"/>
                </a:cubicBezTo>
                <a:cubicBezTo>
                  <a:pt x="1547" y="2563"/>
                  <a:pt x="1713" y="2531"/>
                  <a:pt x="1872" y="2465"/>
                </a:cubicBezTo>
                <a:cubicBezTo>
                  <a:pt x="2351" y="2268"/>
                  <a:pt x="2663" y="1800"/>
                  <a:pt x="2663" y="1282"/>
                </a:cubicBezTo>
                <a:cubicBezTo>
                  <a:pt x="2663" y="574"/>
                  <a:pt x="2090" y="1"/>
                  <a:pt x="1382" y="1"/>
                </a:cubicBezTo>
                <a:close/>
              </a:path>
            </a:pathLst>
          </a:custGeom>
          <a:noFill/>
          <a:ln w="9525" cap="flat" cmpd="sng">
            <a:solidFill>
              <a:srgbClr val="2576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bg-BG" sz="2200" dirty="0" smtClean="0">
                <a:solidFill>
                  <a:srgbClr val="003F7F"/>
                </a:solidFill>
                <a:ea typeface="+mj-ea"/>
                <a:cs typeface="+mj-cs"/>
              </a:rPr>
              <a:t>   </a:t>
            </a:r>
            <a:r>
              <a:rPr lang="en-US" sz="2200" dirty="0" smtClean="0">
                <a:solidFill>
                  <a:srgbClr val="003F7F"/>
                </a:solidFill>
                <a:ea typeface="+mj-ea"/>
                <a:cs typeface="+mj-cs"/>
              </a:rPr>
              <a:t>UC 1.</a:t>
            </a:r>
            <a:r>
              <a:rPr lang="bg-BG" sz="2200" dirty="0" smtClean="0">
                <a:solidFill>
                  <a:srgbClr val="003F7F"/>
                </a:solidFill>
                <a:ea typeface="+mj-ea"/>
                <a:cs typeface="+mj-cs"/>
              </a:rPr>
              <a:t>3</a:t>
            </a:r>
            <a:endParaRPr sz="2200" dirty="0">
              <a:solidFill>
                <a:srgbClr val="003F7F"/>
              </a:solidFill>
              <a:ea typeface="+mj-ea"/>
              <a:cs typeface="+mj-cs"/>
            </a:endParaRPr>
          </a:p>
        </p:txBody>
      </p:sp>
      <p:sp>
        <p:nvSpPr>
          <p:cNvPr id="19" name="Google Shape;1139;p61"/>
          <p:cNvSpPr/>
          <p:nvPr/>
        </p:nvSpPr>
        <p:spPr>
          <a:xfrm>
            <a:off x="1100968" y="3401308"/>
            <a:ext cx="1285828" cy="367616"/>
          </a:xfrm>
          <a:custGeom>
            <a:avLst/>
            <a:gdLst/>
            <a:ahLst/>
            <a:cxnLst/>
            <a:rect l="l" t="t" r="r" b="b"/>
            <a:pathLst>
              <a:path w="2664" h="2563" extrusionOk="0">
                <a:moveTo>
                  <a:pt x="1382" y="1"/>
                </a:moveTo>
                <a:cubicBezTo>
                  <a:pt x="864" y="1"/>
                  <a:pt x="398" y="313"/>
                  <a:pt x="199" y="792"/>
                </a:cubicBezTo>
                <a:cubicBezTo>
                  <a:pt x="0" y="1270"/>
                  <a:pt x="109" y="1821"/>
                  <a:pt x="476" y="2188"/>
                </a:cubicBezTo>
                <a:cubicBezTo>
                  <a:pt x="721" y="2433"/>
                  <a:pt x="1048" y="2563"/>
                  <a:pt x="1381" y="2563"/>
                </a:cubicBezTo>
                <a:cubicBezTo>
                  <a:pt x="1547" y="2563"/>
                  <a:pt x="1713" y="2531"/>
                  <a:pt x="1872" y="2465"/>
                </a:cubicBezTo>
                <a:cubicBezTo>
                  <a:pt x="2351" y="2268"/>
                  <a:pt x="2663" y="1800"/>
                  <a:pt x="2663" y="1282"/>
                </a:cubicBezTo>
                <a:cubicBezTo>
                  <a:pt x="2663" y="574"/>
                  <a:pt x="2090" y="1"/>
                  <a:pt x="1382" y="1"/>
                </a:cubicBezTo>
                <a:close/>
              </a:path>
            </a:pathLst>
          </a:custGeom>
          <a:noFill/>
          <a:ln w="9525" cap="flat" cmpd="sng">
            <a:solidFill>
              <a:srgbClr val="2576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bg-BG" sz="2200" dirty="0" smtClean="0">
                <a:solidFill>
                  <a:srgbClr val="003F7F"/>
                </a:solidFill>
                <a:ea typeface="+mj-ea"/>
                <a:cs typeface="+mj-cs"/>
              </a:rPr>
              <a:t>   </a:t>
            </a:r>
            <a:r>
              <a:rPr lang="en-US" sz="2200" dirty="0" smtClean="0">
                <a:solidFill>
                  <a:srgbClr val="003F7F"/>
                </a:solidFill>
                <a:ea typeface="+mj-ea"/>
                <a:cs typeface="+mj-cs"/>
              </a:rPr>
              <a:t>UC 1.</a:t>
            </a:r>
            <a:r>
              <a:rPr lang="bg-BG" sz="2200" dirty="0" smtClean="0">
                <a:solidFill>
                  <a:srgbClr val="003F7F"/>
                </a:solidFill>
                <a:ea typeface="+mj-ea"/>
                <a:cs typeface="+mj-cs"/>
              </a:rPr>
              <a:t>4</a:t>
            </a:r>
            <a:endParaRPr sz="2200" dirty="0">
              <a:solidFill>
                <a:srgbClr val="003F7F"/>
              </a:solidFill>
              <a:ea typeface="+mj-ea"/>
              <a:cs typeface="+mj-cs"/>
            </a:endParaRPr>
          </a:p>
        </p:txBody>
      </p:sp>
      <p:sp>
        <p:nvSpPr>
          <p:cNvPr id="20" name="Google Shape;1139;p61"/>
          <p:cNvSpPr/>
          <p:nvPr/>
        </p:nvSpPr>
        <p:spPr>
          <a:xfrm>
            <a:off x="1100968" y="5253124"/>
            <a:ext cx="1285828" cy="367616"/>
          </a:xfrm>
          <a:custGeom>
            <a:avLst/>
            <a:gdLst/>
            <a:ahLst/>
            <a:cxnLst/>
            <a:rect l="l" t="t" r="r" b="b"/>
            <a:pathLst>
              <a:path w="2664" h="2563" extrusionOk="0">
                <a:moveTo>
                  <a:pt x="1382" y="1"/>
                </a:moveTo>
                <a:cubicBezTo>
                  <a:pt x="864" y="1"/>
                  <a:pt x="398" y="313"/>
                  <a:pt x="199" y="792"/>
                </a:cubicBezTo>
                <a:cubicBezTo>
                  <a:pt x="0" y="1270"/>
                  <a:pt x="109" y="1821"/>
                  <a:pt x="476" y="2188"/>
                </a:cubicBezTo>
                <a:cubicBezTo>
                  <a:pt x="721" y="2433"/>
                  <a:pt x="1048" y="2563"/>
                  <a:pt x="1381" y="2563"/>
                </a:cubicBezTo>
                <a:cubicBezTo>
                  <a:pt x="1547" y="2563"/>
                  <a:pt x="1713" y="2531"/>
                  <a:pt x="1872" y="2465"/>
                </a:cubicBezTo>
                <a:cubicBezTo>
                  <a:pt x="2351" y="2268"/>
                  <a:pt x="2663" y="1800"/>
                  <a:pt x="2663" y="1282"/>
                </a:cubicBezTo>
                <a:cubicBezTo>
                  <a:pt x="2663" y="574"/>
                  <a:pt x="2090" y="1"/>
                  <a:pt x="1382" y="1"/>
                </a:cubicBezTo>
                <a:close/>
              </a:path>
            </a:pathLst>
          </a:custGeom>
          <a:noFill/>
          <a:ln w="9525" cap="flat" cmpd="sng">
            <a:solidFill>
              <a:srgbClr val="2576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bg-BG" sz="2200" dirty="0" smtClean="0">
                <a:solidFill>
                  <a:srgbClr val="003F7F"/>
                </a:solidFill>
                <a:ea typeface="+mj-ea"/>
                <a:cs typeface="+mj-cs"/>
              </a:rPr>
              <a:t>   </a:t>
            </a:r>
            <a:r>
              <a:rPr lang="en-US" sz="2200" dirty="0" smtClean="0">
                <a:solidFill>
                  <a:srgbClr val="003F7F"/>
                </a:solidFill>
                <a:ea typeface="+mj-ea"/>
                <a:cs typeface="+mj-cs"/>
              </a:rPr>
              <a:t>UC 1.</a:t>
            </a:r>
            <a:r>
              <a:rPr lang="bg-BG" sz="2200" dirty="0" smtClean="0">
                <a:solidFill>
                  <a:srgbClr val="003F7F"/>
                </a:solidFill>
                <a:ea typeface="+mj-ea"/>
                <a:cs typeface="+mj-cs"/>
              </a:rPr>
              <a:t>7</a:t>
            </a:r>
            <a:endParaRPr sz="2200" dirty="0">
              <a:solidFill>
                <a:srgbClr val="003F7F"/>
              </a:solidFill>
              <a:ea typeface="+mj-ea"/>
              <a:cs typeface="+mj-cs"/>
            </a:endParaRPr>
          </a:p>
        </p:txBody>
      </p:sp>
      <p:sp>
        <p:nvSpPr>
          <p:cNvPr id="21" name="Google Shape;1139;p61"/>
          <p:cNvSpPr/>
          <p:nvPr/>
        </p:nvSpPr>
        <p:spPr>
          <a:xfrm>
            <a:off x="1100968" y="4018587"/>
            <a:ext cx="1285828" cy="367616"/>
          </a:xfrm>
          <a:custGeom>
            <a:avLst/>
            <a:gdLst/>
            <a:ahLst/>
            <a:cxnLst/>
            <a:rect l="l" t="t" r="r" b="b"/>
            <a:pathLst>
              <a:path w="2664" h="2563" extrusionOk="0">
                <a:moveTo>
                  <a:pt x="1382" y="1"/>
                </a:moveTo>
                <a:cubicBezTo>
                  <a:pt x="864" y="1"/>
                  <a:pt x="398" y="313"/>
                  <a:pt x="199" y="792"/>
                </a:cubicBezTo>
                <a:cubicBezTo>
                  <a:pt x="0" y="1270"/>
                  <a:pt x="109" y="1821"/>
                  <a:pt x="476" y="2188"/>
                </a:cubicBezTo>
                <a:cubicBezTo>
                  <a:pt x="721" y="2433"/>
                  <a:pt x="1048" y="2563"/>
                  <a:pt x="1381" y="2563"/>
                </a:cubicBezTo>
                <a:cubicBezTo>
                  <a:pt x="1547" y="2563"/>
                  <a:pt x="1713" y="2531"/>
                  <a:pt x="1872" y="2465"/>
                </a:cubicBezTo>
                <a:cubicBezTo>
                  <a:pt x="2351" y="2268"/>
                  <a:pt x="2663" y="1800"/>
                  <a:pt x="2663" y="1282"/>
                </a:cubicBezTo>
                <a:cubicBezTo>
                  <a:pt x="2663" y="574"/>
                  <a:pt x="2090" y="1"/>
                  <a:pt x="1382" y="1"/>
                </a:cubicBezTo>
                <a:close/>
              </a:path>
            </a:pathLst>
          </a:custGeom>
          <a:noFill/>
          <a:ln w="9525" cap="flat" cmpd="sng">
            <a:solidFill>
              <a:srgbClr val="2576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bg-BG" sz="2200" dirty="0" smtClean="0">
                <a:solidFill>
                  <a:srgbClr val="003F7F"/>
                </a:solidFill>
                <a:ea typeface="+mj-ea"/>
                <a:cs typeface="+mj-cs"/>
              </a:rPr>
              <a:t>   </a:t>
            </a:r>
            <a:r>
              <a:rPr lang="en-US" sz="2200" dirty="0" smtClean="0">
                <a:solidFill>
                  <a:srgbClr val="003F7F"/>
                </a:solidFill>
                <a:ea typeface="+mj-ea"/>
                <a:cs typeface="+mj-cs"/>
              </a:rPr>
              <a:t>UC 1.</a:t>
            </a:r>
            <a:r>
              <a:rPr lang="bg-BG" sz="2200" dirty="0" smtClean="0">
                <a:solidFill>
                  <a:srgbClr val="003F7F"/>
                </a:solidFill>
                <a:ea typeface="+mj-ea"/>
                <a:cs typeface="+mj-cs"/>
              </a:rPr>
              <a:t>5</a:t>
            </a:r>
            <a:endParaRPr sz="2200" dirty="0">
              <a:solidFill>
                <a:srgbClr val="003F7F"/>
              </a:solidFill>
              <a:ea typeface="+mj-ea"/>
              <a:cs typeface="+mj-cs"/>
            </a:endParaRPr>
          </a:p>
        </p:txBody>
      </p:sp>
      <p:sp>
        <p:nvSpPr>
          <p:cNvPr id="22" name="Google Shape;1139;p61"/>
          <p:cNvSpPr/>
          <p:nvPr/>
        </p:nvSpPr>
        <p:spPr>
          <a:xfrm>
            <a:off x="1092948" y="5842684"/>
            <a:ext cx="1285828" cy="367616"/>
          </a:xfrm>
          <a:custGeom>
            <a:avLst/>
            <a:gdLst/>
            <a:ahLst/>
            <a:cxnLst/>
            <a:rect l="l" t="t" r="r" b="b"/>
            <a:pathLst>
              <a:path w="2664" h="2563" extrusionOk="0">
                <a:moveTo>
                  <a:pt x="1382" y="1"/>
                </a:moveTo>
                <a:cubicBezTo>
                  <a:pt x="864" y="1"/>
                  <a:pt x="398" y="313"/>
                  <a:pt x="199" y="792"/>
                </a:cubicBezTo>
                <a:cubicBezTo>
                  <a:pt x="0" y="1270"/>
                  <a:pt x="109" y="1821"/>
                  <a:pt x="476" y="2188"/>
                </a:cubicBezTo>
                <a:cubicBezTo>
                  <a:pt x="721" y="2433"/>
                  <a:pt x="1048" y="2563"/>
                  <a:pt x="1381" y="2563"/>
                </a:cubicBezTo>
                <a:cubicBezTo>
                  <a:pt x="1547" y="2563"/>
                  <a:pt x="1713" y="2531"/>
                  <a:pt x="1872" y="2465"/>
                </a:cubicBezTo>
                <a:cubicBezTo>
                  <a:pt x="2351" y="2268"/>
                  <a:pt x="2663" y="1800"/>
                  <a:pt x="2663" y="1282"/>
                </a:cubicBezTo>
                <a:cubicBezTo>
                  <a:pt x="2663" y="574"/>
                  <a:pt x="2090" y="1"/>
                  <a:pt x="1382" y="1"/>
                </a:cubicBezTo>
                <a:close/>
              </a:path>
            </a:pathLst>
          </a:custGeom>
          <a:noFill/>
          <a:ln w="9525" cap="flat" cmpd="sng">
            <a:solidFill>
              <a:srgbClr val="2576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bg-BG" sz="2200" dirty="0" smtClean="0">
                <a:solidFill>
                  <a:srgbClr val="003F7F"/>
                </a:solidFill>
                <a:ea typeface="+mj-ea"/>
                <a:cs typeface="+mj-cs"/>
              </a:rPr>
              <a:t>   </a:t>
            </a:r>
            <a:r>
              <a:rPr lang="en-US" sz="2200" dirty="0" smtClean="0">
                <a:solidFill>
                  <a:srgbClr val="003F7F"/>
                </a:solidFill>
                <a:ea typeface="+mj-ea"/>
                <a:cs typeface="+mj-cs"/>
              </a:rPr>
              <a:t>UC 1.</a:t>
            </a:r>
            <a:r>
              <a:rPr lang="bg-BG" sz="2200" dirty="0" smtClean="0">
                <a:solidFill>
                  <a:srgbClr val="003F7F"/>
                </a:solidFill>
                <a:ea typeface="+mj-ea"/>
                <a:cs typeface="+mj-cs"/>
              </a:rPr>
              <a:t>8</a:t>
            </a:r>
            <a:endParaRPr sz="2200" dirty="0">
              <a:solidFill>
                <a:srgbClr val="003F7F"/>
              </a:solidFill>
              <a:ea typeface="+mj-ea"/>
              <a:cs typeface="+mj-cs"/>
            </a:endParaRPr>
          </a:p>
        </p:txBody>
      </p:sp>
      <p:sp>
        <p:nvSpPr>
          <p:cNvPr id="23" name="Google Shape;1139;p61"/>
          <p:cNvSpPr/>
          <p:nvPr/>
        </p:nvSpPr>
        <p:spPr>
          <a:xfrm>
            <a:off x="1100968" y="4653048"/>
            <a:ext cx="1285828" cy="367616"/>
          </a:xfrm>
          <a:custGeom>
            <a:avLst/>
            <a:gdLst/>
            <a:ahLst/>
            <a:cxnLst/>
            <a:rect l="l" t="t" r="r" b="b"/>
            <a:pathLst>
              <a:path w="2664" h="2563" extrusionOk="0">
                <a:moveTo>
                  <a:pt x="1382" y="1"/>
                </a:moveTo>
                <a:cubicBezTo>
                  <a:pt x="864" y="1"/>
                  <a:pt x="398" y="313"/>
                  <a:pt x="199" y="792"/>
                </a:cubicBezTo>
                <a:cubicBezTo>
                  <a:pt x="0" y="1270"/>
                  <a:pt x="109" y="1821"/>
                  <a:pt x="476" y="2188"/>
                </a:cubicBezTo>
                <a:cubicBezTo>
                  <a:pt x="721" y="2433"/>
                  <a:pt x="1048" y="2563"/>
                  <a:pt x="1381" y="2563"/>
                </a:cubicBezTo>
                <a:cubicBezTo>
                  <a:pt x="1547" y="2563"/>
                  <a:pt x="1713" y="2531"/>
                  <a:pt x="1872" y="2465"/>
                </a:cubicBezTo>
                <a:cubicBezTo>
                  <a:pt x="2351" y="2268"/>
                  <a:pt x="2663" y="1800"/>
                  <a:pt x="2663" y="1282"/>
                </a:cubicBezTo>
                <a:cubicBezTo>
                  <a:pt x="2663" y="574"/>
                  <a:pt x="2090" y="1"/>
                  <a:pt x="1382" y="1"/>
                </a:cubicBezTo>
                <a:close/>
              </a:path>
            </a:pathLst>
          </a:custGeom>
          <a:noFill/>
          <a:ln w="9525" cap="flat" cmpd="sng">
            <a:solidFill>
              <a:srgbClr val="2576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bg-BG" sz="2200" dirty="0" smtClean="0">
                <a:solidFill>
                  <a:srgbClr val="003F7F"/>
                </a:solidFill>
                <a:ea typeface="+mj-ea"/>
                <a:cs typeface="+mj-cs"/>
              </a:rPr>
              <a:t>   </a:t>
            </a:r>
            <a:r>
              <a:rPr lang="en-US" sz="2200" dirty="0" smtClean="0">
                <a:solidFill>
                  <a:srgbClr val="003F7F"/>
                </a:solidFill>
                <a:ea typeface="+mj-ea"/>
                <a:cs typeface="+mj-cs"/>
              </a:rPr>
              <a:t>UC 1.</a:t>
            </a:r>
            <a:r>
              <a:rPr lang="bg-BG" sz="2200" dirty="0" smtClean="0">
                <a:solidFill>
                  <a:srgbClr val="003F7F"/>
                </a:solidFill>
                <a:ea typeface="+mj-ea"/>
                <a:cs typeface="+mj-cs"/>
              </a:rPr>
              <a:t>6</a:t>
            </a:r>
            <a:endParaRPr sz="2200" dirty="0">
              <a:solidFill>
                <a:srgbClr val="003F7F"/>
              </a:solidFill>
              <a:ea typeface="+mj-ea"/>
              <a:cs typeface="+mj-cs"/>
            </a:endParaRPr>
          </a:p>
        </p:txBody>
      </p:sp>
      <p:pic>
        <p:nvPicPr>
          <p:cNvPr id="24" name="Imagen 8">
            <a:extLst>
              <a:ext uri="{FF2B5EF4-FFF2-40B4-BE49-F238E27FC236}">
                <a16:creationId xmlns:a16="http://schemas.microsoft.com/office/drawing/2014/main" id="{F298B4FE-C664-44C9-B647-4AEDA838D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2059" y="155001"/>
            <a:ext cx="2930366" cy="130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67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452E-9901-467E-9A5A-C971F043CECF}" type="slidenum">
              <a:rPr lang="es-ES" smtClean="0"/>
              <a:t>15</a:t>
            </a:fld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3"/>
          </p:nvPr>
        </p:nvSpPr>
        <p:spPr>
          <a:xfrm>
            <a:off x="379423" y="1171575"/>
            <a:ext cx="11621526" cy="56864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g-BG" sz="1800" b="0" dirty="0" smtClean="0">
              <a:solidFill>
                <a:srgbClr val="2576BD"/>
              </a:solidFill>
            </a:endParaRPr>
          </a:p>
          <a:p>
            <a:pPr marL="0" indent="0">
              <a:buNone/>
            </a:pPr>
            <a:endParaRPr lang="bg-BG" sz="1800" b="0" dirty="0" smtClean="0">
              <a:solidFill>
                <a:srgbClr val="2576BD"/>
              </a:solidFill>
            </a:endParaRPr>
          </a:p>
          <a:p>
            <a:pPr marL="0" indent="0">
              <a:buNone/>
            </a:pPr>
            <a:endParaRPr lang="bg-BG" sz="1800" dirty="0">
              <a:solidFill>
                <a:srgbClr val="2576BD"/>
              </a:solidFill>
            </a:endParaRPr>
          </a:p>
          <a:p>
            <a:pPr marL="0" indent="0">
              <a:buNone/>
            </a:pPr>
            <a:endParaRPr lang="bg-BG" sz="1800" b="0" dirty="0" smtClean="0">
              <a:solidFill>
                <a:srgbClr val="2576BD"/>
              </a:solidFill>
            </a:endParaRPr>
          </a:p>
          <a:p>
            <a:pPr marL="0" indent="0">
              <a:buNone/>
            </a:pPr>
            <a:endParaRPr lang="en-US" sz="1800" b="0" dirty="0">
              <a:solidFill>
                <a:srgbClr val="2576BD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03939" y="147758"/>
            <a:ext cx="9477374" cy="1192901"/>
          </a:xfrm>
        </p:spPr>
        <p:txBody>
          <a:bodyPr>
            <a:noAutofit/>
          </a:bodyPr>
          <a:lstStyle/>
          <a:p>
            <a:r>
              <a:rPr lang="en-US" dirty="0"/>
              <a:t>T-MARKET COUPLING </a:t>
            </a:r>
            <a:r>
              <a:rPr lang="en-US" dirty="0" smtClean="0"/>
              <a:t>FRAMEWORK</a:t>
            </a:r>
            <a:r>
              <a:rPr lang="bg-BG" dirty="0" smtClean="0"/>
              <a:t> - 3</a:t>
            </a:r>
            <a:br>
              <a:rPr lang="bg-BG" dirty="0" smtClean="0"/>
            </a:br>
            <a:r>
              <a:rPr lang="bg-BG" dirty="0" smtClean="0"/>
              <a:t>Четири основни модула на платформата</a:t>
            </a:r>
            <a:r>
              <a:rPr lang="en-US" dirty="0" smtClean="0"/>
              <a:t> 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pic>
        <p:nvPicPr>
          <p:cNvPr id="14" name="Imagen 8">
            <a:extLst>
              <a:ext uri="{FF2B5EF4-FFF2-40B4-BE49-F238E27FC236}">
                <a16:creationId xmlns:a16="http://schemas.microsoft.com/office/drawing/2014/main" id="{F298B4FE-C664-44C9-B647-4AEDA838D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3452" y="170870"/>
            <a:ext cx="2930366" cy="1304843"/>
          </a:xfrm>
          <a:prstGeom prst="rect">
            <a:avLst/>
          </a:prstGeom>
        </p:spPr>
      </p:pic>
      <p:sp>
        <p:nvSpPr>
          <p:cNvPr id="2" name="Flowchart: Direct Access Storage 1"/>
          <p:cNvSpPr/>
          <p:nvPr/>
        </p:nvSpPr>
        <p:spPr>
          <a:xfrm rot="16200000">
            <a:off x="1049617" y="2984938"/>
            <a:ext cx="1162595" cy="1148333"/>
          </a:xfrm>
          <a:prstGeom prst="flowChartMagneticDrum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27" name="Flowchart: Direct Access Storage 26"/>
          <p:cNvSpPr/>
          <p:nvPr/>
        </p:nvSpPr>
        <p:spPr>
          <a:xfrm rot="16200000">
            <a:off x="4073845" y="2956412"/>
            <a:ext cx="1197302" cy="1162330"/>
          </a:xfrm>
          <a:prstGeom prst="flowChartMagneticDrum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28" name="Flowchart: Direct Access Storage 27"/>
          <p:cNvSpPr/>
          <p:nvPr/>
        </p:nvSpPr>
        <p:spPr>
          <a:xfrm rot="16200000">
            <a:off x="7234986" y="2966552"/>
            <a:ext cx="1166435" cy="1172916"/>
          </a:xfrm>
          <a:prstGeom prst="flowChartMagneticDrum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29" name="Title 5"/>
          <p:cNvSpPr txBox="1">
            <a:spLocks/>
          </p:cNvSpPr>
          <p:nvPr/>
        </p:nvSpPr>
        <p:spPr>
          <a:xfrm>
            <a:off x="-94482" y="1466350"/>
            <a:ext cx="3272869" cy="1718077"/>
          </a:xfrm>
          <a:prstGeom prst="rect">
            <a:avLst/>
          </a:prstGeom>
        </p:spPr>
        <p:txBody>
          <a:bodyPr vert="horz" lIns="46800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baseline="0">
                <a:solidFill>
                  <a:srgbClr val="003F7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bg-BG" sz="1800" b="1" dirty="0" smtClean="0">
                <a:latin typeface="+mn-lt"/>
              </a:rPr>
              <a:t>Модул за пазарно обединение </a:t>
            </a:r>
          </a:p>
          <a:p>
            <a:r>
              <a:rPr lang="bg-BG" sz="1800" b="1" dirty="0" smtClean="0">
                <a:latin typeface="+mn-lt"/>
              </a:rPr>
              <a:t>В рамките на деня</a:t>
            </a:r>
          </a:p>
          <a:p>
            <a:r>
              <a:rPr lang="bg-BG" sz="1800" dirty="0" smtClean="0">
                <a:solidFill>
                  <a:srgbClr val="2576BD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bg-BG" sz="1800" dirty="0">
                <a:solidFill>
                  <a:srgbClr val="2576BD"/>
                </a:solidFill>
                <a:latin typeface="+mn-lt"/>
                <a:ea typeface="Calibri" panose="020F0502020204030204" pitchFamily="34" charset="0"/>
              </a:rPr>
              <a:t>(</a:t>
            </a:r>
            <a:r>
              <a:rPr lang="bg-BG" sz="1800" b="1" dirty="0" smtClean="0">
                <a:solidFill>
                  <a:srgbClr val="2576BD"/>
                </a:solidFill>
                <a:latin typeface="+mn-lt"/>
                <a:ea typeface="Calibri" panose="020F0502020204030204" pitchFamily="34" charset="0"/>
              </a:rPr>
              <a:t>IMC</a:t>
            </a:r>
            <a:r>
              <a:rPr lang="bg-BG" sz="1800" dirty="0" smtClean="0">
                <a:solidFill>
                  <a:srgbClr val="2576BD"/>
                </a:solidFill>
                <a:latin typeface="+mn-lt"/>
                <a:ea typeface="Calibri" panose="020F0502020204030204" pitchFamily="34" charset="0"/>
              </a:rPr>
              <a:t>-</a:t>
            </a:r>
            <a:r>
              <a:rPr lang="en-US" sz="1800" dirty="0" smtClean="0">
                <a:solidFill>
                  <a:srgbClr val="2576BD"/>
                </a:solidFill>
                <a:latin typeface="+mn-lt"/>
                <a:ea typeface="Calibri" panose="020F0502020204030204" pitchFamily="34" charset="0"/>
              </a:rPr>
              <a:t>I</a:t>
            </a:r>
            <a:r>
              <a:rPr lang="bg-BG" sz="1800" b="1" dirty="0" smtClean="0">
                <a:solidFill>
                  <a:srgbClr val="2576BD"/>
                </a:solidFill>
                <a:latin typeface="+mn-lt"/>
                <a:ea typeface="Calibri" panose="020F0502020204030204" pitchFamily="34" charset="0"/>
              </a:rPr>
              <a:t>ntraday</a:t>
            </a:r>
            <a:r>
              <a:rPr lang="bg-BG" sz="1800" dirty="0" smtClean="0">
                <a:solidFill>
                  <a:srgbClr val="2576BD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bg-BG" sz="1800" b="1" dirty="0">
                <a:solidFill>
                  <a:srgbClr val="2576BD"/>
                </a:solidFill>
                <a:latin typeface="+mn-lt"/>
                <a:ea typeface="Calibri" panose="020F0502020204030204" pitchFamily="34" charset="0"/>
              </a:rPr>
              <a:t>market coupling </a:t>
            </a:r>
            <a:r>
              <a:rPr lang="bg-BG" sz="1800" b="1" dirty="0" smtClean="0">
                <a:solidFill>
                  <a:srgbClr val="2576BD"/>
                </a:solidFill>
                <a:latin typeface="+mn-lt"/>
                <a:ea typeface="Calibri" panose="020F0502020204030204" pitchFamily="34" charset="0"/>
              </a:rPr>
              <a:t>module</a:t>
            </a:r>
            <a:r>
              <a:rPr lang="en-US" sz="1800" b="1" dirty="0" smtClean="0">
                <a:solidFill>
                  <a:srgbClr val="2576BD"/>
                </a:solidFill>
                <a:latin typeface="+mn-lt"/>
                <a:ea typeface="Calibri" panose="020F0502020204030204" pitchFamily="34" charset="0"/>
              </a:rPr>
              <a:t>)</a:t>
            </a:r>
            <a:r>
              <a:rPr lang="en-US" sz="1800" b="1" dirty="0" smtClean="0">
                <a:latin typeface="+mn-lt"/>
              </a:rPr>
              <a:t> </a:t>
            </a:r>
            <a:r>
              <a:rPr lang="bg-BG" sz="1800" b="1" dirty="0" smtClean="0">
                <a:latin typeface="+mn-lt"/>
              </a:rPr>
              <a:t/>
            </a:r>
            <a:br>
              <a:rPr lang="bg-BG" sz="1800" b="1" dirty="0" smtClean="0">
                <a:latin typeface="+mn-lt"/>
              </a:rPr>
            </a:br>
            <a:endParaRPr lang="bg-BG" sz="1800" dirty="0">
              <a:latin typeface="+mn-lt"/>
            </a:endParaRPr>
          </a:p>
        </p:txBody>
      </p:sp>
      <p:sp>
        <p:nvSpPr>
          <p:cNvPr id="30" name="Title 5"/>
          <p:cNvSpPr txBox="1">
            <a:spLocks/>
          </p:cNvSpPr>
          <p:nvPr/>
        </p:nvSpPr>
        <p:spPr>
          <a:xfrm>
            <a:off x="2887978" y="4415304"/>
            <a:ext cx="3642120" cy="2005613"/>
          </a:xfrm>
          <a:prstGeom prst="rect">
            <a:avLst/>
          </a:prstGeom>
        </p:spPr>
        <p:txBody>
          <a:bodyPr vert="horz" lIns="46800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baseline="0">
                <a:solidFill>
                  <a:srgbClr val="003F7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bg-BG" sz="1800" dirty="0" smtClean="0">
                <a:latin typeface="+mn-lt"/>
              </a:rPr>
              <a:t>Увеличаване на конкуренцията</a:t>
            </a:r>
          </a:p>
          <a:p>
            <a:r>
              <a:rPr lang="bg-BG" sz="1800" dirty="0" smtClean="0">
                <a:latin typeface="+mn-lt"/>
              </a:rPr>
              <a:t>Намаляване на необходимостта от резерв на национално ниво</a:t>
            </a:r>
          </a:p>
          <a:p>
            <a:r>
              <a:rPr lang="bg-BG" sz="1800" dirty="0" smtClean="0">
                <a:latin typeface="+mn-lt"/>
              </a:rPr>
              <a:t>Дефиниране на продукти – </a:t>
            </a:r>
            <a:r>
              <a:rPr lang="en-US" sz="1800" dirty="0" smtClean="0">
                <a:latin typeface="+mn-lt"/>
              </a:rPr>
              <a:t>aFRR, mFRR</a:t>
            </a:r>
          </a:p>
          <a:p>
            <a:r>
              <a:rPr lang="bg-BG" sz="1800" dirty="0" smtClean="0">
                <a:latin typeface="+mn-lt"/>
              </a:rPr>
              <a:t>Изпълнени изисквания </a:t>
            </a:r>
            <a:endParaRPr lang="en-US" sz="1800" dirty="0" smtClean="0">
              <a:latin typeface="+mn-lt"/>
            </a:endParaRPr>
          </a:p>
          <a:p>
            <a:r>
              <a:rPr lang="bg-BG" sz="1800" dirty="0" smtClean="0">
                <a:latin typeface="+mn-lt"/>
              </a:rPr>
              <a:t>на </a:t>
            </a:r>
            <a:r>
              <a:rPr lang="en-US" sz="1800" dirty="0" smtClean="0">
                <a:latin typeface="+mn-lt"/>
              </a:rPr>
              <a:t>EBGL</a:t>
            </a:r>
            <a:r>
              <a:rPr lang="bg-BG" sz="1600" dirty="0" smtClean="0"/>
              <a:t/>
            </a:r>
            <a:br>
              <a:rPr lang="bg-BG" sz="1600" dirty="0" smtClean="0"/>
            </a:br>
            <a:endParaRPr lang="bg-BG" sz="1600" dirty="0"/>
          </a:p>
        </p:txBody>
      </p:sp>
      <p:sp>
        <p:nvSpPr>
          <p:cNvPr id="31" name="Title 5"/>
          <p:cNvSpPr txBox="1">
            <a:spLocks/>
          </p:cNvSpPr>
          <p:nvPr/>
        </p:nvSpPr>
        <p:spPr>
          <a:xfrm>
            <a:off x="2975548" y="1356775"/>
            <a:ext cx="3343522" cy="1469610"/>
          </a:xfrm>
          <a:prstGeom prst="rect">
            <a:avLst/>
          </a:prstGeom>
        </p:spPr>
        <p:txBody>
          <a:bodyPr vert="horz" lIns="46800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baseline="0">
                <a:solidFill>
                  <a:srgbClr val="003F7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bg-BG" sz="1800" b="1" dirty="0" smtClean="0">
                <a:latin typeface="+mn-lt"/>
              </a:rPr>
              <a:t>Модул за търговия на разполагаемост за балансиране</a:t>
            </a:r>
            <a:r>
              <a:rPr lang="bg-BG" sz="1800" b="1" dirty="0">
                <a:solidFill>
                  <a:srgbClr val="2576BD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dirty="0" smtClean="0">
                <a:solidFill>
                  <a:srgbClr val="2576BD"/>
                </a:solidFill>
                <a:latin typeface="+mn-lt"/>
                <a:ea typeface="Calibri" panose="020F0502020204030204" pitchFamily="34" charset="0"/>
              </a:rPr>
              <a:t>(</a:t>
            </a:r>
            <a:r>
              <a:rPr lang="bg-BG" sz="1800" b="1" dirty="0" smtClean="0">
                <a:solidFill>
                  <a:srgbClr val="2576BD"/>
                </a:solidFill>
                <a:latin typeface="+mn-lt"/>
                <a:ea typeface="Calibri" panose="020F0502020204030204" pitchFamily="34" charset="0"/>
              </a:rPr>
              <a:t>ASM</a:t>
            </a:r>
            <a:r>
              <a:rPr lang="bg-BG" sz="1800" dirty="0" smtClean="0">
                <a:solidFill>
                  <a:srgbClr val="2576BD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bg-BG" sz="1800" dirty="0">
                <a:solidFill>
                  <a:srgbClr val="2576BD"/>
                </a:solidFill>
                <a:latin typeface="+mn-lt"/>
                <a:ea typeface="Calibri" panose="020F0502020204030204" pitchFamily="34" charset="0"/>
              </a:rPr>
              <a:t>–</a:t>
            </a:r>
            <a:r>
              <a:rPr lang="bg-BG" sz="1800" b="1" dirty="0">
                <a:solidFill>
                  <a:srgbClr val="2576BD"/>
                </a:solidFill>
                <a:latin typeface="+mn-lt"/>
                <a:ea typeface="Calibri" panose="020F0502020204030204" pitchFamily="34" charset="0"/>
              </a:rPr>
              <a:t>ancillary service </a:t>
            </a:r>
            <a:r>
              <a:rPr lang="bg-BG" sz="1800" b="1" dirty="0" err="1">
                <a:solidFill>
                  <a:srgbClr val="2576BD"/>
                </a:solidFill>
                <a:latin typeface="+mn-lt"/>
                <a:ea typeface="Calibri" panose="020F0502020204030204" pitchFamily="34" charset="0"/>
              </a:rPr>
              <a:t>module</a:t>
            </a:r>
            <a:r>
              <a:rPr lang="bg-BG" sz="1800" dirty="0" smtClean="0">
                <a:solidFill>
                  <a:srgbClr val="2576BD"/>
                </a:solidFill>
                <a:latin typeface="+mn-lt"/>
                <a:ea typeface="Calibri" panose="020F0502020204030204" pitchFamily="34" charset="0"/>
              </a:rPr>
              <a:t>)</a:t>
            </a:r>
            <a:endParaRPr lang="bg-BG" sz="1800" dirty="0">
              <a:latin typeface="+mn-lt"/>
            </a:endParaRPr>
          </a:p>
        </p:txBody>
      </p:sp>
      <p:sp>
        <p:nvSpPr>
          <p:cNvPr id="32" name="Title 5"/>
          <p:cNvSpPr txBox="1">
            <a:spLocks/>
          </p:cNvSpPr>
          <p:nvPr/>
        </p:nvSpPr>
        <p:spPr>
          <a:xfrm>
            <a:off x="-238618" y="4672193"/>
            <a:ext cx="3469168" cy="2049282"/>
          </a:xfrm>
          <a:prstGeom prst="rect">
            <a:avLst/>
          </a:prstGeom>
        </p:spPr>
        <p:txBody>
          <a:bodyPr vert="horz" lIns="46800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baseline="0">
                <a:solidFill>
                  <a:srgbClr val="003F7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90488"/>
            <a:r>
              <a:rPr lang="bg-BG" sz="1800" dirty="0" smtClean="0">
                <a:latin typeface="+mn-lt"/>
              </a:rPr>
              <a:t>Времеви хоризонт - между затварянето на пазара ден напред и стартирането на непрекъсната търговия в рамките на деня</a:t>
            </a:r>
          </a:p>
          <a:p>
            <a:pPr marL="90488"/>
            <a:r>
              <a:rPr lang="bg-BG" sz="1800" dirty="0" smtClean="0">
                <a:latin typeface="+mn-lt"/>
              </a:rPr>
              <a:t>Допълва </a:t>
            </a:r>
            <a:r>
              <a:rPr lang="en-US" sz="1800" dirty="0" smtClean="0">
                <a:latin typeface="+mn-lt"/>
              </a:rPr>
              <a:t>XBID</a:t>
            </a:r>
            <a:r>
              <a:rPr lang="bg-BG" sz="1800" dirty="0" smtClean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(SIDC)</a:t>
            </a:r>
          </a:p>
          <a:p>
            <a:pPr marL="90488"/>
            <a:r>
              <a:rPr lang="bg-BG" sz="1800" dirty="0" smtClean="0">
                <a:latin typeface="+mn-lt"/>
              </a:rPr>
              <a:t>Изпълнени изисквания на </a:t>
            </a:r>
            <a:r>
              <a:rPr lang="en-US" sz="1800" dirty="0" smtClean="0">
                <a:latin typeface="+mn-lt"/>
              </a:rPr>
              <a:t>CACM</a:t>
            </a:r>
          </a:p>
          <a:p>
            <a:pPr marL="90488"/>
            <a:r>
              <a:rPr lang="bg-BG" sz="1800" dirty="0" smtClean="0">
                <a:latin typeface="+mn-lt"/>
              </a:rPr>
              <a:t>Имплицитно разпределение</a:t>
            </a:r>
            <a:r>
              <a:rPr lang="en-US" sz="1800" dirty="0" smtClean="0">
                <a:latin typeface="+mn-lt"/>
              </a:rPr>
              <a:t> </a:t>
            </a:r>
          </a:p>
          <a:p>
            <a:endParaRPr lang="en-US" sz="1400" b="1" dirty="0"/>
          </a:p>
          <a:p>
            <a:r>
              <a:rPr lang="bg-BG" sz="1400" b="1" dirty="0" smtClean="0"/>
              <a:t/>
            </a:r>
            <a:br>
              <a:rPr lang="bg-BG" sz="1400" b="1" dirty="0" smtClean="0"/>
            </a:br>
            <a:endParaRPr lang="bg-BG" sz="1400" dirty="0"/>
          </a:p>
        </p:txBody>
      </p:sp>
      <p:sp>
        <p:nvSpPr>
          <p:cNvPr id="33" name="Title 5"/>
          <p:cNvSpPr txBox="1">
            <a:spLocks/>
          </p:cNvSpPr>
          <p:nvPr/>
        </p:nvSpPr>
        <p:spPr>
          <a:xfrm>
            <a:off x="6107738" y="1585511"/>
            <a:ext cx="3113884" cy="637813"/>
          </a:xfrm>
          <a:prstGeom prst="rect">
            <a:avLst/>
          </a:prstGeom>
        </p:spPr>
        <p:txBody>
          <a:bodyPr vert="horz" lIns="46800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baseline="0">
                <a:solidFill>
                  <a:srgbClr val="003F7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bg-BG" sz="1800" b="1" dirty="0" smtClean="0">
                <a:latin typeface="+mn-lt"/>
              </a:rPr>
              <a:t>Модул за насрещна </a:t>
            </a:r>
          </a:p>
          <a:p>
            <a:r>
              <a:rPr lang="bg-BG" sz="1800" b="1" dirty="0" smtClean="0">
                <a:latin typeface="+mn-lt"/>
              </a:rPr>
              <a:t>Търговия</a:t>
            </a:r>
            <a:r>
              <a:rPr lang="en-US" sz="1800" b="1" dirty="0" smtClean="0">
                <a:latin typeface="+mn-lt"/>
              </a:rPr>
              <a:t>/</a:t>
            </a:r>
            <a:r>
              <a:rPr lang="bg-BG" sz="1800" dirty="0">
                <a:solidFill>
                  <a:srgbClr val="2576BD"/>
                </a:solidFill>
                <a:latin typeface="+mn-lt"/>
                <a:ea typeface="Calibri" panose="020F0502020204030204" pitchFamily="34" charset="0"/>
              </a:rPr>
              <a:t> (</a:t>
            </a:r>
            <a:r>
              <a:rPr lang="bg-BG" sz="1800" b="1" dirty="0">
                <a:solidFill>
                  <a:srgbClr val="2576BD"/>
                </a:solidFill>
                <a:latin typeface="+mn-lt"/>
                <a:ea typeface="Calibri" panose="020F0502020204030204" pitchFamily="34" charset="0"/>
              </a:rPr>
              <a:t>OTC </a:t>
            </a:r>
            <a:r>
              <a:rPr lang="bg-BG" sz="1800" b="1" dirty="0" smtClean="0">
                <a:solidFill>
                  <a:srgbClr val="2576BD"/>
                </a:solidFill>
                <a:latin typeface="+mn-lt"/>
                <a:ea typeface="Calibri" panose="020F0502020204030204" pitchFamily="34" charset="0"/>
              </a:rPr>
              <a:t>module</a:t>
            </a:r>
            <a:r>
              <a:rPr lang="en-US" sz="1800" b="1" dirty="0" smtClean="0">
                <a:solidFill>
                  <a:srgbClr val="2576BD"/>
                </a:solidFill>
                <a:latin typeface="+mn-lt"/>
                <a:ea typeface="Calibri" panose="020F0502020204030204" pitchFamily="34" charset="0"/>
              </a:rPr>
              <a:t>)</a:t>
            </a:r>
            <a:endParaRPr lang="bg-BG" sz="1800" dirty="0">
              <a:latin typeface="+mn-lt"/>
            </a:endParaRPr>
          </a:p>
        </p:txBody>
      </p:sp>
      <p:sp>
        <p:nvSpPr>
          <p:cNvPr id="34" name="Flowchart: Direct Access Storage 33"/>
          <p:cNvSpPr/>
          <p:nvPr/>
        </p:nvSpPr>
        <p:spPr>
          <a:xfrm rot="16200000">
            <a:off x="9983073" y="2984938"/>
            <a:ext cx="1154247" cy="1148333"/>
          </a:xfrm>
          <a:prstGeom prst="flowChartMagneticDrum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35" name="Title 5"/>
          <p:cNvSpPr txBox="1">
            <a:spLocks/>
          </p:cNvSpPr>
          <p:nvPr/>
        </p:nvSpPr>
        <p:spPr>
          <a:xfrm>
            <a:off x="8909482" y="1726599"/>
            <a:ext cx="2901941" cy="637813"/>
          </a:xfrm>
          <a:prstGeom prst="rect">
            <a:avLst/>
          </a:prstGeom>
        </p:spPr>
        <p:txBody>
          <a:bodyPr vert="horz" lIns="46800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baseline="0">
                <a:solidFill>
                  <a:srgbClr val="003F7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bg-BG" sz="1800" b="1" dirty="0" smtClean="0">
                <a:latin typeface="+mn-lt"/>
              </a:rPr>
              <a:t>Модул за</a:t>
            </a:r>
            <a:r>
              <a:rPr lang="en-US" sz="1800" b="1" dirty="0" smtClean="0">
                <a:latin typeface="+mn-lt"/>
              </a:rPr>
              <a:t> </a:t>
            </a:r>
            <a:r>
              <a:rPr lang="bg-BG" sz="1800" b="1" dirty="0" smtClean="0">
                <a:latin typeface="+mn-lt"/>
              </a:rPr>
              <a:t>търговия на сертификати за произход</a:t>
            </a:r>
            <a:r>
              <a:rPr lang="en-US" sz="1800" b="1" dirty="0" smtClean="0">
                <a:latin typeface="+mn-lt"/>
              </a:rPr>
              <a:t>/</a:t>
            </a:r>
            <a:r>
              <a:rPr lang="bg-BG" sz="1800" dirty="0" smtClean="0">
                <a:solidFill>
                  <a:srgbClr val="2576BD"/>
                </a:solidFill>
                <a:latin typeface="+mn-lt"/>
                <a:ea typeface="Calibri" panose="020F0502020204030204" pitchFamily="34" charset="0"/>
              </a:rPr>
              <a:t> (</a:t>
            </a:r>
            <a:r>
              <a:rPr lang="en-US" sz="1800" b="1" dirty="0" smtClean="0">
                <a:solidFill>
                  <a:srgbClr val="2576BD"/>
                </a:solidFill>
                <a:latin typeface="+mn-lt"/>
                <a:ea typeface="Calibri" panose="020F0502020204030204" pitchFamily="34" charset="0"/>
              </a:rPr>
              <a:t>GO</a:t>
            </a:r>
            <a:r>
              <a:rPr lang="bg-BG" sz="1800" b="1" dirty="0" smtClean="0">
                <a:solidFill>
                  <a:srgbClr val="2576BD"/>
                </a:solidFill>
                <a:latin typeface="+mn-lt"/>
                <a:ea typeface="Calibri" panose="020F0502020204030204" pitchFamily="34" charset="0"/>
              </a:rPr>
              <a:t> module</a:t>
            </a:r>
            <a:r>
              <a:rPr lang="en-US" sz="1800" b="1" dirty="0" smtClean="0">
                <a:solidFill>
                  <a:srgbClr val="2576BD"/>
                </a:solidFill>
                <a:latin typeface="+mn-lt"/>
                <a:ea typeface="Calibri" panose="020F0502020204030204" pitchFamily="34" charset="0"/>
              </a:rPr>
              <a:t>)</a:t>
            </a:r>
            <a:endParaRPr lang="bg-BG" sz="1800" dirty="0">
              <a:latin typeface="+mn-lt"/>
            </a:endParaRPr>
          </a:p>
        </p:txBody>
      </p:sp>
      <p:sp>
        <p:nvSpPr>
          <p:cNvPr id="36" name="Title 5"/>
          <p:cNvSpPr txBox="1">
            <a:spLocks/>
          </p:cNvSpPr>
          <p:nvPr/>
        </p:nvSpPr>
        <p:spPr>
          <a:xfrm>
            <a:off x="6104718" y="4440969"/>
            <a:ext cx="3343522" cy="2196550"/>
          </a:xfrm>
          <a:prstGeom prst="rect">
            <a:avLst/>
          </a:prstGeom>
        </p:spPr>
        <p:txBody>
          <a:bodyPr vert="horz" lIns="46800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baseline="0">
                <a:solidFill>
                  <a:srgbClr val="003F7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bg-BG" sz="1800" dirty="0" smtClean="0">
                <a:latin typeface="+mn-lt"/>
              </a:rPr>
              <a:t>Сключване на сделки на седмична</a:t>
            </a:r>
            <a:r>
              <a:rPr lang="en-US" sz="1800" dirty="0" smtClean="0">
                <a:latin typeface="+mn-lt"/>
              </a:rPr>
              <a:t>/</a:t>
            </a:r>
            <a:r>
              <a:rPr lang="bg-BG" sz="1800" dirty="0" smtClean="0">
                <a:latin typeface="+mn-lt"/>
              </a:rPr>
              <a:t>дневна база</a:t>
            </a:r>
          </a:p>
          <a:p>
            <a:endParaRPr lang="bg-BG" sz="1800" dirty="0">
              <a:latin typeface="+mn-lt"/>
            </a:endParaRPr>
          </a:p>
          <a:p>
            <a:r>
              <a:rPr lang="bg-BG" sz="1800" dirty="0" smtClean="0">
                <a:latin typeface="+mn-lt"/>
              </a:rPr>
              <a:t>Продукти: базов, пиков, извънпиков</a:t>
            </a:r>
          </a:p>
          <a:p>
            <a:endParaRPr lang="bg-BG" sz="1800" b="1" dirty="0">
              <a:latin typeface="+mn-lt"/>
            </a:endParaRPr>
          </a:p>
          <a:p>
            <a:endParaRPr lang="bg-BG" sz="1400" b="1" dirty="0" smtClean="0"/>
          </a:p>
          <a:p>
            <a:endParaRPr lang="bg-BG" sz="1400" b="1" dirty="0"/>
          </a:p>
          <a:p>
            <a:endParaRPr lang="bg-BG" sz="1600" b="1" dirty="0" smtClean="0"/>
          </a:p>
          <a:p>
            <a:endParaRPr lang="bg-BG" sz="2900" b="1" dirty="0"/>
          </a:p>
        </p:txBody>
      </p:sp>
      <p:sp>
        <p:nvSpPr>
          <p:cNvPr id="37" name="Title 5"/>
          <p:cNvSpPr txBox="1">
            <a:spLocks/>
          </p:cNvSpPr>
          <p:nvPr/>
        </p:nvSpPr>
        <p:spPr>
          <a:xfrm>
            <a:off x="8809552" y="4357013"/>
            <a:ext cx="3343522" cy="2059950"/>
          </a:xfrm>
          <a:prstGeom prst="rect">
            <a:avLst/>
          </a:prstGeom>
        </p:spPr>
        <p:txBody>
          <a:bodyPr vert="horz" lIns="46800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baseline="0">
                <a:solidFill>
                  <a:srgbClr val="003F7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bg-BG" sz="1800" dirty="0" smtClean="0">
                <a:latin typeface="+mn-lt"/>
              </a:rPr>
              <a:t>Търговията е възможна </a:t>
            </a:r>
          </a:p>
          <a:p>
            <a:r>
              <a:rPr lang="bg-BG" sz="1800" dirty="0" smtClean="0">
                <a:latin typeface="+mn-lt"/>
              </a:rPr>
              <a:t>като тръжен процес, </a:t>
            </a:r>
          </a:p>
          <a:p>
            <a:r>
              <a:rPr lang="bg-BG" sz="1800" dirty="0" smtClean="0">
                <a:latin typeface="+mn-lt"/>
              </a:rPr>
              <a:t>или като непрекъсната </a:t>
            </a:r>
          </a:p>
          <a:p>
            <a:r>
              <a:rPr lang="bg-BG" sz="1800" dirty="0" smtClean="0">
                <a:latin typeface="+mn-lt"/>
              </a:rPr>
              <a:t>търговия</a:t>
            </a:r>
            <a:endParaRPr lang="bg-BG" sz="1800" dirty="0">
              <a:latin typeface="+mn-lt"/>
            </a:endParaRPr>
          </a:p>
          <a:p>
            <a:endParaRPr lang="bg-BG" sz="1800" dirty="0" smtClean="0">
              <a:latin typeface="+mn-lt"/>
            </a:endParaRPr>
          </a:p>
          <a:p>
            <a:r>
              <a:rPr lang="bg-BG" sz="1800" dirty="0" smtClean="0">
                <a:latin typeface="+mn-lt"/>
              </a:rPr>
              <a:t>Възможност за:</a:t>
            </a:r>
          </a:p>
          <a:p>
            <a:r>
              <a:rPr lang="bg-BG" sz="1800" dirty="0" smtClean="0">
                <a:latin typeface="+mn-lt"/>
              </a:rPr>
              <a:t>Износ, внос, прехвърляне, отмяна</a:t>
            </a:r>
          </a:p>
          <a:p>
            <a:endParaRPr lang="bg-BG" sz="2900" b="1" dirty="0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495966" y="3505031"/>
            <a:ext cx="3860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bg-BG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2576BD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en-US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2576BD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 flipH="1">
            <a:off x="4493531" y="3465836"/>
            <a:ext cx="3075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bg-BG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2576BD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  <a:t>2</a:t>
            </a:r>
            <a:endParaRPr lang="en-US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2576BD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7646979" y="3467395"/>
            <a:ext cx="3903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2576BD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  <a:t>3</a:t>
            </a:r>
            <a:endParaRPr lang="en-US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2576BD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 flipH="1">
            <a:off x="10420222" y="3509144"/>
            <a:ext cx="3305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2576BD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  <a:endParaRPr lang="en-US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2576BD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27945" y="1638252"/>
            <a:ext cx="45719" cy="4669609"/>
          </a:xfrm>
          <a:prstGeom prst="rect">
            <a:avLst/>
          </a:prstGeom>
          <a:noFill/>
          <a:ln>
            <a:solidFill>
              <a:srgbClr val="C8C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399805" y="1667657"/>
            <a:ext cx="45719" cy="4669609"/>
          </a:xfrm>
          <a:prstGeom prst="rect">
            <a:avLst/>
          </a:prstGeom>
          <a:noFill/>
          <a:ln>
            <a:solidFill>
              <a:srgbClr val="C8C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9073726" y="1638251"/>
            <a:ext cx="45719" cy="4669609"/>
          </a:xfrm>
          <a:prstGeom prst="rect">
            <a:avLst/>
          </a:prstGeom>
          <a:noFill/>
          <a:ln>
            <a:solidFill>
              <a:srgbClr val="C8C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5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dirty="0" smtClean="0"/>
              <a:t/>
            </a:r>
            <a:br>
              <a:rPr lang="bg-BG" dirty="0" smtClean="0"/>
            </a:br>
            <a:r>
              <a:rPr lang="en-US" dirty="0" smtClean="0"/>
              <a:t>T-SENTINEL </a:t>
            </a:r>
            <a:r>
              <a:rPr lang="en-US" dirty="0"/>
              <a:t>TOOLSET </a:t>
            </a:r>
            <a:r>
              <a:rPr lang="bg-BG" dirty="0" smtClean="0"/>
              <a:t>- 1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AE3D-F830-42D2-B571-CADDB2F13764}" type="datetime3">
              <a:rPr lang="es-ES" smtClean="0"/>
              <a:t>22.12.21</a:t>
            </a:fld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452E-9901-467E-9A5A-C971F043CECF}" type="slidenum">
              <a:rPr lang="es-ES" smtClean="0"/>
              <a:t>16</a:t>
            </a:fld>
            <a:endParaRPr lang="es-E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pSp>
        <p:nvGrpSpPr>
          <p:cNvPr id="6" name="Google Shape;8555;p65"/>
          <p:cNvGrpSpPr/>
          <p:nvPr/>
        </p:nvGrpSpPr>
        <p:grpSpPr>
          <a:xfrm>
            <a:off x="1038225" y="1427194"/>
            <a:ext cx="9934575" cy="4527486"/>
            <a:chOff x="238125" y="1188750"/>
            <a:chExt cx="7140450" cy="3340716"/>
          </a:xfrm>
        </p:grpSpPr>
        <p:sp>
          <p:nvSpPr>
            <p:cNvPr id="7" name="Google Shape;8556;p65"/>
            <p:cNvSpPr/>
            <p:nvPr/>
          </p:nvSpPr>
          <p:spPr>
            <a:xfrm>
              <a:off x="238125" y="118875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1" y="0"/>
                  </a:moveTo>
                  <a:cubicBezTo>
                    <a:pt x="1801" y="6"/>
                    <a:pt x="6" y="1801"/>
                    <a:pt x="0" y="4021"/>
                  </a:cubicBezTo>
                  <a:lnTo>
                    <a:pt x="0" y="59338"/>
                  </a:lnTo>
                  <a:cubicBezTo>
                    <a:pt x="6" y="61552"/>
                    <a:pt x="1801" y="63354"/>
                    <a:pt x="4021" y="63359"/>
                  </a:cubicBezTo>
                  <a:lnTo>
                    <a:pt x="98272" y="63359"/>
                  </a:lnTo>
                  <a:cubicBezTo>
                    <a:pt x="99963" y="41512"/>
                    <a:pt x="118098" y="24204"/>
                    <a:pt x="140280" y="23813"/>
                  </a:cubicBezTo>
                  <a:lnTo>
                    <a:pt x="140280" y="4021"/>
                  </a:lnTo>
                  <a:cubicBezTo>
                    <a:pt x="140275" y="1801"/>
                    <a:pt x="138474" y="6"/>
                    <a:pt x="13625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3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defRPr/>
              </a:pPr>
              <a:endParaRPr lang="ru-RU" dirty="0" smtClean="0">
                <a:solidFill>
                  <a:srgbClr val="003F7F"/>
                </a:solidFill>
              </a:endParaRPr>
            </a:p>
            <a:p>
              <a:pPr lvl="0">
                <a:defRPr/>
              </a:pPr>
              <a:r>
                <a:rPr lang="ru-RU" dirty="0" err="1" smtClean="0">
                  <a:solidFill>
                    <a:srgbClr val="003F7F"/>
                  </a:solidFill>
                </a:rPr>
                <a:t>Платформата</a:t>
              </a:r>
              <a:r>
                <a:rPr lang="ru-RU" dirty="0" smtClean="0">
                  <a:solidFill>
                    <a:srgbClr val="003F7F"/>
                  </a:solidFill>
                </a:rPr>
                <a:t> </a:t>
              </a:r>
              <a:r>
                <a:rPr lang="ru-RU" dirty="0" err="1">
                  <a:solidFill>
                    <a:srgbClr val="003F7F"/>
                  </a:solidFill>
                </a:rPr>
                <a:t>ще</a:t>
              </a:r>
              <a:r>
                <a:rPr lang="ru-RU" dirty="0">
                  <a:solidFill>
                    <a:srgbClr val="003F7F"/>
                  </a:solidFill>
                </a:rPr>
                <a:t> </a:t>
              </a:r>
              <a:r>
                <a:rPr lang="ru-RU" dirty="0" err="1">
                  <a:solidFill>
                    <a:srgbClr val="003F7F"/>
                  </a:solidFill>
                </a:rPr>
                <a:t>предостави</a:t>
              </a:r>
              <a:r>
                <a:rPr lang="ru-RU" dirty="0">
                  <a:solidFill>
                    <a:srgbClr val="003F7F"/>
                  </a:solidFill>
                </a:rPr>
                <a:t> </a:t>
              </a:r>
              <a:r>
                <a:rPr lang="ru-RU" dirty="0" err="1">
                  <a:solidFill>
                    <a:srgbClr val="003F7F"/>
                  </a:solidFill>
                </a:rPr>
                <a:t>регионален</a:t>
              </a:r>
              <a:r>
                <a:rPr lang="ru-RU" dirty="0">
                  <a:solidFill>
                    <a:srgbClr val="003F7F"/>
                  </a:solidFill>
                </a:rPr>
                <a:t> набор от </a:t>
              </a:r>
              <a:r>
                <a:rPr lang="ru-RU" dirty="0" err="1">
                  <a:solidFill>
                    <a:srgbClr val="003F7F"/>
                  </a:solidFill>
                </a:rPr>
                <a:t>инструменти</a:t>
              </a:r>
              <a:r>
                <a:rPr lang="ru-RU" dirty="0">
                  <a:solidFill>
                    <a:srgbClr val="003F7F"/>
                  </a:solidFill>
                </a:rPr>
                <a:t> за управление на </a:t>
              </a:r>
              <a:r>
                <a:rPr lang="ru-RU" dirty="0" err="1">
                  <a:solidFill>
                    <a:srgbClr val="003F7F"/>
                  </a:solidFill>
                </a:rPr>
                <a:t>съществуващи</a:t>
              </a:r>
              <a:r>
                <a:rPr lang="ru-RU" dirty="0">
                  <a:solidFill>
                    <a:srgbClr val="003F7F"/>
                  </a:solidFill>
                </a:rPr>
                <a:t> и нови </a:t>
              </a:r>
              <a:r>
                <a:rPr lang="ru-RU" dirty="0" err="1">
                  <a:solidFill>
                    <a:srgbClr val="003F7F"/>
                  </a:solidFill>
                </a:rPr>
                <a:t>процеси</a:t>
              </a:r>
              <a:r>
                <a:rPr lang="ru-RU" dirty="0">
                  <a:solidFill>
                    <a:srgbClr val="003F7F"/>
                  </a:solidFill>
                </a:rPr>
                <a:t> – наблюдение на </a:t>
              </a:r>
              <a:r>
                <a:rPr lang="ru-RU" dirty="0" err="1">
                  <a:solidFill>
                    <a:srgbClr val="003F7F"/>
                  </a:solidFill>
                </a:rPr>
                <a:t>сигурността</a:t>
              </a:r>
              <a:r>
                <a:rPr lang="ru-RU" dirty="0">
                  <a:solidFill>
                    <a:srgbClr val="003F7F"/>
                  </a:solidFill>
                </a:rPr>
                <a:t> на </a:t>
              </a:r>
              <a:r>
                <a:rPr lang="ru-RU" dirty="0" err="1">
                  <a:solidFill>
                    <a:srgbClr val="003F7F"/>
                  </a:solidFill>
                </a:rPr>
                <a:t>електроенергийните</a:t>
              </a:r>
              <a:r>
                <a:rPr lang="ru-RU" dirty="0">
                  <a:solidFill>
                    <a:srgbClr val="003F7F"/>
                  </a:solidFill>
                </a:rPr>
                <a:t> </a:t>
              </a:r>
              <a:endParaRPr lang="ru-RU" dirty="0" smtClean="0">
                <a:solidFill>
                  <a:srgbClr val="003F7F"/>
                </a:solidFill>
              </a:endParaRPr>
            </a:p>
            <a:p>
              <a:pPr lvl="0">
                <a:defRPr/>
              </a:pPr>
              <a:r>
                <a:rPr lang="ru-RU" dirty="0" err="1" smtClean="0">
                  <a:solidFill>
                    <a:srgbClr val="003F7F"/>
                  </a:solidFill>
                </a:rPr>
                <a:t>системи</a:t>
              </a:r>
              <a:r>
                <a:rPr lang="ru-RU" dirty="0" smtClean="0">
                  <a:solidFill>
                    <a:srgbClr val="003F7F"/>
                  </a:solidFill>
                </a:rPr>
                <a:t> </a:t>
              </a:r>
              <a:r>
                <a:rPr lang="ru-RU" dirty="0">
                  <a:solidFill>
                    <a:srgbClr val="003F7F"/>
                  </a:solidFill>
                </a:rPr>
                <a:t>и </a:t>
              </a:r>
              <a:r>
                <a:rPr lang="ru-RU" dirty="0" err="1">
                  <a:solidFill>
                    <a:srgbClr val="003F7F"/>
                  </a:solidFill>
                </a:rPr>
                <a:t>оптимизиране</a:t>
              </a:r>
              <a:r>
                <a:rPr lang="ru-RU" dirty="0">
                  <a:solidFill>
                    <a:srgbClr val="003F7F"/>
                  </a:solidFill>
                </a:rPr>
                <a:t> на </a:t>
              </a:r>
              <a:endParaRPr lang="ru-RU" dirty="0" smtClean="0">
                <a:solidFill>
                  <a:srgbClr val="003F7F"/>
                </a:solidFill>
              </a:endParaRPr>
            </a:p>
            <a:p>
              <a:pPr lvl="0">
                <a:defRPr/>
              </a:pPr>
              <a:r>
                <a:rPr lang="ru-RU" dirty="0" smtClean="0">
                  <a:solidFill>
                    <a:srgbClr val="003F7F"/>
                  </a:solidFill>
                </a:rPr>
                <a:t>ре-</a:t>
              </a:r>
              <a:r>
                <a:rPr lang="ru-RU" dirty="0" err="1" smtClean="0">
                  <a:solidFill>
                    <a:srgbClr val="003F7F"/>
                  </a:solidFill>
                </a:rPr>
                <a:t>диспечирането</a:t>
              </a:r>
              <a:endParaRPr lang="bg-BG" dirty="0">
                <a:solidFill>
                  <a:srgbClr val="003F7F"/>
                </a:solidFill>
              </a:endParaRPr>
            </a:p>
            <a:p>
              <a:pPr lvl="0" algn="just">
                <a:spcAft>
                  <a:spcPts val="600"/>
                </a:spcAft>
                <a:defRPr/>
              </a:pPr>
              <a:endParaRPr lang="bg-BG" sz="2000" dirty="0" smtClean="0">
                <a:solidFill>
                  <a:srgbClr val="003F7F"/>
                </a:solidFill>
              </a:endParaRPr>
            </a:p>
            <a:p>
              <a:pPr lvl="0" algn="just">
                <a:spcAft>
                  <a:spcPts val="600"/>
                </a:spcAft>
                <a:defRPr/>
              </a:pPr>
              <a:endParaRPr lang="bg-BG" sz="2000" dirty="0">
                <a:solidFill>
                  <a:srgbClr val="003F7F"/>
                </a:solidFill>
              </a:endParaRPr>
            </a:p>
          </p:txBody>
        </p:sp>
        <p:sp>
          <p:nvSpPr>
            <p:cNvPr id="8" name="Google Shape;8557;p65"/>
            <p:cNvSpPr/>
            <p:nvPr/>
          </p:nvSpPr>
          <p:spPr>
            <a:xfrm>
              <a:off x="238125" y="294030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1" y="1"/>
                  </a:moveTo>
                  <a:cubicBezTo>
                    <a:pt x="1801" y="6"/>
                    <a:pt x="6" y="1808"/>
                    <a:pt x="0" y="4022"/>
                  </a:cubicBezTo>
                  <a:lnTo>
                    <a:pt x="0" y="59339"/>
                  </a:lnTo>
                  <a:cubicBezTo>
                    <a:pt x="6" y="61559"/>
                    <a:pt x="1801" y="63354"/>
                    <a:pt x="4021" y="63360"/>
                  </a:cubicBezTo>
                  <a:lnTo>
                    <a:pt x="136259" y="63360"/>
                  </a:lnTo>
                  <a:cubicBezTo>
                    <a:pt x="138474" y="63354"/>
                    <a:pt x="140275" y="61559"/>
                    <a:pt x="140280" y="59339"/>
                  </a:cubicBezTo>
                  <a:lnTo>
                    <a:pt x="140280" y="39547"/>
                  </a:lnTo>
                  <a:cubicBezTo>
                    <a:pt x="118098" y="39155"/>
                    <a:pt x="99963" y="21848"/>
                    <a:pt x="9827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3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just">
                <a:defRPr/>
              </a:pPr>
              <a:endParaRPr lang="ru-RU" dirty="0" smtClean="0">
                <a:solidFill>
                  <a:srgbClr val="003F7F"/>
                </a:solidFill>
              </a:endParaRPr>
            </a:p>
            <a:p>
              <a:pPr lvl="0" algn="just">
                <a:defRPr/>
              </a:pPr>
              <a:endParaRPr lang="ru-RU" dirty="0">
                <a:solidFill>
                  <a:srgbClr val="003F7F"/>
                </a:solidFill>
              </a:endParaRPr>
            </a:p>
            <a:p>
              <a:pPr lvl="0" algn="just">
                <a:defRPr/>
              </a:pPr>
              <a:r>
                <a:rPr lang="ru-RU" dirty="0" smtClean="0">
                  <a:solidFill>
                    <a:srgbClr val="003F7F"/>
                  </a:solidFill>
                </a:rPr>
                <a:t>Разработване </a:t>
              </a:r>
              <a:r>
                <a:rPr lang="ru-RU" dirty="0">
                  <a:solidFill>
                    <a:srgbClr val="003F7F"/>
                  </a:solidFill>
                </a:rPr>
                <a:t>на нова </a:t>
              </a:r>
              <a:endParaRPr lang="ru-RU" dirty="0" smtClean="0">
                <a:solidFill>
                  <a:srgbClr val="003F7F"/>
                </a:solidFill>
              </a:endParaRPr>
            </a:p>
            <a:p>
              <a:pPr lvl="0" algn="just">
                <a:defRPr/>
              </a:pPr>
              <a:r>
                <a:rPr lang="ru-RU" dirty="0" smtClean="0">
                  <a:solidFill>
                    <a:srgbClr val="003F7F"/>
                  </a:solidFill>
                </a:rPr>
                <a:t>концепция </a:t>
              </a:r>
              <a:r>
                <a:rPr lang="ru-RU" dirty="0">
                  <a:solidFill>
                    <a:srgbClr val="003F7F"/>
                  </a:solidFill>
                </a:rPr>
                <a:t>за </a:t>
              </a:r>
              <a:r>
                <a:rPr lang="ru-RU" dirty="0" err="1">
                  <a:solidFill>
                    <a:srgbClr val="003F7F"/>
                  </a:solidFill>
                </a:rPr>
                <a:t>определяне</a:t>
              </a:r>
              <a:r>
                <a:rPr lang="ru-RU" dirty="0">
                  <a:solidFill>
                    <a:srgbClr val="003F7F"/>
                  </a:solidFill>
                </a:rPr>
                <a:t> на </a:t>
              </a:r>
              <a:endParaRPr lang="ru-RU" dirty="0" smtClean="0">
                <a:solidFill>
                  <a:srgbClr val="003F7F"/>
                </a:solidFill>
              </a:endParaRPr>
            </a:p>
            <a:p>
              <a:pPr lvl="0" algn="just">
                <a:defRPr/>
              </a:pPr>
              <a:r>
                <a:rPr lang="ru-RU" dirty="0" err="1" smtClean="0">
                  <a:solidFill>
                    <a:srgbClr val="003F7F"/>
                  </a:solidFill>
                </a:rPr>
                <a:t>маржовете</a:t>
              </a:r>
              <a:r>
                <a:rPr lang="ru-RU" dirty="0" smtClean="0">
                  <a:solidFill>
                    <a:srgbClr val="003F7F"/>
                  </a:solidFill>
                </a:rPr>
                <a:t> </a:t>
              </a:r>
              <a:r>
                <a:rPr lang="ru-RU" dirty="0">
                  <a:solidFill>
                    <a:srgbClr val="003F7F"/>
                  </a:solidFill>
                </a:rPr>
                <a:t>за </a:t>
              </a:r>
              <a:r>
                <a:rPr lang="ru-RU" dirty="0" err="1">
                  <a:solidFill>
                    <a:srgbClr val="003F7F"/>
                  </a:solidFill>
                </a:rPr>
                <a:t>надеждност</a:t>
              </a:r>
              <a:r>
                <a:rPr lang="ru-RU" dirty="0" smtClean="0">
                  <a:solidFill>
                    <a:srgbClr val="003F7F"/>
                  </a:solidFill>
                </a:rPr>
                <a:t>, с </a:t>
              </a:r>
              <a:r>
                <a:rPr lang="ru-RU" dirty="0" err="1" smtClean="0">
                  <a:solidFill>
                    <a:srgbClr val="003F7F"/>
                  </a:solidFill>
                </a:rPr>
                <a:t>оглед</a:t>
              </a:r>
              <a:endParaRPr lang="ru-RU" dirty="0" smtClean="0">
                <a:solidFill>
                  <a:srgbClr val="003F7F"/>
                </a:solidFill>
              </a:endParaRPr>
            </a:p>
            <a:p>
              <a:pPr lvl="0" algn="just">
                <a:defRPr/>
              </a:pPr>
              <a:r>
                <a:rPr lang="ru-RU" dirty="0" smtClean="0">
                  <a:solidFill>
                    <a:srgbClr val="003F7F"/>
                  </a:solidFill>
                </a:rPr>
                <a:t>подобряване </a:t>
              </a:r>
              <a:r>
                <a:rPr lang="ru-RU" dirty="0">
                  <a:solidFill>
                    <a:srgbClr val="003F7F"/>
                  </a:solidFill>
                </a:rPr>
                <a:t>на </a:t>
              </a:r>
              <a:r>
                <a:rPr lang="ru-RU" dirty="0" err="1">
                  <a:solidFill>
                    <a:srgbClr val="003F7F"/>
                  </a:solidFill>
                </a:rPr>
                <a:t>процеса</a:t>
              </a:r>
              <a:r>
                <a:rPr lang="ru-RU" dirty="0">
                  <a:solidFill>
                    <a:srgbClr val="003F7F"/>
                  </a:solidFill>
                </a:rPr>
                <a:t> по </a:t>
              </a:r>
              <a:endParaRPr lang="ru-RU" dirty="0" smtClean="0">
                <a:solidFill>
                  <a:srgbClr val="003F7F"/>
                </a:solidFill>
              </a:endParaRPr>
            </a:p>
            <a:p>
              <a:pPr lvl="0" algn="just">
                <a:defRPr/>
              </a:pPr>
              <a:r>
                <a:rPr lang="ru-RU" dirty="0" err="1" smtClean="0">
                  <a:solidFill>
                    <a:srgbClr val="003F7F"/>
                  </a:solidFill>
                </a:rPr>
                <a:t>изчисляване</a:t>
              </a:r>
              <a:r>
                <a:rPr lang="ru-RU" dirty="0" smtClean="0">
                  <a:solidFill>
                    <a:srgbClr val="003F7F"/>
                  </a:solidFill>
                </a:rPr>
                <a:t> </a:t>
              </a:r>
              <a:r>
                <a:rPr lang="ru-RU" dirty="0">
                  <a:solidFill>
                    <a:srgbClr val="003F7F"/>
                  </a:solidFill>
                </a:rPr>
                <a:t>на </a:t>
              </a:r>
              <a:r>
                <a:rPr lang="ru-RU" dirty="0" err="1">
                  <a:solidFill>
                    <a:srgbClr val="003F7F"/>
                  </a:solidFill>
                </a:rPr>
                <a:t>трансграничните</a:t>
              </a:r>
              <a:r>
                <a:rPr lang="ru-RU" dirty="0">
                  <a:solidFill>
                    <a:srgbClr val="003F7F"/>
                  </a:solidFill>
                </a:rPr>
                <a:t> </a:t>
              </a:r>
              <a:endParaRPr lang="ru-RU" dirty="0" smtClean="0">
                <a:solidFill>
                  <a:srgbClr val="003F7F"/>
                </a:solidFill>
              </a:endParaRPr>
            </a:p>
            <a:p>
              <a:pPr lvl="0" algn="just">
                <a:defRPr/>
              </a:pPr>
              <a:r>
                <a:rPr lang="ru-RU" dirty="0" err="1" smtClean="0">
                  <a:solidFill>
                    <a:srgbClr val="003F7F"/>
                  </a:solidFill>
                </a:rPr>
                <a:t>преносни</a:t>
              </a:r>
              <a:r>
                <a:rPr lang="ru-RU" dirty="0" smtClean="0">
                  <a:solidFill>
                    <a:srgbClr val="003F7F"/>
                  </a:solidFill>
                </a:rPr>
                <a:t> </a:t>
              </a:r>
              <a:r>
                <a:rPr lang="ru-RU" dirty="0">
                  <a:solidFill>
                    <a:srgbClr val="003F7F"/>
                  </a:solidFill>
                </a:rPr>
                <a:t>способности</a:t>
              </a:r>
              <a:r>
                <a:rPr lang="ru-RU" dirty="0" smtClean="0">
                  <a:solidFill>
                    <a:srgbClr val="003F7F"/>
                  </a:solidFill>
                </a:rPr>
                <a:t>.</a:t>
              </a:r>
            </a:p>
            <a:p>
              <a:pPr lvl="0" algn="just">
                <a:defRPr/>
              </a:pPr>
              <a:endParaRPr lang="ru-RU" dirty="0">
                <a:solidFill>
                  <a:srgbClr val="003F7F"/>
                </a:solidFill>
              </a:endParaRPr>
            </a:p>
            <a:p>
              <a:pPr lvl="0" algn="just">
                <a:defRPr/>
              </a:pPr>
              <a:endParaRPr lang="bg-BG" dirty="0">
                <a:solidFill>
                  <a:srgbClr val="003F7F"/>
                </a:solidFill>
              </a:endParaRPr>
            </a:p>
            <a:p>
              <a:pPr lvl="0" algn="just">
                <a:spcAft>
                  <a:spcPts val="600"/>
                </a:spcAft>
                <a:defRPr/>
              </a:pPr>
              <a:endParaRPr lang="bg-BG" dirty="0">
                <a:solidFill>
                  <a:srgbClr val="003F7F"/>
                </a:solidFill>
              </a:endParaRPr>
            </a:p>
          </p:txBody>
        </p:sp>
        <p:sp>
          <p:nvSpPr>
            <p:cNvPr id="9" name="Google Shape;8558;p65"/>
            <p:cNvSpPr/>
            <p:nvPr/>
          </p:nvSpPr>
          <p:spPr>
            <a:xfrm>
              <a:off x="3871550" y="118875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2" y="0"/>
                  </a:moveTo>
                  <a:cubicBezTo>
                    <a:pt x="1807" y="6"/>
                    <a:pt x="6" y="1801"/>
                    <a:pt x="0" y="4021"/>
                  </a:cubicBezTo>
                  <a:lnTo>
                    <a:pt x="0" y="24017"/>
                  </a:lnTo>
                  <a:cubicBezTo>
                    <a:pt x="20553" y="26066"/>
                    <a:pt x="36886" y="42675"/>
                    <a:pt x="38494" y="63359"/>
                  </a:cubicBezTo>
                  <a:lnTo>
                    <a:pt x="136260" y="63359"/>
                  </a:lnTo>
                  <a:cubicBezTo>
                    <a:pt x="138480" y="63354"/>
                    <a:pt x="140275" y="61552"/>
                    <a:pt x="140281" y="59338"/>
                  </a:cubicBezTo>
                  <a:lnTo>
                    <a:pt x="140281" y="4021"/>
                  </a:lnTo>
                  <a:cubicBezTo>
                    <a:pt x="140275" y="1801"/>
                    <a:pt x="138480" y="6"/>
                    <a:pt x="13626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3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r">
                <a:spcAft>
                  <a:spcPts val="600"/>
                </a:spcAft>
                <a:defRPr/>
              </a:pPr>
              <a:r>
                <a:rPr lang="ru-RU" dirty="0">
                  <a:solidFill>
                    <a:srgbClr val="003F7F"/>
                  </a:solidFill>
                </a:rPr>
                <a:t>Разработване на метод за </a:t>
              </a:r>
              <a:r>
                <a:rPr lang="ru-RU" dirty="0" err="1">
                  <a:solidFill>
                    <a:srgbClr val="003F7F"/>
                  </a:solidFill>
                </a:rPr>
                <a:t>поделяне</a:t>
              </a:r>
              <a:r>
                <a:rPr lang="ru-RU" dirty="0">
                  <a:solidFill>
                    <a:srgbClr val="003F7F"/>
                  </a:solidFill>
                </a:rPr>
                <a:t> на </a:t>
              </a:r>
              <a:r>
                <a:rPr lang="ru-RU" dirty="0" err="1">
                  <a:solidFill>
                    <a:srgbClr val="003F7F"/>
                  </a:solidFill>
                </a:rPr>
                <a:t>разходите</a:t>
              </a:r>
              <a:r>
                <a:rPr lang="ru-RU" dirty="0">
                  <a:solidFill>
                    <a:srgbClr val="003F7F"/>
                  </a:solidFill>
                </a:rPr>
                <a:t> между </a:t>
              </a:r>
              <a:r>
                <a:rPr lang="ru-RU" dirty="0" err="1" smtClean="0">
                  <a:solidFill>
                    <a:srgbClr val="003F7F"/>
                  </a:solidFill>
                </a:rPr>
                <a:t>операторите</a:t>
              </a:r>
              <a:endParaRPr lang="ru-RU" dirty="0" smtClean="0">
                <a:solidFill>
                  <a:srgbClr val="003F7F"/>
                </a:solidFill>
              </a:endParaRPr>
            </a:p>
            <a:p>
              <a:pPr lvl="0" algn="just">
                <a:spcAft>
                  <a:spcPts val="600"/>
                </a:spcAft>
                <a:defRPr/>
              </a:pPr>
              <a:endParaRPr lang="ru-RU" dirty="0">
                <a:solidFill>
                  <a:srgbClr val="003F7F"/>
                </a:solidFill>
              </a:endParaRPr>
            </a:p>
            <a:p>
              <a:pPr lvl="0" algn="just">
                <a:spcAft>
                  <a:spcPts val="600"/>
                </a:spcAft>
                <a:defRPr/>
              </a:pPr>
              <a:endParaRPr lang="ru-RU" dirty="0" smtClean="0">
                <a:solidFill>
                  <a:srgbClr val="003F7F"/>
                </a:solidFill>
              </a:endParaRPr>
            </a:p>
            <a:p>
              <a:pPr lvl="0" algn="just">
                <a:spcAft>
                  <a:spcPts val="600"/>
                </a:spcAft>
                <a:defRPr/>
              </a:pPr>
              <a:endParaRPr lang="ru-RU" dirty="0">
                <a:solidFill>
                  <a:srgbClr val="003F7F"/>
                </a:solidFill>
              </a:endParaRPr>
            </a:p>
            <a:p>
              <a:pPr lvl="0" algn="just">
                <a:spcAft>
                  <a:spcPts val="600"/>
                </a:spcAft>
                <a:defRPr/>
              </a:pPr>
              <a:endParaRPr lang="en-US" dirty="0">
                <a:solidFill>
                  <a:srgbClr val="003F7F"/>
                </a:solidFill>
              </a:endParaRPr>
            </a:p>
          </p:txBody>
        </p:sp>
        <p:sp>
          <p:nvSpPr>
            <p:cNvPr id="10" name="Google Shape;8559;p65"/>
            <p:cNvSpPr/>
            <p:nvPr/>
          </p:nvSpPr>
          <p:spPr>
            <a:xfrm>
              <a:off x="3871550" y="2945466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38494" y="1"/>
                  </a:moveTo>
                  <a:cubicBezTo>
                    <a:pt x="36886" y="20680"/>
                    <a:pt x="20553" y="37294"/>
                    <a:pt x="0" y="39343"/>
                  </a:cubicBezTo>
                  <a:lnTo>
                    <a:pt x="0" y="59339"/>
                  </a:lnTo>
                  <a:cubicBezTo>
                    <a:pt x="6" y="61559"/>
                    <a:pt x="1807" y="63354"/>
                    <a:pt x="4022" y="63360"/>
                  </a:cubicBezTo>
                  <a:lnTo>
                    <a:pt x="136260" y="63360"/>
                  </a:lnTo>
                  <a:cubicBezTo>
                    <a:pt x="138480" y="63354"/>
                    <a:pt x="140275" y="61559"/>
                    <a:pt x="140281" y="59339"/>
                  </a:cubicBezTo>
                  <a:lnTo>
                    <a:pt x="140281" y="4022"/>
                  </a:lnTo>
                  <a:cubicBezTo>
                    <a:pt x="140275" y="1808"/>
                    <a:pt x="138480" y="6"/>
                    <a:pt x="13626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3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630238" lvl="0" indent="-358775" algn="r" defTabSz="1346200">
                <a:tabLst>
                  <a:tab pos="4300538" algn="l"/>
                </a:tabLst>
                <a:defRPr/>
              </a:pPr>
              <a:r>
                <a:rPr lang="ru-RU" dirty="0">
                  <a:solidFill>
                    <a:srgbClr val="003F7F"/>
                  </a:solidFill>
                </a:rPr>
                <a:t>Дейностите </a:t>
              </a:r>
              <a:r>
                <a:rPr lang="ru-RU" dirty="0" err="1">
                  <a:solidFill>
                    <a:srgbClr val="003F7F"/>
                  </a:solidFill>
                </a:rPr>
                <a:t>са</a:t>
              </a:r>
              <a:r>
                <a:rPr lang="ru-RU" dirty="0">
                  <a:solidFill>
                    <a:srgbClr val="003F7F"/>
                  </a:solidFill>
                </a:rPr>
                <a:t> </a:t>
              </a:r>
              <a:r>
                <a:rPr lang="ru-RU" dirty="0" err="1">
                  <a:solidFill>
                    <a:srgbClr val="003F7F"/>
                  </a:solidFill>
                </a:rPr>
                <a:t>насочени</a:t>
              </a:r>
              <a:r>
                <a:rPr lang="ru-RU" dirty="0">
                  <a:solidFill>
                    <a:srgbClr val="003F7F"/>
                  </a:solidFill>
                </a:rPr>
                <a:t> към </a:t>
              </a:r>
              <a:endParaRPr lang="ru-RU" dirty="0" smtClean="0">
                <a:solidFill>
                  <a:srgbClr val="003F7F"/>
                </a:solidFill>
              </a:endParaRPr>
            </a:p>
            <a:p>
              <a:pPr marL="630238" lvl="0" indent="-358775" algn="r" defTabSz="1346200">
                <a:tabLst>
                  <a:tab pos="4300538" algn="l"/>
                </a:tabLst>
                <a:defRPr/>
              </a:pPr>
              <a:r>
                <a:rPr lang="ru-RU" dirty="0" err="1">
                  <a:solidFill>
                    <a:srgbClr val="003F7F"/>
                  </a:solidFill>
                </a:rPr>
                <a:t>у</a:t>
              </a:r>
              <a:r>
                <a:rPr lang="ru-RU" dirty="0" err="1" smtClean="0">
                  <a:solidFill>
                    <a:srgbClr val="003F7F"/>
                  </a:solidFill>
                </a:rPr>
                <a:t>лесняване</a:t>
              </a:r>
              <a:r>
                <a:rPr lang="ru-RU" dirty="0" smtClean="0">
                  <a:solidFill>
                    <a:srgbClr val="003F7F"/>
                  </a:solidFill>
                </a:rPr>
                <a:t> на </a:t>
              </a:r>
              <a:r>
                <a:rPr lang="ru-RU" dirty="0" err="1" smtClean="0">
                  <a:solidFill>
                    <a:srgbClr val="003F7F"/>
                  </a:solidFill>
                </a:rPr>
                <a:t>използването</a:t>
              </a:r>
              <a:r>
                <a:rPr lang="ru-RU" dirty="0" smtClean="0">
                  <a:solidFill>
                    <a:srgbClr val="003F7F"/>
                  </a:solidFill>
                </a:rPr>
                <a:t> </a:t>
              </a:r>
              <a:r>
                <a:rPr lang="ru-RU" dirty="0">
                  <a:solidFill>
                    <a:srgbClr val="003F7F"/>
                  </a:solidFill>
                </a:rPr>
                <a:t>на </a:t>
              </a:r>
              <a:endParaRPr lang="ru-RU" dirty="0" smtClean="0">
                <a:solidFill>
                  <a:srgbClr val="003F7F"/>
                </a:solidFill>
              </a:endParaRPr>
            </a:p>
            <a:p>
              <a:pPr marL="630238" lvl="0" indent="-358775" algn="r" defTabSz="1346200">
                <a:tabLst>
                  <a:tab pos="4300538" algn="l"/>
                </a:tabLst>
                <a:defRPr/>
              </a:pPr>
              <a:r>
                <a:rPr lang="ru-RU" dirty="0" err="1" smtClean="0">
                  <a:solidFill>
                    <a:srgbClr val="003F7F"/>
                  </a:solidFill>
                </a:rPr>
                <a:t>повече</a:t>
              </a:r>
              <a:r>
                <a:rPr lang="ru-RU" dirty="0" smtClean="0">
                  <a:solidFill>
                    <a:srgbClr val="003F7F"/>
                  </a:solidFill>
                </a:rPr>
                <a:t> </a:t>
              </a:r>
              <a:r>
                <a:rPr lang="ru-RU" dirty="0">
                  <a:solidFill>
                    <a:srgbClr val="003F7F"/>
                  </a:solidFill>
                </a:rPr>
                <a:t>електроенергия от ВЕИ, при </a:t>
              </a:r>
              <a:r>
                <a:rPr lang="ru-RU" dirty="0" err="1" smtClean="0">
                  <a:solidFill>
                    <a:srgbClr val="003F7F"/>
                  </a:solidFill>
                </a:rPr>
                <a:t>запазване</a:t>
              </a:r>
              <a:r>
                <a:rPr lang="ru-RU" dirty="0" smtClean="0">
                  <a:solidFill>
                    <a:srgbClr val="003F7F"/>
                  </a:solidFill>
                </a:rPr>
                <a:t> </a:t>
              </a:r>
              <a:r>
                <a:rPr lang="ru-RU" dirty="0">
                  <a:solidFill>
                    <a:srgbClr val="003F7F"/>
                  </a:solidFill>
                </a:rPr>
                <a:t>на </a:t>
              </a:r>
              <a:r>
                <a:rPr lang="ru-RU" dirty="0" err="1">
                  <a:solidFill>
                    <a:srgbClr val="003F7F"/>
                  </a:solidFill>
                </a:rPr>
                <a:t>сигурността</a:t>
              </a:r>
              <a:r>
                <a:rPr lang="ru-RU" dirty="0">
                  <a:solidFill>
                    <a:srgbClr val="003F7F"/>
                  </a:solidFill>
                </a:rPr>
                <a:t> в </a:t>
              </a:r>
              <a:r>
                <a:rPr lang="ru-RU" dirty="0" err="1">
                  <a:solidFill>
                    <a:srgbClr val="003F7F"/>
                  </a:solidFill>
                </a:rPr>
                <a:t>управлението</a:t>
              </a:r>
              <a:r>
                <a:rPr lang="ru-RU" dirty="0">
                  <a:solidFill>
                    <a:srgbClr val="003F7F"/>
                  </a:solidFill>
                </a:rPr>
                <a:t> на </a:t>
              </a:r>
              <a:r>
                <a:rPr lang="ru-RU" dirty="0" err="1">
                  <a:solidFill>
                    <a:srgbClr val="003F7F"/>
                  </a:solidFill>
                </a:rPr>
                <a:t>електроенергийните</a:t>
              </a:r>
              <a:r>
                <a:rPr lang="ru-RU" dirty="0">
                  <a:solidFill>
                    <a:srgbClr val="003F7F"/>
                  </a:solidFill>
                </a:rPr>
                <a:t> </a:t>
              </a:r>
              <a:r>
                <a:rPr lang="ru-RU" dirty="0" err="1">
                  <a:solidFill>
                    <a:srgbClr val="003F7F"/>
                  </a:solidFill>
                </a:rPr>
                <a:t>системи</a:t>
              </a:r>
              <a:r>
                <a:rPr lang="ru-RU" dirty="0">
                  <a:solidFill>
                    <a:srgbClr val="003F7F"/>
                  </a:solidFill>
                </a:rPr>
                <a:t> с </a:t>
              </a:r>
              <a:r>
                <a:rPr lang="ru-RU" dirty="0" err="1">
                  <a:solidFill>
                    <a:srgbClr val="003F7F"/>
                  </a:solidFill>
                </a:rPr>
                <a:t>наличните</a:t>
              </a:r>
              <a:r>
                <a:rPr lang="ru-RU" dirty="0">
                  <a:solidFill>
                    <a:srgbClr val="003F7F"/>
                  </a:solidFill>
                </a:rPr>
                <a:t> </a:t>
              </a:r>
              <a:r>
                <a:rPr lang="ru-RU" dirty="0" err="1">
                  <a:solidFill>
                    <a:srgbClr val="003F7F"/>
                  </a:solidFill>
                </a:rPr>
                <a:t>резервиращи</a:t>
              </a:r>
              <a:r>
                <a:rPr lang="ru-RU" dirty="0">
                  <a:solidFill>
                    <a:srgbClr val="003F7F"/>
                  </a:solidFill>
                </a:rPr>
                <a:t> </a:t>
              </a:r>
              <a:r>
                <a:rPr lang="ru-RU" dirty="0" smtClean="0">
                  <a:solidFill>
                    <a:srgbClr val="003F7F"/>
                  </a:solidFill>
                </a:rPr>
                <a:t>мощности</a:t>
              </a:r>
            </a:p>
            <a:p>
              <a:pPr marL="630238" lvl="0" indent="-358775" algn="r" defTabSz="1346200">
                <a:tabLst>
                  <a:tab pos="4300538" algn="l"/>
                </a:tabLst>
                <a:defRPr/>
              </a:pPr>
              <a:endParaRPr lang="bg-BG" dirty="0">
                <a:solidFill>
                  <a:srgbClr val="003F7F"/>
                </a:solidFill>
              </a:endParaRPr>
            </a:p>
          </p:txBody>
        </p:sp>
        <p:sp>
          <p:nvSpPr>
            <p:cNvPr id="11" name="Google Shape;8560;p65"/>
            <p:cNvSpPr/>
            <p:nvPr/>
          </p:nvSpPr>
          <p:spPr>
            <a:xfrm>
              <a:off x="2842425" y="1934600"/>
              <a:ext cx="1843850" cy="1843850"/>
            </a:xfrm>
            <a:custGeom>
              <a:avLst/>
              <a:gdLst/>
              <a:ahLst/>
              <a:cxnLst/>
              <a:rect l="l" t="t" r="r" b="b"/>
              <a:pathLst>
                <a:path w="73754" h="73754" extrusionOk="0">
                  <a:moveTo>
                    <a:pt x="36880" y="0"/>
                  </a:moveTo>
                  <a:cubicBezTo>
                    <a:pt x="36621" y="0"/>
                    <a:pt x="36362" y="6"/>
                    <a:pt x="36108" y="11"/>
                  </a:cubicBezTo>
                  <a:cubicBezTo>
                    <a:pt x="17253" y="397"/>
                    <a:pt x="1834" y="15011"/>
                    <a:pt x="154" y="33525"/>
                  </a:cubicBezTo>
                  <a:cubicBezTo>
                    <a:pt x="55" y="34627"/>
                    <a:pt x="0" y="35745"/>
                    <a:pt x="0" y="36874"/>
                  </a:cubicBezTo>
                  <a:cubicBezTo>
                    <a:pt x="0" y="38009"/>
                    <a:pt x="55" y="39122"/>
                    <a:pt x="154" y="40229"/>
                  </a:cubicBezTo>
                  <a:cubicBezTo>
                    <a:pt x="1834" y="58749"/>
                    <a:pt x="17253" y="73357"/>
                    <a:pt x="36108" y="73743"/>
                  </a:cubicBezTo>
                  <a:cubicBezTo>
                    <a:pt x="36362" y="73748"/>
                    <a:pt x="36621" y="73754"/>
                    <a:pt x="36880" y="73754"/>
                  </a:cubicBezTo>
                  <a:cubicBezTo>
                    <a:pt x="38312" y="73754"/>
                    <a:pt x="39744" y="73666"/>
                    <a:pt x="41165" y="73500"/>
                  </a:cubicBezTo>
                  <a:cubicBezTo>
                    <a:pt x="58391" y="71495"/>
                    <a:pt x="72030" y="57581"/>
                    <a:pt x="73600" y="40229"/>
                  </a:cubicBezTo>
                  <a:cubicBezTo>
                    <a:pt x="73699" y="39127"/>
                    <a:pt x="73754" y="38009"/>
                    <a:pt x="73754" y="36874"/>
                  </a:cubicBezTo>
                  <a:cubicBezTo>
                    <a:pt x="73754" y="35745"/>
                    <a:pt x="73699" y="34632"/>
                    <a:pt x="73600" y="33525"/>
                  </a:cubicBezTo>
                  <a:cubicBezTo>
                    <a:pt x="72024" y="16173"/>
                    <a:pt x="58391" y="2259"/>
                    <a:pt x="41165" y="254"/>
                  </a:cubicBezTo>
                  <a:cubicBezTo>
                    <a:pt x="39744" y="88"/>
                    <a:pt x="38312" y="0"/>
                    <a:pt x="3688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2576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762BAF2C-1911-4806-B806-965CCBD492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85" r="-1" b="66800"/>
          <a:stretch/>
        </p:blipFill>
        <p:spPr>
          <a:xfrm>
            <a:off x="4661612" y="2937748"/>
            <a:ext cx="2565366" cy="118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4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133" y="148171"/>
            <a:ext cx="9477374" cy="746488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/>
              <a:t/>
            </a:r>
            <a:br>
              <a:rPr lang="bg-BG" dirty="0"/>
            </a:br>
            <a:r>
              <a:rPr lang="en-US" sz="3100" dirty="0"/>
              <a:t>T-SENTINEL TOOLSET  </a:t>
            </a:r>
            <a:r>
              <a:rPr lang="en-US" sz="3100" dirty="0" smtClean="0"/>
              <a:t>– 2</a:t>
            </a:r>
            <a:r>
              <a:rPr lang="bg-BG" sz="3100" dirty="0" smtClean="0"/>
              <a:t/>
            </a:r>
            <a:br>
              <a:rPr lang="bg-BG" sz="3100" dirty="0" smtClean="0"/>
            </a:br>
            <a:r>
              <a:rPr lang="ru-RU" sz="3100" dirty="0"/>
              <a:t>Задачи на </a:t>
            </a:r>
            <a:r>
              <a:rPr lang="ru-RU" sz="3100" dirty="0" err="1"/>
              <a:t>платформата</a:t>
            </a:r>
            <a:r>
              <a:rPr lang="ru-RU" sz="3100" dirty="0"/>
              <a:t>:</a:t>
            </a:r>
            <a:br>
              <a:rPr lang="ru-RU" sz="3100" dirty="0"/>
            </a:br>
            <a:r>
              <a:rPr lang="en-US" sz="3100" dirty="0"/>
              <a:t/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AE3D-F830-42D2-B571-CADDB2F13764}" type="datetime3">
              <a:rPr lang="es-ES" smtClean="0"/>
              <a:t>22.12.21</a:t>
            </a:fld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452E-9901-467E-9A5A-C971F043CECF}" type="slidenum">
              <a:rPr lang="es-ES" smtClean="0"/>
              <a:t>17</a:t>
            </a:fld>
            <a:endParaRPr lang="es-E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Google Shape;1138;p61"/>
          <p:cNvSpPr/>
          <p:nvPr/>
        </p:nvSpPr>
        <p:spPr>
          <a:xfrm>
            <a:off x="966731" y="1389638"/>
            <a:ext cx="10951255" cy="1038503"/>
          </a:xfrm>
          <a:custGeom>
            <a:avLst/>
            <a:gdLst/>
            <a:ahLst/>
            <a:cxnLst/>
            <a:rect l="l" t="t" r="r" b="b"/>
            <a:pathLst>
              <a:path w="17328" h="2863" extrusionOk="0">
                <a:moveTo>
                  <a:pt x="1432" y="1"/>
                </a:moveTo>
                <a:cubicBezTo>
                  <a:pt x="641" y="1"/>
                  <a:pt x="1" y="641"/>
                  <a:pt x="2" y="1431"/>
                </a:cubicBezTo>
                <a:cubicBezTo>
                  <a:pt x="1" y="2222"/>
                  <a:pt x="641" y="2861"/>
                  <a:pt x="1432" y="2862"/>
                </a:cubicBezTo>
                <a:lnTo>
                  <a:pt x="15897" y="2862"/>
                </a:lnTo>
                <a:cubicBezTo>
                  <a:pt x="16687" y="2861"/>
                  <a:pt x="17327" y="2222"/>
                  <a:pt x="17327" y="1431"/>
                </a:cubicBezTo>
                <a:cubicBezTo>
                  <a:pt x="17327" y="641"/>
                  <a:pt x="16687" y="1"/>
                  <a:pt x="15897" y="1"/>
                </a:cubicBezTo>
                <a:close/>
              </a:path>
            </a:pathLst>
          </a:custGeom>
          <a:noFill/>
          <a:ln w="9525" cap="flat" cmpd="sng">
            <a:solidFill>
              <a:srgbClr val="003F7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bg-BG" dirty="0" smtClean="0"/>
              <a:t>                                </a:t>
            </a:r>
          </a:p>
          <a:p>
            <a:pPr lvl="0"/>
            <a:r>
              <a:rPr lang="bg-BG" sz="2200" dirty="0">
                <a:solidFill>
                  <a:srgbClr val="003F7F"/>
                </a:solidFill>
                <a:ea typeface="+mj-ea"/>
                <a:cs typeface="+mj-cs"/>
              </a:rPr>
              <a:t>	 </a:t>
            </a:r>
            <a:r>
              <a:rPr lang="bg-BG" sz="2200" dirty="0" smtClean="0">
                <a:solidFill>
                  <a:srgbClr val="003F7F"/>
                </a:solidFill>
                <a:ea typeface="+mj-ea"/>
                <a:cs typeface="+mj-cs"/>
              </a:rPr>
              <a:t>       </a:t>
            </a:r>
          </a:p>
          <a:p>
            <a:pPr marL="630238" lvl="0"/>
            <a:r>
              <a:rPr lang="ru-RU" sz="2000" dirty="0" smtClean="0">
                <a:solidFill>
                  <a:srgbClr val="003F7F"/>
                </a:solidFill>
                <a:ea typeface="+mj-ea"/>
                <a:cs typeface="+mj-cs"/>
              </a:rPr>
              <a:t>Инструмент </a:t>
            </a:r>
            <a:r>
              <a:rPr lang="ru-RU" sz="2000" dirty="0">
                <a:solidFill>
                  <a:srgbClr val="003F7F"/>
                </a:solidFill>
                <a:ea typeface="+mj-ea"/>
                <a:cs typeface="+mj-cs"/>
              </a:rPr>
              <a:t>за </a:t>
            </a:r>
            <a:r>
              <a:rPr lang="ru-RU" sz="2000" dirty="0" err="1">
                <a:solidFill>
                  <a:srgbClr val="003F7F"/>
                </a:solidFill>
                <a:ea typeface="+mj-ea"/>
                <a:cs typeface="+mj-cs"/>
              </a:rPr>
              <a:t>оптимизиране</a:t>
            </a:r>
            <a:r>
              <a:rPr lang="ru-RU" sz="2000" dirty="0">
                <a:solidFill>
                  <a:srgbClr val="003F7F"/>
                </a:solidFill>
                <a:ea typeface="+mj-ea"/>
                <a:cs typeface="+mj-cs"/>
              </a:rPr>
              <a:t> на </a:t>
            </a:r>
            <a:r>
              <a:rPr lang="ru-RU" sz="2000" dirty="0" err="1">
                <a:solidFill>
                  <a:srgbClr val="003F7F"/>
                </a:solidFill>
                <a:ea typeface="+mj-ea"/>
                <a:cs typeface="+mj-cs"/>
              </a:rPr>
              <a:t>управлението</a:t>
            </a:r>
            <a:r>
              <a:rPr lang="ru-RU" sz="2000" dirty="0">
                <a:solidFill>
                  <a:srgbClr val="003F7F"/>
                </a:solidFill>
                <a:ea typeface="+mj-ea"/>
                <a:cs typeface="+mj-cs"/>
              </a:rPr>
              <a:t> на ЕЕС и </a:t>
            </a:r>
            <a:r>
              <a:rPr lang="ru-RU" sz="2000" dirty="0" err="1">
                <a:solidFill>
                  <a:srgbClr val="003F7F"/>
                </a:solidFill>
                <a:ea typeface="+mj-ea"/>
                <a:cs typeface="+mj-cs"/>
              </a:rPr>
              <a:t>сигурността</a:t>
            </a:r>
            <a:r>
              <a:rPr lang="ru-RU" sz="2000" dirty="0">
                <a:solidFill>
                  <a:srgbClr val="003F7F"/>
                </a:solidFill>
                <a:ea typeface="+mj-ea"/>
                <a:cs typeface="+mj-cs"/>
              </a:rPr>
              <a:t>, чрез анализ на </a:t>
            </a:r>
            <a:r>
              <a:rPr lang="ru-RU" sz="2000" dirty="0" err="1">
                <a:solidFill>
                  <a:srgbClr val="003F7F"/>
                </a:solidFill>
                <a:ea typeface="+mj-ea"/>
                <a:cs typeface="+mj-cs"/>
              </a:rPr>
              <a:t>регионалната</a:t>
            </a:r>
            <a:r>
              <a:rPr lang="ru-RU" sz="2000" dirty="0">
                <a:solidFill>
                  <a:srgbClr val="003F7F"/>
                </a:solidFill>
                <a:ea typeface="+mj-ea"/>
                <a:cs typeface="+mj-cs"/>
              </a:rPr>
              <a:t> </a:t>
            </a:r>
            <a:r>
              <a:rPr lang="ru-RU" sz="2000" dirty="0" err="1">
                <a:solidFill>
                  <a:srgbClr val="003F7F"/>
                </a:solidFill>
                <a:ea typeface="+mj-ea"/>
                <a:cs typeface="+mj-cs"/>
              </a:rPr>
              <a:t>експлоатационна</a:t>
            </a:r>
            <a:r>
              <a:rPr lang="ru-RU" sz="2000" dirty="0">
                <a:solidFill>
                  <a:srgbClr val="003F7F"/>
                </a:solidFill>
                <a:ea typeface="+mj-ea"/>
                <a:cs typeface="+mj-cs"/>
              </a:rPr>
              <a:t> </a:t>
            </a:r>
            <a:r>
              <a:rPr lang="ru-RU" sz="2000" dirty="0" err="1">
                <a:solidFill>
                  <a:srgbClr val="003F7F"/>
                </a:solidFill>
                <a:ea typeface="+mj-ea"/>
                <a:cs typeface="+mj-cs"/>
              </a:rPr>
              <a:t>сигурност</a:t>
            </a:r>
            <a:endParaRPr lang="ru-RU" sz="2000" dirty="0">
              <a:solidFill>
                <a:srgbClr val="003F7F"/>
              </a:solidFill>
              <a:ea typeface="+mj-ea"/>
              <a:cs typeface="+mj-cs"/>
            </a:endParaRPr>
          </a:p>
          <a:p>
            <a:pPr marL="630238" lvl="0"/>
            <a:r>
              <a:rPr lang="bg-BG" sz="2000" dirty="0" smtClean="0">
                <a:solidFill>
                  <a:srgbClr val="003F7F"/>
                </a:solidFill>
                <a:ea typeface="+mj-ea"/>
                <a:cs typeface="+mj-cs"/>
              </a:rPr>
              <a:t> </a:t>
            </a:r>
            <a:r>
              <a:rPr lang="bg-BG" b="1" dirty="0">
                <a:solidFill>
                  <a:srgbClr val="003F7F"/>
                </a:solidFill>
                <a:latin typeface="Century Gothic" panose="020B0502020202020204" pitchFamily="34" charset="0"/>
                <a:ea typeface="+mj-ea"/>
                <a:cs typeface="+mj-cs"/>
              </a:rPr>
              <a:t/>
            </a:r>
            <a:br>
              <a:rPr lang="bg-BG" b="1" dirty="0">
                <a:solidFill>
                  <a:srgbClr val="003F7F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endParaRPr lang="bg-BG" b="1" dirty="0">
              <a:solidFill>
                <a:srgbClr val="003F7F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25" name="Picture 24" descr="Text&#10;&#10;Description automatically generated">
            <a:extLst>
              <a:ext uri="{FF2B5EF4-FFF2-40B4-BE49-F238E27FC236}">
                <a16:creationId xmlns:a16="http://schemas.microsoft.com/office/drawing/2014/main" id="{762BAF2C-1911-4806-B806-965CCBD492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85" r="-1" b="66800"/>
          <a:stretch/>
        </p:blipFill>
        <p:spPr>
          <a:xfrm>
            <a:off x="8784573" y="166393"/>
            <a:ext cx="2565366" cy="1182556"/>
          </a:xfrm>
          <a:prstGeom prst="rect">
            <a:avLst/>
          </a:prstGeom>
        </p:spPr>
      </p:pic>
      <p:sp>
        <p:nvSpPr>
          <p:cNvPr id="28" name="Google Shape;1138;p61"/>
          <p:cNvSpPr/>
          <p:nvPr/>
        </p:nvSpPr>
        <p:spPr>
          <a:xfrm>
            <a:off x="877331" y="2646204"/>
            <a:ext cx="11022746" cy="1038503"/>
          </a:xfrm>
          <a:custGeom>
            <a:avLst/>
            <a:gdLst/>
            <a:ahLst/>
            <a:cxnLst/>
            <a:rect l="l" t="t" r="r" b="b"/>
            <a:pathLst>
              <a:path w="17328" h="2863" extrusionOk="0">
                <a:moveTo>
                  <a:pt x="1432" y="1"/>
                </a:moveTo>
                <a:cubicBezTo>
                  <a:pt x="641" y="1"/>
                  <a:pt x="1" y="641"/>
                  <a:pt x="2" y="1431"/>
                </a:cubicBezTo>
                <a:cubicBezTo>
                  <a:pt x="1" y="2222"/>
                  <a:pt x="641" y="2861"/>
                  <a:pt x="1432" y="2862"/>
                </a:cubicBezTo>
                <a:lnTo>
                  <a:pt x="15897" y="2862"/>
                </a:lnTo>
                <a:cubicBezTo>
                  <a:pt x="16687" y="2861"/>
                  <a:pt x="17327" y="2222"/>
                  <a:pt x="17327" y="1431"/>
                </a:cubicBezTo>
                <a:cubicBezTo>
                  <a:pt x="17327" y="641"/>
                  <a:pt x="16687" y="1"/>
                  <a:pt x="15897" y="1"/>
                </a:cubicBezTo>
                <a:close/>
              </a:path>
            </a:pathLst>
          </a:custGeom>
          <a:noFill/>
          <a:ln w="9525" cap="flat" cmpd="sng">
            <a:solidFill>
              <a:srgbClr val="2576BD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bg-BG" dirty="0" smtClean="0"/>
              <a:t>                                </a:t>
            </a:r>
          </a:p>
          <a:p>
            <a:pPr lvl="0"/>
            <a:r>
              <a:rPr lang="bg-BG" sz="2200" dirty="0">
                <a:solidFill>
                  <a:srgbClr val="003F7F"/>
                </a:solidFill>
                <a:ea typeface="+mj-ea"/>
                <a:cs typeface="+mj-cs"/>
              </a:rPr>
              <a:t>	 </a:t>
            </a:r>
            <a:r>
              <a:rPr lang="bg-BG" sz="2200" dirty="0" smtClean="0">
                <a:solidFill>
                  <a:srgbClr val="003F7F"/>
                </a:solidFill>
                <a:ea typeface="+mj-ea"/>
                <a:cs typeface="+mj-cs"/>
              </a:rPr>
              <a:t>       </a:t>
            </a:r>
          </a:p>
          <a:p>
            <a:pPr marL="715963" lvl="0"/>
            <a:r>
              <a:rPr lang="ru-RU" sz="1900" dirty="0" smtClean="0">
                <a:solidFill>
                  <a:srgbClr val="003F7F"/>
                </a:solidFill>
                <a:ea typeface="+mj-ea"/>
                <a:cs typeface="+mj-cs"/>
              </a:rPr>
              <a:t>Разработване </a:t>
            </a:r>
            <a:r>
              <a:rPr lang="ru-RU" sz="1900" dirty="0">
                <a:solidFill>
                  <a:srgbClr val="003F7F"/>
                </a:solidFill>
                <a:ea typeface="+mj-ea"/>
                <a:cs typeface="+mj-cs"/>
              </a:rPr>
              <a:t>на </a:t>
            </a:r>
            <a:r>
              <a:rPr lang="ru-RU" sz="1900" dirty="0" err="1">
                <a:solidFill>
                  <a:srgbClr val="003F7F"/>
                </a:solidFill>
                <a:ea typeface="+mj-ea"/>
                <a:cs typeface="+mj-cs"/>
              </a:rPr>
              <a:t>аналитична</a:t>
            </a:r>
            <a:r>
              <a:rPr lang="ru-RU" sz="1900" dirty="0">
                <a:solidFill>
                  <a:srgbClr val="003F7F"/>
                </a:solidFill>
                <a:ea typeface="+mj-ea"/>
                <a:cs typeface="+mj-cs"/>
              </a:rPr>
              <a:t> концепция за </a:t>
            </a:r>
            <a:r>
              <a:rPr lang="ru-RU" sz="1900" dirty="0" err="1">
                <a:solidFill>
                  <a:srgbClr val="003F7F"/>
                </a:solidFill>
                <a:ea typeface="+mj-ea"/>
                <a:cs typeface="+mj-cs"/>
              </a:rPr>
              <a:t>координиране</a:t>
            </a:r>
            <a:r>
              <a:rPr lang="ru-RU" sz="1900" dirty="0">
                <a:solidFill>
                  <a:srgbClr val="003F7F"/>
                </a:solidFill>
                <a:ea typeface="+mj-ea"/>
                <a:cs typeface="+mj-cs"/>
              </a:rPr>
              <a:t> на </a:t>
            </a:r>
            <a:r>
              <a:rPr lang="ru-RU" sz="1900" dirty="0" err="1">
                <a:solidFill>
                  <a:srgbClr val="003F7F"/>
                </a:solidFill>
                <a:ea typeface="+mj-ea"/>
                <a:cs typeface="+mj-cs"/>
              </a:rPr>
              <a:t>дейността</a:t>
            </a:r>
            <a:r>
              <a:rPr lang="ru-RU" sz="1900" dirty="0">
                <a:solidFill>
                  <a:srgbClr val="003F7F"/>
                </a:solidFill>
                <a:ea typeface="+mj-ea"/>
                <a:cs typeface="+mj-cs"/>
              </a:rPr>
              <a:t> на </a:t>
            </a:r>
            <a:r>
              <a:rPr lang="ru-RU" sz="1900" dirty="0" err="1">
                <a:solidFill>
                  <a:srgbClr val="003F7F"/>
                </a:solidFill>
                <a:ea typeface="+mj-ea"/>
                <a:cs typeface="+mj-cs"/>
              </a:rPr>
              <a:t>преносните</a:t>
            </a:r>
            <a:r>
              <a:rPr lang="ru-RU" sz="1900" dirty="0">
                <a:solidFill>
                  <a:srgbClr val="003F7F"/>
                </a:solidFill>
                <a:ea typeface="+mj-ea"/>
                <a:cs typeface="+mj-cs"/>
              </a:rPr>
              <a:t> </a:t>
            </a:r>
            <a:r>
              <a:rPr lang="ru-RU" sz="1900" dirty="0" err="1">
                <a:solidFill>
                  <a:srgbClr val="003F7F"/>
                </a:solidFill>
                <a:ea typeface="+mj-ea"/>
                <a:cs typeface="+mj-cs"/>
              </a:rPr>
              <a:t>оператори</a:t>
            </a:r>
            <a:r>
              <a:rPr lang="ru-RU" sz="1900" dirty="0">
                <a:solidFill>
                  <a:srgbClr val="003F7F"/>
                </a:solidFill>
                <a:ea typeface="+mj-ea"/>
                <a:cs typeface="+mj-cs"/>
              </a:rPr>
              <a:t>, </a:t>
            </a:r>
            <a:r>
              <a:rPr lang="ru-RU" sz="1900" dirty="0" err="1">
                <a:solidFill>
                  <a:srgbClr val="003F7F"/>
                </a:solidFill>
                <a:ea typeface="+mj-ea"/>
                <a:cs typeface="+mj-cs"/>
              </a:rPr>
              <a:t>свързана</a:t>
            </a:r>
            <a:r>
              <a:rPr lang="ru-RU" sz="1900" dirty="0">
                <a:solidFill>
                  <a:srgbClr val="003F7F"/>
                </a:solidFill>
                <a:ea typeface="+mj-ea"/>
                <a:cs typeface="+mj-cs"/>
              </a:rPr>
              <a:t> с </a:t>
            </a:r>
            <a:r>
              <a:rPr lang="ru-RU" sz="1900" dirty="0" err="1">
                <a:solidFill>
                  <a:srgbClr val="003F7F"/>
                </a:solidFill>
                <a:ea typeface="+mj-ea"/>
                <a:cs typeface="+mj-cs"/>
              </a:rPr>
              <a:t>повторното</a:t>
            </a:r>
            <a:r>
              <a:rPr lang="ru-RU" sz="1900" dirty="0">
                <a:solidFill>
                  <a:srgbClr val="003F7F"/>
                </a:solidFill>
                <a:ea typeface="+mj-ea"/>
                <a:cs typeface="+mj-cs"/>
              </a:rPr>
              <a:t> </a:t>
            </a:r>
            <a:r>
              <a:rPr lang="ru-RU" sz="1900" dirty="0" err="1">
                <a:solidFill>
                  <a:srgbClr val="003F7F"/>
                </a:solidFill>
                <a:ea typeface="+mj-ea"/>
                <a:cs typeface="+mj-cs"/>
              </a:rPr>
              <a:t>диспечиране</a:t>
            </a:r>
            <a:r>
              <a:rPr lang="ru-RU" sz="1900" dirty="0">
                <a:solidFill>
                  <a:srgbClr val="003F7F"/>
                </a:solidFill>
                <a:ea typeface="+mj-ea"/>
                <a:cs typeface="+mj-cs"/>
              </a:rPr>
              <a:t> и </a:t>
            </a:r>
            <a:r>
              <a:rPr lang="ru-RU" sz="1900" dirty="0" err="1">
                <a:solidFill>
                  <a:srgbClr val="003F7F"/>
                </a:solidFill>
                <a:ea typeface="+mj-ea"/>
                <a:cs typeface="+mj-cs"/>
              </a:rPr>
              <a:t>насрещна</a:t>
            </a:r>
            <a:r>
              <a:rPr lang="ru-RU" sz="1900" dirty="0">
                <a:solidFill>
                  <a:srgbClr val="003F7F"/>
                </a:solidFill>
                <a:ea typeface="+mj-ea"/>
                <a:cs typeface="+mj-cs"/>
              </a:rPr>
              <a:t> търговия, </a:t>
            </a:r>
            <a:r>
              <a:rPr lang="ru-RU" sz="1900" dirty="0" err="1">
                <a:solidFill>
                  <a:srgbClr val="003F7F"/>
                </a:solidFill>
                <a:ea typeface="+mj-ea"/>
                <a:cs typeface="+mj-cs"/>
              </a:rPr>
              <a:t>както</a:t>
            </a:r>
            <a:r>
              <a:rPr lang="ru-RU" sz="1900" dirty="0">
                <a:solidFill>
                  <a:srgbClr val="003F7F"/>
                </a:solidFill>
                <a:ea typeface="+mj-ea"/>
                <a:cs typeface="+mj-cs"/>
              </a:rPr>
              <a:t> и </a:t>
            </a:r>
            <a:r>
              <a:rPr lang="ru-RU" sz="1900" dirty="0" err="1">
                <a:solidFill>
                  <a:srgbClr val="003F7F"/>
                </a:solidFill>
                <a:ea typeface="+mj-ea"/>
                <a:cs typeface="+mj-cs"/>
              </a:rPr>
              <a:t>прилагането</a:t>
            </a:r>
            <a:r>
              <a:rPr lang="ru-RU" sz="1900" dirty="0">
                <a:solidFill>
                  <a:srgbClr val="003F7F"/>
                </a:solidFill>
                <a:ea typeface="+mj-ea"/>
                <a:cs typeface="+mj-cs"/>
              </a:rPr>
              <a:t> на </a:t>
            </a:r>
            <a:r>
              <a:rPr lang="ru-RU" sz="1900" dirty="0" err="1">
                <a:solidFill>
                  <a:srgbClr val="003F7F"/>
                </a:solidFill>
                <a:ea typeface="+mj-ea"/>
                <a:cs typeface="+mj-cs"/>
              </a:rPr>
              <a:t>коригиращи</a:t>
            </a:r>
            <a:r>
              <a:rPr lang="ru-RU" sz="1900" dirty="0">
                <a:solidFill>
                  <a:srgbClr val="003F7F"/>
                </a:solidFill>
                <a:ea typeface="+mj-ea"/>
                <a:cs typeface="+mj-cs"/>
              </a:rPr>
              <a:t> действия в региона (</a:t>
            </a:r>
            <a:r>
              <a:rPr lang="ru-RU" sz="1900" dirty="0" err="1">
                <a:solidFill>
                  <a:srgbClr val="003F7F"/>
                </a:solidFill>
                <a:ea typeface="+mj-ea"/>
                <a:cs typeface="+mj-cs"/>
              </a:rPr>
              <a:t>remedial</a:t>
            </a:r>
            <a:r>
              <a:rPr lang="ru-RU" sz="1900" dirty="0">
                <a:solidFill>
                  <a:srgbClr val="003F7F"/>
                </a:solidFill>
                <a:ea typeface="+mj-ea"/>
                <a:cs typeface="+mj-cs"/>
              </a:rPr>
              <a:t> </a:t>
            </a:r>
            <a:r>
              <a:rPr lang="ru-RU" sz="1900" dirty="0" err="1">
                <a:solidFill>
                  <a:srgbClr val="003F7F"/>
                </a:solidFill>
                <a:ea typeface="+mj-ea"/>
                <a:cs typeface="+mj-cs"/>
              </a:rPr>
              <a:t>actions</a:t>
            </a:r>
            <a:r>
              <a:rPr lang="ru-RU" sz="1900" dirty="0">
                <a:solidFill>
                  <a:srgbClr val="003F7F"/>
                </a:solidFill>
                <a:ea typeface="+mj-ea"/>
                <a:cs typeface="+mj-cs"/>
              </a:rPr>
              <a:t>) при </a:t>
            </a:r>
            <a:r>
              <a:rPr lang="ru-RU" sz="1900" dirty="0" err="1">
                <a:solidFill>
                  <a:srgbClr val="003F7F"/>
                </a:solidFill>
                <a:ea typeface="+mj-ea"/>
                <a:cs typeface="+mj-cs"/>
              </a:rPr>
              <a:t>изчисляването</a:t>
            </a:r>
            <a:r>
              <a:rPr lang="ru-RU" sz="1900" dirty="0">
                <a:solidFill>
                  <a:srgbClr val="003F7F"/>
                </a:solidFill>
                <a:ea typeface="+mj-ea"/>
                <a:cs typeface="+mj-cs"/>
              </a:rPr>
              <a:t> на </a:t>
            </a:r>
            <a:r>
              <a:rPr lang="ru-RU" sz="1900" dirty="0" err="1">
                <a:solidFill>
                  <a:srgbClr val="003F7F"/>
                </a:solidFill>
                <a:ea typeface="+mj-ea"/>
                <a:cs typeface="+mj-cs"/>
              </a:rPr>
              <a:t>преносната</a:t>
            </a:r>
            <a:r>
              <a:rPr lang="ru-RU" sz="1900" dirty="0">
                <a:solidFill>
                  <a:srgbClr val="003F7F"/>
                </a:solidFill>
                <a:ea typeface="+mj-ea"/>
                <a:cs typeface="+mj-cs"/>
              </a:rPr>
              <a:t> </a:t>
            </a:r>
            <a:r>
              <a:rPr lang="ru-RU" sz="1900" dirty="0" smtClean="0">
                <a:solidFill>
                  <a:srgbClr val="003F7F"/>
                </a:solidFill>
                <a:ea typeface="+mj-ea"/>
                <a:cs typeface="+mj-cs"/>
              </a:rPr>
              <a:t>способност</a:t>
            </a:r>
          </a:p>
          <a:p>
            <a:pPr marL="1162050" lvl="0"/>
            <a:r>
              <a:rPr lang="bg-BG" dirty="0" smtClean="0">
                <a:solidFill>
                  <a:srgbClr val="003F7F"/>
                </a:solidFill>
                <a:ea typeface="+mj-ea"/>
                <a:cs typeface="+mj-cs"/>
              </a:rPr>
              <a:t> </a:t>
            </a:r>
            <a:r>
              <a:rPr lang="bg-BG" b="1" dirty="0">
                <a:solidFill>
                  <a:srgbClr val="003F7F"/>
                </a:solidFill>
                <a:latin typeface="Century Gothic" panose="020B0502020202020204" pitchFamily="34" charset="0"/>
                <a:ea typeface="+mj-ea"/>
                <a:cs typeface="+mj-cs"/>
              </a:rPr>
              <a:t/>
            </a:r>
            <a:br>
              <a:rPr lang="bg-BG" b="1" dirty="0">
                <a:solidFill>
                  <a:srgbClr val="003F7F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endParaRPr lang="bg-BG" b="1" dirty="0">
              <a:solidFill>
                <a:srgbClr val="003F7F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29" name="Google Shape;1138;p61"/>
          <p:cNvSpPr/>
          <p:nvPr/>
        </p:nvSpPr>
        <p:spPr>
          <a:xfrm>
            <a:off x="859421" y="3784695"/>
            <a:ext cx="11040655" cy="1038503"/>
          </a:xfrm>
          <a:custGeom>
            <a:avLst/>
            <a:gdLst/>
            <a:ahLst/>
            <a:cxnLst/>
            <a:rect l="l" t="t" r="r" b="b"/>
            <a:pathLst>
              <a:path w="17328" h="2863" extrusionOk="0">
                <a:moveTo>
                  <a:pt x="1432" y="1"/>
                </a:moveTo>
                <a:cubicBezTo>
                  <a:pt x="641" y="1"/>
                  <a:pt x="1" y="641"/>
                  <a:pt x="2" y="1431"/>
                </a:cubicBezTo>
                <a:cubicBezTo>
                  <a:pt x="1" y="2222"/>
                  <a:pt x="641" y="2861"/>
                  <a:pt x="1432" y="2862"/>
                </a:cubicBezTo>
                <a:lnTo>
                  <a:pt x="15897" y="2862"/>
                </a:lnTo>
                <a:cubicBezTo>
                  <a:pt x="16687" y="2861"/>
                  <a:pt x="17327" y="2222"/>
                  <a:pt x="17327" y="1431"/>
                </a:cubicBezTo>
                <a:cubicBezTo>
                  <a:pt x="17327" y="641"/>
                  <a:pt x="16687" y="1"/>
                  <a:pt x="15897" y="1"/>
                </a:cubicBezTo>
                <a:close/>
              </a:path>
            </a:pathLst>
          </a:custGeom>
          <a:noFill/>
          <a:ln w="9525" cap="flat" cmpd="sng">
            <a:solidFill>
              <a:srgbClr val="C8C92D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bg-BG" dirty="0" smtClean="0"/>
              <a:t>                                </a:t>
            </a:r>
          </a:p>
          <a:p>
            <a:pPr lvl="0"/>
            <a:r>
              <a:rPr lang="bg-BG" sz="2200" dirty="0">
                <a:solidFill>
                  <a:srgbClr val="003F7F"/>
                </a:solidFill>
                <a:ea typeface="+mj-ea"/>
                <a:cs typeface="+mj-cs"/>
              </a:rPr>
              <a:t>	 </a:t>
            </a:r>
            <a:r>
              <a:rPr lang="bg-BG" sz="2200" dirty="0" smtClean="0">
                <a:solidFill>
                  <a:srgbClr val="003F7F"/>
                </a:solidFill>
                <a:ea typeface="+mj-ea"/>
                <a:cs typeface="+mj-cs"/>
              </a:rPr>
              <a:t>       </a:t>
            </a:r>
          </a:p>
          <a:p>
            <a:pPr marL="901700" lvl="0"/>
            <a:r>
              <a:rPr lang="ru-RU" sz="2000" dirty="0" smtClean="0">
                <a:solidFill>
                  <a:srgbClr val="003F7F"/>
                </a:solidFill>
                <a:ea typeface="+mj-ea"/>
                <a:cs typeface="+mj-cs"/>
              </a:rPr>
              <a:t>Разработване </a:t>
            </a:r>
            <a:r>
              <a:rPr lang="ru-RU" sz="2000" dirty="0">
                <a:solidFill>
                  <a:srgbClr val="003F7F"/>
                </a:solidFill>
                <a:ea typeface="+mj-ea"/>
                <a:cs typeface="+mj-cs"/>
              </a:rPr>
              <a:t>на методология за прозрачно </a:t>
            </a:r>
            <a:r>
              <a:rPr lang="ru-RU" sz="2000" dirty="0" err="1">
                <a:solidFill>
                  <a:srgbClr val="003F7F"/>
                </a:solidFill>
                <a:ea typeface="+mj-ea"/>
                <a:cs typeface="+mj-cs"/>
              </a:rPr>
              <a:t>разпределение</a:t>
            </a:r>
            <a:r>
              <a:rPr lang="ru-RU" sz="2000" dirty="0">
                <a:solidFill>
                  <a:srgbClr val="003F7F"/>
                </a:solidFill>
                <a:ea typeface="+mj-ea"/>
                <a:cs typeface="+mj-cs"/>
              </a:rPr>
              <a:t> на </a:t>
            </a:r>
            <a:r>
              <a:rPr lang="ru-RU" sz="2000" dirty="0" err="1">
                <a:solidFill>
                  <a:srgbClr val="003F7F"/>
                </a:solidFill>
                <a:ea typeface="+mj-ea"/>
                <a:cs typeface="+mj-cs"/>
              </a:rPr>
              <a:t>отговорността</a:t>
            </a:r>
            <a:r>
              <a:rPr lang="ru-RU" sz="2000" dirty="0">
                <a:solidFill>
                  <a:srgbClr val="003F7F"/>
                </a:solidFill>
                <a:ea typeface="+mj-ea"/>
                <a:cs typeface="+mj-cs"/>
              </a:rPr>
              <a:t> и </a:t>
            </a:r>
            <a:r>
              <a:rPr lang="ru-RU" sz="2000" dirty="0" err="1">
                <a:solidFill>
                  <a:srgbClr val="003F7F"/>
                </a:solidFill>
                <a:ea typeface="+mj-ea"/>
                <a:cs typeface="+mj-cs"/>
              </a:rPr>
              <a:t>дейностите</a:t>
            </a:r>
            <a:r>
              <a:rPr lang="ru-RU" sz="2000" dirty="0">
                <a:solidFill>
                  <a:srgbClr val="003F7F"/>
                </a:solidFill>
                <a:ea typeface="+mj-ea"/>
                <a:cs typeface="+mj-cs"/>
              </a:rPr>
              <a:t> по ре-</a:t>
            </a:r>
            <a:r>
              <a:rPr lang="ru-RU" sz="2000" dirty="0" err="1">
                <a:solidFill>
                  <a:srgbClr val="003F7F"/>
                </a:solidFill>
                <a:ea typeface="+mj-ea"/>
                <a:cs typeface="+mj-cs"/>
              </a:rPr>
              <a:t>диспечиране</a:t>
            </a:r>
            <a:r>
              <a:rPr lang="ru-RU" sz="2000" dirty="0">
                <a:solidFill>
                  <a:srgbClr val="003F7F"/>
                </a:solidFill>
                <a:ea typeface="+mj-ea"/>
                <a:cs typeface="+mj-cs"/>
              </a:rPr>
              <a:t>, </a:t>
            </a:r>
            <a:r>
              <a:rPr lang="ru-RU" sz="2000" dirty="0" err="1">
                <a:solidFill>
                  <a:srgbClr val="003F7F"/>
                </a:solidFill>
                <a:ea typeface="+mj-ea"/>
                <a:cs typeface="+mj-cs"/>
              </a:rPr>
              <a:t>както</a:t>
            </a:r>
            <a:r>
              <a:rPr lang="ru-RU" sz="2000" dirty="0">
                <a:solidFill>
                  <a:srgbClr val="003F7F"/>
                </a:solidFill>
                <a:ea typeface="+mj-ea"/>
                <a:cs typeface="+mj-cs"/>
              </a:rPr>
              <a:t> и на </a:t>
            </a:r>
            <a:r>
              <a:rPr lang="ru-RU" sz="2000" dirty="0" err="1">
                <a:solidFill>
                  <a:srgbClr val="003F7F"/>
                </a:solidFill>
                <a:ea typeface="+mj-ea"/>
                <a:cs typeface="+mj-cs"/>
              </a:rPr>
              <a:t>разходите</a:t>
            </a:r>
            <a:r>
              <a:rPr lang="ru-RU" sz="2000" dirty="0">
                <a:solidFill>
                  <a:srgbClr val="003F7F"/>
                </a:solidFill>
                <a:ea typeface="+mj-ea"/>
                <a:cs typeface="+mj-cs"/>
              </a:rPr>
              <a:t> между операторите на </a:t>
            </a:r>
            <a:r>
              <a:rPr lang="ru-RU" sz="2000" dirty="0" err="1">
                <a:solidFill>
                  <a:srgbClr val="003F7F"/>
                </a:solidFill>
                <a:ea typeface="+mj-ea"/>
                <a:cs typeface="+mj-cs"/>
              </a:rPr>
              <a:t>преносни</a:t>
            </a:r>
            <a:r>
              <a:rPr lang="ru-RU" sz="2000" dirty="0">
                <a:solidFill>
                  <a:srgbClr val="003F7F"/>
                </a:solidFill>
                <a:ea typeface="+mj-ea"/>
                <a:cs typeface="+mj-cs"/>
              </a:rPr>
              <a:t> </a:t>
            </a:r>
            <a:r>
              <a:rPr lang="ru-RU" sz="2000" dirty="0" err="1">
                <a:solidFill>
                  <a:srgbClr val="003F7F"/>
                </a:solidFill>
                <a:ea typeface="+mj-ea"/>
                <a:cs typeface="+mj-cs"/>
              </a:rPr>
              <a:t>системи</a:t>
            </a:r>
            <a:r>
              <a:rPr lang="ru-RU" sz="2000" dirty="0">
                <a:solidFill>
                  <a:srgbClr val="003F7F"/>
                </a:solidFill>
                <a:ea typeface="+mj-ea"/>
                <a:cs typeface="+mj-cs"/>
              </a:rPr>
              <a:t>. </a:t>
            </a:r>
          </a:p>
          <a:p>
            <a:pPr lvl="0"/>
            <a:r>
              <a:rPr lang="bg-BG" sz="2200" dirty="0" smtClean="0">
                <a:solidFill>
                  <a:srgbClr val="003F7F"/>
                </a:solidFill>
                <a:ea typeface="+mj-ea"/>
                <a:cs typeface="+mj-cs"/>
              </a:rPr>
              <a:t> </a:t>
            </a:r>
            <a:r>
              <a:rPr lang="bg-BG" b="1" dirty="0">
                <a:solidFill>
                  <a:srgbClr val="003F7F"/>
                </a:solidFill>
                <a:latin typeface="Century Gothic" panose="020B0502020202020204" pitchFamily="34" charset="0"/>
                <a:ea typeface="+mj-ea"/>
                <a:cs typeface="+mj-cs"/>
              </a:rPr>
              <a:t/>
            </a:r>
            <a:br>
              <a:rPr lang="bg-BG" b="1" dirty="0">
                <a:solidFill>
                  <a:srgbClr val="003F7F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endParaRPr lang="bg-BG" b="1" dirty="0">
              <a:solidFill>
                <a:srgbClr val="003F7F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30" name="Google Shape;1138;p61"/>
          <p:cNvSpPr/>
          <p:nvPr/>
        </p:nvSpPr>
        <p:spPr>
          <a:xfrm>
            <a:off x="859422" y="5022175"/>
            <a:ext cx="11040655" cy="1038503"/>
          </a:xfrm>
          <a:custGeom>
            <a:avLst/>
            <a:gdLst/>
            <a:ahLst/>
            <a:cxnLst/>
            <a:rect l="l" t="t" r="r" b="b"/>
            <a:pathLst>
              <a:path w="17328" h="2863" extrusionOk="0">
                <a:moveTo>
                  <a:pt x="1432" y="1"/>
                </a:moveTo>
                <a:cubicBezTo>
                  <a:pt x="641" y="1"/>
                  <a:pt x="1" y="641"/>
                  <a:pt x="2" y="1431"/>
                </a:cubicBezTo>
                <a:cubicBezTo>
                  <a:pt x="1" y="2222"/>
                  <a:pt x="641" y="2861"/>
                  <a:pt x="1432" y="2862"/>
                </a:cubicBezTo>
                <a:lnTo>
                  <a:pt x="15897" y="2862"/>
                </a:lnTo>
                <a:cubicBezTo>
                  <a:pt x="16687" y="2861"/>
                  <a:pt x="17327" y="2222"/>
                  <a:pt x="17327" y="1431"/>
                </a:cubicBezTo>
                <a:cubicBezTo>
                  <a:pt x="17327" y="641"/>
                  <a:pt x="16687" y="1"/>
                  <a:pt x="15897" y="1"/>
                </a:cubicBezTo>
                <a:close/>
              </a:path>
            </a:pathLst>
          </a:custGeom>
          <a:noFill/>
          <a:ln w="9525" cap="flat" cmpd="sng">
            <a:solidFill>
              <a:srgbClr val="003F7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bg-BG" dirty="0" smtClean="0"/>
              <a:t>                                </a:t>
            </a:r>
          </a:p>
          <a:p>
            <a:pPr lvl="0"/>
            <a:r>
              <a:rPr lang="bg-BG" sz="2200" dirty="0">
                <a:solidFill>
                  <a:srgbClr val="003F7F"/>
                </a:solidFill>
                <a:ea typeface="+mj-ea"/>
                <a:cs typeface="+mj-cs"/>
              </a:rPr>
              <a:t>	 </a:t>
            </a:r>
            <a:r>
              <a:rPr lang="bg-BG" sz="2200" dirty="0" smtClean="0">
                <a:solidFill>
                  <a:srgbClr val="003F7F"/>
                </a:solidFill>
                <a:ea typeface="+mj-ea"/>
                <a:cs typeface="+mj-cs"/>
              </a:rPr>
              <a:t>       </a:t>
            </a:r>
          </a:p>
          <a:p>
            <a:pPr marL="811213" lvl="0"/>
            <a:r>
              <a:rPr lang="ru-RU" sz="2000" dirty="0">
                <a:solidFill>
                  <a:srgbClr val="003F7F"/>
                </a:solidFill>
                <a:ea typeface="+mj-ea"/>
                <a:cs typeface="+mj-cs"/>
              </a:rPr>
              <a:t>Разработване на </a:t>
            </a:r>
            <a:r>
              <a:rPr lang="ru-RU" sz="2000" dirty="0" err="1">
                <a:solidFill>
                  <a:srgbClr val="003F7F"/>
                </a:solidFill>
                <a:ea typeface="+mj-ea"/>
                <a:cs typeface="+mj-cs"/>
              </a:rPr>
              <a:t>иновативна</a:t>
            </a:r>
            <a:r>
              <a:rPr lang="ru-RU" sz="2000" dirty="0">
                <a:solidFill>
                  <a:srgbClr val="003F7F"/>
                </a:solidFill>
                <a:ea typeface="+mj-ea"/>
                <a:cs typeface="+mj-cs"/>
              </a:rPr>
              <a:t> концепция за </a:t>
            </a:r>
            <a:r>
              <a:rPr lang="ru-RU" sz="2000" dirty="0" err="1">
                <a:solidFill>
                  <a:srgbClr val="003F7F"/>
                </a:solidFill>
                <a:ea typeface="+mj-ea"/>
                <a:cs typeface="+mj-cs"/>
              </a:rPr>
              <a:t>определяне</a:t>
            </a:r>
            <a:r>
              <a:rPr lang="ru-RU" sz="2000" dirty="0">
                <a:solidFill>
                  <a:srgbClr val="003F7F"/>
                </a:solidFill>
                <a:ea typeface="+mj-ea"/>
                <a:cs typeface="+mj-cs"/>
              </a:rPr>
              <a:t> на резерва за </a:t>
            </a:r>
            <a:r>
              <a:rPr lang="ru-RU" sz="2000" dirty="0" err="1">
                <a:solidFill>
                  <a:srgbClr val="003F7F"/>
                </a:solidFill>
                <a:ea typeface="+mj-ea"/>
                <a:cs typeface="+mj-cs"/>
              </a:rPr>
              <a:t>надеждност</a:t>
            </a:r>
            <a:r>
              <a:rPr lang="ru-RU" sz="2000" dirty="0">
                <a:solidFill>
                  <a:srgbClr val="003F7F"/>
                </a:solidFill>
                <a:ea typeface="+mj-ea"/>
                <a:cs typeface="+mj-cs"/>
              </a:rPr>
              <a:t> (</a:t>
            </a:r>
            <a:r>
              <a:rPr lang="ru-RU" sz="2000" dirty="0" err="1">
                <a:solidFill>
                  <a:srgbClr val="003F7F"/>
                </a:solidFill>
                <a:ea typeface="+mj-ea"/>
                <a:cs typeface="+mj-cs"/>
              </a:rPr>
              <a:t>reliability</a:t>
            </a:r>
            <a:r>
              <a:rPr lang="ru-RU" sz="2000" dirty="0">
                <a:solidFill>
                  <a:srgbClr val="003F7F"/>
                </a:solidFill>
                <a:ea typeface="+mj-ea"/>
                <a:cs typeface="+mj-cs"/>
              </a:rPr>
              <a:t> </a:t>
            </a:r>
            <a:r>
              <a:rPr lang="ru-RU" sz="2000" dirty="0" err="1">
                <a:solidFill>
                  <a:srgbClr val="003F7F"/>
                </a:solidFill>
                <a:ea typeface="+mj-ea"/>
                <a:cs typeface="+mj-cs"/>
              </a:rPr>
              <a:t>margin</a:t>
            </a:r>
            <a:r>
              <a:rPr lang="ru-RU" sz="2000" dirty="0">
                <a:solidFill>
                  <a:srgbClr val="003F7F"/>
                </a:solidFill>
                <a:ea typeface="+mj-ea"/>
                <a:cs typeface="+mj-cs"/>
              </a:rPr>
              <a:t>), </a:t>
            </a:r>
            <a:r>
              <a:rPr lang="ru-RU" sz="2000" dirty="0" err="1">
                <a:solidFill>
                  <a:srgbClr val="003F7F"/>
                </a:solidFill>
                <a:ea typeface="+mj-ea"/>
                <a:cs typeface="+mj-cs"/>
              </a:rPr>
              <a:t>използвайки</a:t>
            </a:r>
            <a:r>
              <a:rPr lang="ru-RU" sz="2000" dirty="0">
                <a:solidFill>
                  <a:srgbClr val="003F7F"/>
                </a:solidFill>
                <a:ea typeface="+mj-ea"/>
                <a:cs typeface="+mj-cs"/>
              </a:rPr>
              <a:t> </a:t>
            </a:r>
            <a:r>
              <a:rPr lang="ru-RU" sz="2000" dirty="0" err="1">
                <a:solidFill>
                  <a:srgbClr val="003F7F"/>
                </a:solidFill>
                <a:ea typeface="+mj-ea"/>
                <a:cs typeface="+mj-cs"/>
              </a:rPr>
              <a:t>хибриден</a:t>
            </a:r>
            <a:r>
              <a:rPr lang="ru-RU" sz="2000" dirty="0">
                <a:solidFill>
                  <a:srgbClr val="003F7F"/>
                </a:solidFill>
                <a:ea typeface="+mj-ea"/>
                <a:cs typeface="+mj-cs"/>
              </a:rPr>
              <a:t> </a:t>
            </a:r>
            <a:r>
              <a:rPr lang="ru-RU" sz="2000" dirty="0" err="1">
                <a:solidFill>
                  <a:srgbClr val="003F7F"/>
                </a:solidFill>
                <a:ea typeface="+mj-ea"/>
                <a:cs typeface="+mj-cs"/>
              </a:rPr>
              <a:t>модел</a:t>
            </a:r>
            <a:r>
              <a:rPr lang="ru-RU" sz="2000" dirty="0">
                <a:solidFill>
                  <a:srgbClr val="003F7F"/>
                </a:solidFill>
                <a:ea typeface="+mj-ea"/>
                <a:cs typeface="+mj-cs"/>
              </a:rPr>
              <a:t> за </a:t>
            </a:r>
            <a:r>
              <a:rPr lang="ru-RU" sz="2000" dirty="0" err="1">
                <a:solidFill>
                  <a:srgbClr val="003F7F"/>
                </a:solidFill>
                <a:ea typeface="+mj-ea"/>
                <a:cs typeface="+mj-cs"/>
              </a:rPr>
              <a:t>определяне</a:t>
            </a:r>
            <a:r>
              <a:rPr lang="ru-RU" sz="2000" dirty="0">
                <a:solidFill>
                  <a:srgbClr val="003F7F"/>
                </a:solidFill>
                <a:ea typeface="+mj-ea"/>
                <a:cs typeface="+mj-cs"/>
              </a:rPr>
              <a:t> на резерва, </a:t>
            </a:r>
            <a:r>
              <a:rPr lang="ru-RU" sz="2000" dirty="0" err="1">
                <a:solidFill>
                  <a:srgbClr val="003F7F"/>
                </a:solidFill>
                <a:ea typeface="+mj-ea"/>
                <a:cs typeface="+mj-cs"/>
              </a:rPr>
              <a:t>базиран</a:t>
            </a:r>
            <a:r>
              <a:rPr lang="ru-RU" sz="2000" dirty="0">
                <a:solidFill>
                  <a:srgbClr val="003F7F"/>
                </a:solidFill>
                <a:ea typeface="+mj-ea"/>
                <a:cs typeface="+mj-cs"/>
              </a:rPr>
              <a:t> на метода </a:t>
            </a:r>
            <a:r>
              <a:rPr lang="ru-RU" sz="2000" dirty="0" err="1">
                <a:solidFill>
                  <a:srgbClr val="003F7F"/>
                </a:solidFill>
                <a:ea typeface="+mj-ea"/>
                <a:cs typeface="+mj-cs"/>
              </a:rPr>
              <a:t>потоци</a:t>
            </a:r>
            <a:r>
              <a:rPr lang="ru-RU" sz="2000" dirty="0">
                <a:solidFill>
                  <a:srgbClr val="003F7F"/>
                </a:solidFill>
                <a:ea typeface="+mj-ea"/>
                <a:cs typeface="+mj-cs"/>
              </a:rPr>
              <a:t> на </a:t>
            </a:r>
            <a:r>
              <a:rPr lang="ru-RU" sz="2000" dirty="0" err="1">
                <a:solidFill>
                  <a:srgbClr val="003F7F"/>
                </a:solidFill>
                <a:ea typeface="+mj-ea"/>
                <a:cs typeface="+mj-cs"/>
              </a:rPr>
              <a:t>мощност</a:t>
            </a:r>
            <a:r>
              <a:rPr lang="ru-RU" sz="2000" dirty="0">
                <a:solidFill>
                  <a:srgbClr val="003F7F"/>
                </a:solidFill>
                <a:ea typeface="+mj-ea"/>
                <a:cs typeface="+mj-cs"/>
              </a:rPr>
              <a:t> и на </a:t>
            </a:r>
            <a:r>
              <a:rPr lang="ru-RU" sz="2000" dirty="0" err="1">
                <a:solidFill>
                  <a:srgbClr val="003F7F"/>
                </a:solidFill>
                <a:ea typeface="+mj-ea"/>
                <a:cs typeface="+mj-cs"/>
              </a:rPr>
              <a:t>нетна</a:t>
            </a:r>
            <a:r>
              <a:rPr lang="ru-RU" sz="2000" dirty="0">
                <a:solidFill>
                  <a:srgbClr val="003F7F"/>
                </a:solidFill>
                <a:ea typeface="+mj-ea"/>
                <a:cs typeface="+mj-cs"/>
              </a:rPr>
              <a:t> </a:t>
            </a:r>
            <a:r>
              <a:rPr lang="ru-RU" sz="2000" dirty="0" err="1">
                <a:solidFill>
                  <a:srgbClr val="003F7F"/>
                </a:solidFill>
                <a:ea typeface="+mj-ea"/>
                <a:cs typeface="+mj-cs"/>
              </a:rPr>
              <a:t>преносна</a:t>
            </a:r>
            <a:r>
              <a:rPr lang="ru-RU" sz="2000" dirty="0">
                <a:solidFill>
                  <a:srgbClr val="003F7F"/>
                </a:solidFill>
                <a:ea typeface="+mj-ea"/>
                <a:cs typeface="+mj-cs"/>
              </a:rPr>
              <a:t> способност. </a:t>
            </a:r>
            <a:r>
              <a:rPr lang="bg-BG" sz="2000" dirty="0" smtClean="0">
                <a:solidFill>
                  <a:srgbClr val="003F7F"/>
                </a:solidFill>
                <a:ea typeface="+mj-ea"/>
                <a:cs typeface="+mj-cs"/>
              </a:rPr>
              <a:t> </a:t>
            </a:r>
          </a:p>
          <a:p>
            <a:pPr marL="1519238" lvl="0"/>
            <a:r>
              <a:rPr lang="bg-BG" b="1" dirty="0">
                <a:solidFill>
                  <a:srgbClr val="003F7F"/>
                </a:solidFill>
                <a:latin typeface="Century Gothic" panose="020B0502020202020204" pitchFamily="34" charset="0"/>
                <a:ea typeface="+mj-ea"/>
                <a:cs typeface="+mj-cs"/>
              </a:rPr>
              <a:t/>
            </a:r>
            <a:br>
              <a:rPr lang="bg-BG" b="1" dirty="0">
                <a:solidFill>
                  <a:srgbClr val="003F7F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endParaRPr lang="bg-BG" b="1" dirty="0">
              <a:solidFill>
                <a:srgbClr val="003F7F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32" name="Google Shape;1139;p61"/>
          <p:cNvSpPr/>
          <p:nvPr/>
        </p:nvSpPr>
        <p:spPr>
          <a:xfrm>
            <a:off x="994719" y="2840164"/>
            <a:ext cx="605481" cy="543720"/>
          </a:xfrm>
          <a:custGeom>
            <a:avLst/>
            <a:gdLst/>
            <a:ahLst/>
            <a:cxnLst/>
            <a:rect l="l" t="t" r="r" b="b"/>
            <a:pathLst>
              <a:path w="2664" h="2563" extrusionOk="0">
                <a:moveTo>
                  <a:pt x="1382" y="1"/>
                </a:moveTo>
                <a:cubicBezTo>
                  <a:pt x="864" y="1"/>
                  <a:pt x="398" y="313"/>
                  <a:pt x="199" y="792"/>
                </a:cubicBezTo>
                <a:cubicBezTo>
                  <a:pt x="0" y="1270"/>
                  <a:pt x="109" y="1821"/>
                  <a:pt x="476" y="2188"/>
                </a:cubicBezTo>
                <a:cubicBezTo>
                  <a:pt x="721" y="2433"/>
                  <a:pt x="1048" y="2563"/>
                  <a:pt x="1381" y="2563"/>
                </a:cubicBezTo>
                <a:cubicBezTo>
                  <a:pt x="1547" y="2563"/>
                  <a:pt x="1713" y="2531"/>
                  <a:pt x="1872" y="2465"/>
                </a:cubicBezTo>
                <a:cubicBezTo>
                  <a:pt x="2351" y="2268"/>
                  <a:pt x="2663" y="1800"/>
                  <a:pt x="2663" y="1282"/>
                </a:cubicBezTo>
                <a:cubicBezTo>
                  <a:pt x="2663" y="574"/>
                  <a:pt x="2090" y="1"/>
                  <a:pt x="1382" y="1"/>
                </a:cubicBezTo>
                <a:close/>
              </a:path>
            </a:pathLst>
          </a:custGeom>
          <a:noFill/>
          <a:ln w="9525" cap="flat" cmpd="sng">
            <a:solidFill>
              <a:srgbClr val="2576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bg-BG" sz="2200" dirty="0" smtClean="0">
                <a:solidFill>
                  <a:srgbClr val="003F7F"/>
                </a:solidFill>
                <a:ea typeface="+mj-ea"/>
                <a:cs typeface="+mj-cs"/>
              </a:rPr>
              <a:t>   2</a:t>
            </a:r>
            <a:endParaRPr sz="2200" dirty="0">
              <a:solidFill>
                <a:srgbClr val="003F7F"/>
              </a:solidFill>
              <a:ea typeface="+mj-ea"/>
              <a:cs typeface="+mj-cs"/>
            </a:endParaRPr>
          </a:p>
        </p:txBody>
      </p:sp>
      <p:sp>
        <p:nvSpPr>
          <p:cNvPr id="33" name="Google Shape;1139;p61"/>
          <p:cNvSpPr/>
          <p:nvPr/>
        </p:nvSpPr>
        <p:spPr>
          <a:xfrm>
            <a:off x="1056133" y="1637029"/>
            <a:ext cx="605481" cy="543720"/>
          </a:xfrm>
          <a:custGeom>
            <a:avLst/>
            <a:gdLst/>
            <a:ahLst/>
            <a:cxnLst/>
            <a:rect l="l" t="t" r="r" b="b"/>
            <a:pathLst>
              <a:path w="2664" h="2563" extrusionOk="0">
                <a:moveTo>
                  <a:pt x="1382" y="1"/>
                </a:moveTo>
                <a:cubicBezTo>
                  <a:pt x="864" y="1"/>
                  <a:pt x="398" y="313"/>
                  <a:pt x="199" y="792"/>
                </a:cubicBezTo>
                <a:cubicBezTo>
                  <a:pt x="0" y="1270"/>
                  <a:pt x="109" y="1821"/>
                  <a:pt x="476" y="2188"/>
                </a:cubicBezTo>
                <a:cubicBezTo>
                  <a:pt x="721" y="2433"/>
                  <a:pt x="1048" y="2563"/>
                  <a:pt x="1381" y="2563"/>
                </a:cubicBezTo>
                <a:cubicBezTo>
                  <a:pt x="1547" y="2563"/>
                  <a:pt x="1713" y="2531"/>
                  <a:pt x="1872" y="2465"/>
                </a:cubicBezTo>
                <a:cubicBezTo>
                  <a:pt x="2351" y="2268"/>
                  <a:pt x="2663" y="1800"/>
                  <a:pt x="2663" y="1282"/>
                </a:cubicBezTo>
                <a:cubicBezTo>
                  <a:pt x="2663" y="574"/>
                  <a:pt x="2090" y="1"/>
                  <a:pt x="1382" y="1"/>
                </a:cubicBezTo>
                <a:close/>
              </a:path>
            </a:pathLst>
          </a:custGeom>
          <a:noFill/>
          <a:ln w="9525" cap="flat" cmpd="sng">
            <a:solidFill>
              <a:srgbClr val="2576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bg-BG" sz="2200" dirty="0" smtClean="0">
                <a:solidFill>
                  <a:srgbClr val="003F7F"/>
                </a:solidFill>
                <a:ea typeface="+mj-ea"/>
                <a:cs typeface="+mj-cs"/>
              </a:rPr>
              <a:t>   1</a:t>
            </a:r>
            <a:endParaRPr sz="2200" dirty="0">
              <a:solidFill>
                <a:srgbClr val="003F7F"/>
              </a:solidFill>
              <a:ea typeface="+mj-ea"/>
              <a:cs typeface="+mj-cs"/>
            </a:endParaRPr>
          </a:p>
        </p:txBody>
      </p:sp>
      <p:sp>
        <p:nvSpPr>
          <p:cNvPr id="35" name="Google Shape;1139;p61"/>
          <p:cNvSpPr/>
          <p:nvPr/>
        </p:nvSpPr>
        <p:spPr>
          <a:xfrm>
            <a:off x="998330" y="5269566"/>
            <a:ext cx="605481" cy="543720"/>
          </a:xfrm>
          <a:custGeom>
            <a:avLst/>
            <a:gdLst/>
            <a:ahLst/>
            <a:cxnLst/>
            <a:rect l="l" t="t" r="r" b="b"/>
            <a:pathLst>
              <a:path w="2664" h="2563" extrusionOk="0">
                <a:moveTo>
                  <a:pt x="1382" y="1"/>
                </a:moveTo>
                <a:cubicBezTo>
                  <a:pt x="864" y="1"/>
                  <a:pt x="398" y="313"/>
                  <a:pt x="199" y="792"/>
                </a:cubicBezTo>
                <a:cubicBezTo>
                  <a:pt x="0" y="1270"/>
                  <a:pt x="109" y="1821"/>
                  <a:pt x="476" y="2188"/>
                </a:cubicBezTo>
                <a:cubicBezTo>
                  <a:pt x="721" y="2433"/>
                  <a:pt x="1048" y="2563"/>
                  <a:pt x="1381" y="2563"/>
                </a:cubicBezTo>
                <a:cubicBezTo>
                  <a:pt x="1547" y="2563"/>
                  <a:pt x="1713" y="2531"/>
                  <a:pt x="1872" y="2465"/>
                </a:cubicBezTo>
                <a:cubicBezTo>
                  <a:pt x="2351" y="2268"/>
                  <a:pt x="2663" y="1800"/>
                  <a:pt x="2663" y="1282"/>
                </a:cubicBezTo>
                <a:cubicBezTo>
                  <a:pt x="2663" y="574"/>
                  <a:pt x="2090" y="1"/>
                  <a:pt x="1382" y="1"/>
                </a:cubicBezTo>
                <a:close/>
              </a:path>
            </a:pathLst>
          </a:custGeom>
          <a:noFill/>
          <a:ln w="9525" cap="flat" cmpd="sng">
            <a:solidFill>
              <a:srgbClr val="2576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bg-BG" sz="2200" dirty="0" smtClean="0">
                <a:solidFill>
                  <a:srgbClr val="003F7F"/>
                </a:solidFill>
                <a:ea typeface="+mj-ea"/>
                <a:cs typeface="+mj-cs"/>
              </a:rPr>
              <a:t>   4</a:t>
            </a:r>
            <a:endParaRPr sz="2200" dirty="0">
              <a:solidFill>
                <a:srgbClr val="003F7F"/>
              </a:solidFill>
              <a:ea typeface="+mj-ea"/>
              <a:cs typeface="+mj-cs"/>
            </a:endParaRPr>
          </a:p>
        </p:txBody>
      </p:sp>
      <p:sp>
        <p:nvSpPr>
          <p:cNvPr id="36" name="Google Shape;1139;p61"/>
          <p:cNvSpPr/>
          <p:nvPr/>
        </p:nvSpPr>
        <p:spPr>
          <a:xfrm>
            <a:off x="966731" y="4027538"/>
            <a:ext cx="605481" cy="543720"/>
          </a:xfrm>
          <a:custGeom>
            <a:avLst/>
            <a:gdLst/>
            <a:ahLst/>
            <a:cxnLst/>
            <a:rect l="l" t="t" r="r" b="b"/>
            <a:pathLst>
              <a:path w="2664" h="2563" extrusionOk="0">
                <a:moveTo>
                  <a:pt x="1382" y="1"/>
                </a:moveTo>
                <a:cubicBezTo>
                  <a:pt x="864" y="1"/>
                  <a:pt x="398" y="313"/>
                  <a:pt x="199" y="792"/>
                </a:cubicBezTo>
                <a:cubicBezTo>
                  <a:pt x="0" y="1270"/>
                  <a:pt x="109" y="1821"/>
                  <a:pt x="476" y="2188"/>
                </a:cubicBezTo>
                <a:cubicBezTo>
                  <a:pt x="721" y="2433"/>
                  <a:pt x="1048" y="2563"/>
                  <a:pt x="1381" y="2563"/>
                </a:cubicBezTo>
                <a:cubicBezTo>
                  <a:pt x="1547" y="2563"/>
                  <a:pt x="1713" y="2531"/>
                  <a:pt x="1872" y="2465"/>
                </a:cubicBezTo>
                <a:cubicBezTo>
                  <a:pt x="2351" y="2268"/>
                  <a:pt x="2663" y="1800"/>
                  <a:pt x="2663" y="1282"/>
                </a:cubicBezTo>
                <a:cubicBezTo>
                  <a:pt x="2663" y="574"/>
                  <a:pt x="2090" y="1"/>
                  <a:pt x="1382" y="1"/>
                </a:cubicBezTo>
                <a:close/>
              </a:path>
            </a:pathLst>
          </a:custGeom>
          <a:noFill/>
          <a:ln w="9525" cap="flat" cmpd="sng">
            <a:solidFill>
              <a:srgbClr val="2576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bg-BG" sz="2200" dirty="0" smtClean="0">
                <a:solidFill>
                  <a:srgbClr val="003F7F"/>
                </a:solidFill>
                <a:ea typeface="+mj-ea"/>
                <a:cs typeface="+mj-cs"/>
              </a:rPr>
              <a:t>   3</a:t>
            </a:r>
            <a:endParaRPr sz="2200" dirty="0">
              <a:solidFill>
                <a:srgbClr val="003F7F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0903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38225" y="397237"/>
            <a:ext cx="9477374" cy="637813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T-SENTINEL TOOLSET  – 2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bg-BG" sz="3100" dirty="0"/>
              <a:t>Пет основни модула на платформата</a:t>
            </a:r>
            <a:r>
              <a:rPr lang="en-US" sz="3100" dirty="0"/>
              <a:t> </a:t>
            </a:r>
            <a:r>
              <a:rPr lang="bg-BG" sz="3100" dirty="0"/>
              <a:t/>
            </a:r>
            <a:br>
              <a:rPr lang="bg-BG" sz="3100" dirty="0"/>
            </a:br>
            <a:endParaRPr lang="bg-BG" sz="3100" dirty="0"/>
          </a:p>
        </p:txBody>
      </p:sp>
      <p:sp>
        <p:nvSpPr>
          <p:cNvPr id="14" name="Flowchart: Direct Access Storage 13"/>
          <p:cNvSpPr/>
          <p:nvPr/>
        </p:nvSpPr>
        <p:spPr>
          <a:xfrm rot="16200000">
            <a:off x="745371" y="2858345"/>
            <a:ext cx="1162595" cy="1148333"/>
          </a:xfrm>
          <a:prstGeom prst="flowChartMagneticDrum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-127515" y="1197734"/>
            <a:ext cx="2753491" cy="1718077"/>
          </a:xfrm>
          <a:prstGeom prst="rect">
            <a:avLst/>
          </a:prstGeom>
        </p:spPr>
        <p:txBody>
          <a:bodyPr vert="horz" lIns="46800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baseline="0">
                <a:solidFill>
                  <a:srgbClr val="003F7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bg-BG" sz="2000" b="1" dirty="0" smtClean="0">
                <a:latin typeface="+mn-lt"/>
              </a:rPr>
              <a:t>Модул за оценка на резерва за сигурност</a:t>
            </a:r>
          </a:p>
          <a:p>
            <a:r>
              <a:rPr lang="bg-BG" sz="2000" dirty="0" smtClean="0">
                <a:solidFill>
                  <a:srgbClr val="2576BD"/>
                </a:solidFill>
                <a:latin typeface="+mn-lt"/>
                <a:ea typeface="Calibri" panose="020F0502020204030204" pitchFamily="34" charset="0"/>
              </a:rPr>
              <a:t> (</a:t>
            </a:r>
            <a:r>
              <a:rPr lang="en-US" sz="2000" b="1" dirty="0" smtClean="0">
                <a:solidFill>
                  <a:srgbClr val="2576BD"/>
                </a:solidFill>
                <a:latin typeface="+mn-lt"/>
                <a:ea typeface="Calibri" panose="020F0502020204030204" pitchFamily="34" charset="0"/>
              </a:rPr>
              <a:t>RMA</a:t>
            </a:r>
            <a:r>
              <a:rPr lang="bg-BG" sz="2000" dirty="0" smtClean="0">
                <a:solidFill>
                  <a:srgbClr val="2576BD"/>
                </a:solidFill>
                <a:latin typeface="+mn-lt"/>
                <a:ea typeface="Calibri" panose="020F0502020204030204" pitchFamily="34" charset="0"/>
              </a:rPr>
              <a:t>-</a:t>
            </a:r>
            <a:r>
              <a:rPr lang="en-US" sz="2000" dirty="0" smtClean="0">
                <a:solidFill>
                  <a:srgbClr val="2576BD"/>
                </a:solidFill>
                <a:latin typeface="+mn-lt"/>
                <a:ea typeface="Calibri" panose="020F0502020204030204" pitchFamily="34" charset="0"/>
              </a:rPr>
              <a:t>Reliability Margin Assessment</a:t>
            </a:r>
            <a:r>
              <a:rPr lang="en-US" sz="2000" b="1" dirty="0" smtClean="0">
                <a:solidFill>
                  <a:srgbClr val="2576BD"/>
                </a:solidFill>
                <a:latin typeface="+mn-lt"/>
                <a:ea typeface="Calibri" panose="020F0502020204030204" pitchFamily="34" charset="0"/>
              </a:rPr>
              <a:t>)</a:t>
            </a:r>
            <a:r>
              <a:rPr lang="en-US" sz="2000" b="1" dirty="0" smtClean="0">
                <a:latin typeface="+mn-lt"/>
              </a:rPr>
              <a:t> </a:t>
            </a:r>
            <a:r>
              <a:rPr lang="bg-BG" sz="2000" b="1" dirty="0" smtClean="0"/>
              <a:t/>
            </a:r>
            <a:br>
              <a:rPr lang="bg-BG" sz="2000" b="1" dirty="0" smtClean="0"/>
            </a:br>
            <a:endParaRPr lang="bg-BG" sz="2000" dirty="0"/>
          </a:p>
        </p:txBody>
      </p:sp>
      <p:sp>
        <p:nvSpPr>
          <p:cNvPr id="16" name="Title 5"/>
          <p:cNvSpPr txBox="1">
            <a:spLocks/>
          </p:cNvSpPr>
          <p:nvPr/>
        </p:nvSpPr>
        <p:spPr>
          <a:xfrm>
            <a:off x="-169226" y="4153616"/>
            <a:ext cx="2876729" cy="2657576"/>
          </a:xfrm>
          <a:prstGeom prst="rect">
            <a:avLst/>
          </a:prstGeom>
        </p:spPr>
        <p:txBody>
          <a:bodyPr vert="horz" lIns="46800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baseline="0">
                <a:solidFill>
                  <a:srgbClr val="003F7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bg-BG" sz="1600" dirty="0" smtClean="0">
                <a:latin typeface="+mn-lt"/>
              </a:rPr>
              <a:t>Изготвен е документ, който включва оценка </a:t>
            </a:r>
            <a:r>
              <a:rPr lang="en-US" sz="1600" dirty="0" smtClean="0">
                <a:latin typeface="+mn-lt"/>
              </a:rPr>
              <a:t> </a:t>
            </a:r>
            <a:r>
              <a:rPr lang="bg-BG" sz="1600" dirty="0" smtClean="0">
                <a:latin typeface="+mn-lt"/>
              </a:rPr>
              <a:t>както при изчисления на база потоци на мощност </a:t>
            </a:r>
            <a:r>
              <a:rPr lang="en-US" sz="1600" dirty="0" smtClean="0">
                <a:latin typeface="+mn-lt"/>
              </a:rPr>
              <a:t>(flow based calculations)</a:t>
            </a:r>
            <a:r>
              <a:rPr lang="bg-BG" sz="1600" dirty="0" smtClean="0">
                <a:latin typeface="+mn-lt"/>
              </a:rPr>
              <a:t>,</a:t>
            </a:r>
            <a:r>
              <a:rPr lang="en-US" sz="1600" dirty="0" smtClean="0">
                <a:latin typeface="+mn-lt"/>
              </a:rPr>
              <a:t> </a:t>
            </a:r>
            <a:r>
              <a:rPr lang="bg-BG" sz="1600" dirty="0" smtClean="0">
                <a:latin typeface="+mn-lt"/>
              </a:rPr>
              <a:t> така и при оценка на </a:t>
            </a:r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TRM </a:t>
            </a:r>
            <a:r>
              <a:rPr lang="bg-BG" sz="1600" dirty="0" smtClean="0">
                <a:latin typeface="+mn-lt"/>
              </a:rPr>
              <a:t>при изчисления на база </a:t>
            </a:r>
            <a:r>
              <a:rPr lang="en-US" sz="1600" dirty="0" smtClean="0">
                <a:latin typeface="+mn-lt"/>
              </a:rPr>
              <a:t>NTC.</a:t>
            </a:r>
          </a:p>
          <a:p>
            <a:r>
              <a:rPr lang="bg-BG" sz="1600" dirty="0" smtClean="0">
                <a:latin typeface="+mn-lt"/>
              </a:rPr>
              <a:t>Модулът е в процес на </a:t>
            </a:r>
            <a:r>
              <a:rPr lang="en-US" sz="1600" dirty="0" smtClean="0">
                <a:latin typeface="+mn-lt"/>
              </a:rPr>
              <a:t>IT </a:t>
            </a:r>
            <a:r>
              <a:rPr lang="bg-BG" sz="1600" dirty="0" smtClean="0">
                <a:latin typeface="+mn-lt"/>
              </a:rPr>
              <a:t>разработка</a:t>
            </a:r>
            <a:endParaRPr lang="en-US" sz="1600" dirty="0">
              <a:latin typeface="+mn-lt"/>
            </a:endParaRPr>
          </a:p>
          <a:p>
            <a:r>
              <a:rPr lang="bg-BG" sz="1800" b="1" dirty="0" smtClean="0">
                <a:latin typeface="+mn-lt"/>
              </a:rPr>
              <a:t/>
            </a:r>
            <a:br>
              <a:rPr lang="bg-BG" sz="1800" b="1" dirty="0" smtClean="0">
                <a:latin typeface="+mn-lt"/>
              </a:rPr>
            </a:br>
            <a:endParaRPr lang="bg-BG" sz="1800" dirty="0">
              <a:latin typeface="+mn-lt"/>
            </a:endParaRPr>
          </a:p>
        </p:txBody>
      </p:sp>
      <p:sp>
        <p:nvSpPr>
          <p:cNvPr id="17" name="Flowchart: Direct Access Storage 16"/>
          <p:cNvSpPr/>
          <p:nvPr/>
        </p:nvSpPr>
        <p:spPr>
          <a:xfrm rot="16200000">
            <a:off x="2992726" y="2897861"/>
            <a:ext cx="1162595" cy="1148333"/>
          </a:xfrm>
          <a:prstGeom prst="flowChartMagneticDrum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18" name="Title 5"/>
          <p:cNvSpPr txBox="1">
            <a:spLocks/>
          </p:cNvSpPr>
          <p:nvPr/>
        </p:nvSpPr>
        <p:spPr>
          <a:xfrm>
            <a:off x="2154903" y="1256547"/>
            <a:ext cx="2807114" cy="1718077"/>
          </a:xfrm>
          <a:prstGeom prst="rect">
            <a:avLst/>
          </a:prstGeom>
        </p:spPr>
        <p:txBody>
          <a:bodyPr vert="horz" lIns="46800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baseline="0">
                <a:solidFill>
                  <a:srgbClr val="003F7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bg-BG" sz="1800" b="1" dirty="0" smtClean="0">
                <a:latin typeface="+mn-lt"/>
              </a:rPr>
              <a:t>Модул за оценка </a:t>
            </a:r>
            <a:endParaRPr lang="en-US" sz="1800" b="1" dirty="0" smtClean="0">
              <a:latin typeface="+mn-lt"/>
            </a:endParaRPr>
          </a:p>
          <a:p>
            <a:r>
              <a:rPr lang="bg-BG" sz="1800" b="1" dirty="0" smtClean="0">
                <a:latin typeface="+mn-lt"/>
              </a:rPr>
              <a:t>на </a:t>
            </a:r>
            <a:r>
              <a:rPr lang="bg-BG" sz="2000" b="1" dirty="0" smtClean="0">
                <a:latin typeface="+mn-lt"/>
              </a:rPr>
              <a:t>регионалната</a:t>
            </a:r>
            <a:r>
              <a:rPr lang="bg-BG" sz="1800" b="1" dirty="0" smtClean="0">
                <a:latin typeface="+mn-lt"/>
              </a:rPr>
              <a:t> сигурност</a:t>
            </a:r>
          </a:p>
          <a:p>
            <a:r>
              <a:rPr lang="bg-BG" sz="1800" dirty="0" smtClean="0">
                <a:solidFill>
                  <a:srgbClr val="2576BD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dirty="0" smtClean="0">
                <a:solidFill>
                  <a:srgbClr val="2576BD"/>
                </a:solidFill>
                <a:latin typeface="+mn-lt"/>
                <a:ea typeface="Calibri" panose="020F0502020204030204" pitchFamily="34" charset="0"/>
              </a:rPr>
              <a:t>RAO</a:t>
            </a:r>
            <a:r>
              <a:rPr lang="bg-BG" sz="1800" b="1" dirty="0" smtClean="0">
                <a:solidFill>
                  <a:srgbClr val="2576BD"/>
                </a:solidFill>
                <a:latin typeface="+mn-lt"/>
                <a:ea typeface="Calibri" panose="020F0502020204030204" pitchFamily="34" charset="0"/>
              </a:rPr>
              <a:t>-                                    </a:t>
            </a:r>
          </a:p>
          <a:p>
            <a:r>
              <a:rPr lang="en-US" sz="1800" dirty="0" smtClean="0">
                <a:solidFill>
                  <a:srgbClr val="2576BD"/>
                </a:solidFill>
                <a:latin typeface="+mn-lt"/>
                <a:ea typeface="Calibri" panose="020F0502020204030204" pitchFamily="34" charset="0"/>
              </a:rPr>
              <a:t>Remedial Actions Optimization</a:t>
            </a:r>
            <a:r>
              <a:rPr lang="en-US" sz="1800" b="1" dirty="0" smtClean="0">
                <a:solidFill>
                  <a:srgbClr val="2576BD"/>
                </a:solidFill>
                <a:latin typeface="+mn-lt"/>
                <a:ea typeface="Calibri" panose="020F0502020204030204" pitchFamily="34" charset="0"/>
              </a:rPr>
              <a:t>)</a:t>
            </a:r>
            <a:r>
              <a:rPr lang="en-US" sz="1800" b="1" dirty="0" smtClean="0">
                <a:latin typeface="+mn-lt"/>
              </a:rPr>
              <a:t> </a:t>
            </a:r>
            <a:r>
              <a:rPr lang="bg-BG" sz="1800" b="1" dirty="0" smtClean="0">
                <a:latin typeface="+mn-lt"/>
              </a:rPr>
              <a:t>  </a:t>
            </a:r>
            <a:r>
              <a:rPr lang="bg-BG" sz="1800" b="1" dirty="0" smtClean="0"/>
              <a:t/>
            </a:r>
            <a:br>
              <a:rPr lang="bg-BG" sz="1800" b="1" dirty="0" smtClean="0"/>
            </a:br>
            <a:endParaRPr lang="bg-BG" sz="1800" dirty="0"/>
          </a:p>
        </p:txBody>
      </p:sp>
      <p:sp>
        <p:nvSpPr>
          <p:cNvPr id="19" name="Title 5"/>
          <p:cNvSpPr txBox="1">
            <a:spLocks/>
          </p:cNvSpPr>
          <p:nvPr/>
        </p:nvSpPr>
        <p:spPr>
          <a:xfrm>
            <a:off x="2105524" y="3995864"/>
            <a:ext cx="3017630" cy="2680083"/>
          </a:xfrm>
          <a:prstGeom prst="rect">
            <a:avLst/>
          </a:prstGeom>
        </p:spPr>
        <p:txBody>
          <a:bodyPr vert="horz" lIns="46800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baseline="0">
                <a:solidFill>
                  <a:srgbClr val="003F7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bg-BG" sz="1600" dirty="0" smtClean="0">
                <a:latin typeface="+mn-lt"/>
              </a:rPr>
              <a:t>Модулът ще спомогне за предприемане на действия по ре-диспечиране, при претоварване на мрежите,</a:t>
            </a:r>
            <a:endParaRPr lang="en-US" sz="1600" dirty="0" smtClean="0">
              <a:latin typeface="+mn-lt"/>
            </a:endParaRPr>
          </a:p>
          <a:p>
            <a:r>
              <a:rPr lang="bg-BG" sz="1600" dirty="0" smtClean="0">
                <a:latin typeface="+mn-lt"/>
              </a:rPr>
              <a:t>за времеви хоризонт ден напред и в рамките на деня. Свързан е с координирания анализ на сигурността, който се извършва от регионалния координационен център.</a:t>
            </a:r>
            <a:r>
              <a:rPr lang="bg-BG" sz="1600" b="1" dirty="0" smtClean="0">
                <a:latin typeface="+mn-lt"/>
              </a:rPr>
              <a:t>  </a:t>
            </a:r>
            <a:endParaRPr lang="bg-BG" sz="1600" b="1" dirty="0">
              <a:latin typeface="+mn-lt"/>
            </a:endParaRPr>
          </a:p>
        </p:txBody>
      </p:sp>
      <p:sp>
        <p:nvSpPr>
          <p:cNvPr id="20" name="Flowchart: Direct Access Storage 19"/>
          <p:cNvSpPr/>
          <p:nvPr/>
        </p:nvSpPr>
        <p:spPr>
          <a:xfrm rot="16200000">
            <a:off x="5496378" y="2933971"/>
            <a:ext cx="1162595" cy="1148333"/>
          </a:xfrm>
          <a:prstGeom prst="flowChartMagneticDrum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21" name="Title 5"/>
          <p:cNvSpPr txBox="1">
            <a:spLocks/>
          </p:cNvSpPr>
          <p:nvPr/>
        </p:nvSpPr>
        <p:spPr>
          <a:xfrm>
            <a:off x="4647238" y="1322889"/>
            <a:ext cx="2697714" cy="1718077"/>
          </a:xfrm>
          <a:prstGeom prst="rect">
            <a:avLst/>
          </a:prstGeom>
        </p:spPr>
        <p:txBody>
          <a:bodyPr vert="horz" lIns="46800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baseline="0">
                <a:solidFill>
                  <a:srgbClr val="003F7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bg-BG" sz="2000" b="1" dirty="0" smtClean="0">
                <a:latin typeface="+mn-lt"/>
              </a:rPr>
              <a:t>Модул за оценка на регионалната сигурност</a:t>
            </a:r>
          </a:p>
          <a:p>
            <a:r>
              <a:rPr lang="en-US" sz="2000" b="1" dirty="0" smtClean="0">
                <a:solidFill>
                  <a:srgbClr val="2576BD"/>
                </a:solidFill>
                <a:latin typeface="+mn-lt"/>
                <a:ea typeface="Calibri" panose="020F0502020204030204" pitchFamily="34" charset="0"/>
              </a:rPr>
              <a:t>RDCS </a:t>
            </a:r>
            <a:r>
              <a:rPr lang="bg-BG" sz="2000" b="1" dirty="0" smtClean="0">
                <a:solidFill>
                  <a:srgbClr val="2576BD"/>
                </a:solidFill>
                <a:latin typeface="+mn-lt"/>
                <a:ea typeface="Calibri" panose="020F0502020204030204" pitchFamily="34" charset="0"/>
              </a:rPr>
              <a:t>-                                  </a:t>
            </a:r>
          </a:p>
          <a:p>
            <a:r>
              <a:rPr lang="en-US" sz="2000" dirty="0" smtClean="0">
                <a:solidFill>
                  <a:srgbClr val="2576BD"/>
                </a:solidFill>
                <a:latin typeface="+mn-lt"/>
                <a:ea typeface="Calibri" panose="020F0502020204030204" pitchFamily="34" charset="0"/>
              </a:rPr>
              <a:t>Redispatching cost-sharing</a:t>
            </a:r>
            <a:r>
              <a:rPr lang="bg-BG" sz="2000" b="1" dirty="0" smtClean="0">
                <a:latin typeface="+mn-lt"/>
              </a:rPr>
              <a:t/>
            </a:r>
            <a:br>
              <a:rPr lang="bg-BG" sz="2000" b="1" dirty="0" smtClean="0">
                <a:latin typeface="+mn-lt"/>
              </a:rPr>
            </a:br>
            <a:endParaRPr lang="bg-BG" sz="2000" dirty="0">
              <a:latin typeface="+mn-lt"/>
            </a:endParaRPr>
          </a:p>
        </p:txBody>
      </p:sp>
      <p:sp>
        <p:nvSpPr>
          <p:cNvPr id="22" name="Flowchart: Direct Access Storage 21"/>
          <p:cNvSpPr/>
          <p:nvPr/>
        </p:nvSpPr>
        <p:spPr>
          <a:xfrm rot="16200000">
            <a:off x="7820432" y="2886586"/>
            <a:ext cx="1162595" cy="1148333"/>
          </a:xfrm>
          <a:prstGeom prst="flowChartMagneticDrum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24" name="Title 5"/>
          <p:cNvSpPr txBox="1">
            <a:spLocks/>
          </p:cNvSpPr>
          <p:nvPr/>
        </p:nvSpPr>
        <p:spPr>
          <a:xfrm>
            <a:off x="4673611" y="3596761"/>
            <a:ext cx="2644969" cy="2437765"/>
          </a:xfrm>
          <a:prstGeom prst="rect">
            <a:avLst/>
          </a:prstGeom>
        </p:spPr>
        <p:txBody>
          <a:bodyPr vert="horz" lIns="46800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baseline="0">
                <a:solidFill>
                  <a:srgbClr val="003F7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bg-BG" sz="1600" dirty="0">
                <a:latin typeface="+mn-lt"/>
              </a:rPr>
              <a:t>Модулът използва</a:t>
            </a:r>
          </a:p>
          <a:p>
            <a:r>
              <a:rPr lang="bg-BG" sz="1600" dirty="0">
                <a:latin typeface="+mn-lt"/>
              </a:rPr>
              <a:t>Алгоритъм за  </a:t>
            </a:r>
            <a:endParaRPr lang="en-US" sz="1600" dirty="0" smtClean="0">
              <a:latin typeface="+mn-lt"/>
            </a:endParaRPr>
          </a:p>
          <a:p>
            <a:r>
              <a:rPr lang="bg-BG" sz="1600" dirty="0" smtClean="0">
                <a:latin typeface="+mn-lt"/>
              </a:rPr>
              <a:t>определяне </a:t>
            </a:r>
            <a:r>
              <a:rPr lang="bg-BG" sz="1600" dirty="0">
                <a:latin typeface="+mn-lt"/>
              </a:rPr>
              <a:t>на разходите за </a:t>
            </a:r>
            <a:endParaRPr lang="bg-BG" sz="1600" dirty="0" smtClean="0">
              <a:latin typeface="+mn-lt"/>
            </a:endParaRPr>
          </a:p>
          <a:p>
            <a:r>
              <a:rPr lang="bg-BG" sz="1600" dirty="0" smtClean="0">
                <a:latin typeface="+mn-lt"/>
              </a:rPr>
              <a:t>ре-</a:t>
            </a:r>
            <a:r>
              <a:rPr lang="bg-BG" sz="1600" dirty="0" err="1" smtClean="0">
                <a:latin typeface="+mn-lt"/>
              </a:rPr>
              <a:t>диспечиране</a:t>
            </a:r>
            <a:r>
              <a:rPr lang="bg-BG" sz="1600" dirty="0" smtClean="0">
                <a:latin typeface="+mn-lt"/>
              </a:rPr>
              <a:t> </a:t>
            </a:r>
            <a:r>
              <a:rPr lang="bg-BG" sz="1600" dirty="0">
                <a:latin typeface="+mn-lt"/>
              </a:rPr>
              <a:t>на </a:t>
            </a:r>
            <a:endParaRPr lang="en-US" sz="1600" dirty="0" smtClean="0">
              <a:latin typeface="+mn-lt"/>
            </a:endParaRPr>
          </a:p>
          <a:p>
            <a:r>
              <a:rPr lang="bg-BG" sz="1600" dirty="0" smtClean="0">
                <a:latin typeface="+mn-lt"/>
              </a:rPr>
              <a:t>всяка </a:t>
            </a:r>
            <a:r>
              <a:rPr lang="bg-BG" sz="1600" dirty="0">
                <a:latin typeface="+mn-lt"/>
              </a:rPr>
              <a:t>тръжна зона  </a:t>
            </a:r>
          </a:p>
        </p:txBody>
      </p:sp>
      <p:sp>
        <p:nvSpPr>
          <p:cNvPr id="25" name="Title 5"/>
          <p:cNvSpPr txBox="1">
            <a:spLocks/>
          </p:cNvSpPr>
          <p:nvPr/>
        </p:nvSpPr>
        <p:spPr>
          <a:xfrm>
            <a:off x="6805802" y="1133137"/>
            <a:ext cx="3104250" cy="1718077"/>
          </a:xfrm>
          <a:prstGeom prst="rect">
            <a:avLst/>
          </a:prstGeom>
        </p:spPr>
        <p:txBody>
          <a:bodyPr vert="horz" lIns="46800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baseline="0">
                <a:solidFill>
                  <a:srgbClr val="003F7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bg-BG" sz="1800" b="1" dirty="0" smtClean="0">
              <a:latin typeface="+mn-lt"/>
            </a:endParaRPr>
          </a:p>
          <a:p>
            <a:r>
              <a:rPr lang="bg-BG" sz="1800" b="1" dirty="0" smtClean="0">
                <a:latin typeface="+mn-lt"/>
              </a:rPr>
              <a:t>Модул за  регионален </a:t>
            </a:r>
          </a:p>
          <a:p>
            <a:r>
              <a:rPr lang="bg-BG" sz="1800" b="1" dirty="0" smtClean="0">
                <a:latin typeface="+mn-lt"/>
              </a:rPr>
              <a:t>анализ на </a:t>
            </a:r>
          </a:p>
          <a:p>
            <a:r>
              <a:rPr lang="bg-BG" sz="1800" b="1" dirty="0" smtClean="0">
                <a:latin typeface="+mn-lt"/>
              </a:rPr>
              <a:t>адекватността</a:t>
            </a:r>
          </a:p>
          <a:p>
            <a:r>
              <a:rPr lang="en-US" sz="1800" b="1" dirty="0" smtClean="0">
                <a:solidFill>
                  <a:srgbClr val="2576BD"/>
                </a:solidFill>
                <a:latin typeface="+mn-lt"/>
                <a:ea typeface="Calibri" panose="020F0502020204030204" pitchFamily="34" charset="0"/>
              </a:rPr>
              <a:t>RAA</a:t>
            </a:r>
            <a:r>
              <a:rPr lang="bg-BG" sz="1800" b="1" dirty="0" smtClean="0">
                <a:solidFill>
                  <a:srgbClr val="2576BD"/>
                </a:solidFill>
                <a:latin typeface="+mn-lt"/>
                <a:ea typeface="Calibri" panose="020F0502020204030204" pitchFamily="34" charset="0"/>
              </a:rPr>
              <a:t>                           </a:t>
            </a:r>
          </a:p>
          <a:p>
            <a:r>
              <a:rPr lang="en-US" sz="1800" dirty="0" smtClean="0">
                <a:solidFill>
                  <a:srgbClr val="2576BD"/>
                </a:solidFill>
                <a:latin typeface="+mn-lt"/>
                <a:ea typeface="Calibri" panose="020F0502020204030204" pitchFamily="34" charset="0"/>
              </a:rPr>
              <a:t>Regional Adequacy </a:t>
            </a:r>
          </a:p>
          <a:p>
            <a:r>
              <a:rPr lang="en-US" sz="1800" b="1" dirty="0" smtClean="0">
                <a:solidFill>
                  <a:srgbClr val="2576BD"/>
                </a:solidFill>
                <a:latin typeface="+mn-lt"/>
              </a:rPr>
              <a:t>Assessment</a:t>
            </a:r>
            <a:r>
              <a:rPr lang="bg-BG" sz="1800" b="1" dirty="0" smtClean="0"/>
              <a:t/>
            </a:r>
            <a:br>
              <a:rPr lang="bg-BG" sz="1800" b="1" dirty="0" smtClean="0"/>
            </a:br>
            <a:endParaRPr lang="bg-BG" sz="1800" dirty="0"/>
          </a:p>
        </p:txBody>
      </p:sp>
      <p:sp>
        <p:nvSpPr>
          <p:cNvPr id="26" name="Title 5"/>
          <p:cNvSpPr txBox="1">
            <a:spLocks/>
          </p:cNvSpPr>
          <p:nvPr/>
        </p:nvSpPr>
        <p:spPr>
          <a:xfrm>
            <a:off x="6803541" y="3521368"/>
            <a:ext cx="2638930" cy="2437765"/>
          </a:xfrm>
          <a:prstGeom prst="rect">
            <a:avLst/>
          </a:prstGeom>
        </p:spPr>
        <p:txBody>
          <a:bodyPr vert="horz" lIns="46800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baseline="0">
                <a:solidFill>
                  <a:srgbClr val="003F7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bg-BG" sz="1600" dirty="0" smtClean="0">
                <a:latin typeface="+mn-lt"/>
              </a:rPr>
              <a:t>Методиката е свързана с краткосрочния анализ на адекватността, което е проект</a:t>
            </a:r>
          </a:p>
          <a:p>
            <a:r>
              <a:rPr lang="bg-BG" sz="1600" dirty="0" smtClean="0">
                <a:latin typeface="+mn-lt"/>
              </a:rPr>
              <a:t>на </a:t>
            </a:r>
            <a:r>
              <a:rPr lang="en-US" sz="1600" dirty="0" smtClean="0">
                <a:latin typeface="+mn-lt"/>
              </a:rPr>
              <a:t>ENTSO-E. </a:t>
            </a:r>
          </a:p>
        </p:txBody>
      </p:sp>
      <p:sp>
        <p:nvSpPr>
          <p:cNvPr id="27" name="Title 5"/>
          <p:cNvSpPr txBox="1">
            <a:spLocks/>
          </p:cNvSpPr>
          <p:nvPr/>
        </p:nvSpPr>
        <p:spPr>
          <a:xfrm>
            <a:off x="9285006" y="1057744"/>
            <a:ext cx="3207579" cy="1718077"/>
          </a:xfrm>
          <a:prstGeom prst="rect">
            <a:avLst/>
          </a:prstGeom>
        </p:spPr>
        <p:txBody>
          <a:bodyPr vert="horz" lIns="46800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baseline="0">
                <a:solidFill>
                  <a:srgbClr val="003F7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en-US" sz="1800" b="1" dirty="0" smtClean="0">
              <a:latin typeface="+mn-lt"/>
            </a:endParaRPr>
          </a:p>
          <a:p>
            <a:r>
              <a:rPr lang="bg-BG" sz="1800" b="1" dirty="0" smtClean="0">
                <a:latin typeface="+mn-lt"/>
              </a:rPr>
              <a:t>Модул за  </a:t>
            </a:r>
            <a:endParaRPr lang="en-US" sz="1800" b="1" dirty="0" smtClean="0">
              <a:latin typeface="+mn-lt"/>
            </a:endParaRPr>
          </a:p>
          <a:p>
            <a:r>
              <a:rPr lang="bg-BG" sz="1800" b="1" dirty="0" smtClean="0">
                <a:latin typeface="+mn-lt"/>
              </a:rPr>
              <a:t>възстановяване </a:t>
            </a:r>
            <a:endParaRPr lang="en-US" sz="1800" b="1" dirty="0" smtClean="0">
              <a:latin typeface="+mn-lt"/>
            </a:endParaRPr>
          </a:p>
          <a:p>
            <a:r>
              <a:rPr lang="bg-BG" sz="1800" b="1" dirty="0" smtClean="0">
                <a:latin typeface="+mn-lt"/>
              </a:rPr>
              <a:t>след</a:t>
            </a:r>
          </a:p>
          <a:p>
            <a:r>
              <a:rPr lang="bg-BG" sz="1800" b="1" dirty="0">
                <a:latin typeface="+mn-lt"/>
              </a:rPr>
              <a:t>аварии</a:t>
            </a:r>
          </a:p>
          <a:p>
            <a:r>
              <a:rPr lang="bg-BG" sz="1800" b="1" dirty="0" smtClean="0">
                <a:solidFill>
                  <a:srgbClr val="2576BD"/>
                </a:solidFill>
                <a:latin typeface="+mn-lt"/>
                <a:ea typeface="Calibri" panose="020F0502020204030204" pitchFamily="34" charset="0"/>
              </a:rPr>
              <a:t>Е</a:t>
            </a:r>
            <a:r>
              <a:rPr lang="en-US" sz="1800" b="1" dirty="0" smtClean="0">
                <a:solidFill>
                  <a:srgbClr val="2576BD"/>
                </a:solidFill>
                <a:latin typeface="+mn-lt"/>
                <a:ea typeface="Calibri" panose="020F0502020204030204" pitchFamily="34" charset="0"/>
              </a:rPr>
              <a:t>&amp;R</a:t>
            </a:r>
            <a:r>
              <a:rPr lang="bg-BG" sz="1800" b="1" dirty="0" smtClean="0">
                <a:solidFill>
                  <a:srgbClr val="2576BD"/>
                </a:solidFill>
                <a:latin typeface="+mn-lt"/>
                <a:ea typeface="Calibri" panose="020F0502020204030204" pitchFamily="34" charset="0"/>
              </a:rPr>
              <a:t>                           </a:t>
            </a:r>
            <a:endParaRPr lang="en-US" sz="1800" b="1" dirty="0" smtClean="0">
              <a:solidFill>
                <a:srgbClr val="2576BD"/>
              </a:solidFill>
              <a:latin typeface="+mn-lt"/>
              <a:ea typeface="Calibri" panose="020F0502020204030204" pitchFamily="34" charset="0"/>
            </a:endParaRPr>
          </a:p>
          <a:p>
            <a:r>
              <a:rPr lang="en-US" sz="1800" b="1" dirty="0" smtClean="0">
                <a:solidFill>
                  <a:srgbClr val="2576BD"/>
                </a:solidFill>
                <a:latin typeface="+mn-lt"/>
                <a:ea typeface="Calibri" panose="020F0502020204030204" pitchFamily="34" charset="0"/>
              </a:rPr>
              <a:t>module</a:t>
            </a:r>
            <a:endParaRPr lang="bg-BG" sz="1800" b="1" dirty="0" smtClean="0">
              <a:solidFill>
                <a:srgbClr val="2576BD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28" name="Title 5"/>
          <p:cNvSpPr txBox="1">
            <a:spLocks/>
          </p:cNvSpPr>
          <p:nvPr/>
        </p:nvSpPr>
        <p:spPr>
          <a:xfrm>
            <a:off x="9325294" y="3559064"/>
            <a:ext cx="2638930" cy="2437765"/>
          </a:xfrm>
          <a:prstGeom prst="rect">
            <a:avLst/>
          </a:prstGeom>
        </p:spPr>
        <p:txBody>
          <a:bodyPr vert="horz" lIns="46800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baseline="0">
                <a:solidFill>
                  <a:srgbClr val="003F7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bg-BG" sz="1600" dirty="0" smtClean="0">
                <a:latin typeface="+mn-lt"/>
              </a:rPr>
              <a:t>Действия на ОПС при </a:t>
            </a:r>
          </a:p>
          <a:p>
            <a:r>
              <a:rPr lang="bg-BG" sz="1600" dirty="0" smtClean="0">
                <a:latin typeface="+mn-lt"/>
              </a:rPr>
              <a:t>разделяне на системата, разпадане, отклонение на честотата над </a:t>
            </a:r>
          </a:p>
          <a:p>
            <a:r>
              <a:rPr lang="bg-BG" sz="1600" dirty="0" smtClean="0">
                <a:latin typeface="+mn-lt"/>
              </a:rPr>
              <a:t>утвърдените граници </a:t>
            </a:r>
            <a:endParaRPr lang="en-US" sz="1600" dirty="0" smtClean="0">
              <a:latin typeface="+mn-lt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1180383" y="3365928"/>
            <a:ext cx="3860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bg-BG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2576BD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en-US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2576BD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400580" y="3367837"/>
            <a:ext cx="5185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bg-BG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2576BD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  <a:t>2</a:t>
            </a:r>
            <a:endParaRPr lang="en-US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2576BD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5910719" y="3378665"/>
            <a:ext cx="3903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2576BD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  <a:t>3</a:t>
            </a:r>
            <a:endParaRPr lang="en-US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2576BD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 flipH="1">
            <a:off x="8223648" y="3380267"/>
            <a:ext cx="3561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2576BD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  <a:endParaRPr lang="en-US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2576BD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4" name="Picture 33" descr="Text&#10;&#10;Description automatically generated">
            <a:extLst>
              <a:ext uri="{FF2B5EF4-FFF2-40B4-BE49-F238E27FC236}">
                <a16:creationId xmlns:a16="http://schemas.microsoft.com/office/drawing/2014/main" id="{762BAF2C-1911-4806-B806-965CCBD492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85" r="-1" b="66800"/>
          <a:stretch/>
        </p:blipFill>
        <p:spPr>
          <a:xfrm>
            <a:off x="9027621" y="22329"/>
            <a:ext cx="2799912" cy="1199256"/>
          </a:xfrm>
          <a:prstGeom prst="rect">
            <a:avLst/>
          </a:prstGeom>
        </p:spPr>
      </p:pic>
      <p:sp>
        <p:nvSpPr>
          <p:cNvPr id="35" name="Flowchart: Direct Access Storage 34"/>
          <p:cNvSpPr/>
          <p:nvPr/>
        </p:nvSpPr>
        <p:spPr>
          <a:xfrm rot="16200000">
            <a:off x="10032482" y="2930797"/>
            <a:ext cx="1162595" cy="1148333"/>
          </a:xfrm>
          <a:prstGeom prst="flowChartMagneticDrum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37" name="Rectangle 36"/>
          <p:cNvSpPr/>
          <p:nvPr/>
        </p:nvSpPr>
        <p:spPr>
          <a:xfrm>
            <a:off x="2479883" y="1287062"/>
            <a:ext cx="60324" cy="5229648"/>
          </a:xfrm>
          <a:prstGeom prst="rect">
            <a:avLst/>
          </a:prstGeom>
          <a:noFill/>
          <a:ln>
            <a:solidFill>
              <a:srgbClr val="C8C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952473" y="1256547"/>
            <a:ext cx="60324" cy="5229648"/>
          </a:xfrm>
          <a:prstGeom prst="rect">
            <a:avLst/>
          </a:prstGeom>
          <a:noFill/>
          <a:ln>
            <a:solidFill>
              <a:srgbClr val="C8C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126352" y="1298033"/>
            <a:ext cx="60324" cy="5229648"/>
          </a:xfrm>
          <a:prstGeom prst="rect">
            <a:avLst/>
          </a:prstGeom>
          <a:noFill/>
          <a:ln>
            <a:solidFill>
              <a:srgbClr val="C8C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9557896" y="1281793"/>
            <a:ext cx="60324" cy="5229648"/>
          </a:xfrm>
          <a:prstGeom prst="rect">
            <a:avLst/>
          </a:prstGeom>
          <a:noFill/>
          <a:ln>
            <a:solidFill>
              <a:srgbClr val="C8C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 flipH="1">
            <a:off x="10435698" y="3380267"/>
            <a:ext cx="3561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bg-BG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2576BD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  <a:endParaRPr lang="en-US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2576BD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207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dirty="0" smtClean="0"/>
              <a:t/>
            </a:r>
            <a:br>
              <a:rPr lang="bg-BG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T-RES </a:t>
            </a:r>
            <a:r>
              <a:rPr lang="en-US" dirty="0"/>
              <a:t>CONTROL CENTER - 1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AE3D-F830-42D2-B571-CADDB2F13764}" type="datetime3">
              <a:rPr lang="es-ES" smtClean="0"/>
              <a:t>22.12.21</a:t>
            </a:fld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452E-9901-467E-9A5A-C971F043CECF}" type="slidenum">
              <a:rPr lang="es-ES" smtClean="0"/>
              <a:t>19</a:t>
            </a:fld>
            <a:endParaRPr lang="es-ES" dirty="0"/>
          </a:p>
        </p:txBody>
      </p:sp>
      <p:grpSp>
        <p:nvGrpSpPr>
          <p:cNvPr id="6" name="Google Shape;8555;p65"/>
          <p:cNvGrpSpPr/>
          <p:nvPr/>
        </p:nvGrpSpPr>
        <p:grpSpPr>
          <a:xfrm>
            <a:off x="1038225" y="1427194"/>
            <a:ext cx="9934575" cy="4527486"/>
            <a:chOff x="238125" y="1188750"/>
            <a:chExt cx="7140450" cy="3340716"/>
          </a:xfrm>
        </p:grpSpPr>
        <p:sp>
          <p:nvSpPr>
            <p:cNvPr id="7" name="Google Shape;8556;p65"/>
            <p:cNvSpPr/>
            <p:nvPr/>
          </p:nvSpPr>
          <p:spPr>
            <a:xfrm>
              <a:off x="238125" y="118875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1" y="0"/>
                  </a:moveTo>
                  <a:cubicBezTo>
                    <a:pt x="1801" y="6"/>
                    <a:pt x="6" y="1801"/>
                    <a:pt x="0" y="4021"/>
                  </a:cubicBezTo>
                  <a:lnTo>
                    <a:pt x="0" y="59338"/>
                  </a:lnTo>
                  <a:cubicBezTo>
                    <a:pt x="6" y="61552"/>
                    <a:pt x="1801" y="63354"/>
                    <a:pt x="4021" y="63359"/>
                  </a:cubicBezTo>
                  <a:lnTo>
                    <a:pt x="98272" y="63359"/>
                  </a:lnTo>
                  <a:cubicBezTo>
                    <a:pt x="99963" y="41512"/>
                    <a:pt x="118098" y="24204"/>
                    <a:pt x="140280" y="23813"/>
                  </a:cubicBezTo>
                  <a:lnTo>
                    <a:pt x="140280" y="4021"/>
                  </a:lnTo>
                  <a:cubicBezTo>
                    <a:pt x="140275" y="1801"/>
                    <a:pt x="138474" y="6"/>
                    <a:pt x="13625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3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defRPr/>
              </a:pPr>
              <a:endParaRPr lang="ru-RU" dirty="0" smtClean="0">
                <a:solidFill>
                  <a:srgbClr val="003F7F"/>
                </a:solidFill>
              </a:endParaRPr>
            </a:p>
            <a:p>
              <a:pPr lvl="0">
                <a:defRPr/>
              </a:pPr>
              <a:endParaRPr lang="bg-BG" sz="1400" dirty="0" smtClean="0">
                <a:solidFill>
                  <a:srgbClr val="003F7F"/>
                </a:solidFill>
              </a:endParaRPr>
            </a:p>
            <a:p>
              <a:pPr lvl="0">
                <a:defRPr/>
              </a:pPr>
              <a:r>
                <a:rPr lang="bg-BG" dirty="0" smtClean="0">
                  <a:solidFill>
                    <a:srgbClr val="003F7F"/>
                  </a:solidFill>
                </a:rPr>
                <a:t>Платформата </a:t>
              </a:r>
              <a:r>
                <a:rPr lang="bg-BG" dirty="0">
                  <a:solidFill>
                    <a:srgbClr val="003F7F"/>
                  </a:solidFill>
                </a:rPr>
                <a:t>ще позволи оптимизиране на управлението и експлоатацията на инсталации за производство на електроенергия от възобновяеми </a:t>
              </a:r>
              <a:r>
                <a:rPr lang="bg-BG" dirty="0" smtClean="0">
                  <a:solidFill>
                    <a:srgbClr val="003F7F"/>
                  </a:solidFill>
                </a:rPr>
                <a:t>източници.</a:t>
              </a:r>
            </a:p>
            <a:p>
              <a:pPr lvl="0">
                <a:defRPr/>
              </a:pPr>
              <a:endParaRPr lang="bg-BG" dirty="0">
                <a:solidFill>
                  <a:srgbClr val="003F7F"/>
                </a:solidFill>
              </a:endParaRPr>
            </a:p>
            <a:p>
              <a:pPr lvl="0">
                <a:defRPr/>
              </a:pPr>
              <a:endParaRPr lang="bg-BG" dirty="0" smtClean="0">
                <a:solidFill>
                  <a:srgbClr val="003F7F"/>
                </a:solidFill>
              </a:endParaRPr>
            </a:p>
            <a:p>
              <a:pPr lvl="0">
                <a:defRPr/>
              </a:pPr>
              <a:endParaRPr lang="bg-BG" dirty="0">
                <a:solidFill>
                  <a:srgbClr val="003F7F"/>
                </a:solidFill>
              </a:endParaRPr>
            </a:p>
            <a:p>
              <a:pPr lvl="0" algn="just">
                <a:spcAft>
                  <a:spcPts val="600"/>
                </a:spcAft>
                <a:defRPr/>
              </a:pPr>
              <a:endParaRPr lang="bg-BG" sz="2000" dirty="0">
                <a:solidFill>
                  <a:srgbClr val="003F7F"/>
                </a:solidFill>
              </a:endParaRPr>
            </a:p>
          </p:txBody>
        </p:sp>
        <p:sp>
          <p:nvSpPr>
            <p:cNvPr id="8" name="Google Shape;8557;p65"/>
            <p:cNvSpPr/>
            <p:nvPr/>
          </p:nvSpPr>
          <p:spPr>
            <a:xfrm>
              <a:off x="238125" y="294030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1" y="1"/>
                  </a:moveTo>
                  <a:cubicBezTo>
                    <a:pt x="1801" y="6"/>
                    <a:pt x="6" y="1808"/>
                    <a:pt x="0" y="4022"/>
                  </a:cubicBezTo>
                  <a:lnTo>
                    <a:pt x="0" y="59339"/>
                  </a:lnTo>
                  <a:cubicBezTo>
                    <a:pt x="6" y="61559"/>
                    <a:pt x="1801" y="63354"/>
                    <a:pt x="4021" y="63360"/>
                  </a:cubicBezTo>
                  <a:lnTo>
                    <a:pt x="136259" y="63360"/>
                  </a:lnTo>
                  <a:cubicBezTo>
                    <a:pt x="138474" y="63354"/>
                    <a:pt x="140275" y="61559"/>
                    <a:pt x="140280" y="59339"/>
                  </a:cubicBezTo>
                  <a:lnTo>
                    <a:pt x="140280" y="39547"/>
                  </a:lnTo>
                  <a:cubicBezTo>
                    <a:pt x="118098" y="39155"/>
                    <a:pt x="99963" y="21848"/>
                    <a:pt x="9827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3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just">
                <a:defRPr/>
              </a:pPr>
              <a:endParaRPr lang="ru-RU" dirty="0" smtClean="0">
                <a:solidFill>
                  <a:srgbClr val="003F7F"/>
                </a:solidFill>
              </a:endParaRPr>
            </a:p>
            <a:p>
              <a:pPr lvl="0">
                <a:defRPr/>
              </a:pPr>
              <a:endParaRPr lang="ru-RU" dirty="0" smtClean="0">
                <a:solidFill>
                  <a:srgbClr val="003F7F"/>
                </a:solidFill>
              </a:endParaRPr>
            </a:p>
            <a:p>
              <a:pPr lvl="0">
                <a:defRPr/>
              </a:pPr>
              <a:r>
                <a:rPr lang="ru-RU" dirty="0" smtClean="0">
                  <a:solidFill>
                    <a:srgbClr val="003F7F"/>
                  </a:solidFill>
                </a:rPr>
                <a:t>Анализ на </a:t>
              </a:r>
              <a:r>
                <a:rPr lang="ru-RU" dirty="0" err="1" smtClean="0">
                  <a:solidFill>
                    <a:srgbClr val="003F7F"/>
                  </a:solidFill>
                </a:rPr>
                <a:t>специфичните</a:t>
              </a:r>
              <a:r>
                <a:rPr lang="ru-RU" dirty="0" smtClean="0">
                  <a:solidFill>
                    <a:srgbClr val="003F7F"/>
                  </a:solidFill>
                </a:rPr>
                <a:t> </a:t>
              </a:r>
              <a:r>
                <a:rPr lang="ru-RU" dirty="0" err="1" smtClean="0">
                  <a:solidFill>
                    <a:srgbClr val="003F7F"/>
                  </a:solidFill>
                </a:rPr>
                <a:t>механизми</a:t>
              </a:r>
              <a:endParaRPr lang="ru-RU" dirty="0" smtClean="0">
                <a:solidFill>
                  <a:srgbClr val="003F7F"/>
                </a:solidFill>
              </a:endParaRPr>
            </a:p>
            <a:p>
              <a:pPr lvl="0">
                <a:defRPr/>
              </a:pPr>
              <a:r>
                <a:rPr lang="ru-RU" dirty="0" smtClean="0">
                  <a:solidFill>
                    <a:srgbClr val="003F7F"/>
                  </a:solidFill>
                </a:rPr>
                <a:t>за </a:t>
              </a:r>
              <a:r>
                <a:rPr lang="ru-RU" dirty="0" err="1">
                  <a:solidFill>
                    <a:srgbClr val="003F7F"/>
                  </a:solidFill>
                </a:rPr>
                <a:t>проследяване</a:t>
              </a:r>
              <a:r>
                <a:rPr lang="ru-RU" dirty="0">
                  <a:solidFill>
                    <a:srgbClr val="003F7F"/>
                  </a:solidFill>
                </a:rPr>
                <a:t> и </a:t>
              </a:r>
              <a:r>
                <a:rPr lang="ru-RU" dirty="0" err="1" smtClean="0">
                  <a:solidFill>
                    <a:srgbClr val="003F7F"/>
                  </a:solidFill>
                </a:rPr>
                <a:t>сертифициране</a:t>
              </a:r>
              <a:endParaRPr lang="ru-RU" dirty="0" smtClean="0">
                <a:solidFill>
                  <a:srgbClr val="003F7F"/>
                </a:solidFill>
              </a:endParaRPr>
            </a:p>
            <a:p>
              <a:pPr lvl="0">
                <a:defRPr/>
              </a:pPr>
              <a:r>
                <a:rPr lang="ru-RU" dirty="0" smtClean="0">
                  <a:solidFill>
                    <a:srgbClr val="003F7F"/>
                  </a:solidFill>
                </a:rPr>
                <a:t> </a:t>
              </a:r>
              <a:r>
                <a:rPr lang="ru-RU" dirty="0">
                  <a:solidFill>
                    <a:srgbClr val="003F7F"/>
                  </a:solidFill>
                </a:rPr>
                <a:t>на </a:t>
              </a:r>
              <a:r>
                <a:rPr lang="ru-RU" dirty="0" err="1">
                  <a:solidFill>
                    <a:srgbClr val="003F7F"/>
                  </a:solidFill>
                </a:rPr>
                <a:t>чистия</a:t>
              </a:r>
              <a:r>
                <a:rPr lang="ru-RU" dirty="0">
                  <a:solidFill>
                    <a:srgbClr val="003F7F"/>
                  </a:solidFill>
                </a:rPr>
                <a:t> </a:t>
              </a:r>
              <a:r>
                <a:rPr lang="ru-RU" dirty="0" err="1">
                  <a:solidFill>
                    <a:srgbClr val="003F7F"/>
                  </a:solidFill>
                </a:rPr>
                <a:t>произход</a:t>
              </a:r>
              <a:r>
                <a:rPr lang="ru-RU" dirty="0">
                  <a:solidFill>
                    <a:srgbClr val="003F7F"/>
                  </a:solidFill>
                </a:rPr>
                <a:t> на </a:t>
              </a:r>
              <a:r>
                <a:rPr lang="ru-RU" dirty="0" err="1" smtClean="0">
                  <a:solidFill>
                    <a:srgbClr val="003F7F"/>
                  </a:solidFill>
                </a:rPr>
                <a:t>енергията</a:t>
              </a:r>
              <a:r>
                <a:rPr lang="ru-RU" dirty="0" smtClean="0">
                  <a:solidFill>
                    <a:srgbClr val="003F7F"/>
                  </a:solidFill>
                </a:rPr>
                <a:t> и</a:t>
              </a:r>
            </a:p>
            <a:p>
              <a:pPr lvl="0">
                <a:defRPr/>
              </a:pPr>
              <a:r>
                <a:rPr lang="ru-RU" dirty="0" smtClean="0">
                  <a:solidFill>
                    <a:srgbClr val="003F7F"/>
                  </a:solidFill>
                </a:rPr>
                <a:t> </a:t>
              </a:r>
              <a:r>
                <a:rPr lang="ru-RU" dirty="0" err="1">
                  <a:solidFill>
                    <a:srgbClr val="003F7F"/>
                  </a:solidFill>
                </a:rPr>
                <a:t>търговията</a:t>
              </a:r>
              <a:r>
                <a:rPr lang="ru-RU" dirty="0">
                  <a:solidFill>
                    <a:srgbClr val="003F7F"/>
                  </a:solidFill>
                </a:rPr>
                <a:t> със </a:t>
              </a:r>
              <a:r>
                <a:rPr lang="ru-RU" dirty="0" err="1">
                  <a:solidFill>
                    <a:srgbClr val="003F7F"/>
                  </a:solidFill>
                </a:rPr>
                <a:t>сертификати</a:t>
              </a:r>
              <a:r>
                <a:rPr lang="ru-RU" dirty="0">
                  <a:solidFill>
                    <a:srgbClr val="003F7F"/>
                  </a:solidFill>
                </a:rPr>
                <a:t> за </a:t>
              </a:r>
              <a:r>
                <a:rPr lang="ru-RU" dirty="0" err="1" smtClean="0">
                  <a:solidFill>
                    <a:srgbClr val="003F7F"/>
                  </a:solidFill>
                </a:rPr>
                <a:t>произход</a:t>
              </a:r>
              <a:endParaRPr lang="ru-RU" dirty="0" smtClean="0">
                <a:solidFill>
                  <a:srgbClr val="003F7F"/>
                </a:solidFill>
              </a:endParaRPr>
            </a:p>
            <a:p>
              <a:pPr lvl="0">
                <a:defRPr/>
              </a:pPr>
              <a:endParaRPr lang="ru-RU" dirty="0">
                <a:solidFill>
                  <a:srgbClr val="003F7F"/>
                </a:solidFill>
              </a:endParaRPr>
            </a:p>
            <a:p>
              <a:pPr lvl="0">
                <a:defRPr/>
              </a:pPr>
              <a:endParaRPr lang="ru-RU" dirty="0">
                <a:solidFill>
                  <a:srgbClr val="003F7F"/>
                </a:solidFill>
              </a:endParaRPr>
            </a:p>
            <a:p>
              <a:pPr lvl="0" algn="just">
                <a:defRPr/>
              </a:pPr>
              <a:endParaRPr lang="bg-BG" dirty="0">
                <a:solidFill>
                  <a:srgbClr val="003F7F"/>
                </a:solidFill>
              </a:endParaRPr>
            </a:p>
            <a:p>
              <a:pPr lvl="0" algn="just">
                <a:spcAft>
                  <a:spcPts val="600"/>
                </a:spcAft>
                <a:defRPr/>
              </a:pPr>
              <a:endParaRPr lang="bg-BG" dirty="0">
                <a:solidFill>
                  <a:srgbClr val="003F7F"/>
                </a:solidFill>
              </a:endParaRPr>
            </a:p>
          </p:txBody>
        </p:sp>
        <p:sp>
          <p:nvSpPr>
            <p:cNvPr id="9" name="Google Shape;8558;p65"/>
            <p:cNvSpPr/>
            <p:nvPr/>
          </p:nvSpPr>
          <p:spPr>
            <a:xfrm>
              <a:off x="3871550" y="118875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2" y="0"/>
                  </a:moveTo>
                  <a:cubicBezTo>
                    <a:pt x="1807" y="6"/>
                    <a:pt x="6" y="1801"/>
                    <a:pt x="0" y="4021"/>
                  </a:cubicBezTo>
                  <a:lnTo>
                    <a:pt x="0" y="24017"/>
                  </a:lnTo>
                  <a:cubicBezTo>
                    <a:pt x="20553" y="26066"/>
                    <a:pt x="36886" y="42675"/>
                    <a:pt x="38494" y="63359"/>
                  </a:cubicBezTo>
                  <a:lnTo>
                    <a:pt x="136260" y="63359"/>
                  </a:lnTo>
                  <a:cubicBezTo>
                    <a:pt x="138480" y="63354"/>
                    <a:pt x="140275" y="61552"/>
                    <a:pt x="140281" y="59338"/>
                  </a:cubicBezTo>
                  <a:lnTo>
                    <a:pt x="140281" y="4021"/>
                  </a:lnTo>
                  <a:cubicBezTo>
                    <a:pt x="140275" y="1801"/>
                    <a:pt x="138480" y="6"/>
                    <a:pt x="13626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3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r">
                <a:spcAft>
                  <a:spcPts val="600"/>
                </a:spcAft>
                <a:defRPr/>
              </a:pPr>
              <a:endParaRPr lang="bg-BG" dirty="0" smtClean="0">
                <a:solidFill>
                  <a:srgbClr val="003F7F"/>
                </a:solidFill>
              </a:endParaRPr>
            </a:p>
            <a:p>
              <a:pPr lvl="0" algn="r">
                <a:spcAft>
                  <a:spcPts val="600"/>
                </a:spcAft>
                <a:defRPr/>
              </a:pPr>
              <a:endParaRPr lang="bg-BG" dirty="0">
                <a:solidFill>
                  <a:srgbClr val="003F7F"/>
                </a:solidFill>
              </a:endParaRPr>
            </a:p>
            <a:p>
              <a:pPr lvl="0" algn="r">
                <a:spcAft>
                  <a:spcPts val="600"/>
                </a:spcAft>
                <a:defRPr/>
              </a:pPr>
              <a:r>
                <a:rPr lang="bg-BG" dirty="0" smtClean="0">
                  <a:solidFill>
                    <a:srgbClr val="003F7F"/>
                  </a:solidFill>
                </a:rPr>
                <a:t>П</a:t>
              </a:r>
              <a:r>
                <a:rPr lang="ru-RU" dirty="0" err="1" smtClean="0">
                  <a:solidFill>
                    <a:srgbClr val="003F7F"/>
                  </a:solidFill>
                </a:rPr>
                <a:t>одпомагане</a:t>
              </a:r>
              <a:r>
                <a:rPr lang="ru-RU" dirty="0" smtClean="0">
                  <a:solidFill>
                    <a:srgbClr val="003F7F"/>
                  </a:solidFill>
                </a:rPr>
                <a:t> </a:t>
              </a:r>
              <a:r>
                <a:rPr lang="ru-RU" dirty="0">
                  <a:solidFill>
                    <a:srgbClr val="003F7F"/>
                  </a:solidFill>
                </a:rPr>
                <a:t>на </a:t>
              </a:r>
              <a:r>
                <a:rPr lang="ru-RU" dirty="0" err="1">
                  <a:solidFill>
                    <a:srgbClr val="003F7F"/>
                  </a:solidFill>
                </a:rPr>
                <a:t>прогнозирането</a:t>
              </a:r>
              <a:r>
                <a:rPr lang="ru-RU" dirty="0">
                  <a:solidFill>
                    <a:srgbClr val="003F7F"/>
                  </a:solidFill>
                </a:rPr>
                <a:t>, </a:t>
              </a:r>
              <a:r>
                <a:rPr lang="ru-RU" dirty="0" err="1">
                  <a:solidFill>
                    <a:srgbClr val="003F7F"/>
                  </a:solidFill>
                </a:rPr>
                <a:t>улесняване</a:t>
              </a:r>
              <a:r>
                <a:rPr lang="ru-RU" dirty="0">
                  <a:solidFill>
                    <a:srgbClr val="003F7F"/>
                  </a:solidFill>
                </a:rPr>
                <a:t> на </a:t>
              </a:r>
              <a:r>
                <a:rPr lang="ru-RU" dirty="0" err="1">
                  <a:solidFill>
                    <a:srgbClr val="003F7F"/>
                  </a:solidFill>
                </a:rPr>
                <a:t>тяхното</a:t>
              </a:r>
              <a:r>
                <a:rPr lang="ru-RU" dirty="0">
                  <a:solidFill>
                    <a:srgbClr val="003F7F"/>
                  </a:solidFill>
                </a:rPr>
                <a:t> участие в </a:t>
              </a:r>
              <a:r>
                <a:rPr lang="ru-RU" dirty="0" err="1">
                  <a:solidFill>
                    <a:srgbClr val="003F7F"/>
                  </a:solidFill>
                </a:rPr>
                <a:t>различните</a:t>
              </a:r>
              <a:r>
                <a:rPr lang="ru-RU" dirty="0">
                  <a:solidFill>
                    <a:srgbClr val="003F7F"/>
                  </a:solidFill>
                </a:rPr>
                <a:t> </a:t>
              </a:r>
              <a:r>
                <a:rPr lang="ru-RU" dirty="0" err="1">
                  <a:solidFill>
                    <a:srgbClr val="003F7F"/>
                  </a:solidFill>
                </a:rPr>
                <a:t>пазари</a:t>
              </a:r>
              <a:r>
                <a:rPr lang="ru-RU" dirty="0">
                  <a:solidFill>
                    <a:srgbClr val="003F7F"/>
                  </a:solidFill>
                </a:rPr>
                <a:t>, </a:t>
              </a:r>
              <a:r>
                <a:rPr lang="ru-RU" dirty="0" err="1">
                  <a:solidFill>
                    <a:srgbClr val="003F7F"/>
                  </a:solidFill>
                </a:rPr>
                <a:t>включително</a:t>
              </a:r>
              <a:r>
                <a:rPr lang="ru-RU" dirty="0">
                  <a:solidFill>
                    <a:srgbClr val="003F7F"/>
                  </a:solidFill>
                </a:rPr>
                <a:t> и в </a:t>
              </a:r>
              <a:r>
                <a:rPr lang="ru-RU" dirty="0" err="1">
                  <a:solidFill>
                    <a:srgbClr val="003F7F"/>
                  </a:solidFill>
                </a:rPr>
                <a:t>предоставянето</a:t>
              </a:r>
              <a:r>
                <a:rPr lang="ru-RU" dirty="0">
                  <a:solidFill>
                    <a:srgbClr val="003F7F"/>
                  </a:solidFill>
                </a:rPr>
                <a:t> на </a:t>
              </a:r>
              <a:r>
                <a:rPr lang="ru-RU" dirty="0" err="1">
                  <a:solidFill>
                    <a:srgbClr val="003F7F"/>
                  </a:solidFill>
                </a:rPr>
                <a:t>балансиращи</a:t>
              </a:r>
              <a:r>
                <a:rPr lang="ru-RU" dirty="0">
                  <a:solidFill>
                    <a:srgbClr val="003F7F"/>
                  </a:solidFill>
                </a:rPr>
                <a:t> услуги. </a:t>
              </a:r>
              <a:endParaRPr lang="ru-RU" dirty="0" smtClean="0">
                <a:solidFill>
                  <a:srgbClr val="003F7F"/>
                </a:solidFill>
              </a:endParaRPr>
            </a:p>
            <a:p>
              <a:pPr lvl="0" algn="just">
                <a:spcAft>
                  <a:spcPts val="600"/>
                </a:spcAft>
                <a:defRPr/>
              </a:pPr>
              <a:endParaRPr lang="ru-RU" dirty="0">
                <a:solidFill>
                  <a:srgbClr val="003F7F"/>
                </a:solidFill>
              </a:endParaRPr>
            </a:p>
            <a:p>
              <a:pPr lvl="0" algn="just">
                <a:spcAft>
                  <a:spcPts val="600"/>
                </a:spcAft>
                <a:defRPr/>
              </a:pPr>
              <a:endParaRPr lang="ru-RU" dirty="0" smtClean="0">
                <a:solidFill>
                  <a:srgbClr val="003F7F"/>
                </a:solidFill>
              </a:endParaRPr>
            </a:p>
            <a:p>
              <a:pPr lvl="0" algn="just">
                <a:spcAft>
                  <a:spcPts val="600"/>
                </a:spcAft>
                <a:defRPr/>
              </a:pPr>
              <a:endParaRPr lang="ru-RU" dirty="0">
                <a:solidFill>
                  <a:srgbClr val="003F7F"/>
                </a:solidFill>
              </a:endParaRPr>
            </a:p>
            <a:p>
              <a:pPr lvl="0" algn="just">
                <a:spcAft>
                  <a:spcPts val="600"/>
                </a:spcAft>
                <a:defRPr/>
              </a:pPr>
              <a:endParaRPr lang="en-US" dirty="0">
                <a:solidFill>
                  <a:srgbClr val="003F7F"/>
                </a:solidFill>
              </a:endParaRPr>
            </a:p>
          </p:txBody>
        </p:sp>
        <p:sp>
          <p:nvSpPr>
            <p:cNvPr id="10" name="Google Shape;8559;p65"/>
            <p:cNvSpPr/>
            <p:nvPr/>
          </p:nvSpPr>
          <p:spPr>
            <a:xfrm>
              <a:off x="3871550" y="2945466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38494" y="1"/>
                  </a:moveTo>
                  <a:cubicBezTo>
                    <a:pt x="36886" y="20680"/>
                    <a:pt x="20553" y="37294"/>
                    <a:pt x="0" y="39343"/>
                  </a:cubicBezTo>
                  <a:lnTo>
                    <a:pt x="0" y="59339"/>
                  </a:lnTo>
                  <a:cubicBezTo>
                    <a:pt x="6" y="61559"/>
                    <a:pt x="1807" y="63354"/>
                    <a:pt x="4022" y="63360"/>
                  </a:cubicBezTo>
                  <a:lnTo>
                    <a:pt x="136260" y="63360"/>
                  </a:lnTo>
                  <a:cubicBezTo>
                    <a:pt x="138480" y="63354"/>
                    <a:pt x="140275" y="61559"/>
                    <a:pt x="140281" y="59339"/>
                  </a:cubicBezTo>
                  <a:lnTo>
                    <a:pt x="140281" y="4022"/>
                  </a:lnTo>
                  <a:cubicBezTo>
                    <a:pt x="140275" y="1808"/>
                    <a:pt x="138480" y="6"/>
                    <a:pt x="13626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3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630238" lvl="0" indent="-358775" algn="r" defTabSz="1346200">
                <a:tabLst>
                  <a:tab pos="4300538" algn="l"/>
                </a:tabLst>
                <a:defRPr/>
              </a:pPr>
              <a:r>
                <a:rPr lang="ru-RU" dirty="0">
                  <a:solidFill>
                    <a:srgbClr val="003F7F"/>
                  </a:solidFill>
                </a:rPr>
                <a:t>Дейностите </a:t>
              </a:r>
              <a:r>
                <a:rPr lang="ru-RU" dirty="0" err="1">
                  <a:solidFill>
                    <a:srgbClr val="003F7F"/>
                  </a:solidFill>
                </a:rPr>
                <a:t>са</a:t>
              </a:r>
              <a:r>
                <a:rPr lang="ru-RU" dirty="0">
                  <a:solidFill>
                    <a:srgbClr val="003F7F"/>
                  </a:solidFill>
                </a:rPr>
                <a:t> </a:t>
              </a:r>
              <a:r>
                <a:rPr lang="ru-RU" dirty="0" err="1">
                  <a:solidFill>
                    <a:srgbClr val="003F7F"/>
                  </a:solidFill>
                </a:rPr>
                <a:t>насочени</a:t>
              </a:r>
              <a:r>
                <a:rPr lang="ru-RU" dirty="0">
                  <a:solidFill>
                    <a:srgbClr val="003F7F"/>
                  </a:solidFill>
                </a:rPr>
                <a:t> към </a:t>
              </a:r>
              <a:endParaRPr lang="ru-RU" dirty="0" smtClean="0">
                <a:solidFill>
                  <a:srgbClr val="003F7F"/>
                </a:solidFill>
              </a:endParaRPr>
            </a:p>
            <a:p>
              <a:pPr marL="630238" lvl="0" indent="-358775" algn="r" defTabSz="1346200">
                <a:tabLst>
                  <a:tab pos="4300538" algn="l"/>
                </a:tabLst>
                <a:defRPr/>
              </a:pPr>
              <a:r>
                <a:rPr lang="ru-RU" dirty="0" err="1">
                  <a:solidFill>
                    <a:srgbClr val="003F7F"/>
                  </a:solidFill>
                </a:rPr>
                <a:t>у</a:t>
              </a:r>
              <a:r>
                <a:rPr lang="ru-RU" dirty="0" err="1" smtClean="0">
                  <a:solidFill>
                    <a:srgbClr val="003F7F"/>
                  </a:solidFill>
                </a:rPr>
                <a:t>лесняване</a:t>
              </a:r>
              <a:r>
                <a:rPr lang="ru-RU" dirty="0" smtClean="0">
                  <a:solidFill>
                    <a:srgbClr val="003F7F"/>
                  </a:solidFill>
                </a:rPr>
                <a:t> на </a:t>
              </a:r>
              <a:r>
                <a:rPr lang="ru-RU" dirty="0" err="1" smtClean="0">
                  <a:solidFill>
                    <a:srgbClr val="003F7F"/>
                  </a:solidFill>
                </a:rPr>
                <a:t>използването</a:t>
              </a:r>
              <a:r>
                <a:rPr lang="ru-RU" dirty="0" smtClean="0">
                  <a:solidFill>
                    <a:srgbClr val="003F7F"/>
                  </a:solidFill>
                </a:rPr>
                <a:t> </a:t>
              </a:r>
              <a:r>
                <a:rPr lang="ru-RU" dirty="0">
                  <a:solidFill>
                    <a:srgbClr val="003F7F"/>
                  </a:solidFill>
                </a:rPr>
                <a:t>на </a:t>
              </a:r>
              <a:endParaRPr lang="ru-RU" dirty="0" smtClean="0">
                <a:solidFill>
                  <a:srgbClr val="003F7F"/>
                </a:solidFill>
              </a:endParaRPr>
            </a:p>
            <a:p>
              <a:pPr marL="630238" lvl="0" indent="-358775" algn="r" defTabSz="1346200">
                <a:tabLst>
                  <a:tab pos="4300538" algn="l"/>
                </a:tabLst>
                <a:defRPr/>
              </a:pPr>
              <a:r>
                <a:rPr lang="ru-RU" dirty="0" err="1" smtClean="0">
                  <a:solidFill>
                    <a:srgbClr val="003F7F"/>
                  </a:solidFill>
                </a:rPr>
                <a:t>повече</a:t>
              </a:r>
              <a:r>
                <a:rPr lang="ru-RU" dirty="0" smtClean="0">
                  <a:solidFill>
                    <a:srgbClr val="003F7F"/>
                  </a:solidFill>
                </a:rPr>
                <a:t> </a:t>
              </a:r>
              <a:r>
                <a:rPr lang="ru-RU" dirty="0">
                  <a:solidFill>
                    <a:srgbClr val="003F7F"/>
                  </a:solidFill>
                </a:rPr>
                <a:t>електроенергия от ВЕИ, при </a:t>
              </a:r>
              <a:r>
                <a:rPr lang="ru-RU" dirty="0" err="1" smtClean="0">
                  <a:solidFill>
                    <a:srgbClr val="003F7F"/>
                  </a:solidFill>
                </a:rPr>
                <a:t>запазване</a:t>
              </a:r>
              <a:r>
                <a:rPr lang="ru-RU" dirty="0" smtClean="0">
                  <a:solidFill>
                    <a:srgbClr val="003F7F"/>
                  </a:solidFill>
                </a:rPr>
                <a:t> </a:t>
              </a:r>
              <a:r>
                <a:rPr lang="ru-RU" dirty="0">
                  <a:solidFill>
                    <a:srgbClr val="003F7F"/>
                  </a:solidFill>
                </a:rPr>
                <a:t>на </a:t>
              </a:r>
              <a:r>
                <a:rPr lang="ru-RU" dirty="0" err="1">
                  <a:solidFill>
                    <a:srgbClr val="003F7F"/>
                  </a:solidFill>
                </a:rPr>
                <a:t>сигурността</a:t>
              </a:r>
              <a:r>
                <a:rPr lang="ru-RU" dirty="0">
                  <a:solidFill>
                    <a:srgbClr val="003F7F"/>
                  </a:solidFill>
                </a:rPr>
                <a:t> в </a:t>
              </a:r>
              <a:r>
                <a:rPr lang="ru-RU" dirty="0" err="1">
                  <a:solidFill>
                    <a:srgbClr val="003F7F"/>
                  </a:solidFill>
                </a:rPr>
                <a:t>управлението</a:t>
              </a:r>
              <a:r>
                <a:rPr lang="ru-RU" dirty="0">
                  <a:solidFill>
                    <a:srgbClr val="003F7F"/>
                  </a:solidFill>
                </a:rPr>
                <a:t> на </a:t>
              </a:r>
              <a:r>
                <a:rPr lang="ru-RU" dirty="0" err="1">
                  <a:solidFill>
                    <a:srgbClr val="003F7F"/>
                  </a:solidFill>
                </a:rPr>
                <a:t>електроенергийните</a:t>
              </a:r>
              <a:r>
                <a:rPr lang="ru-RU" dirty="0">
                  <a:solidFill>
                    <a:srgbClr val="003F7F"/>
                  </a:solidFill>
                </a:rPr>
                <a:t> </a:t>
              </a:r>
              <a:r>
                <a:rPr lang="ru-RU" dirty="0" err="1">
                  <a:solidFill>
                    <a:srgbClr val="003F7F"/>
                  </a:solidFill>
                </a:rPr>
                <a:t>системи</a:t>
              </a:r>
              <a:r>
                <a:rPr lang="ru-RU" dirty="0">
                  <a:solidFill>
                    <a:srgbClr val="003F7F"/>
                  </a:solidFill>
                </a:rPr>
                <a:t> с </a:t>
              </a:r>
              <a:r>
                <a:rPr lang="ru-RU" dirty="0" err="1">
                  <a:solidFill>
                    <a:srgbClr val="003F7F"/>
                  </a:solidFill>
                </a:rPr>
                <a:t>наличните</a:t>
              </a:r>
              <a:r>
                <a:rPr lang="ru-RU" dirty="0">
                  <a:solidFill>
                    <a:srgbClr val="003F7F"/>
                  </a:solidFill>
                </a:rPr>
                <a:t> </a:t>
              </a:r>
              <a:r>
                <a:rPr lang="ru-RU" dirty="0" err="1">
                  <a:solidFill>
                    <a:srgbClr val="003F7F"/>
                  </a:solidFill>
                </a:rPr>
                <a:t>резервиращи</a:t>
              </a:r>
              <a:r>
                <a:rPr lang="ru-RU" dirty="0">
                  <a:solidFill>
                    <a:srgbClr val="003F7F"/>
                  </a:solidFill>
                </a:rPr>
                <a:t> </a:t>
              </a:r>
              <a:r>
                <a:rPr lang="ru-RU" dirty="0" smtClean="0">
                  <a:solidFill>
                    <a:srgbClr val="003F7F"/>
                  </a:solidFill>
                </a:rPr>
                <a:t>мощности</a:t>
              </a:r>
            </a:p>
            <a:p>
              <a:pPr marL="630238" lvl="0" indent="-358775" algn="r" defTabSz="1346200">
                <a:tabLst>
                  <a:tab pos="4300538" algn="l"/>
                </a:tabLst>
                <a:defRPr/>
              </a:pPr>
              <a:endParaRPr lang="bg-BG" dirty="0">
                <a:solidFill>
                  <a:srgbClr val="003F7F"/>
                </a:solidFill>
              </a:endParaRPr>
            </a:p>
          </p:txBody>
        </p:sp>
        <p:sp>
          <p:nvSpPr>
            <p:cNvPr id="11" name="Google Shape;8560;p65"/>
            <p:cNvSpPr/>
            <p:nvPr/>
          </p:nvSpPr>
          <p:spPr>
            <a:xfrm>
              <a:off x="2842425" y="1934600"/>
              <a:ext cx="1843850" cy="1843850"/>
            </a:xfrm>
            <a:custGeom>
              <a:avLst/>
              <a:gdLst/>
              <a:ahLst/>
              <a:cxnLst/>
              <a:rect l="l" t="t" r="r" b="b"/>
              <a:pathLst>
                <a:path w="73754" h="73754" extrusionOk="0">
                  <a:moveTo>
                    <a:pt x="36880" y="0"/>
                  </a:moveTo>
                  <a:cubicBezTo>
                    <a:pt x="36621" y="0"/>
                    <a:pt x="36362" y="6"/>
                    <a:pt x="36108" y="11"/>
                  </a:cubicBezTo>
                  <a:cubicBezTo>
                    <a:pt x="17253" y="397"/>
                    <a:pt x="1834" y="15011"/>
                    <a:pt x="154" y="33525"/>
                  </a:cubicBezTo>
                  <a:cubicBezTo>
                    <a:pt x="55" y="34627"/>
                    <a:pt x="0" y="35745"/>
                    <a:pt x="0" y="36874"/>
                  </a:cubicBezTo>
                  <a:cubicBezTo>
                    <a:pt x="0" y="38009"/>
                    <a:pt x="55" y="39122"/>
                    <a:pt x="154" y="40229"/>
                  </a:cubicBezTo>
                  <a:cubicBezTo>
                    <a:pt x="1834" y="58749"/>
                    <a:pt x="17253" y="73357"/>
                    <a:pt x="36108" y="73743"/>
                  </a:cubicBezTo>
                  <a:cubicBezTo>
                    <a:pt x="36362" y="73748"/>
                    <a:pt x="36621" y="73754"/>
                    <a:pt x="36880" y="73754"/>
                  </a:cubicBezTo>
                  <a:cubicBezTo>
                    <a:pt x="38312" y="73754"/>
                    <a:pt x="39744" y="73666"/>
                    <a:pt x="41165" y="73500"/>
                  </a:cubicBezTo>
                  <a:cubicBezTo>
                    <a:pt x="58391" y="71495"/>
                    <a:pt x="72030" y="57581"/>
                    <a:pt x="73600" y="40229"/>
                  </a:cubicBezTo>
                  <a:cubicBezTo>
                    <a:pt x="73699" y="39127"/>
                    <a:pt x="73754" y="38009"/>
                    <a:pt x="73754" y="36874"/>
                  </a:cubicBezTo>
                  <a:cubicBezTo>
                    <a:pt x="73754" y="35745"/>
                    <a:pt x="73699" y="34632"/>
                    <a:pt x="73600" y="33525"/>
                  </a:cubicBezTo>
                  <a:cubicBezTo>
                    <a:pt x="72024" y="16173"/>
                    <a:pt x="58391" y="2259"/>
                    <a:pt x="41165" y="254"/>
                  </a:cubicBezTo>
                  <a:cubicBezTo>
                    <a:pt x="39744" y="88"/>
                    <a:pt x="38312" y="0"/>
                    <a:pt x="3688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2576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14" name="Imagen 10">
            <a:extLst>
              <a:ext uri="{FF2B5EF4-FFF2-40B4-BE49-F238E27FC236}">
                <a16:creationId xmlns:a16="http://schemas.microsoft.com/office/drawing/2014/main" id="{09C71764-1E02-4868-BEC0-09ABB679765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721133" y="3155324"/>
            <a:ext cx="2555962" cy="115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6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17</a:t>
            </a:r>
            <a:r>
              <a:rPr lang="bg-BG" dirty="0" smtClean="0"/>
              <a:t>.</a:t>
            </a:r>
            <a:r>
              <a:rPr lang="en-US" smtClean="0"/>
              <a:t>11</a:t>
            </a:r>
            <a:r>
              <a:rPr lang="bg-BG" smtClean="0"/>
              <a:t>.2021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452E-9901-467E-9A5A-C971F043CECF}" type="slidenum">
              <a:rPr lang="es-ES" smtClean="0"/>
              <a:t>2</a:t>
            </a:fld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13"/>
          </p:nvPr>
        </p:nvSpPr>
        <p:spPr>
          <a:xfrm>
            <a:off x="120649" y="5496465"/>
            <a:ext cx="12192000" cy="477837"/>
          </a:xfrm>
        </p:spPr>
        <p:txBody>
          <a:bodyPr>
            <a:normAutofit/>
          </a:bodyPr>
          <a:lstStyle/>
          <a:p>
            <a:r>
              <a:rPr lang="bg-BG" dirty="0" smtClean="0">
                <a:solidFill>
                  <a:schemeClr val="bg1">
                    <a:lumMod val="50000"/>
                  </a:schemeClr>
                </a:solidFill>
              </a:rPr>
              <a:t>Виктория Поповска </a:t>
            </a:r>
            <a:r>
              <a:rPr lang="sr-Latn-RS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bg-BG" dirty="0" smtClean="0">
                <a:solidFill>
                  <a:schemeClr val="bg1">
                    <a:lumMod val="50000"/>
                  </a:schemeClr>
                </a:solidFill>
              </a:rPr>
              <a:t>ЕСО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) </a:t>
            </a:r>
            <a:r>
              <a:rPr lang="bg-BG" dirty="0" smtClean="0">
                <a:solidFill>
                  <a:schemeClr val="bg1">
                    <a:lumMod val="50000"/>
                  </a:schemeClr>
                </a:solidFill>
              </a:rPr>
              <a:t>Ирена Гюровска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(E</a:t>
            </a:r>
            <a:r>
              <a:rPr lang="bg-BG" dirty="0" smtClean="0">
                <a:solidFill>
                  <a:schemeClr val="bg1">
                    <a:lumMod val="50000"/>
                  </a:schemeClr>
                </a:solidFill>
              </a:rPr>
              <a:t>СО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) 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66851" y="3007961"/>
            <a:ext cx="9801224" cy="2613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g-BG" dirty="0">
                <a:solidFill>
                  <a:srgbClr val="2576B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ПРОЕКТ </a:t>
            </a:r>
            <a:r>
              <a:rPr lang="bg-BG" b="1" dirty="0">
                <a:solidFill>
                  <a:srgbClr val="2576B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en-US" b="1" dirty="0">
                <a:solidFill>
                  <a:srgbClr val="2576B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TRINITY</a:t>
            </a:r>
            <a:r>
              <a:rPr lang="bg-BG" b="1" dirty="0">
                <a:solidFill>
                  <a:srgbClr val="2576B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  <a:r>
              <a:rPr lang="bg-BG" dirty="0">
                <a:solidFill>
                  <a:srgbClr val="2576B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ОТ ПРОГРАМАТА НА ЕС ХОРИЗОНТ 2020</a:t>
            </a:r>
            <a:endParaRPr lang="bg-BG" sz="1400" dirty="0">
              <a:solidFill>
                <a:srgbClr val="2576BD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g-BG" dirty="0">
                <a:solidFill>
                  <a:srgbClr val="2576B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СЪТРУДНИЧЕСТВО И КООРДИНИРАНИ ДЕЙСТВИЯ В РЕГИОНА ЗА ПОДОБРЯВАНЕ НА ПРЕНОСНИТЕ ВЪЗМОЖНОСТИ НА РЕГИОНАЛНИТЕ ГРАНИЦИ ЧРЕЗ ИНТЕЛИГЕНТНИ ПАЗАРНИ </a:t>
            </a:r>
            <a:r>
              <a:rPr lang="bg-BG" dirty="0" smtClean="0">
                <a:solidFill>
                  <a:srgbClr val="2576B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ТЕХНОЛОГИИ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bg-BG" dirty="0" smtClean="0">
              <a:solidFill>
                <a:srgbClr val="2576BD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g-BG" b="1" dirty="0" smtClean="0">
                <a:solidFill>
                  <a:schemeClr val="accent5">
                    <a:lumMod val="75000"/>
                  </a:schemeClr>
                </a:solidFill>
              </a:rPr>
              <a:t>СТАРТИРАНЕ </a:t>
            </a:r>
            <a:r>
              <a:rPr lang="bg-BG" b="1" dirty="0">
                <a:solidFill>
                  <a:schemeClr val="accent5">
                    <a:lumMod val="75000"/>
                  </a:schemeClr>
                </a:solidFill>
              </a:rPr>
              <a:t>НА ФАЗАТА ПО РАЗРАБОТВАНЕ НА ПЛАТФОРМИТЕ СЪГЛАСНО ОДОБРЕНИ СЦЕНАРИИ    </a:t>
            </a:r>
            <a:endParaRPr lang="bg-BG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bg-BG" dirty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bg-BG" sz="1400" dirty="0">
              <a:solidFill>
                <a:srgbClr val="2576B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69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133" y="148171"/>
            <a:ext cx="9477374" cy="746488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/>
              <a:t/>
            </a:r>
            <a:br>
              <a:rPr lang="bg-BG" dirty="0"/>
            </a:br>
            <a:r>
              <a:rPr lang="en-US" sz="3100" dirty="0"/>
              <a:t>T-RES CONTROL CENTER </a:t>
            </a:r>
            <a:r>
              <a:rPr lang="en-US" sz="3100" dirty="0" smtClean="0"/>
              <a:t>– 2</a:t>
            </a:r>
            <a:r>
              <a:rPr lang="bg-BG" sz="3100" dirty="0" smtClean="0"/>
              <a:t/>
            </a:r>
            <a:br>
              <a:rPr lang="bg-BG" sz="3100" dirty="0" smtClean="0"/>
            </a:br>
            <a:r>
              <a:rPr lang="ru-RU" sz="3100" dirty="0"/>
              <a:t>Задачи на </a:t>
            </a:r>
            <a:r>
              <a:rPr lang="ru-RU" sz="3100" dirty="0" err="1"/>
              <a:t>платформата</a:t>
            </a:r>
            <a:r>
              <a:rPr lang="ru-RU" sz="3100" dirty="0"/>
              <a:t>:</a:t>
            </a:r>
            <a:br>
              <a:rPr lang="ru-RU" sz="3100" dirty="0"/>
            </a:br>
            <a:r>
              <a:rPr lang="en-US" sz="3100" dirty="0"/>
              <a:t/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AE3D-F830-42D2-B571-CADDB2F13764}" type="datetime3">
              <a:rPr lang="es-ES" smtClean="0"/>
              <a:t>22.12.21</a:t>
            </a:fld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452E-9901-467E-9A5A-C971F043CECF}" type="slidenum">
              <a:rPr lang="es-ES" smtClean="0"/>
              <a:t>20</a:t>
            </a:fld>
            <a:endParaRPr lang="es-E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Google Shape;1138;p61"/>
          <p:cNvSpPr/>
          <p:nvPr/>
        </p:nvSpPr>
        <p:spPr>
          <a:xfrm>
            <a:off x="966732" y="1389638"/>
            <a:ext cx="11040654" cy="1149703"/>
          </a:xfrm>
          <a:custGeom>
            <a:avLst/>
            <a:gdLst/>
            <a:ahLst/>
            <a:cxnLst/>
            <a:rect l="l" t="t" r="r" b="b"/>
            <a:pathLst>
              <a:path w="17328" h="2863" extrusionOk="0">
                <a:moveTo>
                  <a:pt x="1432" y="1"/>
                </a:moveTo>
                <a:cubicBezTo>
                  <a:pt x="641" y="1"/>
                  <a:pt x="1" y="641"/>
                  <a:pt x="2" y="1431"/>
                </a:cubicBezTo>
                <a:cubicBezTo>
                  <a:pt x="1" y="2222"/>
                  <a:pt x="641" y="2861"/>
                  <a:pt x="1432" y="2862"/>
                </a:cubicBezTo>
                <a:lnTo>
                  <a:pt x="15897" y="2862"/>
                </a:lnTo>
                <a:cubicBezTo>
                  <a:pt x="16687" y="2861"/>
                  <a:pt x="17327" y="2222"/>
                  <a:pt x="17327" y="1431"/>
                </a:cubicBezTo>
                <a:cubicBezTo>
                  <a:pt x="17327" y="641"/>
                  <a:pt x="16687" y="1"/>
                  <a:pt x="15897" y="1"/>
                </a:cubicBezTo>
                <a:close/>
              </a:path>
            </a:pathLst>
          </a:custGeom>
          <a:noFill/>
          <a:ln w="9525" cap="flat" cmpd="sng">
            <a:solidFill>
              <a:srgbClr val="003F7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bg-BG" dirty="0" smtClean="0"/>
              <a:t>                                </a:t>
            </a:r>
          </a:p>
          <a:p>
            <a:pPr lvl="0"/>
            <a:r>
              <a:rPr lang="bg-BG" sz="2200" dirty="0">
                <a:solidFill>
                  <a:srgbClr val="003F7F"/>
                </a:solidFill>
                <a:ea typeface="+mj-ea"/>
                <a:cs typeface="+mj-cs"/>
              </a:rPr>
              <a:t>	 </a:t>
            </a:r>
            <a:r>
              <a:rPr lang="bg-BG" sz="2200" dirty="0" smtClean="0">
                <a:solidFill>
                  <a:srgbClr val="003F7F"/>
                </a:solidFill>
                <a:ea typeface="+mj-ea"/>
                <a:cs typeface="+mj-cs"/>
              </a:rPr>
              <a:t>       </a:t>
            </a:r>
          </a:p>
          <a:p>
            <a:pPr marL="630238" lvl="0"/>
            <a:r>
              <a:rPr lang="ru-RU" dirty="0" err="1" smtClean="0">
                <a:solidFill>
                  <a:srgbClr val="003F7F"/>
                </a:solidFill>
                <a:ea typeface="+mj-ea"/>
                <a:cs typeface="+mj-cs"/>
              </a:rPr>
              <a:t>Прецизно</a:t>
            </a:r>
            <a:r>
              <a:rPr lang="ru-RU" dirty="0" smtClean="0">
                <a:solidFill>
                  <a:srgbClr val="003F7F"/>
                </a:solidFill>
                <a:ea typeface="+mj-ea"/>
                <a:cs typeface="+mj-cs"/>
              </a:rPr>
              <a:t> </a:t>
            </a:r>
            <a:r>
              <a:rPr lang="ru-RU" dirty="0">
                <a:solidFill>
                  <a:srgbClr val="003F7F"/>
                </a:solidFill>
                <a:ea typeface="+mj-ea"/>
                <a:cs typeface="+mj-cs"/>
              </a:rPr>
              <a:t>прогнозиране, наблюдение в </a:t>
            </a:r>
            <a:r>
              <a:rPr lang="ru-RU" dirty="0" err="1">
                <a:solidFill>
                  <a:srgbClr val="003F7F"/>
                </a:solidFill>
                <a:ea typeface="+mj-ea"/>
                <a:cs typeface="+mj-cs"/>
              </a:rPr>
              <a:t>реално</a:t>
            </a:r>
            <a:r>
              <a:rPr lang="ru-RU" dirty="0">
                <a:solidFill>
                  <a:srgbClr val="003F7F"/>
                </a:solidFill>
                <a:ea typeface="+mj-ea"/>
                <a:cs typeface="+mj-cs"/>
              </a:rPr>
              <a:t> </a:t>
            </a:r>
            <a:r>
              <a:rPr lang="ru-RU" dirty="0" err="1">
                <a:solidFill>
                  <a:srgbClr val="003F7F"/>
                </a:solidFill>
                <a:ea typeface="+mj-ea"/>
                <a:cs typeface="+mj-cs"/>
              </a:rPr>
              <a:t>време</a:t>
            </a:r>
            <a:r>
              <a:rPr lang="ru-RU" dirty="0">
                <a:solidFill>
                  <a:srgbClr val="003F7F"/>
                </a:solidFill>
                <a:ea typeface="+mj-ea"/>
                <a:cs typeface="+mj-cs"/>
              </a:rPr>
              <a:t> и </a:t>
            </a:r>
            <a:r>
              <a:rPr lang="ru-RU" dirty="0" err="1">
                <a:solidFill>
                  <a:srgbClr val="003F7F"/>
                </a:solidFill>
                <a:ea typeface="+mj-ea"/>
                <a:cs typeface="+mj-cs"/>
              </a:rPr>
              <a:t>контрол</a:t>
            </a:r>
            <a:r>
              <a:rPr lang="ru-RU" dirty="0">
                <a:solidFill>
                  <a:srgbClr val="003F7F"/>
                </a:solidFill>
                <a:ea typeface="+mj-ea"/>
                <a:cs typeface="+mj-cs"/>
              </a:rPr>
              <a:t> на </a:t>
            </a:r>
            <a:r>
              <a:rPr lang="ru-RU" dirty="0" err="1">
                <a:solidFill>
                  <a:srgbClr val="003F7F"/>
                </a:solidFill>
                <a:ea typeface="+mj-ea"/>
                <a:cs typeface="+mj-cs"/>
              </a:rPr>
              <a:t>производството</a:t>
            </a:r>
            <a:r>
              <a:rPr lang="ru-RU" dirty="0">
                <a:solidFill>
                  <a:srgbClr val="003F7F"/>
                </a:solidFill>
                <a:ea typeface="+mj-ea"/>
                <a:cs typeface="+mj-cs"/>
              </a:rPr>
              <a:t> от </a:t>
            </a:r>
            <a:r>
              <a:rPr lang="ru-RU" dirty="0" smtClean="0">
                <a:solidFill>
                  <a:srgbClr val="003F7F"/>
                </a:solidFill>
                <a:ea typeface="+mj-ea"/>
                <a:cs typeface="+mj-cs"/>
              </a:rPr>
              <a:t>производители</a:t>
            </a:r>
          </a:p>
          <a:p>
            <a:pPr marL="630238" lvl="0"/>
            <a:r>
              <a:rPr lang="ru-RU" dirty="0" smtClean="0">
                <a:solidFill>
                  <a:srgbClr val="003F7F"/>
                </a:solidFill>
                <a:ea typeface="+mj-ea"/>
                <a:cs typeface="+mj-cs"/>
              </a:rPr>
              <a:t> </a:t>
            </a:r>
            <a:r>
              <a:rPr lang="ru-RU" dirty="0">
                <a:solidFill>
                  <a:srgbClr val="003F7F"/>
                </a:solidFill>
                <a:ea typeface="+mj-ea"/>
                <a:cs typeface="+mj-cs"/>
              </a:rPr>
              <a:t>с непостоянно производство (ВЕИ), </a:t>
            </a:r>
            <a:r>
              <a:rPr lang="ru-RU" dirty="0" err="1">
                <a:solidFill>
                  <a:srgbClr val="003F7F"/>
                </a:solidFill>
                <a:ea typeface="+mj-ea"/>
                <a:cs typeface="+mj-cs"/>
              </a:rPr>
              <a:t>планиране</a:t>
            </a:r>
            <a:r>
              <a:rPr lang="ru-RU" dirty="0">
                <a:solidFill>
                  <a:srgbClr val="003F7F"/>
                </a:solidFill>
                <a:ea typeface="+mj-ea"/>
                <a:cs typeface="+mj-cs"/>
              </a:rPr>
              <a:t> и </a:t>
            </a:r>
            <a:r>
              <a:rPr lang="ru-RU" dirty="0" err="1">
                <a:solidFill>
                  <a:srgbClr val="003F7F"/>
                </a:solidFill>
                <a:ea typeface="+mj-ea"/>
                <a:cs typeface="+mj-cs"/>
              </a:rPr>
              <a:t>оптимизиране</a:t>
            </a:r>
            <a:r>
              <a:rPr lang="ru-RU" dirty="0">
                <a:solidFill>
                  <a:srgbClr val="003F7F"/>
                </a:solidFill>
                <a:ea typeface="+mj-ea"/>
                <a:cs typeface="+mj-cs"/>
              </a:rPr>
              <a:t> на </a:t>
            </a:r>
            <a:r>
              <a:rPr lang="ru-RU" dirty="0" err="1">
                <a:solidFill>
                  <a:srgbClr val="003F7F"/>
                </a:solidFill>
                <a:ea typeface="+mj-ea"/>
                <a:cs typeface="+mj-cs"/>
              </a:rPr>
              <a:t>ресурсите</a:t>
            </a:r>
            <a:r>
              <a:rPr lang="ru-RU" dirty="0">
                <a:solidFill>
                  <a:srgbClr val="003F7F"/>
                </a:solidFill>
                <a:ea typeface="+mj-ea"/>
                <a:cs typeface="+mj-cs"/>
              </a:rPr>
              <a:t> за </a:t>
            </a:r>
            <a:r>
              <a:rPr lang="ru-RU" dirty="0" err="1">
                <a:solidFill>
                  <a:srgbClr val="003F7F"/>
                </a:solidFill>
                <a:ea typeface="+mj-ea"/>
                <a:cs typeface="+mj-cs"/>
              </a:rPr>
              <a:t>регулиране</a:t>
            </a:r>
            <a:r>
              <a:rPr lang="ru-RU" dirty="0">
                <a:solidFill>
                  <a:srgbClr val="003F7F"/>
                </a:solidFill>
                <a:ea typeface="+mj-ea"/>
                <a:cs typeface="+mj-cs"/>
              </a:rPr>
              <a:t>, </a:t>
            </a:r>
            <a:r>
              <a:rPr lang="ru-RU" dirty="0" err="1">
                <a:solidFill>
                  <a:srgbClr val="003F7F"/>
                </a:solidFill>
                <a:ea typeface="+mj-ea"/>
                <a:cs typeface="+mj-cs"/>
              </a:rPr>
              <a:t>намаляване</a:t>
            </a:r>
            <a:r>
              <a:rPr lang="ru-RU" dirty="0">
                <a:solidFill>
                  <a:srgbClr val="003F7F"/>
                </a:solidFill>
                <a:ea typeface="+mj-ea"/>
                <a:cs typeface="+mj-cs"/>
              </a:rPr>
              <a:t> на </a:t>
            </a:r>
            <a:r>
              <a:rPr lang="ru-RU" dirty="0" err="1">
                <a:solidFill>
                  <a:srgbClr val="003F7F"/>
                </a:solidFill>
                <a:ea typeface="+mj-ea"/>
                <a:cs typeface="+mj-cs"/>
              </a:rPr>
              <a:t>оперативните</a:t>
            </a:r>
            <a:r>
              <a:rPr lang="ru-RU" dirty="0">
                <a:solidFill>
                  <a:srgbClr val="003F7F"/>
                </a:solidFill>
                <a:ea typeface="+mj-ea"/>
                <a:cs typeface="+mj-cs"/>
              </a:rPr>
              <a:t> </a:t>
            </a:r>
            <a:r>
              <a:rPr lang="ru-RU" dirty="0" err="1">
                <a:solidFill>
                  <a:srgbClr val="003F7F"/>
                </a:solidFill>
                <a:ea typeface="+mj-ea"/>
                <a:cs typeface="+mj-cs"/>
              </a:rPr>
              <a:t>разходи</a:t>
            </a:r>
            <a:r>
              <a:rPr lang="ru-RU" dirty="0">
                <a:solidFill>
                  <a:srgbClr val="003F7F"/>
                </a:solidFill>
                <a:ea typeface="+mj-ea"/>
                <a:cs typeface="+mj-cs"/>
              </a:rPr>
              <a:t>, и </a:t>
            </a:r>
            <a:r>
              <a:rPr lang="ru-RU" dirty="0" err="1">
                <a:solidFill>
                  <a:srgbClr val="003F7F"/>
                </a:solidFill>
                <a:ea typeface="+mj-ea"/>
                <a:cs typeface="+mj-cs"/>
              </a:rPr>
              <a:t>интегриране</a:t>
            </a:r>
            <a:r>
              <a:rPr lang="ru-RU" dirty="0">
                <a:solidFill>
                  <a:srgbClr val="003F7F"/>
                </a:solidFill>
                <a:ea typeface="+mj-ea"/>
                <a:cs typeface="+mj-cs"/>
              </a:rPr>
              <a:t> на </a:t>
            </a:r>
            <a:r>
              <a:rPr lang="ru-RU" dirty="0" err="1">
                <a:solidFill>
                  <a:srgbClr val="003F7F"/>
                </a:solidFill>
                <a:ea typeface="+mj-ea"/>
                <a:cs typeface="+mj-cs"/>
              </a:rPr>
              <a:t>непостоянното</a:t>
            </a:r>
            <a:r>
              <a:rPr lang="ru-RU" dirty="0">
                <a:solidFill>
                  <a:srgbClr val="003F7F"/>
                </a:solidFill>
                <a:ea typeface="+mj-ea"/>
                <a:cs typeface="+mj-cs"/>
              </a:rPr>
              <a:t> производство в пазара чрез </a:t>
            </a:r>
            <a:r>
              <a:rPr lang="ru-RU" dirty="0" err="1">
                <a:solidFill>
                  <a:srgbClr val="003F7F"/>
                </a:solidFill>
                <a:ea typeface="+mj-ea"/>
                <a:cs typeface="+mj-cs"/>
              </a:rPr>
              <a:t>възможности</a:t>
            </a:r>
            <a:r>
              <a:rPr lang="ru-RU" dirty="0">
                <a:solidFill>
                  <a:srgbClr val="003F7F"/>
                </a:solidFill>
                <a:ea typeface="+mj-ea"/>
                <a:cs typeface="+mj-cs"/>
              </a:rPr>
              <a:t> за </a:t>
            </a:r>
            <a:r>
              <a:rPr lang="ru-RU" dirty="0" err="1">
                <a:solidFill>
                  <a:srgbClr val="003F7F"/>
                </a:solidFill>
                <a:ea typeface="+mj-ea"/>
                <a:cs typeface="+mj-cs"/>
              </a:rPr>
              <a:t>изпълнение</a:t>
            </a:r>
            <a:r>
              <a:rPr lang="ru-RU" dirty="0">
                <a:solidFill>
                  <a:srgbClr val="003F7F"/>
                </a:solidFill>
                <a:ea typeface="+mj-ea"/>
                <a:cs typeface="+mj-cs"/>
              </a:rPr>
              <a:t> на </a:t>
            </a:r>
            <a:r>
              <a:rPr lang="ru-RU" dirty="0" err="1">
                <a:solidFill>
                  <a:srgbClr val="003F7F"/>
                </a:solidFill>
                <a:ea typeface="+mj-ea"/>
                <a:cs typeface="+mj-cs"/>
              </a:rPr>
              <a:t>диспечерски</a:t>
            </a:r>
            <a:r>
              <a:rPr lang="ru-RU" dirty="0">
                <a:solidFill>
                  <a:srgbClr val="003F7F"/>
                </a:solidFill>
                <a:ea typeface="+mj-ea"/>
                <a:cs typeface="+mj-cs"/>
              </a:rPr>
              <a:t> инструкции и </a:t>
            </a:r>
            <a:r>
              <a:rPr lang="ru-RU" dirty="0" err="1">
                <a:solidFill>
                  <a:srgbClr val="003F7F"/>
                </a:solidFill>
                <a:ea typeface="+mj-ea"/>
                <a:cs typeface="+mj-cs"/>
              </a:rPr>
              <a:t>предоставяне</a:t>
            </a:r>
            <a:r>
              <a:rPr lang="ru-RU" dirty="0">
                <a:solidFill>
                  <a:srgbClr val="003F7F"/>
                </a:solidFill>
                <a:ea typeface="+mj-ea"/>
                <a:cs typeface="+mj-cs"/>
              </a:rPr>
              <a:t> на услуги за </a:t>
            </a:r>
            <a:r>
              <a:rPr lang="ru-RU" dirty="0" err="1">
                <a:solidFill>
                  <a:srgbClr val="003F7F"/>
                </a:solidFill>
                <a:ea typeface="+mj-ea"/>
                <a:cs typeface="+mj-cs"/>
              </a:rPr>
              <a:t>балансиране</a:t>
            </a:r>
            <a:r>
              <a:rPr lang="ru-RU" dirty="0">
                <a:solidFill>
                  <a:srgbClr val="003F7F"/>
                </a:solidFill>
                <a:ea typeface="+mj-ea"/>
                <a:cs typeface="+mj-cs"/>
              </a:rPr>
              <a:t>;</a:t>
            </a:r>
          </a:p>
          <a:p>
            <a:pPr marL="630238" lvl="0"/>
            <a:r>
              <a:rPr lang="bg-BG" sz="2000" dirty="0" smtClean="0">
                <a:solidFill>
                  <a:srgbClr val="003F7F"/>
                </a:solidFill>
                <a:ea typeface="+mj-ea"/>
                <a:cs typeface="+mj-cs"/>
              </a:rPr>
              <a:t> </a:t>
            </a:r>
            <a:r>
              <a:rPr lang="bg-BG" b="1" dirty="0">
                <a:solidFill>
                  <a:srgbClr val="003F7F"/>
                </a:solidFill>
                <a:latin typeface="Century Gothic" panose="020B0502020202020204" pitchFamily="34" charset="0"/>
                <a:ea typeface="+mj-ea"/>
                <a:cs typeface="+mj-cs"/>
              </a:rPr>
              <a:t/>
            </a:r>
            <a:br>
              <a:rPr lang="bg-BG" b="1" dirty="0">
                <a:solidFill>
                  <a:srgbClr val="003F7F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endParaRPr lang="bg-BG" b="1" dirty="0">
              <a:solidFill>
                <a:srgbClr val="003F7F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28" name="Google Shape;1138;p61"/>
          <p:cNvSpPr/>
          <p:nvPr/>
        </p:nvSpPr>
        <p:spPr>
          <a:xfrm>
            <a:off x="966731" y="2646203"/>
            <a:ext cx="11022746" cy="1185965"/>
          </a:xfrm>
          <a:custGeom>
            <a:avLst/>
            <a:gdLst/>
            <a:ahLst/>
            <a:cxnLst/>
            <a:rect l="l" t="t" r="r" b="b"/>
            <a:pathLst>
              <a:path w="17328" h="2863" extrusionOk="0">
                <a:moveTo>
                  <a:pt x="1432" y="1"/>
                </a:moveTo>
                <a:cubicBezTo>
                  <a:pt x="641" y="1"/>
                  <a:pt x="1" y="641"/>
                  <a:pt x="2" y="1431"/>
                </a:cubicBezTo>
                <a:cubicBezTo>
                  <a:pt x="1" y="2222"/>
                  <a:pt x="641" y="2861"/>
                  <a:pt x="1432" y="2862"/>
                </a:cubicBezTo>
                <a:lnTo>
                  <a:pt x="15897" y="2862"/>
                </a:lnTo>
                <a:cubicBezTo>
                  <a:pt x="16687" y="2861"/>
                  <a:pt x="17327" y="2222"/>
                  <a:pt x="17327" y="1431"/>
                </a:cubicBezTo>
                <a:cubicBezTo>
                  <a:pt x="17327" y="641"/>
                  <a:pt x="16687" y="1"/>
                  <a:pt x="15897" y="1"/>
                </a:cubicBezTo>
                <a:close/>
              </a:path>
            </a:pathLst>
          </a:custGeom>
          <a:noFill/>
          <a:ln w="9525" cap="flat" cmpd="sng">
            <a:solidFill>
              <a:srgbClr val="2576BD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bg-BG" dirty="0" smtClean="0"/>
              <a:t>                                </a:t>
            </a:r>
          </a:p>
          <a:p>
            <a:pPr lvl="0"/>
            <a:r>
              <a:rPr lang="bg-BG" sz="2200" dirty="0">
                <a:solidFill>
                  <a:srgbClr val="003F7F"/>
                </a:solidFill>
                <a:ea typeface="+mj-ea"/>
                <a:cs typeface="+mj-cs"/>
              </a:rPr>
              <a:t>	 </a:t>
            </a:r>
            <a:r>
              <a:rPr lang="bg-BG" sz="2200" dirty="0" smtClean="0">
                <a:solidFill>
                  <a:srgbClr val="003F7F"/>
                </a:solidFill>
                <a:ea typeface="+mj-ea"/>
                <a:cs typeface="+mj-cs"/>
              </a:rPr>
              <a:t>       </a:t>
            </a:r>
          </a:p>
          <a:p>
            <a:pPr marL="715963" lvl="0"/>
            <a:r>
              <a:rPr lang="ru-RU" dirty="0" err="1" smtClean="0">
                <a:solidFill>
                  <a:srgbClr val="003F7F"/>
                </a:solidFill>
                <a:ea typeface="+mj-ea"/>
                <a:cs typeface="+mj-cs"/>
              </a:rPr>
              <a:t>Създаване</a:t>
            </a:r>
            <a:r>
              <a:rPr lang="ru-RU" dirty="0" smtClean="0">
                <a:solidFill>
                  <a:srgbClr val="003F7F"/>
                </a:solidFill>
                <a:ea typeface="+mj-ea"/>
                <a:cs typeface="+mj-cs"/>
              </a:rPr>
              <a:t> </a:t>
            </a:r>
            <a:r>
              <a:rPr lang="ru-RU" dirty="0">
                <a:solidFill>
                  <a:srgbClr val="003F7F"/>
                </a:solidFill>
                <a:ea typeface="+mj-ea"/>
                <a:cs typeface="+mj-cs"/>
              </a:rPr>
              <a:t>на динамична карта на региона на </a:t>
            </a:r>
            <a:r>
              <a:rPr lang="ru-RU" dirty="0" err="1">
                <a:solidFill>
                  <a:srgbClr val="003F7F"/>
                </a:solidFill>
                <a:ea typeface="+mj-ea"/>
                <a:cs typeface="+mj-cs"/>
              </a:rPr>
              <a:t>която</a:t>
            </a:r>
            <a:r>
              <a:rPr lang="ru-RU" dirty="0">
                <a:solidFill>
                  <a:srgbClr val="003F7F"/>
                </a:solidFill>
                <a:ea typeface="+mj-ea"/>
                <a:cs typeface="+mj-cs"/>
              </a:rPr>
              <a:t> </a:t>
            </a:r>
            <a:r>
              <a:rPr lang="ru-RU" dirty="0" err="1">
                <a:solidFill>
                  <a:srgbClr val="003F7F"/>
                </a:solidFill>
                <a:ea typeface="+mj-ea"/>
                <a:cs typeface="+mj-cs"/>
              </a:rPr>
              <a:t>ще</a:t>
            </a:r>
            <a:r>
              <a:rPr lang="ru-RU" dirty="0">
                <a:solidFill>
                  <a:srgbClr val="003F7F"/>
                </a:solidFill>
                <a:ea typeface="+mj-ea"/>
                <a:cs typeface="+mj-cs"/>
              </a:rPr>
              <a:t> </a:t>
            </a:r>
            <a:r>
              <a:rPr lang="ru-RU" dirty="0" err="1">
                <a:solidFill>
                  <a:srgbClr val="003F7F"/>
                </a:solidFill>
                <a:ea typeface="+mj-ea"/>
                <a:cs typeface="+mj-cs"/>
              </a:rPr>
              <a:t>бъдат</a:t>
            </a:r>
            <a:r>
              <a:rPr lang="ru-RU" dirty="0">
                <a:solidFill>
                  <a:srgbClr val="003F7F"/>
                </a:solidFill>
                <a:ea typeface="+mj-ea"/>
                <a:cs typeface="+mj-cs"/>
              </a:rPr>
              <a:t> </a:t>
            </a:r>
            <a:r>
              <a:rPr lang="ru-RU" dirty="0" err="1">
                <a:solidFill>
                  <a:srgbClr val="003F7F"/>
                </a:solidFill>
                <a:ea typeface="+mj-ea"/>
                <a:cs typeface="+mj-cs"/>
              </a:rPr>
              <a:t>посочени</a:t>
            </a:r>
            <a:r>
              <a:rPr lang="ru-RU" dirty="0">
                <a:solidFill>
                  <a:srgbClr val="003F7F"/>
                </a:solidFill>
                <a:ea typeface="+mj-ea"/>
                <a:cs typeface="+mj-cs"/>
              </a:rPr>
              <a:t> </a:t>
            </a:r>
            <a:r>
              <a:rPr lang="ru-RU" dirty="0" err="1">
                <a:solidFill>
                  <a:srgbClr val="003F7F"/>
                </a:solidFill>
                <a:ea typeface="+mj-ea"/>
                <a:cs typeface="+mj-cs"/>
              </a:rPr>
              <a:t>електропроводите</a:t>
            </a:r>
            <a:r>
              <a:rPr lang="ru-RU" dirty="0">
                <a:solidFill>
                  <a:srgbClr val="003F7F"/>
                </a:solidFill>
                <a:ea typeface="+mj-ea"/>
                <a:cs typeface="+mj-cs"/>
              </a:rPr>
              <a:t> 400 </a:t>
            </a:r>
            <a:r>
              <a:rPr lang="ru-RU" dirty="0" err="1">
                <a:solidFill>
                  <a:srgbClr val="003F7F"/>
                </a:solidFill>
                <a:ea typeface="+mj-ea"/>
                <a:cs typeface="+mj-cs"/>
              </a:rPr>
              <a:t>kV</a:t>
            </a:r>
            <a:r>
              <a:rPr lang="ru-RU" dirty="0">
                <a:solidFill>
                  <a:srgbClr val="003F7F"/>
                </a:solidFill>
                <a:ea typeface="+mj-ea"/>
                <a:cs typeface="+mj-cs"/>
              </a:rPr>
              <a:t>, </a:t>
            </a:r>
            <a:endParaRPr lang="ru-RU" dirty="0" smtClean="0">
              <a:solidFill>
                <a:srgbClr val="003F7F"/>
              </a:solidFill>
              <a:ea typeface="+mj-ea"/>
              <a:cs typeface="+mj-cs"/>
            </a:endParaRPr>
          </a:p>
          <a:p>
            <a:pPr marL="715963" lvl="0"/>
            <a:r>
              <a:rPr lang="ru-RU" dirty="0" smtClean="0">
                <a:solidFill>
                  <a:srgbClr val="003F7F"/>
                </a:solidFill>
                <a:ea typeface="+mj-ea"/>
                <a:cs typeface="+mj-cs"/>
              </a:rPr>
              <a:t>220 </a:t>
            </a:r>
            <a:r>
              <a:rPr lang="ru-RU" dirty="0" err="1">
                <a:solidFill>
                  <a:srgbClr val="003F7F"/>
                </a:solidFill>
                <a:ea typeface="+mj-ea"/>
                <a:cs typeface="+mj-cs"/>
              </a:rPr>
              <a:t>kV</a:t>
            </a:r>
            <a:r>
              <a:rPr lang="ru-RU" dirty="0">
                <a:solidFill>
                  <a:srgbClr val="003F7F"/>
                </a:solidFill>
                <a:ea typeface="+mj-ea"/>
                <a:cs typeface="+mj-cs"/>
              </a:rPr>
              <a:t>, 110 </a:t>
            </a:r>
            <a:r>
              <a:rPr lang="ru-RU" dirty="0" err="1">
                <a:solidFill>
                  <a:srgbClr val="003F7F"/>
                </a:solidFill>
                <a:ea typeface="+mj-ea"/>
                <a:cs typeface="+mj-cs"/>
              </a:rPr>
              <a:t>kV</a:t>
            </a:r>
            <a:r>
              <a:rPr lang="ru-RU" dirty="0">
                <a:solidFill>
                  <a:srgbClr val="003F7F"/>
                </a:solidFill>
                <a:ea typeface="+mj-ea"/>
                <a:cs typeface="+mj-cs"/>
              </a:rPr>
              <a:t>, </a:t>
            </a:r>
            <a:r>
              <a:rPr lang="ru-RU" dirty="0" err="1">
                <a:solidFill>
                  <a:srgbClr val="003F7F"/>
                </a:solidFill>
                <a:ea typeface="+mj-ea"/>
                <a:cs typeface="+mj-cs"/>
              </a:rPr>
              <a:t>потенциалът</a:t>
            </a:r>
            <a:r>
              <a:rPr lang="ru-RU" dirty="0">
                <a:solidFill>
                  <a:srgbClr val="003F7F"/>
                </a:solidFill>
                <a:ea typeface="+mj-ea"/>
                <a:cs typeface="+mj-cs"/>
              </a:rPr>
              <a:t> за </a:t>
            </a:r>
            <a:r>
              <a:rPr lang="ru-RU" dirty="0" err="1">
                <a:solidFill>
                  <a:srgbClr val="003F7F"/>
                </a:solidFill>
                <a:ea typeface="+mj-ea"/>
                <a:cs typeface="+mj-cs"/>
              </a:rPr>
              <a:t>присъединяване</a:t>
            </a:r>
            <a:r>
              <a:rPr lang="ru-RU" dirty="0">
                <a:solidFill>
                  <a:srgbClr val="003F7F"/>
                </a:solidFill>
                <a:ea typeface="+mj-ea"/>
                <a:cs typeface="+mj-cs"/>
              </a:rPr>
              <a:t> на ВЕИ мощности и </a:t>
            </a:r>
            <a:r>
              <a:rPr lang="ru-RU" dirty="0" err="1">
                <a:solidFill>
                  <a:srgbClr val="003F7F"/>
                </a:solidFill>
                <a:ea typeface="+mj-ea"/>
                <a:cs typeface="+mj-cs"/>
              </a:rPr>
              <a:t>потенциални</a:t>
            </a:r>
            <a:r>
              <a:rPr lang="ru-RU" dirty="0">
                <a:solidFill>
                  <a:srgbClr val="003F7F"/>
                </a:solidFill>
                <a:ea typeface="+mj-ea"/>
                <a:cs typeface="+mj-cs"/>
              </a:rPr>
              <a:t> тесни места в </a:t>
            </a:r>
            <a:r>
              <a:rPr lang="ru-RU" dirty="0" err="1">
                <a:solidFill>
                  <a:srgbClr val="003F7F"/>
                </a:solidFill>
                <a:ea typeface="+mj-ea"/>
                <a:cs typeface="+mj-cs"/>
              </a:rPr>
              <a:t>електрическите</a:t>
            </a:r>
            <a:r>
              <a:rPr lang="ru-RU" dirty="0">
                <a:solidFill>
                  <a:srgbClr val="003F7F"/>
                </a:solidFill>
                <a:ea typeface="+mj-ea"/>
                <a:cs typeface="+mj-cs"/>
              </a:rPr>
              <a:t> мрежи. Анализ на </a:t>
            </a:r>
            <a:r>
              <a:rPr lang="ru-RU" dirty="0" err="1">
                <a:solidFill>
                  <a:srgbClr val="003F7F"/>
                </a:solidFill>
                <a:ea typeface="+mj-ea"/>
                <a:cs typeface="+mj-cs"/>
              </a:rPr>
              <a:t>необходимостта</a:t>
            </a:r>
            <a:r>
              <a:rPr lang="ru-RU" dirty="0">
                <a:solidFill>
                  <a:srgbClr val="003F7F"/>
                </a:solidFill>
                <a:ea typeface="+mj-ea"/>
                <a:cs typeface="+mj-cs"/>
              </a:rPr>
              <a:t> от </a:t>
            </a:r>
            <a:r>
              <a:rPr lang="ru-RU" dirty="0" err="1">
                <a:solidFill>
                  <a:srgbClr val="003F7F"/>
                </a:solidFill>
                <a:ea typeface="+mj-ea"/>
                <a:cs typeface="+mj-cs"/>
              </a:rPr>
              <a:t>паралелно</a:t>
            </a:r>
            <a:r>
              <a:rPr lang="ru-RU" dirty="0">
                <a:solidFill>
                  <a:srgbClr val="003F7F"/>
                </a:solidFill>
                <a:ea typeface="+mj-ea"/>
                <a:cs typeface="+mj-cs"/>
              </a:rPr>
              <a:t> </a:t>
            </a:r>
            <a:r>
              <a:rPr lang="ru-RU" dirty="0" err="1">
                <a:solidFill>
                  <a:srgbClr val="003F7F"/>
                </a:solidFill>
                <a:ea typeface="+mj-ea"/>
                <a:cs typeface="+mj-cs"/>
              </a:rPr>
              <a:t>изграждане</a:t>
            </a:r>
            <a:r>
              <a:rPr lang="ru-RU" dirty="0">
                <a:solidFill>
                  <a:srgbClr val="003F7F"/>
                </a:solidFill>
                <a:ea typeface="+mj-ea"/>
                <a:cs typeface="+mj-cs"/>
              </a:rPr>
              <a:t> на </a:t>
            </a:r>
            <a:r>
              <a:rPr lang="ru-RU" dirty="0" err="1">
                <a:solidFill>
                  <a:srgbClr val="003F7F"/>
                </a:solidFill>
                <a:ea typeface="+mj-ea"/>
                <a:cs typeface="+mj-cs"/>
              </a:rPr>
              <a:t>системи</a:t>
            </a:r>
            <a:r>
              <a:rPr lang="ru-RU" dirty="0">
                <a:solidFill>
                  <a:srgbClr val="003F7F"/>
                </a:solidFill>
                <a:ea typeface="+mj-ea"/>
                <a:cs typeface="+mj-cs"/>
              </a:rPr>
              <a:t> за </a:t>
            </a:r>
            <a:r>
              <a:rPr lang="ru-RU" dirty="0" err="1">
                <a:solidFill>
                  <a:srgbClr val="003F7F"/>
                </a:solidFill>
                <a:ea typeface="+mj-ea"/>
                <a:cs typeface="+mj-cs"/>
              </a:rPr>
              <a:t>съхранение</a:t>
            </a:r>
            <a:r>
              <a:rPr lang="ru-RU" dirty="0">
                <a:solidFill>
                  <a:srgbClr val="003F7F"/>
                </a:solidFill>
                <a:ea typeface="+mj-ea"/>
                <a:cs typeface="+mj-cs"/>
              </a:rPr>
              <a:t> на </a:t>
            </a:r>
            <a:r>
              <a:rPr lang="ru-RU" dirty="0" err="1">
                <a:solidFill>
                  <a:srgbClr val="003F7F"/>
                </a:solidFill>
                <a:ea typeface="+mj-ea"/>
                <a:cs typeface="+mj-cs"/>
              </a:rPr>
              <a:t>енергия</a:t>
            </a:r>
            <a:r>
              <a:rPr lang="ru-RU" dirty="0">
                <a:solidFill>
                  <a:srgbClr val="003F7F"/>
                </a:solidFill>
                <a:ea typeface="+mj-ea"/>
                <a:cs typeface="+mj-cs"/>
              </a:rPr>
              <a:t> и </a:t>
            </a:r>
            <a:r>
              <a:rPr lang="ru-RU" dirty="0" err="1">
                <a:solidFill>
                  <a:srgbClr val="003F7F"/>
                </a:solidFill>
                <a:ea typeface="+mj-ea"/>
                <a:cs typeface="+mj-cs"/>
              </a:rPr>
              <a:t>къде</a:t>
            </a:r>
            <a:r>
              <a:rPr lang="ru-RU" dirty="0">
                <a:solidFill>
                  <a:srgbClr val="003F7F"/>
                </a:solidFill>
                <a:ea typeface="+mj-ea"/>
                <a:cs typeface="+mj-cs"/>
              </a:rPr>
              <a:t> да </a:t>
            </a:r>
            <a:r>
              <a:rPr lang="ru-RU" dirty="0" err="1">
                <a:solidFill>
                  <a:srgbClr val="003F7F"/>
                </a:solidFill>
                <a:ea typeface="+mj-ea"/>
                <a:cs typeface="+mj-cs"/>
              </a:rPr>
              <a:t>бъдат</a:t>
            </a:r>
            <a:r>
              <a:rPr lang="ru-RU" dirty="0">
                <a:solidFill>
                  <a:srgbClr val="003F7F"/>
                </a:solidFill>
                <a:ea typeface="+mj-ea"/>
                <a:cs typeface="+mj-cs"/>
              </a:rPr>
              <a:t> </a:t>
            </a:r>
            <a:r>
              <a:rPr lang="ru-RU" dirty="0" err="1">
                <a:solidFill>
                  <a:srgbClr val="003F7F"/>
                </a:solidFill>
                <a:ea typeface="+mj-ea"/>
                <a:cs typeface="+mj-cs"/>
              </a:rPr>
              <a:t>локализирани</a:t>
            </a:r>
            <a:r>
              <a:rPr lang="ru-RU" dirty="0">
                <a:solidFill>
                  <a:srgbClr val="003F7F"/>
                </a:solidFill>
                <a:ea typeface="+mj-ea"/>
                <a:cs typeface="+mj-cs"/>
              </a:rPr>
              <a:t>, с </a:t>
            </a:r>
            <a:r>
              <a:rPr lang="ru-RU" dirty="0" err="1">
                <a:solidFill>
                  <a:srgbClr val="003F7F"/>
                </a:solidFill>
                <a:ea typeface="+mj-ea"/>
                <a:cs typeface="+mj-cs"/>
              </a:rPr>
              <a:t>оглед</a:t>
            </a:r>
            <a:r>
              <a:rPr lang="ru-RU" dirty="0">
                <a:solidFill>
                  <a:srgbClr val="003F7F"/>
                </a:solidFill>
                <a:ea typeface="+mj-ea"/>
                <a:cs typeface="+mj-cs"/>
              </a:rPr>
              <a:t> </a:t>
            </a:r>
            <a:r>
              <a:rPr lang="ru-RU" dirty="0" err="1">
                <a:solidFill>
                  <a:srgbClr val="003F7F"/>
                </a:solidFill>
                <a:ea typeface="+mj-ea"/>
                <a:cs typeface="+mj-cs"/>
              </a:rPr>
              <a:t>най-ефективна</a:t>
            </a:r>
            <a:r>
              <a:rPr lang="ru-RU" dirty="0">
                <a:solidFill>
                  <a:srgbClr val="003F7F"/>
                </a:solidFill>
                <a:ea typeface="+mj-ea"/>
                <a:cs typeface="+mj-cs"/>
              </a:rPr>
              <a:t> </a:t>
            </a:r>
            <a:r>
              <a:rPr lang="ru-RU" dirty="0" err="1" smtClean="0">
                <a:solidFill>
                  <a:srgbClr val="003F7F"/>
                </a:solidFill>
                <a:ea typeface="+mj-ea"/>
                <a:cs typeface="+mj-cs"/>
              </a:rPr>
              <a:t>използваемост</a:t>
            </a:r>
            <a:r>
              <a:rPr lang="ru-RU" dirty="0" smtClean="0">
                <a:solidFill>
                  <a:srgbClr val="003F7F"/>
                </a:solidFill>
                <a:ea typeface="+mj-ea"/>
                <a:cs typeface="+mj-cs"/>
              </a:rPr>
              <a:t>. </a:t>
            </a:r>
            <a:endParaRPr lang="ru-RU" dirty="0">
              <a:solidFill>
                <a:srgbClr val="003F7F"/>
              </a:solidFill>
              <a:ea typeface="+mj-ea"/>
              <a:cs typeface="+mj-cs"/>
            </a:endParaRPr>
          </a:p>
          <a:p>
            <a:pPr marL="1162050" lvl="0"/>
            <a:r>
              <a:rPr lang="bg-BG" dirty="0" smtClean="0">
                <a:solidFill>
                  <a:srgbClr val="003F7F"/>
                </a:solidFill>
                <a:ea typeface="+mj-ea"/>
                <a:cs typeface="+mj-cs"/>
              </a:rPr>
              <a:t> </a:t>
            </a:r>
            <a:r>
              <a:rPr lang="bg-BG" b="1" dirty="0">
                <a:solidFill>
                  <a:srgbClr val="003F7F"/>
                </a:solidFill>
                <a:latin typeface="Century Gothic" panose="020B0502020202020204" pitchFamily="34" charset="0"/>
                <a:ea typeface="+mj-ea"/>
                <a:cs typeface="+mj-cs"/>
              </a:rPr>
              <a:t/>
            </a:r>
            <a:br>
              <a:rPr lang="bg-BG" b="1" dirty="0">
                <a:solidFill>
                  <a:srgbClr val="003F7F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endParaRPr lang="bg-BG" b="1" dirty="0">
              <a:solidFill>
                <a:srgbClr val="003F7F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29" name="Google Shape;1138;p61"/>
          <p:cNvSpPr/>
          <p:nvPr/>
        </p:nvSpPr>
        <p:spPr>
          <a:xfrm>
            <a:off x="948822" y="3939030"/>
            <a:ext cx="11040655" cy="1038503"/>
          </a:xfrm>
          <a:custGeom>
            <a:avLst/>
            <a:gdLst/>
            <a:ahLst/>
            <a:cxnLst/>
            <a:rect l="l" t="t" r="r" b="b"/>
            <a:pathLst>
              <a:path w="17328" h="2863" extrusionOk="0">
                <a:moveTo>
                  <a:pt x="1432" y="1"/>
                </a:moveTo>
                <a:cubicBezTo>
                  <a:pt x="641" y="1"/>
                  <a:pt x="1" y="641"/>
                  <a:pt x="2" y="1431"/>
                </a:cubicBezTo>
                <a:cubicBezTo>
                  <a:pt x="1" y="2222"/>
                  <a:pt x="641" y="2861"/>
                  <a:pt x="1432" y="2862"/>
                </a:cubicBezTo>
                <a:lnTo>
                  <a:pt x="15897" y="2862"/>
                </a:lnTo>
                <a:cubicBezTo>
                  <a:pt x="16687" y="2861"/>
                  <a:pt x="17327" y="2222"/>
                  <a:pt x="17327" y="1431"/>
                </a:cubicBezTo>
                <a:cubicBezTo>
                  <a:pt x="17327" y="641"/>
                  <a:pt x="16687" y="1"/>
                  <a:pt x="15897" y="1"/>
                </a:cubicBezTo>
                <a:close/>
              </a:path>
            </a:pathLst>
          </a:custGeom>
          <a:noFill/>
          <a:ln w="9525" cap="flat" cmpd="sng">
            <a:solidFill>
              <a:srgbClr val="C8C92D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bg-BG" dirty="0" smtClean="0"/>
              <a:t>                                </a:t>
            </a:r>
          </a:p>
          <a:p>
            <a:pPr lvl="0"/>
            <a:r>
              <a:rPr lang="bg-BG" sz="2200" dirty="0">
                <a:solidFill>
                  <a:srgbClr val="003F7F"/>
                </a:solidFill>
                <a:ea typeface="+mj-ea"/>
                <a:cs typeface="+mj-cs"/>
              </a:rPr>
              <a:t>	 </a:t>
            </a:r>
            <a:r>
              <a:rPr lang="bg-BG" sz="2200" dirty="0" smtClean="0">
                <a:solidFill>
                  <a:srgbClr val="003F7F"/>
                </a:solidFill>
                <a:ea typeface="+mj-ea"/>
                <a:cs typeface="+mj-cs"/>
              </a:rPr>
              <a:t>       </a:t>
            </a:r>
          </a:p>
          <a:p>
            <a:pPr marL="901700" lvl="0"/>
            <a:r>
              <a:rPr lang="ru-RU" dirty="0" err="1" smtClean="0">
                <a:solidFill>
                  <a:srgbClr val="003F7F"/>
                </a:solidFill>
                <a:ea typeface="+mj-ea"/>
                <a:cs typeface="+mj-cs"/>
              </a:rPr>
              <a:t>Интегриране</a:t>
            </a:r>
            <a:r>
              <a:rPr lang="ru-RU" dirty="0" smtClean="0">
                <a:solidFill>
                  <a:srgbClr val="003F7F"/>
                </a:solidFill>
                <a:ea typeface="+mj-ea"/>
                <a:cs typeface="+mj-cs"/>
              </a:rPr>
              <a:t> </a:t>
            </a:r>
            <a:r>
              <a:rPr lang="ru-RU" dirty="0">
                <a:solidFill>
                  <a:srgbClr val="003F7F"/>
                </a:solidFill>
                <a:ea typeface="+mj-ea"/>
                <a:cs typeface="+mj-cs"/>
              </a:rPr>
              <a:t>на производители от ВЕИ в пазара чрез </a:t>
            </a:r>
            <a:r>
              <a:rPr lang="ru-RU" dirty="0" err="1">
                <a:solidFill>
                  <a:srgbClr val="003F7F"/>
                </a:solidFill>
                <a:ea typeface="+mj-ea"/>
                <a:cs typeface="+mj-cs"/>
              </a:rPr>
              <a:t>създаване</a:t>
            </a:r>
            <a:r>
              <a:rPr lang="ru-RU" dirty="0">
                <a:solidFill>
                  <a:srgbClr val="003F7F"/>
                </a:solidFill>
                <a:ea typeface="+mj-ea"/>
                <a:cs typeface="+mj-cs"/>
              </a:rPr>
              <a:t> на </a:t>
            </a:r>
            <a:r>
              <a:rPr lang="ru-RU" dirty="0" err="1">
                <a:solidFill>
                  <a:srgbClr val="003F7F"/>
                </a:solidFill>
                <a:ea typeface="+mj-ea"/>
                <a:cs typeface="+mj-cs"/>
              </a:rPr>
              <a:t>пазар</a:t>
            </a:r>
            <a:r>
              <a:rPr lang="ru-RU" dirty="0">
                <a:solidFill>
                  <a:srgbClr val="003F7F"/>
                </a:solidFill>
                <a:ea typeface="+mj-ea"/>
                <a:cs typeface="+mj-cs"/>
              </a:rPr>
              <a:t> за </a:t>
            </a:r>
            <a:r>
              <a:rPr lang="ru-RU" dirty="0" err="1">
                <a:solidFill>
                  <a:srgbClr val="003F7F"/>
                </a:solidFill>
                <a:ea typeface="+mj-ea"/>
                <a:cs typeface="+mj-cs"/>
              </a:rPr>
              <a:t>сертификати</a:t>
            </a:r>
            <a:r>
              <a:rPr lang="ru-RU" dirty="0">
                <a:solidFill>
                  <a:srgbClr val="003F7F"/>
                </a:solidFill>
                <a:ea typeface="+mj-ea"/>
                <a:cs typeface="+mj-cs"/>
              </a:rPr>
              <a:t> за </a:t>
            </a:r>
            <a:r>
              <a:rPr lang="ru-RU" dirty="0" err="1">
                <a:solidFill>
                  <a:srgbClr val="003F7F"/>
                </a:solidFill>
                <a:ea typeface="+mj-ea"/>
                <a:cs typeface="+mj-cs"/>
              </a:rPr>
              <a:t>произход</a:t>
            </a:r>
            <a:r>
              <a:rPr lang="ru-RU" dirty="0">
                <a:solidFill>
                  <a:srgbClr val="003F7F"/>
                </a:solidFill>
                <a:ea typeface="+mj-ea"/>
                <a:cs typeface="+mj-cs"/>
              </a:rPr>
              <a:t> и зелени </a:t>
            </a:r>
            <a:r>
              <a:rPr lang="ru-RU" dirty="0" err="1">
                <a:solidFill>
                  <a:srgbClr val="003F7F"/>
                </a:solidFill>
                <a:ea typeface="+mj-ea"/>
                <a:cs typeface="+mj-cs"/>
              </a:rPr>
              <a:t>сертификати</a:t>
            </a:r>
            <a:r>
              <a:rPr lang="ru-RU" dirty="0">
                <a:solidFill>
                  <a:srgbClr val="003F7F"/>
                </a:solidFill>
                <a:ea typeface="+mj-ea"/>
                <a:cs typeface="+mj-cs"/>
              </a:rPr>
              <a:t>; </a:t>
            </a:r>
          </a:p>
          <a:p>
            <a:pPr lvl="0"/>
            <a:r>
              <a:rPr lang="bg-BG" dirty="0" smtClean="0">
                <a:solidFill>
                  <a:srgbClr val="003F7F"/>
                </a:solidFill>
                <a:ea typeface="+mj-ea"/>
                <a:cs typeface="+mj-cs"/>
              </a:rPr>
              <a:t> </a:t>
            </a:r>
            <a:r>
              <a:rPr lang="bg-BG" b="1" dirty="0">
                <a:solidFill>
                  <a:srgbClr val="003F7F"/>
                </a:solidFill>
                <a:latin typeface="Century Gothic" panose="020B0502020202020204" pitchFamily="34" charset="0"/>
                <a:ea typeface="+mj-ea"/>
                <a:cs typeface="+mj-cs"/>
              </a:rPr>
              <a:t/>
            </a:r>
            <a:br>
              <a:rPr lang="bg-BG" b="1" dirty="0">
                <a:solidFill>
                  <a:srgbClr val="003F7F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endParaRPr lang="bg-BG" b="1" dirty="0">
              <a:solidFill>
                <a:srgbClr val="003F7F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30" name="Google Shape;1138;p61"/>
          <p:cNvSpPr/>
          <p:nvPr/>
        </p:nvSpPr>
        <p:spPr>
          <a:xfrm>
            <a:off x="948821" y="5074665"/>
            <a:ext cx="11040655" cy="1038503"/>
          </a:xfrm>
          <a:custGeom>
            <a:avLst/>
            <a:gdLst/>
            <a:ahLst/>
            <a:cxnLst/>
            <a:rect l="l" t="t" r="r" b="b"/>
            <a:pathLst>
              <a:path w="17328" h="2863" extrusionOk="0">
                <a:moveTo>
                  <a:pt x="1432" y="1"/>
                </a:moveTo>
                <a:cubicBezTo>
                  <a:pt x="641" y="1"/>
                  <a:pt x="1" y="641"/>
                  <a:pt x="2" y="1431"/>
                </a:cubicBezTo>
                <a:cubicBezTo>
                  <a:pt x="1" y="2222"/>
                  <a:pt x="641" y="2861"/>
                  <a:pt x="1432" y="2862"/>
                </a:cubicBezTo>
                <a:lnTo>
                  <a:pt x="15897" y="2862"/>
                </a:lnTo>
                <a:cubicBezTo>
                  <a:pt x="16687" y="2861"/>
                  <a:pt x="17327" y="2222"/>
                  <a:pt x="17327" y="1431"/>
                </a:cubicBezTo>
                <a:cubicBezTo>
                  <a:pt x="17327" y="641"/>
                  <a:pt x="16687" y="1"/>
                  <a:pt x="15897" y="1"/>
                </a:cubicBezTo>
                <a:close/>
              </a:path>
            </a:pathLst>
          </a:custGeom>
          <a:noFill/>
          <a:ln w="9525" cap="flat" cmpd="sng">
            <a:solidFill>
              <a:srgbClr val="003F7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bg-BG" dirty="0" smtClean="0"/>
              <a:t>                                </a:t>
            </a:r>
          </a:p>
          <a:p>
            <a:pPr lvl="0"/>
            <a:r>
              <a:rPr lang="bg-BG" sz="2200" dirty="0">
                <a:solidFill>
                  <a:srgbClr val="003F7F"/>
                </a:solidFill>
                <a:ea typeface="+mj-ea"/>
                <a:cs typeface="+mj-cs"/>
              </a:rPr>
              <a:t>	 </a:t>
            </a:r>
            <a:r>
              <a:rPr lang="bg-BG" sz="2200" dirty="0" smtClean="0">
                <a:solidFill>
                  <a:srgbClr val="003F7F"/>
                </a:solidFill>
                <a:ea typeface="+mj-ea"/>
                <a:cs typeface="+mj-cs"/>
              </a:rPr>
              <a:t>       </a:t>
            </a:r>
          </a:p>
          <a:p>
            <a:pPr marL="811213" lvl="0"/>
            <a:r>
              <a:rPr lang="ru-RU" dirty="0" err="1" smtClean="0">
                <a:solidFill>
                  <a:srgbClr val="003F7F"/>
                </a:solidFill>
                <a:ea typeface="+mj-ea"/>
                <a:cs typeface="+mj-cs"/>
              </a:rPr>
              <a:t>Проектиране</a:t>
            </a:r>
            <a:r>
              <a:rPr lang="ru-RU" dirty="0" smtClean="0">
                <a:solidFill>
                  <a:srgbClr val="003F7F"/>
                </a:solidFill>
                <a:ea typeface="+mj-ea"/>
                <a:cs typeface="+mj-cs"/>
              </a:rPr>
              <a:t> </a:t>
            </a:r>
            <a:r>
              <a:rPr lang="ru-RU" dirty="0">
                <a:solidFill>
                  <a:srgbClr val="003F7F"/>
                </a:solidFill>
                <a:ea typeface="+mj-ea"/>
                <a:cs typeface="+mj-cs"/>
              </a:rPr>
              <a:t>и </a:t>
            </a:r>
            <a:r>
              <a:rPr lang="ru-RU" dirty="0" err="1">
                <a:solidFill>
                  <a:srgbClr val="003F7F"/>
                </a:solidFill>
                <a:ea typeface="+mj-ea"/>
                <a:cs typeface="+mj-cs"/>
              </a:rPr>
              <a:t>изграждане</a:t>
            </a:r>
            <a:r>
              <a:rPr lang="ru-RU" dirty="0">
                <a:solidFill>
                  <a:srgbClr val="003F7F"/>
                </a:solidFill>
                <a:ea typeface="+mj-ea"/>
                <a:cs typeface="+mj-cs"/>
              </a:rPr>
              <a:t> на </a:t>
            </a:r>
            <a:r>
              <a:rPr lang="ru-RU" dirty="0" err="1">
                <a:solidFill>
                  <a:srgbClr val="003F7F"/>
                </a:solidFill>
                <a:ea typeface="+mj-ea"/>
                <a:cs typeface="+mj-cs"/>
              </a:rPr>
              <a:t>контролен</a:t>
            </a:r>
            <a:r>
              <a:rPr lang="ru-RU" dirty="0">
                <a:solidFill>
                  <a:srgbClr val="003F7F"/>
                </a:solidFill>
                <a:ea typeface="+mj-ea"/>
                <a:cs typeface="+mj-cs"/>
              </a:rPr>
              <a:t> </a:t>
            </a:r>
            <a:r>
              <a:rPr lang="ru-RU" dirty="0" err="1">
                <a:solidFill>
                  <a:srgbClr val="003F7F"/>
                </a:solidFill>
                <a:ea typeface="+mj-ea"/>
                <a:cs typeface="+mj-cs"/>
              </a:rPr>
              <a:t>център</a:t>
            </a:r>
            <a:r>
              <a:rPr lang="ru-RU" dirty="0">
                <a:solidFill>
                  <a:srgbClr val="003F7F"/>
                </a:solidFill>
                <a:ea typeface="+mj-ea"/>
                <a:cs typeface="+mj-cs"/>
              </a:rPr>
              <a:t> за ВЕИ - платформа T-RES CONTROL CENTRE, на </a:t>
            </a:r>
            <a:r>
              <a:rPr lang="ru-RU" dirty="0" err="1">
                <a:solidFill>
                  <a:srgbClr val="003F7F"/>
                </a:solidFill>
                <a:ea typeface="+mj-ea"/>
                <a:cs typeface="+mj-cs"/>
              </a:rPr>
              <a:t>модулен</a:t>
            </a:r>
            <a:r>
              <a:rPr lang="ru-RU" dirty="0">
                <a:solidFill>
                  <a:srgbClr val="003F7F"/>
                </a:solidFill>
                <a:ea typeface="+mj-ea"/>
                <a:cs typeface="+mj-cs"/>
              </a:rPr>
              <a:t> принцип, </a:t>
            </a:r>
            <a:r>
              <a:rPr lang="ru-RU" dirty="0" err="1">
                <a:solidFill>
                  <a:srgbClr val="003F7F"/>
                </a:solidFill>
                <a:ea typeface="+mj-ea"/>
                <a:cs typeface="+mj-cs"/>
              </a:rPr>
              <a:t>която</a:t>
            </a:r>
            <a:r>
              <a:rPr lang="ru-RU" dirty="0">
                <a:solidFill>
                  <a:srgbClr val="003F7F"/>
                </a:solidFill>
                <a:ea typeface="+mj-ea"/>
                <a:cs typeface="+mj-cs"/>
              </a:rPr>
              <a:t> да </a:t>
            </a:r>
            <a:r>
              <a:rPr lang="ru-RU" dirty="0" err="1">
                <a:solidFill>
                  <a:srgbClr val="003F7F"/>
                </a:solidFill>
                <a:ea typeface="+mj-ea"/>
                <a:cs typeface="+mj-cs"/>
              </a:rPr>
              <a:t>реализира</a:t>
            </a:r>
            <a:r>
              <a:rPr lang="ru-RU" dirty="0">
                <a:solidFill>
                  <a:srgbClr val="003F7F"/>
                </a:solidFill>
                <a:ea typeface="+mj-ea"/>
                <a:cs typeface="+mj-cs"/>
              </a:rPr>
              <a:t> </a:t>
            </a:r>
            <a:r>
              <a:rPr lang="ru-RU" dirty="0" err="1">
                <a:solidFill>
                  <a:srgbClr val="003F7F"/>
                </a:solidFill>
                <a:ea typeface="+mj-ea"/>
                <a:cs typeface="+mj-cs"/>
              </a:rPr>
              <a:t>посочените</a:t>
            </a:r>
            <a:r>
              <a:rPr lang="ru-RU" dirty="0">
                <a:solidFill>
                  <a:srgbClr val="003F7F"/>
                </a:solidFill>
                <a:ea typeface="+mj-ea"/>
                <a:cs typeface="+mj-cs"/>
              </a:rPr>
              <a:t> задачи и </a:t>
            </a:r>
            <a:r>
              <a:rPr lang="ru-RU" dirty="0" err="1">
                <a:solidFill>
                  <a:srgbClr val="003F7F"/>
                </a:solidFill>
                <a:ea typeface="+mj-ea"/>
                <a:cs typeface="+mj-cs"/>
              </a:rPr>
              <a:t>комуникация</a:t>
            </a:r>
            <a:r>
              <a:rPr lang="ru-RU" dirty="0">
                <a:solidFill>
                  <a:srgbClr val="003F7F"/>
                </a:solidFill>
                <a:ea typeface="+mj-ea"/>
                <a:cs typeface="+mj-cs"/>
              </a:rPr>
              <a:t> в </a:t>
            </a:r>
            <a:r>
              <a:rPr lang="ru-RU" dirty="0" err="1">
                <a:solidFill>
                  <a:srgbClr val="003F7F"/>
                </a:solidFill>
                <a:ea typeface="+mj-ea"/>
                <a:cs typeface="+mj-cs"/>
              </a:rPr>
              <a:t>реално</a:t>
            </a:r>
            <a:r>
              <a:rPr lang="ru-RU" dirty="0">
                <a:solidFill>
                  <a:srgbClr val="003F7F"/>
                </a:solidFill>
                <a:ea typeface="+mj-ea"/>
                <a:cs typeface="+mj-cs"/>
              </a:rPr>
              <a:t> </a:t>
            </a:r>
            <a:r>
              <a:rPr lang="ru-RU" dirty="0" err="1">
                <a:solidFill>
                  <a:srgbClr val="003F7F"/>
                </a:solidFill>
                <a:ea typeface="+mj-ea"/>
                <a:cs typeface="+mj-cs"/>
              </a:rPr>
              <a:t>време</a:t>
            </a:r>
            <a:r>
              <a:rPr lang="ru-RU" dirty="0">
                <a:solidFill>
                  <a:srgbClr val="003F7F"/>
                </a:solidFill>
                <a:ea typeface="+mj-ea"/>
                <a:cs typeface="+mj-cs"/>
              </a:rPr>
              <a:t> със </a:t>
            </a:r>
            <a:r>
              <a:rPr lang="ru-RU" dirty="0" err="1">
                <a:solidFill>
                  <a:srgbClr val="003F7F"/>
                </a:solidFill>
                <a:ea typeface="+mj-ea"/>
                <a:cs typeface="+mj-cs"/>
              </a:rPr>
              <a:t>системите</a:t>
            </a:r>
            <a:r>
              <a:rPr lang="ru-RU" dirty="0">
                <a:solidFill>
                  <a:srgbClr val="003F7F"/>
                </a:solidFill>
                <a:ea typeface="+mj-ea"/>
                <a:cs typeface="+mj-cs"/>
              </a:rPr>
              <a:t> за управление на операторите. </a:t>
            </a:r>
          </a:p>
          <a:p>
            <a:pPr marL="1519238" lvl="0"/>
            <a:r>
              <a:rPr lang="bg-BG" b="1" dirty="0">
                <a:solidFill>
                  <a:srgbClr val="003F7F"/>
                </a:solidFill>
                <a:latin typeface="Century Gothic" panose="020B0502020202020204" pitchFamily="34" charset="0"/>
                <a:ea typeface="+mj-ea"/>
                <a:cs typeface="+mj-cs"/>
              </a:rPr>
              <a:t/>
            </a:r>
            <a:br>
              <a:rPr lang="bg-BG" b="1" dirty="0">
                <a:solidFill>
                  <a:srgbClr val="003F7F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endParaRPr lang="bg-BG" b="1" dirty="0">
              <a:solidFill>
                <a:srgbClr val="003F7F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32" name="Google Shape;1139;p61"/>
          <p:cNvSpPr/>
          <p:nvPr/>
        </p:nvSpPr>
        <p:spPr>
          <a:xfrm>
            <a:off x="1056133" y="2938222"/>
            <a:ext cx="605481" cy="543720"/>
          </a:xfrm>
          <a:custGeom>
            <a:avLst/>
            <a:gdLst/>
            <a:ahLst/>
            <a:cxnLst/>
            <a:rect l="l" t="t" r="r" b="b"/>
            <a:pathLst>
              <a:path w="2664" h="2563" extrusionOk="0">
                <a:moveTo>
                  <a:pt x="1382" y="1"/>
                </a:moveTo>
                <a:cubicBezTo>
                  <a:pt x="864" y="1"/>
                  <a:pt x="398" y="313"/>
                  <a:pt x="199" y="792"/>
                </a:cubicBezTo>
                <a:cubicBezTo>
                  <a:pt x="0" y="1270"/>
                  <a:pt x="109" y="1821"/>
                  <a:pt x="476" y="2188"/>
                </a:cubicBezTo>
                <a:cubicBezTo>
                  <a:pt x="721" y="2433"/>
                  <a:pt x="1048" y="2563"/>
                  <a:pt x="1381" y="2563"/>
                </a:cubicBezTo>
                <a:cubicBezTo>
                  <a:pt x="1547" y="2563"/>
                  <a:pt x="1713" y="2531"/>
                  <a:pt x="1872" y="2465"/>
                </a:cubicBezTo>
                <a:cubicBezTo>
                  <a:pt x="2351" y="2268"/>
                  <a:pt x="2663" y="1800"/>
                  <a:pt x="2663" y="1282"/>
                </a:cubicBezTo>
                <a:cubicBezTo>
                  <a:pt x="2663" y="574"/>
                  <a:pt x="2090" y="1"/>
                  <a:pt x="1382" y="1"/>
                </a:cubicBezTo>
                <a:close/>
              </a:path>
            </a:pathLst>
          </a:custGeom>
          <a:noFill/>
          <a:ln w="9525" cap="flat" cmpd="sng">
            <a:solidFill>
              <a:srgbClr val="2576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bg-BG" sz="2200" dirty="0" smtClean="0">
                <a:solidFill>
                  <a:srgbClr val="003F7F"/>
                </a:solidFill>
                <a:ea typeface="+mj-ea"/>
                <a:cs typeface="+mj-cs"/>
              </a:rPr>
              <a:t>   2</a:t>
            </a:r>
            <a:endParaRPr sz="2200" dirty="0">
              <a:solidFill>
                <a:srgbClr val="003F7F"/>
              </a:solidFill>
              <a:ea typeface="+mj-ea"/>
              <a:cs typeface="+mj-cs"/>
            </a:endParaRPr>
          </a:p>
        </p:txBody>
      </p:sp>
      <p:sp>
        <p:nvSpPr>
          <p:cNvPr id="33" name="Google Shape;1139;p61"/>
          <p:cNvSpPr/>
          <p:nvPr/>
        </p:nvSpPr>
        <p:spPr>
          <a:xfrm>
            <a:off x="1056133" y="1637029"/>
            <a:ext cx="605481" cy="543720"/>
          </a:xfrm>
          <a:custGeom>
            <a:avLst/>
            <a:gdLst/>
            <a:ahLst/>
            <a:cxnLst/>
            <a:rect l="l" t="t" r="r" b="b"/>
            <a:pathLst>
              <a:path w="2664" h="2563" extrusionOk="0">
                <a:moveTo>
                  <a:pt x="1382" y="1"/>
                </a:moveTo>
                <a:cubicBezTo>
                  <a:pt x="864" y="1"/>
                  <a:pt x="398" y="313"/>
                  <a:pt x="199" y="792"/>
                </a:cubicBezTo>
                <a:cubicBezTo>
                  <a:pt x="0" y="1270"/>
                  <a:pt x="109" y="1821"/>
                  <a:pt x="476" y="2188"/>
                </a:cubicBezTo>
                <a:cubicBezTo>
                  <a:pt x="721" y="2433"/>
                  <a:pt x="1048" y="2563"/>
                  <a:pt x="1381" y="2563"/>
                </a:cubicBezTo>
                <a:cubicBezTo>
                  <a:pt x="1547" y="2563"/>
                  <a:pt x="1713" y="2531"/>
                  <a:pt x="1872" y="2465"/>
                </a:cubicBezTo>
                <a:cubicBezTo>
                  <a:pt x="2351" y="2268"/>
                  <a:pt x="2663" y="1800"/>
                  <a:pt x="2663" y="1282"/>
                </a:cubicBezTo>
                <a:cubicBezTo>
                  <a:pt x="2663" y="574"/>
                  <a:pt x="2090" y="1"/>
                  <a:pt x="1382" y="1"/>
                </a:cubicBezTo>
                <a:close/>
              </a:path>
            </a:pathLst>
          </a:custGeom>
          <a:noFill/>
          <a:ln w="9525" cap="flat" cmpd="sng">
            <a:solidFill>
              <a:srgbClr val="2576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bg-BG" sz="2200" dirty="0" smtClean="0">
                <a:solidFill>
                  <a:srgbClr val="003F7F"/>
                </a:solidFill>
                <a:ea typeface="+mj-ea"/>
                <a:cs typeface="+mj-cs"/>
              </a:rPr>
              <a:t>   1</a:t>
            </a:r>
            <a:endParaRPr sz="2200" dirty="0">
              <a:solidFill>
                <a:srgbClr val="003F7F"/>
              </a:solidFill>
              <a:ea typeface="+mj-ea"/>
              <a:cs typeface="+mj-cs"/>
            </a:endParaRPr>
          </a:p>
        </p:txBody>
      </p:sp>
      <p:sp>
        <p:nvSpPr>
          <p:cNvPr id="35" name="Google Shape;1139;p61"/>
          <p:cNvSpPr/>
          <p:nvPr/>
        </p:nvSpPr>
        <p:spPr>
          <a:xfrm>
            <a:off x="1056133" y="5294342"/>
            <a:ext cx="605481" cy="543720"/>
          </a:xfrm>
          <a:custGeom>
            <a:avLst/>
            <a:gdLst/>
            <a:ahLst/>
            <a:cxnLst/>
            <a:rect l="l" t="t" r="r" b="b"/>
            <a:pathLst>
              <a:path w="2664" h="2563" extrusionOk="0">
                <a:moveTo>
                  <a:pt x="1382" y="1"/>
                </a:moveTo>
                <a:cubicBezTo>
                  <a:pt x="864" y="1"/>
                  <a:pt x="398" y="313"/>
                  <a:pt x="199" y="792"/>
                </a:cubicBezTo>
                <a:cubicBezTo>
                  <a:pt x="0" y="1270"/>
                  <a:pt x="109" y="1821"/>
                  <a:pt x="476" y="2188"/>
                </a:cubicBezTo>
                <a:cubicBezTo>
                  <a:pt x="721" y="2433"/>
                  <a:pt x="1048" y="2563"/>
                  <a:pt x="1381" y="2563"/>
                </a:cubicBezTo>
                <a:cubicBezTo>
                  <a:pt x="1547" y="2563"/>
                  <a:pt x="1713" y="2531"/>
                  <a:pt x="1872" y="2465"/>
                </a:cubicBezTo>
                <a:cubicBezTo>
                  <a:pt x="2351" y="2268"/>
                  <a:pt x="2663" y="1800"/>
                  <a:pt x="2663" y="1282"/>
                </a:cubicBezTo>
                <a:cubicBezTo>
                  <a:pt x="2663" y="574"/>
                  <a:pt x="2090" y="1"/>
                  <a:pt x="1382" y="1"/>
                </a:cubicBezTo>
                <a:close/>
              </a:path>
            </a:pathLst>
          </a:custGeom>
          <a:noFill/>
          <a:ln w="9525" cap="flat" cmpd="sng">
            <a:solidFill>
              <a:srgbClr val="2576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bg-BG" sz="2200" dirty="0" smtClean="0">
                <a:solidFill>
                  <a:srgbClr val="003F7F"/>
                </a:solidFill>
                <a:ea typeface="+mj-ea"/>
                <a:cs typeface="+mj-cs"/>
              </a:rPr>
              <a:t>   4</a:t>
            </a:r>
            <a:endParaRPr sz="2200" dirty="0">
              <a:solidFill>
                <a:srgbClr val="003F7F"/>
              </a:solidFill>
              <a:ea typeface="+mj-ea"/>
              <a:cs typeface="+mj-cs"/>
            </a:endParaRPr>
          </a:p>
        </p:txBody>
      </p:sp>
      <p:sp>
        <p:nvSpPr>
          <p:cNvPr id="36" name="Google Shape;1139;p61"/>
          <p:cNvSpPr/>
          <p:nvPr/>
        </p:nvSpPr>
        <p:spPr>
          <a:xfrm>
            <a:off x="1056133" y="4174337"/>
            <a:ext cx="605481" cy="543720"/>
          </a:xfrm>
          <a:custGeom>
            <a:avLst/>
            <a:gdLst/>
            <a:ahLst/>
            <a:cxnLst/>
            <a:rect l="l" t="t" r="r" b="b"/>
            <a:pathLst>
              <a:path w="2664" h="2563" extrusionOk="0">
                <a:moveTo>
                  <a:pt x="1382" y="1"/>
                </a:moveTo>
                <a:cubicBezTo>
                  <a:pt x="864" y="1"/>
                  <a:pt x="398" y="313"/>
                  <a:pt x="199" y="792"/>
                </a:cubicBezTo>
                <a:cubicBezTo>
                  <a:pt x="0" y="1270"/>
                  <a:pt x="109" y="1821"/>
                  <a:pt x="476" y="2188"/>
                </a:cubicBezTo>
                <a:cubicBezTo>
                  <a:pt x="721" y="2433"/>
                  <a:pt x="1048" y="2563"/>
                  <a:pt x="1381" y="2563"/>
                </a:cubicBezTo>
                <a:cubicBezTo>
                  <a:pt x="1547" y="2563"/>
                  <a:pt x="1713" y="2531"/>
                  <a:pt x="1872" y="2465"/>
                </a:cubicBezTo>
                <a:cubicBezTo>
                  <a:pt x="2351" y="2268"/>
                  <a:pt x="2663" y="1800"/>
                  <a:pt x="2663" y="1282"/>
                </a:cubicBezTo>
                <a:cubicBezTo>
                  <a:pt x="2663" y="574"/>
                  <a:pt x="2090" y="1"/>
                  <a:pt x="1382" y="1"/>
                </a:cubicBezTo>
                <a:close/>
              </a:path>
            </a:pathLst>
          </a:custGeom>
          <a:noFill/>
          <a:ln w="9525" cap="flat" cmpd="sng">
            <a:solidFill>
              <a:srgbClr val="2576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bg-BG" sz="2200" dirty="0" smtClean="0">
                <a:solidFill>
                  <a:srgbClr val="003F7F"/>
                </a:solidFill>
                <a:ea typeface="+mj-ea"/>
                <a:cs typeface="+mj-cs"/>
              </a:rPr>
              <a:t>   3</a:t>
            </a:r>
            <a:endParaRPr sz="2200" dirty="0">
              <a:solidFill>
                <a:srgbClr val="003F7F"/>
              </a:solidFill>
              <a:ea typeface="+mj-ea"/>
              <a:cs typeface="+mj-cs"/>
            </a:endParaRPr>
          </a:p>
        </p:txBody>
      </p:sp>
      <p:pic>
        <p:nvPicPr>
          <p:cNvPr id="16" name="Imagen 10">
            <a:extLst>
              <a:ext uri="{FF2B5EF4-FFF2-40B4-BE49-F238E27FC236}">
                <a16:creationId xmlns:a16="http://schemas.microsoft.com/office/drawing/2014/main" id="{09C71764-1E02-4868-BEC0-09ABB6797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2842" y="178782"/>
            <a:ext cx="2604477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9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452E-9901-467E-9A5A-C971F043CECF}" type="slidenum">
              <a:rPr lang="es-ES" smtClean="0"/>
              <a:t>21</a:t>
            </a:fld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3"/>
          </p:nvPr>
        </p:nvSpPr>
        <p:spPr>
          <a:xfrm>
            <a:off x="379423" y="1171575"/>
            <a:ext cx="11621526" cy="56864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g-BG" sz="1800" b="0" dirty="0" smtClean="0">
              <a:solidFill>
                <a:srgbClr val="2576BD"/>
              </a:solidFill>
            </a:endParaRPr>
          </a:p>
          <a:p>
            <a:pPr marL="0" indent="0">
              <a:buNone/>
            </a:pPr>
            <a:endParaRPr lang="bg-BG" sz="1800" b="0" dirty="0" smtClean="0">
              <a:solidFill>
                <a:srgbClr val="2576BD"/>
              </a:solidFill>
            </a:endParaRPr>
          </a:p>
          <a:p>
            <a:pPr marL="0" indent="0">
              <a:buNone/>
            </a:pPr>
            <a:endParaRPr lang="bg-BG" sz="1800" dirty="0">
              <a:solidFill>
                <a:srgbClr val="2576BD"/>
              </a:solidFill>
            </a:endParaRPr>
          </a:p>
          <a:p>
            <a:pPr marL="0" indent="0">
              <a:buNone/>
            </a:pPr>
            <a:endParaRPr lang="bg-BG" sz="1800" b="0" dirty="0" smtClean="0">
              <a:solidFill>
                <a:srgbClr val="2576BD"/>
              </a:solidFill>
            </a:endParaRPr>
          </a:p>
          <a:p>
            <a:pPr marL="0" indent="0">
              <a:buNone/>
            </a:pPr>
            <a:endParaRPr lang="en-US" sz="1800" b="0" dirty="0">
              <a:solidFill>
                <a:srgbClr val="2576BD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03939" y="147758"/>
            <a:ext cx="9477374" cy="1192901"/>
          </a:xfrm>
        </p:spPr>
        <p:txBody>
          <a:bodyPr>
            <a:noAutofit/>
          </a:bodyPr>
          <a:lstStyle/>
          <a:p>
            <a:r>
              <a:rPr lang="en-US" dirty="0"/>
              <a:t>T-RES CONTROL </a:t>
            </a:r>
            <a:r>
              <a:rPr lang="en-US" dirty="0" smtClean="0"/>
              <a:t>CENTER</a:t>
            </a:r>
            <a:r>
              <a:rPr lang="bg-BG" dirty="0" smtClean="0"/>
              <a:t> - 3</a:t>
            </a:r>
            <a:br>
              <a:rPr lang="bg-BG" dirty="0" smtClean="0"/>
            </a:br>
            <a:r>
              <a:rPr lang="bg-BG" dirty="0" smtClean="0"/>
              <a:t>Четири основни модула на платформата</a:t>
            </a:r>
            <a:r>
              <a:rPr lang="en-US" dirty="0" smtClean="0"/>
              <a:t> 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sp>
        <p:nvSpPr>
          <p:cNvPr id="2" name="Flowchart: Direct Access Storage 1"/>
          <p:cNvSpPr/>
          <p:nvPr/>
        </p:nvSpPr>
        <p:spPr>
          <a:xfrm rot="16200000">
            <a:off x="1049617" y="2984938"/>
            <a:ext cx="1162595" cy="1148333"/>
          </a:xfrm>
          <a:prstGeom prst="flowChartMagneticDrum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27" name="Flowchart: Direct Access Storage 26"/>
          <p:cNvSpPr/>
          <p:nvPr/>
        </p:nvSpPr>
        <p:spPr>
          <a:xfrm rot="16200000">
            <a:off x="4073845" y="2956412"/>
            <a:ext cx="1197302" cy="1162330"/>
          </a:xfrm>
          <a:prstGeom prst="flowChartMagneticDrum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28" name="Flowchart: Direct Access Storage 27"/>
          <p:cNvSpPr/>
          <p:nvPr/>
        </p:nvSpPr>
        <p:spPr>
          <a:xfrm rot="16200000">
            <a:off x="7138166" y="2974566"/>
            <a:ext cx="1166435" cy="1172916"/>
          </a:xfrm>
          <a:prstGeom prst="flowChartMagneticDrum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29" name="Title 5"/>
          <p:cNvSpPr txBox="1">
            <a:spLocks/>
          </p:cNvSpPr>
          <p:nvPr/>
        </p:nvSpPr>
        <p:spPr>
          <a:xfrm>
            <a:off x="-92023" y="1300195"/>
            <a:ext cx="3272869" cy="1718077"/>
          </a:xfrm>
          <a:prstGeom prst="rect">
            <a:avLst/>
          </a:prstGeom>
        </p:spPr>
        <p:txBody>
          <a:bodyPr vert="horz" lIns="46800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baseline="0">
                <a:solidFill>
                  <a:srgbClr val="003F7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bg-BG" sz="2000" b="1" dirty="0" smtClean="0">
                <a:latin typeface="+mn-lt"/>
              </a:rPr>
              <a:t>Модул </a:t>
            </a:r>
          </a:p>
          <a:p>
            <a:r>
              <a:rPr lang="bg-BG" sz="2000" b="1" dirty="0">
                <a:solidFill>
                  <a:srgbClr val="2576BD"/>
                </a:solidFill>
                <a:latin typeface="+mn-lt"/>
                <a:ea typeface="Calibri" panose="020F0502020204030204" pitchFamily="34" charset="0"/>
              </a:rPr>
              <a:t>Наблюдение и контрол</a:t>
            </a:r>
          </a:p>
          <a:p>
            <a:r>
              <a:rPr lang="bg-BG" sz="1800" b="1" dirty="0" smtClean="0">
                <a:latin typeface="+mn-lt"/>
              </a:rPr>
              <a:t/>
            </a:r>
            <a:br>
              <a:rPr lang="bg-BG" sz="1800" b="1" dirty="0" smtClean="0">
                <a:latin typeface="+mn-lt"/>
              </a:rPr>
            </a:br>
            <a:endParaRPr lang="bg-BG" sz="1800" dirty="0">
              <a:latin typeface="+mn-lt"/>
            </a:endParaRPr>
          </a:p>
        </p:txBody>
      </p:sp>
      <p:sp>
        <p:nvSpPr>
          <p:cNvPr id="30" name="Title 5"/>
          <p:cNvSpPr txBox="1">
            <a:spLocks/>
          </p:cNvSpPr>
          <p:nvPr/>
        </p:nvSpPr>
        <p:spPr>
          <a:xfrm>
            <a:off x="2857651" y="4445921"/>
            <a:ext cx="3332535" cy="2005613"/>
          </a:xfrm>
          <a:prstGeom prst="rect">
            <a:avLst/>
          </a:prstGeom>
        </p:spPr>
        <p:txBody>
          <a:bodyPr vert="horz" lIns="46800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baseline="0">
                <a:solidFill>
                  <a:srgbClr val="003F7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ru-RU" sz="1800" dirty="0" err="1" smtClean="0">
                <a:latin typeface="+mn-lt"/>
              </a:rPr>
              <a:t>Дългосрочно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>
                <a:latin typeface="+mn-lt"/>
              </a:rPr>
              <a:t>прогнозиране на товара и </a:t>
            </a:r>
            <a:r>
              <a:rPr lang="ru-RU" sz="1800" dirty="0" err="1">
                <a:latin typeface="+mn-lt"/>
              </a:rPr>
              <a:t>генерацията</a:t>
            </a:r>
            <a:endParaRPr lang="ru-RU" sz="1800" dirty="0">
              <a:latin typeface="+mn-lt"/>
            </a:endParaRPr>
          </a:p>
          <a:p>
            <a:endParaRPr lang="ru-RU" sz="1800" dirty="0">
              <a:latin typeface="+mn-lt"/>
            </a:endParaRPr>
          </a:p>
          <a:p>
            <a:r>
              <a:rPr lang="ru-RU" sz="1800" dirty="0" err="1">
                <a:latin typeface="+mn-lt"/>
              </a:rPr>
              <a:t>Географско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разпределение</a:t>
            </a:r>
            <a:r>
              <a:rPr lang="ru-RU" sz="1800" dirty="0">
                <a:latin typeface="+mn-lt"/>
              </a:rPr>
              <a:t> </a:t>
            </a:r>
          </a:p>
          <a:p>
            <a:endParaRPr lang="ru-RU" sz="1800" dirty="0">
              <a:latin typeface="+mn-lt"/>
            </a:endParaRPr>
          </a:p>
          <a:p>
            <a:r>
              <a:rPr lang="ru-RU" sz="1800" dirty="0" err="1">
                <a:latin typeface="+mn-lt"/>
              </a:rPr>
              <a:t>Изчисления</a:t>
            </a:r>
            <a:r>
              <a:rPr lang="ru-RU" sz="1800" dirty="0">
                <a:latin typeface="+mn-lt"/>
              </a:rPr>
              <a:t> на </a:t>
            </a:r>
            <a:r>
              <a:rPr lang="ru-RU" sz="1800" dirty="0" err="1">
                <a:latin typeface="+mn-lt"/>
              </a:rPr>
              <a:t>претоварванията</a:t>
            </a:r>
            <a:r>
              <a:rPr lang="ru-RU" sz="1800" dirty="0">
                <a:latin typeface="+mn-lt"/>
              </a:rPr>
              <a:t> по </a:t>
            </a:r>
            <a:r>
              <a:rPr lang="ru-RU" sz="1800" dirty="0" err="1">
                <a:latin typeface="+mn-lt"/>
              </a:rPr>
              <a:t>мрежите</a:t>
            </a:r>
            <a:endParaRPr lang="ru-RU" sz="1800" dirty="0">
              <a:latin typeface="+mn-lt"/>
            </a:endParaRPr>
          </a:p>
          <a:p>
            <a:r>
              <a:rPr lang="bg-BG" sz="1600" dirty="0" smtClean="0"/>
              <a:t/>
            </a:r>
            <a:br>
              <a:rPr lang="bg-BG" sz="1600" dirty="0" smtClean="0"/>
            </a:br>
            <a:endParaRPr lang="bg-BG" sz="1600" dirty="0"/>
          </a:p>
        </p:txBody>
      </p:sp>
      <p:sp>
        <p:nvSpPr>
          <p:cNvPr id="31" name="Title 5"/>
          <p:cNvSpPr txBox="1">
            <a:spLocks/>
          </p:cNvSpPr>
          <p:nvPr/>
        </p:nvSpPr>
        <p:spPr>
          <a:xfrm>
            <a:off x="2914948" y="1187139"/>
            <a:ext cx="3343522" cy="1469610"/>
          </a:xfrm>
          <a:prstGeom prst="rect">
            <a:avLst/>
          </a:prstGeom>
        </p:spPr>
        <p:txBody>
          <a:bodyPr vert="horz" lIns="46800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baseline="0">
                <a:solidFill>
                  <a:srgbClr val="003F7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bg-BG" sz="2000" b="1" dirty="0" smtClean="0">
                <a:latin typeface="+mn-lt"/>
              </a:rPr>
              <a:t>Модул </a:t>
            </a:r>
          </a:p>
          <a:p>
            <a:r>
              <a:rPr lang="bg-BG" sz="2000" b="1" dirty="0">
                <a:solidFill>
                  <a:srgbClr val="2576BD"/>
                </a:solidFill>
                <a:latin typeface="+mn-lt"/>
                <a:ea typeface="Calibri" panose="020F0502020204030204" pitchFamily="34" charset="0"/>
              </a:rPr>
              <a:t>Динамична карта</a:t>
            </a:r>
          </a:p>
        </p:txBody>
      </p:sp>
      <p:sp>
        <p:nvSpPr>
          <p:cNvPr id="32" name="Title 5"/>
          <p:cNvSpPr txBox="1">
            <a:spLocks/>
          </p:cNvSpPr>
          <p:nvPr/>
        </p:nvSpPr>
        <p:spPr>
          <a:xfrm>
            <a:off x="-175581" y="4039455"/>
            <a:ext cx="3469168" cy="2049282"/>
          </a:xfrm>
          <a:prstGeom prst="rect">
            <a:avLst/>
          </a:prstGeom>
        </p:spPr>
        <p:txBody>
          <a:bodyPr vert="horz" lIns="46800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baseline="0">
                <a:solidFill>
                  <a:srgbClr val="003F7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90488"/>
            <a:r>
              <a:rPr lang="ru-RU" sz="1800" dirty="0" err="1" smtClean="0">
                <a:latin typeface="+mn-lt"/>
              </a:rPr>
              <a:t>Метеорологични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данни</a:t>
            </a:r>
            <a:endParaRPr lang="ru-RU" sz="1800" dirty="0">
              <a:latin typeface="+mn-lt"/>
            </a:endParaRPr>
          </a:p>
          <a:p>
            <a:pPr marL="90488"/>
            <a:endParaRPr lang="ru-RU" sz="1800" dirty="0">
              <a:latin typeface="+mn-lt"/>
            </a:endParaRPr>
          </a:p>
          <a:p>
            <a:pPr marL="90488"/>
            <a:r>
              <a:rPr lang="ru-RU" sz="1800" dirty="0">
                <a:latin typeface="+mn-lt"/>
              </a:rPr>
              <a:t>Краткосрочно </a:t>
            </a:r>
            <a:endParaRPr lang="ru-RU" sz="1800" dirty="0" smtClean="0">
              <a:latin typeface="+mn-lt"/>
            </a:endParaRPr>
          </a:p>
          <a:p>
            <a:pPr marL="90488"/>
            <a:r>
              <a:rPr lang="ru-RU" sz="1800" dirty="0" smtClean="0">
                <a:latin typeface="+mn-lt"/>
              </a:rPr>
              <a:t>прогнозиране </a:t>
            </a:r>
            <a:r>
              <a:rPr lang="ru-RU" sz="1800" dirty="0">
                <a:latin typeface="+mn-lt"/>
              </a:rPr>
              <a:t>на товара </a:t>
            </a:r>
            <a:endParaRPr lang="ru-RU" sz="1800" dirty="0" smtClean="0">
              <a:latin typeface="+mn-lt"/>
            </a:endParaRPr>
          </a:p>
          <a:p>
            <a:pPr marL="90488"/>
            <a:r>
              <a:rPr lang="ru-RU" sz="1800" dirty="0" smtClean="0">
                <a:latin typeface="+mn-lt"/>
              </a:rPr>
              <a:t>и </a:t>
            </a:r>
            <a:r>
              <a:rPr lang="ru-RU" sz="1800" dirty="0" err="1">
                <a:latin typeface="+mn-lt"/>
              </a:rPr>
              <a:t>генерацията</a:t>
            </a:r>
            <a:endParaRPr lang="ru-RU" sz="1800" dirty="0">
              <a:latin typeface="+mn-lt"/>
            </a:endParaRPr>
          </a:p>
          <a:p>
            <a:endParaRPr lang="en-US" sz="1400" b="1" dirty="0"/>
          </a:p>
          <a:p>
            <a:r>
              <a:rPr lang="bg-BG" sz="1400" b="1" dirty="0" smtClean="0"/>
              <a:t/>
            </a:r>
            <a:br>
              <a:rPr lang="bg-BG" sz="1400" b="1" dirty="0" smtClean="0"/>
            </a:br>
            <a:endParaRPr lang="bg-BG" sz="1400" dirty="0"/>
          </a:p>
        </p:txBody>
      </p:sp>
      <p:sp>
        <p:nvSpPr>
          <p:cNvPr id="33" name="Title 5"/>
          <p:cNvSpPr txBox="1">
            <a:spLocks/>
          </p:cNvSpPr>
          <p:nvPr/>
        </p:nvSpPr>
        <p:spPr>
          <a:xfrm>
            <a:off x="6109156" y="1780255"/>
            <a:ext cx="3113884" cy="637813"/>
          </a:xfrm>
          <a:prstGeom prst="rect">
            <a:avLst/>
          </a:prstGeom>
        </p:spPr>
        <p:txBody>
          <a:bodyPr vert="horz" lIns="46800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baseline="0">
                <a:solidFill>
                  <a:srgbClr val="003F7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bg-BG" sz="2000" b="1" dirty="0" smtClean="0">
                <a:latin typeface="+mn-lt"/>
              </a:rPr>
              <a:t>Модул </a:t>
            </a:r>
          </a:p>
          <a:p>
            <a:r>
              <a:rPr lang="bg-BG" sz="2000" b="1" dirty="0">
                <a:solidFill>
                  <a:srgbClr val="2576BD"/>
                </a:solidFill>
                <a:latin typeface="+mn-lt"/>
                <a:ea typeface="Calibri" panose="020F0502020204030204" pitchFamily="34" charset="0"/>
              </a:rPr>
              <a:t>Пазар и търговски участници </a:t>
            </a:r>
          </a:p>
        </p:txBody>
      </p:sp>
      <p:sp>
        <p:nvSpPr>
          <p:cNvPr id="34" name="Flowchart: Direct Access Storage 33"/>
          <p:cNvSpPr/>
          <p:nvPr/>
        </p:nvSpPr>
        <p:spPr>
          <a:xfrm rot="16200000">
            <a:off x="9999328" y="2963410"/>
            <a:ext cx="1154247" cy="1148333"/>
          </a:xfrm>
          <a:prstGeom prst="flowChartMagneticDrum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35" name="Title 5"/>
          <p:cNvSpPr txBox="1">
            <a:spLocks/>
          </p:cNvSpPr>
          <p:nvPr/>
        </p:nvSpPr>
        <p:spPr>
          <a:xfrm>
            <a:off x="8848233" y="1780254"/>
            <a:ext cx="2901941" cy="637813"/>
          </a:xfrm>
          <a:prstGeom prst="rect">
            <a:avLst/>
          </a:prstGeom>
        </p:spPr>
        <p:txBody>
          <a:bodyPr vert="horz" lIns="46800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baseline="0">
                <a:solidFill>
                  <a:srgbClr val="003F7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bg-BG" sz="2000" b="1" dirty="0" smtClean="0">
                <a:latin typeface="+mn-lt"/>
              </a:rPr>
              <a:t>Модул</a:t>
            </a:r>
            <a:r>
              <a:rPr lang="bg-BG" sz="1800" b="1" dirty="0" smtClean="0">
                <a:latin typeface="+mn-lt"/>
              </a:rPr>
              <a:t> </a:t>
            </a:r>
          </a:p>
          <a:p>
            <a:r>
              <a:rPr lang="bg-BG" sz="2000" b="1" dirty="0">
                <a:solidFill>
                  <a:srgbClr val="2576BD"/>
                </a:solidFill>
                <a:latin typeface="+mn-lt"/>
                <a:ea typeface="Calibri" panose="020F0502020204030204" pitchFamily="34" charset="0"/>
              </a:rPr>
              <a:t>Сертификати за </a:t>
            </a:r>
            <a:r>
              <a:rPr lang="bg-BG" sz="2000" b="1" dirty="0" smtClean="0">
                <a:solidFill>
                  <a:srgbClr val="2576BD"/>
                </a:solidFill>
                <a:latin typeface="+mn-lt"/>
                <a:ea typeface="Calibri" panose="020F0502020204030204" pitchFamily="34" charset="0"/>
              </a:rPr>
              <a:t>произход</a:t>
            </a:r>
            <a:endParaRPr lang="bg-BG" sz="2000" b="1" dirty="0">
              <a:solidFill>
                <a:srgbClr val="2576BD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37" name="Title 5"/>
          <p:cNvSpPr txBox="1">
            <a:spLocks/>
          </p:cNvSpPr>
          <p:nvPr/>
        </p:nvSpPr>
        <p:spPr>
          <a:xfrm>
            <a:off x="8753506" y="4360508"/>
            <a:ext cx="3343522" cy="2059950"/>
          </a:xfrm>
          <a:prstGeom prst="rect">
            <a:avLst/>
          </a:prstGeom>
        </p:spPr>
        <p:txBody>
          <a:bodyPr vert="horz" lIns="46800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baseline="0">
                <a:solidFill>
                  <a:srgbClr val="003F7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bg-BG" sz="1800" dirty="0" smtClean="0">
                <a:latin typeface="+mn-lt"/>
              </a:rPr>
              <a:t>Издаване</a:t>
            </a:r>
            <a:r>
              <a:rPr lang="bg-BG" sz="1800" dirty="0">
                <a:latin typeface="+mn-lt"/>
              </a:rPr>
              <a:t>,</a:t>
            </a:r>
          </a:p>
          <a:p>
            <a:r>
              <a:rPr lang="bg-BG" sz="1800" dirty="0">
                <a:latin typeface="+mn-lt"/>
              </a:rPr>
              <a:t>Прехвърляне,</a:t>
            </a:r>
          </a:p>
          <a:p>
            <a:r>
              <a:rPr lang="bg-BG" sz="1800" dirty="0">
                <a:latin typeface="+mn-lt"/>
              </a:rPr>
              <a:t>Отмяна</a:t>
            </a:r>
          </a:p>
          <a:p>
            <a:endParaRPr lang="bg-BG" sz="1800" dirty="0">
              <a:latin typeface="+mn-lt"/>
            </a:endParaRPr>
          </a:p>
          <a:p>
            <a:r>
              <a:rPr lang="bg-BG" sz="1800" dirty="0">
                <a:latin typeface="+mn-lt"/>
              </a:rPr>
              <a:t>Интерфейс с </a:t>
            </a:r>
            <a:r>
              <a:rPr lang="en-US" sz="1800" dirty="0">
                <a:latin typeface="+mn-lt"/>
              </a:rPr>
              <a:t>T-Market Coupling</a:t>
            </a:r>
          </a:p>
          <a:p>
            <a:r>
              <a:rPr lang="en-US" sz="1800" dirty="0">
                <a:latin typeface="+mn-lt"/>
              </a:rPr>
              <a:t>Framework</a:t>
            </a:r>
          </a:p>
          <a:p>
            <a:endParaRPr lang="bg-BG" sz="2900" b="1" dirty="0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434877" y="3427397"/>
            <a:ext cx="3860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bg-BG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2576BD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en-US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2576BD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 flipH="1">
            <a:off x="4514414" y="3423178"/>
            <a:ext cx="2435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bg-BG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2576BD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  <a:t>2</a:t>
            </a:r>
            <a:endParaRPr lang="en-US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2576BD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7594484" y="3477225"/>
            <a:ext cx="3903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2576BD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  <a:t>3</a:t>
            </a:r>
            <a:endParaRPr lang="en-US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2576BD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 flipH="1">
            <a:off x="10406936" y="3474584"/>
            <a:ext cx="3305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2576BD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  <a:endParaRPr lang="en-US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2576BD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76316" y="1531984"/>
            <a:ext cx="45719" cy="4669609"/>
          </a:xfrm>
          <a:prstGeom prst="rect">
            <a:avLst/>
          </a:prstGeom>
          <a:noFill/>
          <a:ln>
            <a:solidFill>
              <a:srgbClr val="C8C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233264" y="1571537"/>
            <a:ext cx="45719" cy="4669609"/>
          </a:xfrm>
          <a:prstGeom prst="rect">
            <a:avLst/>
          </a:prstGeom>
          <a:noFill/>
          <a:ln>
            <a:solidFill>
              <a:srgbClr val="C8C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9070429" y="1588100"/>
            <a:ext cx="45719" cy="4669609"/>
          </a:xfrm>
          <a:prstGeom prst="rect">
            <a:avLst/>
          </a:prstGeom>
          <a:noFill/>
          <a:ln>
            <a:solidFill>
              <a:srgbClr val="C8C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itle 5"/>
          <p:cNvSpPr txBox="1">
            <a:spLocks/>
          </p:cNvSpPr>
          <p:nvPr/>
        </p:nvSpPr>
        <p:spPr>
          <a:xfrm>
            <a:off x="6007478" y="4414845"/>
            <a:ext cx="2947250" cy="2005613"/>
          </a:xfrm>
          <a:prstGeom prst="rect">
            <a:avLst/>
          </a:prstGeom>
        </p:spPr>
        <p:txBody>
          <a:bodyPr vert="horz" lIns="46800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baseline="0">
                <a:solidFill>
                  <a:srgbClr val="003F7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ru-RU" sz="1800" dirty="0" err="1" smtClean="0">
                <a:latin typeface="+mn-lt"/>
              </a:rPr>
              <a:t>Графици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двустранни</a:t>
            </a:r>
            <a:r>
              <a:rPr lang="ru-RU" sz="1800" dirty="0">
                <a:latin typeface="+mn-lt"/>
              </a:rPr>
              <a:t>, </a:t>
            </a:r>
            <a:endParaRPr lang="ru-RU" sz="1800" dirty="0" smtClean="0">
              <a:latin typeface="+mn-lt"/>
            </a:endParaRPr>
          </a:p>
          <a:p>
            <a:r>
              <a:rPr lang="ru-RU" sz="1800" dirty="0" smtClean="0">
                <a:latin typeface="+mn-lt"/>
              </a:rPr>
              <a:t>DA </a:t>
            </a:r>
            <a:r>
              <a:rPr lang="ru-RU" sz="1800" dirty="0">
                <a:latin typeface="+mn-lt"/>
              </a:rPr>
              <a:t>и ID</a:t>
            </a:r>
          </a:p>
          <a:p>
            <a:endParaRPr lang="ru-RU" sz="1800" dirty="0">
              <a:latin typeface="+mn-lt"/>
            </a:endParaRPr>
          </a:p>
          <a:p>
            <a:r>
              <a:rPr lang="ru-RU" sz="1800" dirty="0">
                <a:latin typeface="+mn-lt"/>
              </a:rPr>
              <a:t>Прогнозиране на </a:t>
            </a:r>
            <a:r>
              <a:rPr lang="ru-RU" sz="1800" dirty="0" err="1">
                <a:latin typeface="+mn-lt"/>
              </a:rPr>
              <a:t>регулиращата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енергия</a:t>
            </a:r>
            <a:r>
              <a:rPr lang="ru-RU" sz="1800" dirty="0">
                <a:latin typeface="+mn-lt"/>
              </a:rPr>
              <a:t>, </a:t>
            </a:r>
            <a:r>
              <a:rPr lang="ru-RU" sz="1800" dirty="0" err="1">
                <a:latin typeface="+mn-lt"/>
              </a:rPr>
              <a:t>предоставена</a:t>
            </a:r>
            <a:r>
              <a:rPr lang="ru-RU" sz="1800" dirty="0">
                <a:latin typeface="+mn-lt"/>
              </a:rPr>
              <a:t> от ДБЕ</a:t>
            </a:r>
          </a:p>
          <a:p>
            <a:endParaRPr lang="ru-RU" sz="1800" dirty="0">
              <a:latin typeface="+mn-lt"/>
            </a:endParaRPr>
          </a:p>
          <a:p>
            <a:r>
              <a:rPr lang="ru-RU" sz="1800" dirty="0" err="1">
                <a:latin typeface="+mn-lt"/>
              </a:rPr>
              <a:t>Агрегиране</a:t>
            </a:r>
            <a:r>
              <a:rPr lang="ru-RU" sz="1800" dirty="0">
                <a:latin typeface="+mn-lt"/>
              </a:rPr>
              <a:t> на ВЕИ </a:t>
            </a:r>
            <a:endParaRPr lang="ru-RU" sz="1800" dirty="0" smtClean="0">
              <a:latin typeface="+mn-lt"/>
            </a:endParaRPr>
          </a:p>
          <a:p>
            <a:r>
              <a:rPr lang="bg-BG" sz="1600" dirty="0" smtClean="0"/>
              <a:t/>
            </a:r>
            <a:br>
              <a:rPr lang="bg-BG" sz="1600" dirty="0" smtClean="0"/>
            </a:br>
            <a:endParaRPr lang="bg-BG" sz="1600" dirty="0"/>
          </a:p>
        </p:txBody>
      </p:sp>
      <p:pic>
        <p:nvPicPr>
          <p:cNvPr id="40" name="Imagen 10">
            <a:extLst>
              <a:ext uri="{FF2B5EF4-FFF2-40B4-BE49-F238E27FC236}">
                <a16:creationId xmlns:a16="http://schemas.microsoft.com/office/drawing/2014/main" id="{09C71764-1E02-4868-BEC0-09ABB6797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2934" y="119095"/>
            <a:ext cx="2604477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02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38225" y="460216"/>
            <a:ext cx="9477374" cy="57483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bg-BG" dirty="0" smtClean="0"/>
              <a:t/>
            </a:r>
            <a:br>
              <a:rPr lang="bg-BG" dirty="0" smtClean="0"/>
            </a:br>
            <a:r>
              <a:rPr lang="en-US" dirty="0" smtClean="0"/>
              <a:t>T-RES </a:t>
            </a:r>
            <a:r>
              <a:rPr lang="en-US" dirty="0"/>
              <a:t>CONTROL CENTER</a:t>
            </a:r>
            <a:r>
              <a:rPr lang="bg-BG" dirty="0"/>
              <a:t> - </a:t>
            </a:r>
            <a:r>
              <a:rPr lang="bg-BG" dirty="0" smtClean="0"/>
              <a:t>4</a:t>
            </a:r>
            <a:r>
              <a:rPr lang="bg-BG" dirty="0"/>
              <a:t/>
            </a:r>
            <a:br>
              <a:rPr lang="bg-BG" dirty="0"/>
            </a:br>
            <a:r>
              <a:rPr lang="bg-BG" dirty="0" smtClean="0"/>
              <a:t>Модул „Наблюдение </a:t>
            </a:r>
            <a:r>
              <a:rPr lang="bg-BG" dirty="0"/>
              <a:t>и </a:t>
            </a:r>
            <a:r>
              <a:rPr lang="bg-BG" dirty="0" smtClean="0"/>
              <a:t>контрол“</a:t>
            </a:r>
            <a:r>
              <a:rPr lang="bg-BG" dirty="0"/>
              <a:t/>
            </a:r>
            <a:br>
              <a:rPr lang="bg-BG" dirty="0"/>
            </a:br>
            <a:r>
              <a:rPr lang="bg-BG" sz="2500" b="1" dirty="0"/>
              <a:t/>
            </a:r>
            <a:br>
              <a:rPr lang="bg-BG" sz="2500" b="1" dirty="0"/>
            </a:br>
            <a:endParaRPr lang="bg-BG" sz="2500" b="1" dirty="0"/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378549" y="1293140"/>
            <a:ext cx="9477374" cy="637813"/>
          </a:xfrm>
          <a:prstGeom prst="rect">
            <a:avLst/>
          </a:prstGeom>
        </p:spPr>
        <p:txBody>
          <a:bodyPr vert="horz" lIns="46800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baseline="0">
                <a:solidFill>
                  <a:srgbClr val="003F7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bg-BG" sz="2500" dirty="0" smtClean="0">
                <a:latin typeface="+mn-lt"/>
              </a:rPr>
              <a:t>Четири клъстера</a:t>
            </a:r>
            <a:br>
              <a:rPr lang="bg-BG" sz="2500" dirty="0" smtClean="0">
                <a:latin typeface="+mn-lt"/>
              </a:rPr>
            </a:br>
            <a:endParaRPr lang="bg-BG" sz="2500" dirty="0">
              <a:latin typeface="+mn-lt"/>
            </a:endParaRPr>
          </a:p>
        </p:txBody>
      </p:sp>
      <p:pic>
        <p:nvPicPr>
          <p:cNvPr id="19" name="Imagen 22">
            <a:extLst>
              <a:ext uri="{FF2B5EF4-FFF2-40B4-BE49-F238E27FC236}">
                <a16:creationId xmlns:a16="http://schemas.microsoft.com/office/drawing/2014/main" id="{8402451A-6B78-4255-AE07-89A31FB8C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46" y="1831816"/>
            <a:ext cx="3464000" cy="2096430"/>
          </a:xfrm>
          <a:prstGeom prst="rect">
            <a:avLst/>
          </a:prstGeom>
        </p:spPr>
      </p:pic>
      <p:pic>
        <p:nvPicPr>
          <p:cNvPr id="20" name="Imagen 24">
            <a:extLst>
              <a:ext uri="{FF2B5EF4-FFF2-40B4-BE49-F238E27FC236}">
                <a16:creationId xmlns:a16="http://schemas.microsoft.com/office/drawing/2014/main" id="{E827C37C-C3A6-40E5-8147-67980121CE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587" t="29588" r="55000" b="18202"/>
          <a:stretch/>
        </p:blipFill>
        <p:spPr>
          <a:xfrm>
            <a:off x="818335" y="4054017"/>
            <a:ext cx="3446812" cy="1844478"/>
          </a:xfrm>
          <a:prstGeom prst="rect">
            <a:avLst/>
          </a:prstGeom>
        </p:spPr>
      </p:pic>
      <p:sp>
        <p:nvSpPr>
          <p:cNvPr id="22" name="Title 5"/>
          <p:cNvSpPr txBox="1">
            <a:spLocks/>
          </p:cNvSpPr>
          <p:nvPr/>
        </p:nvSpPr>
        <p:spPr>
          <a:xfrm flipV="1">
            <a:off x="2588351" y="4655873"/>
            <a:ext cx="1683203" cy="1228681"/>
          </a:xfrm>
          <a:prstGeom prst="rect">
            <a:avLst/>
          </a:prstGeom>
        </p:spPr>
        <p:txBody>
          <a:bodyPr vert="horz" lIns="46800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baseline="0">
                <a:solidFill>
                  <a:srgbClr val="003F7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bg-BG" sz="2500" b="1" dirty="0" smtClean="0"/>
              <a:t/>
            </a:r>
            <a:br>
              <a:rPr lang="bg-BG" sz="2500" b="1" dirty="0" smtClean="0"/>
            </a:br>
            <a:endParaRPr lang="bg-BG" sz="2500" b="1" dirty="0"/>
          </a:p>
        </p:txBody>
      </p:sp>
      <p:pic>
        <p:nvPicPr>
          <p:cNvPr id="24" name="Picture2">
            <a:extLst>
              <a:ext uri="{FF2B5EF4-FFF2-40B4-BE49-F238E27FC236}">
                <a16:creationId xmlns:a16="http://schemas.microsoft.com/office/drawing/2014/main" id="{5F8CCCE1-7A95-40ED-AE2E-7A679046A553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4682268" y="1830938"/>
            <a:ext cx="3387800" cy="1724203"/>
          </a:xfrm>
          <a:prstGeom prst="rect">
            <a:avLst/>
          </a:prstGeom>
          <a:ln>
            <a:noFill/>
          </a:ln>
        </p:spPr>
      </p:pic>
      <p:pic>
        <p:nvPicPr>
          <p:cNvPr id="25" name="Picture1">
            <a:extLst>
              <a:ext uri="{FF2B5EF4-FFF2-40B4-BE49-F238E27FC236}">
                <a16:creationId xmlns:a16="http://schemas.microsoft.com/office/drawing/2014/main" id="{A0111F85-AA35-4B93-8577-00A90CDD6509}"/>
              </a:ext>
            </a:extLst>
          </p:cNvPr>
          <p:cNvPicPr/>
          <p:nvPr/>
        </p:nvPicPr>
        <p:blipFill rotWithShape="1">
          <a:blip r:embed="rId6"/>
          <a:srcRect t="10917" r="7187"/>
          <a:stretch/>
        </p:blipFill>
        <p:spPr>
          <a:xfrm>
            <a:off x="4716761" y="3696719"/>
            <a:ext cx="3151442" cy="2213112"/>
          </a:xfrm>
          <a:prstGeom prst="rect">
            <a:avLst/>
          </a:prstGeom>
          <a:ln>
            <a:noFill/>
          </a:ln>
        </p:spPr>
      </p:pic>
      <p:pic>
        <p:nvPicPr>
          <p:cNvPr id="18" name="Imagen 10">
            <a:extLst>
              <a:ext uri="{FF2B5EF4-FFF2-40B4-BE49-F238E27FC236}">
                <a16:creationId xmlns:a16="http://schemas.microsoft.com/office/drawing/2014/main" id="{09C71764-1E02-4868-BEC0-09ABB67976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2934" y="119095"/>
            <a:ext cx="2604477" cy="1181100"/>
          </a:xfrm>
          <a:prstGeom prst="rect">
            <a:avLst/>
          </a:prstGeom>
        </p:spPr>
      </p:pic>
      <p:sp>
        <p:nvSpPr>
          <p:cNvPr id="21" name="Flowchart: Direct Access Storage 20"/>
          <p:cNvSpPr/>
          <p:nvPr/>
        </p:nvSpPr>
        <p:spPr>
          <a:xfrm rot="16200000">
            <a:off x="8656827" y="342108"/>
            <a:ext cx="703390" cy="619772"/>
          </a:xfrm>
          <a:prstGeom prst="flowChartMagneticDrum">
            <a:avLst/>
          </a:prstGeom>
          <a:solidFill>
            <a:srgbClr val="C8C92D"/>
          </a:solidFill>
          <a:ln>
            <a:solidFill>
              <a:srgbClr val="003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2" name="Rectangle 1"/>
          <p:cNvSpPr/>
          <p:nvPr/>
        </p:nvSpPr>
        <p:spPr>
          <a:xfrm>
            <a:off x="8865343" y="59686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bg-B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2576BD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en-U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2576BD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6" name="Flowchart: Direct Access Storage 25"/>
          <p:cNvSpPr/>
          <p:nvPr/>
        </p:nvSpPr>
        <p:spPr>
          <a:xfrm rot="16200000">
            <a:off x="9242686" y="2019823"/>
            <a:ext cx="703390" cy="619772"/>
          </a:xfrm>
          <a:prstGeom prst="flowChartMagneticDrum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34" name="Flowchart: Direct Access Storage 33"/>
          <p:cNvSpPr/>
          <p:nvPr/>
        </p:nvSpPr>
        <p:spPr>
          <a:xfrm rot="16200000">
            <a:off x="9270815" y="3392436"/>
            <a:ext cx="703390" cy="619772"/>
          </a:xfrm>
          <a:prstGeom prst="flowChartMagneticDrum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35" name="Flowchart: Direct Access Storage 34"/>
          <p:cNvSpPr/>
          <p:nvPr/>
        </p:nvSpPr>
        <p:spPr>
          <a:xfrm rot="16200000">
            <a:off x="9291790" y="4697682"/>
            <a:ext cx="703390" cy="619772"/>
          </a:xfrm>
          <a:prstGeom prst="flowChartMagneticDrum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4" name="Rectangle 3"/>
          <p:cNvSpPr/>
          <p:nvPr/>
        </p:nvSpPr>
        <p:spPr>
          <a:xfrm>
            <a:off x="9443538" y="220857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bg-B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2576BD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endParaRPr lang="en-U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2576BD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43538" y="360493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bg-B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2576BD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  <a:endParaRPr lang="en-U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2576BD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92642" y="488965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bg-B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2576BD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  <a:endParaRPr lang="en-U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2576BD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506266" y="1847744"/>
            <a:ext cx="45719" cy="4669609"/>
          </a:xfrm>
          <a:prstGeom prst="rect">
            <a:avLst/>
          </a:prstGeom>
          <a:noFill/>
          <a:ln>
            <a:solidFill>
              <a:srgbClr val="C8C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Alternate Process 7"/>
          <p:cNvSpPr/>
          <p:nvPr/>
        </p:nvSpPr>
        <p:spPr>
          <a:xfrm>
            <a:off x="10043991" y="2068389"/>
            <a:ext cx="2073761" cy="522639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defRPr/>
            </a:pPr>
            <a:r>
              <a:rPr lang="bg-BG" dirty="0">
                <a:solidFill>
                  <a:srgbClr val="003F7F"/>
                </a:solidFill>
                <a:ea typeface="+mj-ea"/>
                <a:cs typeface="+mj-cs"/>
              </a:rPr>
              <a:t>Динамична карта</a:t>
            </a:r>
          </a:p>
        </p:txBody>
      </p:sp>
      <p:sp>
        <p:nvSpPr>
          <p:cNvPr id="37" name="Flowchart: Alternate Process 36"/>
          <p:cNvSpPr/>
          <p:nvPr/>
        </p:nvSpPr>
        <p:spPr>
          <a:xfrm>
            <a:off x="10043990" y="3466471"/>
            <a:ext cx="2073762" cy="522639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defRPr/>
            </a:pPr>
            <a:r>
              <a:rPr lang="bg-BG" dirty="0">
                <a:solidFill>
                  <a:srgbClr val="003F7F"/>
                </a:solidFill>
                <a:ea typeface="+mj-ea"/>
                <a:cs typeface="+mj-cs"/>
              </a:rPr>
              <a:t>Пазар и търговски участници </a:t>
            </a:r>
          </a:p>
        </p:txBody>
      </p:sp>
      <p:sp>
        <p:nvSpPr>
          <p:cNvPr id="38" name="Flowchart: Alternate Process 37"/>
          <p:cNvSpPr/>
          <p:nvPr/>
        </p:nvSpPr>
        <p:spPr>
          <a:xfrm>
            <a:off x="10043990" y="4774589"/>
            <a:ext cx="2073762" cy="522639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defRPr/>
            </a:pPr>
            <a:r>
              <a:rPr lang="bg-BG" dirty="0">
                <a:solidFill>
                  <a:srgbClr val="003F7F"/>
                </a:solidFill>
                <a:ea typeface="+mj-ea"/>
                <a:cs typeface="+mj-cs"/>
              </a:rPr>
              <a:t>Сертификати за произход</a:t>
            </a:r>
          </a:p>
        </p:txBody>
      </p:sp>
      <p:grpSp>
        <p:nvGrpSpPr>
          <p:cNvPr id="39" name="Google Shape;1216;p61"/>
          <p:cNvGrpSpPr/>
          <p:nvPr/>
        </p:nvGrpSpPr>
        <p:grpSpPr>
          <a:xfrm flipH="1">
            <a:off x="8257240" y="2266025"/>
            <a:ext cx="638262" cy="293893"/>
            <a:chOff x="4791775" y="1877500"/>
            <a:chExt cx="66725" cy="36975"/>
          </a:xfrm>
        </p:grpSpPr>
        <p:sp>
          <p:nvSpPr>
            <p:cNvPr id="40" name="Google Shape;1217;p61"/>
            <p:cNvSpPr/>
            <p:nvPr/>
          </p:nvSpPr>
          <p:spPr>
            <a:xfrm>
              <a:off x="4791775" y="1877500"/>
              <a:ext cx="36075" cy="36975"/>
            </a:xfrm>
            <a:custGeom>
              <a:avLst/>
              <a:gdLst/>
              <a:ahLst/>
              <a:cxnLst/>
              <a:rect l="l" t="t" r="r" b="b"/>
              <a:pathLst>
                <a:path w="1443" h="1479" extrusionOk="0">
                  <a:moveTo>
                    <a:pt x="0" y="0"/>
                  </a:moveTo>
                  <a:lnTo>
                    <a:pt x="743" y="736"/>
                  </a:lnTo>
                  <a:lnTo>
                    <a:pt x="0" y="1479"/>
                  </a:lnTo>
                  <a:lnTo>
                    <a:pt x="700" y="1479"/>
                  </a:lnTo>
                  <a:lnTo>
                    <a:pt x="1442" y="736"/>
                  </a:lnTo>
                  <a:lnTo>
                    <a:pt x="70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218;p61"/>
            <p:cNvSpPr/>
            <p:nvPr/>
          </p:nvSpPr>
          <p:spPr>
            <a:xfrm>
              <a:off x="4822425" y="1877500"/>
              <a:ext cx="36075" cy="36975"/>
            </a:xfrm>
            <a:custGeom>
              <a:avLst/>
              <a:gdLst/>
              <a:ahLst/>
              <a:cxnLst/>
              <a:rect l="l" t="t" r="r" b="b"/>
              <a:pathLst>
                <a:path w="1443" h="1479" extrusionOk="0">
                  <a:moveTo>
                    <a:pt x="0" y="0"/>
                  </a:moveTo>
                  <a:lnTo>
                    <a:pt x="743" y="736"/>
                  </a:lnTo>
                  <a:lnTo>
                    <a:pt x="0" y="1479"/>
                  </a:lnTo>
                  <a:lnTo>
                    <a:pt x="700" y="1479"/>
                  </a:lnTo>
                  <a:lnTo>
                    <a:pt x="1443" y="736"/>
                  </a:lnTo>
                  <a:lnTo>
                    <a:pt x="70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" name="Google Shape;1216;p61"/>
          <p:cNvGrpSpPr/>
          <p:nvPr/>
        </p:nvGrpSpPr>
        <p:grpSpPr>
          <a:xfrm flipH="1">
            <a:off x="8257240" y="3618485"/>
            <a:ext cx="638262" cy="293893"/>
            <a:chOff x="4791775" y="1877500"/>
            <a:chExt cx="66725" cy="36975"/>
          </a:xfrm>
        </p:grpSpPr>
        <p:sp>
          <p:nvSpPr>
            <p:cNvPr id="43" name="Google Shape;1217;p61"/>
            <p:cNvSpPr/>
            <p:nvPr/>
          </p:nvSpPr>
          <p:spPr>
            <a:xfrm>
              <a:off x="4791775" y="1877500"/>
              <a:ext cx="36075" cy="36975"/>
            </a:xfrm>
            <a:custGeom>
              <a:avLst/>
              <a:gdLst/>
              <a:ahLst/>
              <a:cxnLst/>
              <a:rect l="l" t="t" r="r" b="b"/>
              <a:pathLst>
                <a:path w="1443" h="1479" extrusionOk="0">
                  <a:moveTo>
                    <a:pt x="0" y="0"/>
                  </a:moveTo>
                  <a:lnTo>
                    <a:pt x="743" y="736"/>
                  </a:lnTo>
                  <a:lnTo>
                    <a:pt x="0" y="1479"/>
                  </a:lnTo>
                  <a:lnTo>
                    <a:pt x="700" y="1479"/>
                  </a:lnTo>
                  <a:lnTo>
                    <a:pt x="1442" y="736"/>
                  </a:lnTo>
                  <a:lnTo>
                    <a:pt x="70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1218;p61"/>
            <p:cNvSpPr/>
            <p:nvPr/>
          </p:nvSpPr>
          <p:spPr>
            <a:xfrm>
              <a:off x="4822425" y="1877500"/>
              <a:ext cx="36075" cy="36975"/>
            </a:xfrm>
            <a:custGeom>
              <a:avLst/>
              <a:gdLst/>
              <a:ahLst/>
              <a:cxnLst/>
              <a:rect l="l" t="t" r="r" b="b"/>
              <a:pathLst>
                <a:path w="1443" h="1479" extrusionOk="0">
                  <a:moveTo>
                    <a:pt x="0" y="0"/>
                  </a:moveTo>
                  <a:lnTo>
                    <a:pt x="743" y="736"/>
                  </a:lnTo>
                  <a:lnTo>
                    <a:pt x="0" y="1479"/>
                  </a:lnTo>
                  <a:lnTo>
                    <a:pt x="700" y="1479"/>
                  </a:lnTo>
                  <a:lnTo>
                    <a:pt x="1443" y="736"/>
                  </a:lnTo>
                  <a:lnTo>
                    <a:pt x="70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5" name="Google Shape;1216;p61"/>
          <p:cNvGrpSpPr/>
          <p:nvPr/>
        </p:nvGrpSpPr>
        <p:grpSpPr>
          <a:xfrm flipH="1">
            <a:off x="8330897" y="4888659"/>
            <a:ext cx="638262" cy="293893"/>
            <a:chOff x="4791775" y="1877500"/>
            <a:chExt cx="66725" cy="36975"/>
          </a:xfrm>
        </p:grpSpPr>
        <p:sp>
          <p:nvSpPr>
            <p:cNvPr id="46" name="Google Shape;1217;p61"/>
            <p:cNvSpPr/>
            <p:nvPr/>
          </p:nvSpPr>
          <p:spPr>
            <a:xfrm>
              <a:off x="4791775" y="1877500"/>
              <a:ext cx="36075" cy="36975"/>
            </a:xfrm>
            <a:custGeom>
              <a:avLst/>
              <a:gdLst/>
              <a:ahLst/>
              <a:cxnLst/>
              <a:rect l="l" t="t" r="r" b="b"/>
              <a:pathLst>
                <a:path w="1443" h="1479" extrusionOk="0">
                  <a:moveTo>
                    <a:pt x="0" y="0"/>
                  </a:moveTo>
                  <a:lnTo>
                    <a:pt x="743" y="736"/>
                  </a:lnTo>
                  <a:lnTo>
                    <a:pt x="0" y="1479"/>
                  </a:lnTo>
                  <a:lnTo>
                    <a:pt x="700" y="1479"/>
                  </a:lnTo>
                  <a:lnTo>
                    <a:pt x="1442" y="736"/>
                  </a:lnTo>
                  <a:lnTo>
                    <a:pt x="70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1218;p61"/>
            <p:cNvSpPr/>
            <p:nvPr/>
          </p:nvSpPr>
          <p:spPr>
            <a:xfrm>
              <a:off x="4822425" y="1877500"/>
              <a:ext cx="36075" cy="36975"/>
            </a:xfrm>
            <a:custGeom>
              <a:avLst/>
              <a:gdLst/>
              <a:ahLst/>
              <a:cxnLst/>
              <a:rect l="l" t="t" r="r" b="b"/>
              <a:pathLst>
                <a:path w="1443" h="1479" extrusionOk="0">
                  <a:moveTo>
                    <a:pt x="0" y="0"/>
                  </a:moveTo>
                  <a:lnTo>
                    <a:pt x="743" y="736"/>
                  </a:lnTo>
                  <a:lnTo>
                    <a:pt x="0" y="1479"/>
                  </a:lnTo>
                  <a:lnTo>
                    <a:pt x="700" y="1479"/>
                  </a:lnTo>
                  <a:lnTo>
                    <a:pt x="1443" y="736"/>
                  </a:lnTo>
                  <a:lnTo>
                    <a:pt x="70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0" name="Flowchart: Alternate Process 49"/>
          <p:cNvSpPr/>
          <p:nvPr/>
        </p:nvSpPr>
        <p:spPr>
          <a:xfrm>
            <a:off x="818334" y="5981228"/>
            <a:ext cx="3557649" cy="649611"/>
          </a:xfrm>
          <a:prstGeom prst="flowChartAlternateProcess">
            <a:avLst/>
          </a:prstGeom>
          <a:noFill/>
          <a:ln>
            <a:solidFill>
              <a:srgbClr val="C8C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Адаптирани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прогнози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/Adaptive production and demand forecast</a:t>
            </a:r>
          </a:p>
        </p:txBody>
      </p:sp>
      <p:sp>
        <p:nvSpPr>
          <p:cNvPr id="52" name="Flowchart: Alternate Process 51"/>
          <p:cNvSpPr/>
          <p:nvPr/>
        </p:nvSpPr>
        <p:spPr>
          <a:xfrm>
            <a:off x="4682268" y="5981227"/>
            <a:ext cx="3557649" cy="649611"/>
          </a:xfrm>
          <a:prstGeom prst="flowChartAlternateProcess">
            <a:avLst/>
          </a:prstGeom>
          <a:noFill/>
          <a:ln>
            <a:solidFill>
              <a:srgbClr val="C8C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g-BG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Управление на данни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/Complete data management</a:t>
            </a:r>
            <a:endParaRPr lang="bg-BG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2493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38225" y="397237"/>
            <a:ext cx="9477374" cy="637813"/>
          </a:xfrm>
        </p:spPr>
        <p:txBody>
          <a:bodyPr>
            <a:noAutofit/>
          </a:bodyPr>
          <a:lstStyle/>
          <a:p>
            <a:r>
              <a:rPr lang="bg-BG" dirty="0" smtClean="0"/>
              <a:t/>
            </a:r>
            <a:br>
              <a:rPr lang="bg-BG" dirty="0" smtClean="0"/>
            </a:br>
            <a:r>
              <a:rPr lang="bg-BG" dirty="0"/>
              <a:t/>
            </a:r>
            <a:br>
              <a:rPr lang="bg-BG" dirty="0"/>
            </a:br>
            <a:r>
              <a:rPr lang="en-US" dirty="0" smtClean="0"/>
              <a:t>T-RES </a:t>
            </a:r>
            <a:r>
              <a:rPr lang="en-US" dirty="0"/>
              <a:t>CONTROL CENTER</a:t>
            </a:r>
            <a:r>
              <a:rPr lang="bg-BG" dirty="0"/>
              <a:t> - </a:t>
            </a:r>
            <a:r>
              <a:rPr lang="bg-BG" dirty="0" smtClean="0"/>
              <a:t>5</a:t>
            </a:r>
            <a:r>
              <a:rPr lang="bg-BG" dirty="0"/>
              <a:t/>
            </a:r>
            <a:br>
              <a:rPr lang="bg-BG" dirty="0"/>
            </a:br>
            <a:r>
              <a:rPr lang="bg-BG" dirty="0"/>
              <a:t>Модул </a:t>
            </a:r>
            <a:r>
              <a:rPr lang="bg-BG" dirty="0" smtClean="0"/>
              <a:t>„Динамична карта“</a:t>
            </a:r>
            <a:r>
              <a:rPr lang="bg-BG" dirty="0"/>
              <a:t/>
            </a:r>
            <a:br>
              <a:rPr lang="bg-BG" dirty="0"/>
            </a:br>
            <a:r>
              <a:rPr lang="bg-BG" sz="2500" b="1" dirty="0"/>
              <a:t/>
            </a:r>
            <a:br>
              <a:rPr lang="bg-BG" sz="2500" b="1" dirty="0"/>
            </a:br>
            <a:r>
              <a:rPr lang="bg-BG" sz="2500" b="1" dirty="0"/>
              <a:t/>
            </a:r>
            <a:br>
              <a:rPr lang="bg-BG" sz="2500" b="1" dirty="0"/>
            </a:br>
            <a:endParaRPr lang="bg-BG" sz="2500" b="1" dirty="0"/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378549" y="1293140"/>
            <a:ext cx="9477374" cy="637813"/>
          </a:xfrm>
          <a:prstGeom prst="rect">
            <a:avLst/>
          </a:prstGeom>
        </p:spPr>
        <p:txBody>
          <a:bodyPr vert="horz" lIns="46800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baseline="0">
                <a:solidFill>
                  <a:srgbClr val="003F7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bg-BG" sz="2500" b="1" dirty="0" smtClean="0"/>
              <a:t>Четири клъстера</a:t>
            </a:r>
            <a:br>
              <a:rPr lang="bg-BG" sz="2500" b="1" dirty="0" smtClean="0"/>
            </a:br>
            <a:endParaRPr lang="bg-BG" sz="2500" b="1" dirty="0"/>
          </a:p>
        </p:txBody>
      </p:sp>
      <p:sp>
        <p:nvSpPr>
          <p:cNvPr id="22" name="Title 5"/>
          <p:cNvSpPr txBox="1">
            <a:spLocks/>
          </p:cNvSpPr>
          <p:nvPr/>
        </p:nvSpPr>
        <p:spPr>
          <a:xfrm flipV="1">
            <a:off x="2588351" y="4655873"/>
            <a:ext cx="1683203" cy="1228681"/>
          </a:xfrm>
          <a:prstGeom prst="rect">
            <a:avLst/>
          </a:prstGeom>
        </p:spPr>
        <p:txBody>
          <a:bodyPr vert="horz" lIns="46800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baseline="0">
                <a:solidFill>
                  <a:srgbClr val="003F7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bg-BG" sz="2500" b="1" dirty="0" smtClean="0"/>
              <a:t/>
            </a:r>
            <a:br>
              <a:rPr lang="bg-BG" sz="2500" b="1" dirty="0" smtClean="0"/>
            </a:br>
            <a:endParaRPr lang="bg-BG" sz="2500" b="1" dirty="0"/>
          </a:p>
        </p:txBody>
      </p:sp>
      <p:sp>
        <p:nvSpPr>
          <p:cNvPr id="28" name="Rectangle 27"/>
          <p:cNvSpPr/>
          <p:nvPr/>
        </p:nvSpPr>
        <p:spPr>
          <a:xfrm>
            <a:off x="8919357" y="1974732"/>
            <a:ext cx="2573383" cy="875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Динамична </a:t>
            </a:r>
          </a:p>
          <a:p>
            <a:pPr algn="ctr"/>
            <a:r>
              <a:rPr lang="bg-BG" sz="2400" dirty="0" smtClean="0"/>
              <a:t>карта</a:t>
            </a:r>
            <a:endParaRPr lang="bg-BG" sz="2400" dirty="0"/>
          </a:p>
        </p:txBody>
      </p:sp>
      <p:pic>
        <p:nvPicPr>
          <p:cNvPr id="18" name="Imagen 14">
            <a:extLst>
              <a:ext uri="{FF2B5EF4-FFF2-40B4-BE49-F238E27FC236}">
                <a16:creationId xmlns:a16="http://schemas.microsoft.com/office/drawing/2014/main" id="{84C8B78C-0E52-45AF-884E-B956B4D21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09" y="1896597"/>
            <a:ext cx="4415403" cy="2788933"/>
          </a:xfrm>
          <a:prstGeom prst="rect">
            <a:avLst/>
          </a:prstGeom>
        </p:spPr>
      </p:pic>
      <p:pic>
        <p:nvPicPr>
          <p:cNvPr id="34" name="Picture2">
            <a:extLst>
              <a:ext uri="{FF2B5EF4-FFF2-40B4-BE49-F238E27FC236}">
                <a16:creationId xmlns:a16="http://schemas.microsoft.com/office/drawing/2014/main" id="{BB6AFA9E-4C2B-4F30-979B-360D6495743A}"/>
              </a:ext>
            </a:extLst>
          </p:cNvPr>
          <p:cNvPicPr/>
          <p:nvPr/>
        </p:nvPicPr>
        <p:blipFill rotWithShape="1">
          <a:blip r:embed="rId4"/>
          <a:srcRect r="6728"/>
          <a:stretch/>
        </p:blipFill>
        <p:spPr>
          <a:xfrm>
            <a:off x="4773031" y="1612046"/>
            <a:ext cx="3406105" cy="1882080"/>
          </a:xfrm>
          <a:prstGeom prst="rect">
            <a:avLst/>
          </a:prstGeom>
          <a:ln>
            <a:noFill/>
          </a:ln>
        </p:spPr>
      </p:pic>
      <p:pic>
        <p:nvPicPr>
          <p:cNvPr id="35" name="Picture1">
            <a:extLst>
              <a:ext uri="{FF2B5EF4-FFF2-40B4-BE49-F238E27FC236}">
                <a16:creationId xmlns:a16="http://schemas.microsoft.com/office/drawing/2014/main" id="{76C375BA-9E56-4084-A89B-8428AD39372C}"/>
              </a:ext>
            </a:extLst>
          </p:cNvPr>
          <p:cNvPicPr/>
          <p:nvPr/>
        </p:nvPicPr>
        <p:blipFill>
          <a:blip r:embed="rId5"/>
          <a:srcRect r="21460" b="2017"/>
          <a:stretch/>
        </p:blipFill>
        <p:spPr>
          <a:xfrm>
            <a:off x="4938892" y="3503537"/>
            <a:ext cx="3074381" cy="1622325"/>
          </a:xfrm>
          <a:prstGeom prst="rect">
            <a:avLst/>
          </a:prstGeom>
          <a:ln>
            <a:noFill/>
          </a:ln>
        </p:spPr>
      </p:pic>
      <p:pic>
        <p:nvPicPr>
          <p:cNvPr id="38" name="Picture 16">
            <a:extLst>
              <a:ext uri="{FF2B5EF4-FFF2-40B4-BE49-F238E27FC236}">
                <a16:creationId xmlns:a16="http://schemas.microsoft.com/office/drawing/2014/main" id="{0E007115-65DB-4F94-A0D2-B1F5BA557D0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8753" b="30081"/>
          <a:stretch/>
        </p:blipFill>
        <p:spPr>
          <a:xfrm>
            <a:off x="8236121" y="1741335"/>
            <a:ext cx="3527202" cy="194241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1CCCBC4-5FD8-49D8-A80D-0487087C3B3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98" b="30897"/>
          <a:stretch/>
        </p:blipFill>
        <p:spPr>
          <a:xfrm>
            <a:off x="8259653" y="3782828"/>
            <a:ext cx="3527201" cy="1352445"/>
          </a:xfrm>
          <a:prstGeom prst="rect">
            <a:avLst/>
          </a:prstGeom>
        </p:spPr>
      </p:pic>
      <p:sp>
        <p:nvSpPr>
          <p:cNvPr id="14" name="Flowchart: Direct Access Storage 13"/>
          <p:cNvSpPr/>
          <p:nvPr/>
        </p:nvSpPr>
        <p:spPr>
          <a:xfrm rot="16200000">
            <a:off x="8656827" y="342108"/>
            <a:ext cx="703390" cy="619772"/>
          </a:xfrm>
          <a:prstGeom prst="flowChartMagneticDrum">
            <a:avLst/>
          </a:prstGeom>
          <a:solidFill>
            <a:srgbClr val="C8C92D"/>
          </a:solidFill>
          <a:ln>
            <a:solidFill>
              <a:srgbClr val="003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15" name="Rectangle 14"/>
          <p:cNvSpPr/>
          <p:nvPr/>
        </p:nvSpPr>
        <p:spPr>
          <a:xfrm>
            <a:off x="8865343" y="59686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bg-B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2576BD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endParaRPr lang="en-U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2576BD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6" name="Imagen 10">
            <a:extLst>
              <a:ext uri="{FF2B5EF4-FFF2-40B4-BE49-F238E27FC236}">
                <a16:creationId xmlns:a16="http://schemas.microsoft.com/office/drawing/2014/main" id="{09C71764-1E02-4868-BEC0-09ABB67976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92934" y="119095"/>
            <a:ext cx="2604477" cy="1181100"/>
          </a:xfrm>
          <a:prstGeom prst="rect">
            <a:avLst/>
          </a:prstGeom>
        </p:spPr>
      </p:pic>
      <p:sp>
        <p:nvSpPr>
          <p:cNvPr id="17" name="Flowchart: Alternate Process 16"/>
          <p:cNvSpPr/>
          <p:nvPr/>
        </p:nvSpPr>
        <p:spPr>
          <a:xfrm>
            <a:off x="378549" y="5257334"/>
            <a:ext cx="4092408" cy="1440975"/>
          </a:xfrm>
          <a:prstGeom prst="flowChartAlternateProcess">
            <a:avLst/>
          </a:prstGeom>
          <a:noFill/>
          <a:ln>
            <a:solidFill>
              <a:srgbClr val="C8C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defRPr/>
            </a:pPr>
            <a:r>
              <a:rPr lang="bg-BG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Пълна </a:t>
            </a:r>
            <a:r>
              <a:rPr lang="bg-BG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карта на потенциала от ВИ и възможности </a:t>
            </a:r>
            <a:r>
              <a:rPr lang="bg-BG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за присъединяване /</a:t>
            </a:r>
          </a:p>
          <a:p>
            <a:pPr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Complete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financial and RES potential location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analysis</a:t>
            </a:r>
            <a:endParaRPr lang="en-US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4938892" y="5270213"/>
            <a:ext cx="3074381" cy="1440975"/>
          </a:xfrm>
          <a:prstGeom prst="flowChartAlternateProcess">
            <a:avLst/>
          </a:prstGeom>
          <a:noFill/>
          <a:ln>
            <a:solidFill>
              <a:srgbClr val="C8C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25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годишна прогноза на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генерацията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 и товара и на цените/</a:t>
            </a:r>
            <a:r>
              <a:rPr lang="bg-BG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 25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years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ahead demand, production and price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forecasts</a:t>
            </a:r>
            <a:endParaRPr lang="en-US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8240878" y="5270213"/>
            <a:ext cx="3522445" cy="1440975"/>
          </a:xfrm>
          <a:prstGeom prst="flowChartAlternateProcess">
            <a:avLst/>
          </a:prstGeom>
          <a:noFill/>
          <a:ln>
            <a:solidFill>
              <a:srgbClr val="C8C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Прогноза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за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възможни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претоварвания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/</a:t>
            </a:r>
          </a:p>
          <a:p>
            <a:pPr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Forecast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of RES overloads</a:t>
            </a:r>
          </a:p>
          <a:p>
            <a:pPr>
              <a:spcBef>
                <a:spcPct val="50000"/>
              </a:spcBef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1093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38225" y="397237"/>
            <a:ext cx="9477374" cy="637813"/>
          </a:xfrm>
        </p:spPr>
        <p:txBody>
          <a:bodyPr>
            <a:noAutofit/>
          </a:bodyPr>
          <a:lstStyle/>
          <a:p>
            <a:r>
              <a:rPr lang="bg-BG" dirty="0" smtClean="0"/>
              <a:t/>
            </a:r>
            <a:br>
              <a:rPr lang="bg-BG" dirty="0" smtClean="0"/>
            </a:br>
            <a:r>
              <a:rPr lang="bg-BG" dirty="0"/>
              <a:t/>
            </a:r>
            <a:br>
              <a:rPr lang="bg-BG" dirty="0"/>
            </a:br>
            <a:r>
              <a:rPr lang="en-US" dirty="0" smtClean="0"/>
              <a:t>T-RES </a:t>
            </a:r>
            <a:r>
              <a:rPr lang="en-US" dirty="0"/>
              <a:t>CONTROL CENTER</a:t>
            </a:r>
            <a:r>
              <a:rPr lang="bg-BG" dirty="0"/>
              <a:t> - </a:t>
            </a:r>
            <a:r>
              <a:rPr lang="bg-BG" dirty="0" smtClean="0"/>
              <a:t>6</a:t>
            </a:r>
            <a:r>
              <a:rPr lang="bg-BG" dirty="0"/>
              <a:t/>
            </a:r>
            <a:br>
              <a:rPr lang="bg-BG" dirty="0"/>
            </a:br>
            <a:r>
              <a:rPr lang="bg-BG" dirty="0"/>
              <a:t>Модул „Пазар и търговски  </a:t>
            </a:r>
            <a:r>
              <a:rPr lang="bg-BG" dirty="0" smtClean="0"/>
              <a:t>участници“</a:t>
            </a:r>
            <a:r>
              <a:rPr lang="bg-BG" dirty="0"/>
              <a:t/>
            </a:r>
            <a:br>
              <a:rPr lang="bg-BG" dirty="0"/>
            </a:br>
            <a:r>
              <a:rPr lang="bg-BG" sz="2500" b="1" dirty="0"/>
              <a:t/>
            </a:r>
            <a:br>
              <a:rPr lang="bg-BG" sz="2500" b="1" dirty="0"/>
            </a:br>
            <a:r>
              <a:rPr lang="bg-BG" sz="2500" b="1" dirty="0"/>
              <a:t/>
            </a:r>
            <a:br>
              <a:rPr lang="bg-BG" sz="2500" b="1" dirty="0"/>
            </a:br>
            <a:endParaRPr lang="bg-BG" sz="2500" b="1" dirty="0"/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378549" y="1293140"/>
            <a:ext cx="9477374" cy="637813"/>
          </a:xfrm>
          <a:prstGeom prst="rect">
            <a:avLst/>
          </a:prstGeom>
        </p:spPr>
        <p:txBody>
          <a:bodyPr vert="horz" lIns="46800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baseline="0">
                <a:solidFill>
                  <a:srgbClr val="003F7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bg-BG" sz="2500" b="1" dirty="0" smtClean="0"/>
              <a:t>Четири клъстера</a:t>
            </a:r>
            <a:r>
              <a:rPr lang="en-US" sz="2500" b="1" dirty="0" smtClean="0"/>
              <a:t> </a:t>
            </a:r>
            <a:r>
              <a:rPr lang="bg-BG" sz="2500" b="1" dirty="0" smtClean="0"/>
              <a:t/>
            </a:r>
            <a:br>
              <a:rPr lang="bg-BG" sz="2500" b="1" dirty="0" smtClean="0"/>
            </a:br>
            <a:endParaRPr lang="bg-BG" sz="2500" b="1" dirty="0"/>
          </a:p>
        </p:txBody>
      </p:sp>
      <p:sp>
        <p:nvSpPr>
          <p:cNvPr id="22" name="Title 5"/>
          <p:cNvSpPr txBox="1">
            <a:spLocks/>
          </p:cNvSpPr>
          <p:nvPr/>
        </p:nvSpPr>
        <p:spPr>
          <a:xfrm flipV="1">
            <a:off x="2588351" y="4655873"/>
            <a:ext cx="1683203" cy="1228681"/>
          </a:xfrm>
          <a:prstGeom prst="rect">
            <a:avLst/>
          </a:prstGeom>
        </p:spPr>
        <p:txBody>
          <a:bodyPr vert="horz" lIns="46800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baseline="0">
                <a:solidFill>
                  <a:srgbClr val="003F7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bg-BG" sz="2500" b="1" dirty="0" smtClean="0"/>
              <a:t/>
            </a:r>
            <a:br>
              <a:rPr lang="bg-BG" sz="2500" b="1" dirty="0" smtClean="0"/>
            </a:br>
            <a:endParaRPr lang="bg-BG" sz="2500" b="1" dirty="0"/>
          </a:p>
        </p:txBody>
      </p:sp>
      <p:sp>
        <p:nvSpPr>
          <p:cNvPr id="2" name="Rectangle 1"/>
          <p:cNvSpPr/>
          <p:nvPr/>
        </p:nvSpPr>
        <p:spPr>
          <a:xfrm>
            <a:off x="3699918" y="1820113"/>
            <a:ext cx="3331028" cy="1107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dirty="0" smtClean="0"/>
              <a:t>Графици по двустранни сделки</a:t>
            </a:r>
            <a:r>
              <a:rPr lang="en-US" sz="2000" dirty="0" smtClean="0"/>
              <a:t>/ Bilateral agreements Optimizer </a:t>
            </a:r>
            <a:r>
              <a:rPr lang="bg-BG" sz="2000" dirty="0" smtClean="0"/>
              <a:t> </a:t>
            </a:r>
            <a:endParaRPr lang="bg-BG" sz="2000" dirty="0"/>
          </a:p>
        </p:txBody>
      </p:sp>
      <p:sp>
        <p:nvSpPr>
          <p:cNvPr id="16" name="Rectangle 15"/>
          <p:cNvSpPr/>
          <p:nvPr/>
        </p:nvSpPr>
        <p:spPr>
          <a:xfrm>
            <a:off x="3699918" y="3071918"/>
            <a:ext cx="3331028" cy="12126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dirty="0" smtClean="0"/>
              <a:t>Сделки, сключени на организирани пазари </a:t>
            </a:r>
            <a:r>
              <a:rPr lang="en-US" sz="2000" dirty="0" smtClean="0"/>
              <a:t>DA, ID/DA and ID auction Optimizer</a:t>
            </a:r>
            <a:endParaRPr lang="bg-BG" sz="2000" dirty="0"/>
          </a:p>
        </p:txBody>
      </p:sp>
      <p:sp>
        <p:nvSpPr>
          <p:cNvPr id="17" name="Rectangle 16"/>
          <p:cNvSpPr/>
          <p:nvPr/>
        </p:nvSpPr>
        <p:spPr>
          <a:xfrm>
            <a:off x="3699918" y="4442083"/>
            <a:ext cx="3331028" cy="1005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dirty="0" smtClean="0"/>
              <a:t>Сделки с балансираща енергия</a:t>
            </a:r>
            <a:r>
              <a:rPr lang="en-US" sz="2000" dirty="0" smtClean="0"/>
              <a:t>/Balancing market Optimizer</a:t>
            </a:r>
            <a:endParaRPr lang="bg-BG" sz="2000" dirty="0"/>
          </a:p>
        </p:txBody>
      </p:sp>
      <p:sp>
        <p:nvSpPr>
          <p:cNvPr id="19" name="Rectangle 18"/>
          <p:cNvSpPr/>
          <p:nvPr/>
        </p:nvSpPr>
        <p:spPr>
          <a:xfrm>
            <a:off x="3699918" y="5565802"/>
            <a:ext cx="3331028" cy="1096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dirty="0" smtClean="0"/>
              <a:t>Пазар на сертификати за произход</a:t>
            </a:r>
            <a:r>
              <a:rPr lang="en-US" sz="2000" dirty="0" smtClean="0"/>
              <a:t>/GO Trading Optimizer</a:t>
            </a:r>
            <a:endParaRPr lang="bg-BG" sz="2000" dirty="0"/>
          </a:p>
        </p:txBody>
      </p:sp>
      <p:sp>
        <p:nvSpPr>
          <p:cNvPr id="23" name="Rectángulo 59">
            <a:extLst>
              <a:ext uri="{FF2B5EF4-FFF2-40B4-BE49-F238E27FC236}">
                <a16:creationId xmlns:a16="http://schemas.microsoft.com/office/drawing/2014/main" id="{DAB643AD-D863-4C66-9EF6-36779F04CFB0}"/>
              </a:ext>
            </a:extLst>
          </p:cNvPr>
          <p:cNvSpPr/>
          <p:nvPr/>
        </p:nvSpPr>
        <p:spPr>
          <a:xfrm>
            <a:off x="6634902" y="2557652"/>
            <a:ext cx="792088" cy="312341"/>
          </a:xfrm>
          <a:prstGeom prst="rect">
            <a:avLst/>
          </a:prstGeom>
          <a:solidFill>
            <a:srgbClr val="5AA2AE">
              <a:lumMod val="60000"/>
              <a:lumOff val="40000"/>
            </a:srgbClr>
          </a:solidFill>
          <a:ln w="15875" cap="flat" cmpd="sng" algn="ctr">
            <a:solidFill>
              <a:srgbClr val="629DD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Price Forecast</a:t>
            </a:r>
          </a:p>
        </p:txBody>
      </p:sp>
      <p:sp>
        <p:nvSpPr>
          <p:cNvPr id="24" name="Rectángulo 59">
            <a:extLst>
              <a:ext uri="{FF2B5EF4-FFF2-40B4-BE49-F238E27FC236}">
                <a16:creationId xmlns:a16="http://schemas.microsoft.com/office/drawing/2014/main" id="{DAB643AD-D863-4C66-9EF6-36779F04CFB0}"/>
              </a:ext>
            </a:extLst>
          </p:cNvPr>
          <p:cNvSpPr/>
          <p:nvPr/>
        </p:nvSpPr>
        <p:spPr>
          <a:xfrm>
            <a:off x="6746692" y="3985877"/>
            <a:ext cx="792088" cy="312341"/>
          </a:xfrm>
          <a:prstGeom prst="rect">
            <a:avLst/>
          </a:prstGeom>
          <a:solidFill>
            <a:srgbClr val="5AA2AE">
              <a:lumMod val="60000"/>
              <a:lumOff val="40000"/>
            </a:srgbClr>
          </a:solidFill>
          <a:ln w="15875" cap="flat" cmpd="sng" algn="ctr">
            <a:solidFill>
              <a:srgbClr val="629DD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Price Forecast</a:t>
            </a:r>
          </a:p>
        </p:txBody>
      </p:sp>
      <p:sp>
        <p:nvSpPr>
          <p:cNvPr id="25" name="Rectángulo 59">
            <a:extLst>
              <a:ext uri="{FF2B5EF4-FFF2-40B4-BE49-F238E27FC236}">
                <a16:creationId xmlns:a16="http://schemas.microsoft.com/office/drawing/2014/main" id="{DAB643AD-D863-4C66-9EF6-36779F04CFB0}"/>
              </a:ext>
            </a:extLst>
          </p:cNvPr>
          <p:cNvSpPr/>
          <p:nvPr/>
        </p:nvSpPr>
        <p:spPr>
          <a:xfrm>
            <a:off x="6714791" y="5030100"/>
            <a:ext cx="792088" cy="312341"/>
          </a:xfrm>
          <a:prstGeom prst="rect">
            <a:avLst/>
          </a:prstGeom>
          <a:solidFill>
            <a:srgbClr val="5AA2AE">
              <a:lumMod val="60000"/>
              <a:lumOff val="40000"/>
            </a:srgbClr>
          </a:solidFill>
          <a:ln w="15875" cap="flat" cmpd="sng" algn="ctr">
            <a:solidFill>
              <a:srgbClr val="629DD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Price Forecast</a:t>
            </a:r>
          </a:p>
        </p:txBody>
      </p:sp>
      <p:sp>
        <p:nvSpPr>
          <p:cNvPr id="26" name="Rectángulo 59">
            <a:extLst>
              <a:ext uri="{FF2B5EF4-FFF2-40B4-BE49-F238E27FC236}">
                <a16:creationId xmlns:a16="http://schemas.microsoft.com/office/drawing/2014/main" id="{DAB643AD-D863-4C66-9EF6-36779F04CFB0}"/>
              </a:ext>
            </a:extLst>
          </p:cNvPr>
          <p:cNvSpPr/>
          <p:nvPr/>
        </p:nvSpPr>
        <p:spPr>
          <a:xfrm>
            <a:off x="6795247" y="6300333"/>
            <a:ext cx="792088" cy="312341"/>
          </a:xfrm>
          <a:prstGeom prst="rect">
            <a:avLst/>
          </a:prstGeom>
          <a:solidFill>
            <a:srgbClr val="5AA2AE">
              <a:lumMod val="60000"/>
              <a:lumOff val="40000"/>
            </a:srgbClr>
          </a:solidFill>
          <a:ln w="15875" cap="flat" cmpd="sng" algn="ctr">
            <a:solidFill>
              <a:srgbClr val="629DD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Price Forecast</a:t>
            </a:r>
          </a:p>
        </p:txBody>
      </p:sp>
      <p:sp>
        <p:nvSpPr>
          <p:cNvPr id="27" name="Rectángulo 54">
            <a:extLst>
              <a:ext uri="{FF2B5EF4-FFF2-40B4-BE49-F238E27FC236}">
                <a16:creationId xmlns:a16="http://schemas.microsoft.com/office/drawing/2014/main" id="{7C6A67FA-2CFD-4652-B46D-72CC74708C3D}"/>
              </a:ext>
            </a:extLst>
          </p:cNvPr>
          <p:cNvSpPr/>
          <p:nvPr/>
        </p:nvSpPr>
        <p:spPr>
          <a:xfrm>
            <a:off x="388847" y="5313959"/>
            <a:ext cx="2753844" cy="1142545"/>
          </a:xfrm>
          <a:prstGeom prst="rect">
            <a:avLst/>
          </a:prstGeom>
          <a:solidFill>
            <a:srgbClr val="297FD5">
              <a:lumMod val="20000"/>
              <a:lumOff val="80000"/>
            </a:srgbClr>
          </a:solidFill>
          <a:ln w="15875" cap="flat" cmpd="sng" algn="ctr">
            <a:solidFill>
              <a:srgbClr val="629DD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Метеорологична прогноза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/Weather forecast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9" name="Rectángulo 55">
            <a:extLst>
              <a:ext uri="{FF2B5EF4-FFF2-40B4-BE49-F238E27FC236}">
                <a16:creationId xmlns:a16="http://schemas.microsoft.com/office/drawing/2014/main" id="{2DA7796B-9B11-4C34-86F5-4821D3C4A29E}"/>
              </a:ext>
            </a:extLst>
          </p:cNvPr>
          <p:cNvSpPr/>
          <p:nvPr/>
        </p:nvSpPr>
        <p:spPr>
          <a:xfrm>
            <a:off x="375633" y="2703868"/>
            <a:ext cx="2795450" cy="997100"/>
          </a:xfrm>
          <a:prstGeom prst="rect">
            <a:avLst/>
          </a:prstGeom>
          <a:solidFill>
            <a:srgbClr val="297FD5">
              <a:lumMod val="20000"/>
              <a:lumOff val="80000"/>
            </a:srgbClr>
          </a:solidFill>
          <a:ln w="15875" cap="flat" cmpd="sng" algn="ctr">
            <a:solidFill>
              <a:srgbClr val="629DD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Краткосрочна прогноза на товара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/Short-term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demand forecasting</a:t>
            </a:r>
          </a:p>
        </p:txBody>
      </p:sp>
      <p:sp>
        <p:nvSpPr>
          <p:cNvPr id="30" name="Rectángulo 55">
            <a:extLst>
              <a:ext uri="{FF2B5EF4-FFF2-40B4-BE49-F238E27FC236}">
                <a16:creationId xmlns:a16="http://schemas.microsoft.com/office/drawing/2014/main" id="{2DA7796B-9B11-4C34-86F5-4821D3C4A29E}"/>
              </a:ext>
            </a:extLst>
          </p:cNvPr>
          <p:cNvSpPr/>
          <p:nvPr/>
        </p:nvSpPr>
        <p:spPr>
          <a:xfrm>
            <a:off x="378549" y="1690493"/>
            <a:ext cx="2795450" cy="997100"/>
          </a:xfrm>
          <a:prstGeom prst="rect">
            <a:avLst/>
          </a:prstGeom>
          <a:solidFill>
            <a:srgbClr val="297FD5">
              <a:lumMod val="20000"/>
              <a:lumOff val="80000"/>
            </a:srgbClr>
          </a:solidFill>
          <a:ln w="15875" cap="flat" cmpd="sng" algn="ctr">
            <a:solidFill>
              <a:srgbClr val="629DD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Ограничения, ремонти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,</a:t>
            </a:r>
            <a:r>
              <a:rPr kumimoji="0" lang="bg-BG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PPA, </a:t>
            </a:r>
            <a:r>
              <a:rPr kumimoji="0" lang="bg-BG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разпределени капацитети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1" name="Rectángulo 70">
            <a:extLst>
              <a:ext uri="{FF2B5EF4-FFF2-40B4-BE49-F238E27FC236}">
                <a16:creationId xmlns:a16="http://schemas.microsoft.com/office/drawing/2014/main" id="{2559A8F2-A4BF-48BC-B19A-63142A471E15}"/>
              </a:ext>
            </a:extLst>
          </p:cNvPr>
          <p:cNvSpPr/>
          <p:nvPr/>
        </p:nvSpPr>
        <p:spPr>
          <a:xfrm>
            <a:off x="8507678" y="1820113"/>
            <a:ext cx="1754430" cy="2323318"/>
          </a:xfrm>
          <a:prstGeom prst="rect">
            <a:avLst/>
          </a:prstGeom>
          <a:solidFill>
            <a:srgbClr val="297FD5">
              <a:lumMod val="60000"/>
              <a:lumOff val="40000"/>
            </a:srgbClr>
          </a:solidFill>
          <a:ln w="15875" cap="flat" cmpd="sng" algn="ctr">
            <a:solidFill>
              <a:srgbClr val="629DD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Икономичен диспечинг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/</a:t>
            </a:r>
            <a:r>
              <a:rPr kumimoji="0" lang="bg-BG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RES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Economical Dispatcher</a:t>
            </a:r>
          </a:p>
        </p:txBody>
      </p:sp>
      <p:sp>
        <p:nvSpPr>
          <p:cNvPr id="32" name="Rectángulo 55">
            <a:extLst>
              <a:ext uri="{FF2B5EF4-FFF2-40B4-BE49-F238E27FC236}">
                <a16:creationId xmlns:a16="http://schemas.microsoft.com/office/drawing/2014/main" id="{2DA7796B-9B11-4C34-86F5-4821D3C4A29E}"/>
              </a:ext>
            </a:extLst>
          </p:cNvPr>
          <p:cNvSpPr/>
          <p:nvPr/>
        </p:nvSpPr>
        <p:spPr>
          <a:xfrm>
            <a:off x="388847" y="3825933"/>
            <a:ext cx="2795450" cy="1300389"/>
          </a:xfrm>
          <a:prstGeom prst="rect">
            <a:avLst/>
          </a:prstGeom>
          <a:solidFill>
            <a:srgbClr val="297FD5">
              <a:lumMod val="20000"/>
              <a:lumOff val="80000"/>
            </a:srgbClr>
          </a:solidFill>
          <a:ln w="15875" cap="flat" cmpd="sng" algn="ctr">
            <a:solidFill>
              <a:srgbClr val="629DD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Краткосрочна прогноза на генерацията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/Short-term production forecasting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145115" y="1532178"/>
            <a:ext cx="3158760" cy="51545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089412" y="3437480"/>
            <a:ext cx="532263" cy="0"/>
          </a:xfrm>
          <a:prstGeom prst="straightConnector1">
            <a:avLst/>
          </a:prstGeom>
          <a:ln>
            <a:solidFill>
              <a:schemeClr val="accent1">
                <a:alpha val="93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111183" y="5040758"/>
            <a:ext cx="532263" cy="0"/>
          </a:xfrm>
          <a:prstGeom prst="straightConnector1">
            <a:avLst/>
          </a:prstGeom>
          <a:ln>
            <a:solidFill>
              <a:schemeClr val="accent1">
                <a:alpha val="93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ángulo 71">
            <a:extLst>
              <a:ext uri="{FF2B5EF4-FFF2-40B4-BE49-F238E27FC236}">
                <a16:creationId xmlns:a16="http://schemas.microsoft.com/office/drawing/2014/main" id="{BB5943E5-BFFF-4C65-94CB-9AE2B3AA28B1}"/>
              </a:ext>
            </a:extLst>
          </p:cNvPr>
          <p:cNvSpPr/>
          <p:nvPr/>
        </p:nvSpPr>
        <p:spPr>
          <a:xfrm>
            <a:off x="7670263" y="4929631"/>
            <a:ext cx="1520262" cy="1440084"/>
          </a:xfrm>
          <a:prstGeom prst="rect">
            <a:avLst/>
          </a:prstGeom>
          <a:solidFill>
            <a:srgbClr val="297FD5">
              <a:lumMod val="60000"/>
              <a:lumOff val="40000"/>
            </a:srgbClr>
          </a:solidFill>
          <a:ln w="15875" cap="flat" cmpd="sng" algn="ctr">
            <a:solidFill>
              <a:srgbClr val="629DD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Модул за комуникация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Market Communication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Module</a:t>
            </a:r>
          </a:p>
        </p:txBody>
      </p:sp>
      <p:sp>
        <p:nvSpPr>
          <p:cNvPr id="40" name="Rectángulo 93">
            <a:extLst>
              <a:ext uri="{FF2B5EF4-FFF2-40B4-BE49-F238E27FC236}">
                <a16:creationId xmlns:a16="http://schemas.microsoft.com/office/drawing/2014/main" id="{D6223FD0-7C59-4167-81F9-4E51047A008F}"/>
              </a:ext>
            </a:extLst>
          </p:cNvPr>
          <p:cNvSpPr/>
          <p:nvPr/>
        </p:nvSpPr>
        <p:spPr>
          <a:xfrm>
            <a:off x="9829842" y="5314275"/>
            <a:ext cx="2016224" cy="614464"/>
          </a:xfrm>
          <a:prstGeom prst="rect">
            <a:avLst/>
          </a:prstGeom>
          <a:solidFill>
            <a:srgbClr val="297FD5">
              <a:lumMod val="20000"/>
              <a:lumOff val="80000"/>
            </a:srgbClr>
          </a:solidFill>
          <a:ln w="15875" cap="flat" cmpd="sng" algn="ctr">
            <a:solidFill>
              <a:srgbClr val="629DD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Dispatching center adapter</a:t>
            </a:r>
          </a:p>
        </p:txBody>
      </p:sp>
      <p:cxnSp>
        <p:nvCxnSpPr>
          <p:cNvPr id="8" name="Elbow Connector 7"/>
          <p:cNvCxnSpPr/>
          <p:nvPr/>
        </p:nvCxnSpPr>
        <p:spPr>
          <a:xfrm rot="16200000" flipH="1">
            <a:off x="9167907" y="4485861"/>
            <a:ext cx="971083" cy="404949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Flowchart: Direct Access Storage 27"/>
          <p:cNvSpPr/>
          <p:nvPr/>
        </p:nvSpPr>
        <p:spPr>
          <a:xfrm rot="16200000">
            <a:off x="8656827" y="342108"/>
            <a:ext cx="703390" cy="619772"/>
          </a:xfrm>
          <a:prstGeom prst="flowChartMagneticDrum">
            <a:avLst/>
          </a:prstGeom>
          <a:solidFill>
            <a:srgbClr val="C8C92D"/>
          </a:solidFill>
          <a:ln>
            <a:solidFill>
              <a:srgbClr val="003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pic>
        <p:nvPicPr>
          <p:cNvPr id="34" name="Imagen 10">
            <a:extLst>
              <a:ext uri="{FF2B5EF4-FFF2-40B4-BE49-F238E27FC236}">
                <a16:creationId xmlns:a16="http://schemas.microsoft.com/office/drawing/2014/main" id="{09C71764-1E02-4868-BEC0-09ABB6797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2934" y="119095"/>
            <a:ext cx="2604477" cy="11811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8865343" y="59686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bg-B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2576BD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  <a:endParaRPr lang="en-U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2576BD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092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9039225" y="6402502"/>
            <a:ext cx="2743200" cy="365125"/>
          </a:xfrm>
        </p:spPr>
        <p:txBody>
          <a:bodyPr/>
          <a:lstStyle/>
          <a:p>
            <a:fld id="{D57E452E-9901-467E-9A5A-C971F043CECF}" type="slidenum">
              <a:rPr lang="es-ES" smtClean="0"/>
              <a:t>25</a:t>
            </a:fld>
            <a:endParaRPr lang="es-ES" dirty="0"/>
          </a:p>
        </p:txBody>
      </p:sp>
      <p:sp>
        <p:nvSpPr>
          <p:cNvPr id="10" name="Title 5"/>
          <p:cNvSpPr txBox="1">
            <a:spLocks/>
          </p:cNvSpPr>
          <p:nvPr/>
        </p:nvSpPr>
        <p:spPr>
          <a:xfrm>
            <a:off x="933451" y="300299"/>
            <a:ext cx="9477374" cy="637813"/>
          </a:xfrm>
          <a:prstGeom prst="rect">
            <a:avLst/>
          </a:prstGeom>
        </p:spPr>
        <p:txBody>
          <a:bodyPr vert="horz" lIns="46800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baseline="0">
                <a:solidFill>
                  <a:srgbClr val="003F7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bg-BG" dirty="0" smtClean="0"/>
          </a:p>
          <a:p>
            <a:r>
              <a:rPr lang="en-US" dirty="0" smtClean="0"/>
              <a:t>T-RES </a:t>
            </a:r>
            <a:r>
              <a:rPr lang="en-US" dirty="0"/>
              <a:t>CONTROL CENTER</a:t>
            </a:r>
            <a:r>
              <a:rPr lang="bg-BG" dirty="0"/>
              <a:t> - </a:t>
            </a:r>
            <a:r>
              <a:rPr lang="bg-BG" dirty="0" smtClean="0"/>
              <a:t>7</a:t>
            </a:r>
            <a:r>
              <a:rPr lang="bg-BG" dirty="0"/>
              <a:t/>
            </a:r>
            <a:br>
              <a:rPr lang="bg-BG" dirty="0"/>
            </a:br>
            <a:r>
              <a:rPr lang="bg-BG" dirty="0"/>
              <a:t>Модул „Пазар и търговски  участници“</a:t>
            </a:r>
            <a:br>
              <a:rPr lang="bg-BG" dirty="0"/>
            </a:br>
            <a:endParaRPr lang="bg-BG" sz="2500" b="1" dirty="0"/>
          </a:p>
        </p:txBody>
      </p:sp>
      <p:pic>
        <p:nvPicPr>
          <p:cNvPr id="12" name="Picture 2" descr="How Energy Price Forecast Helps To Make The Right Trades -  Coastal-Revenue-Services-LLC">
            <a:extLst>
              <a:ext uri="{FF2B5EF4-FFF2-40B4-BE49-F238E27FC236}">
                <a16:creationId xmlns:a16="http://schemas.microsoft.com/office/drawing/2014/main" id="{A6CFD781-5CAC-4D09-A85A-D7B1BBB94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" y="1521689"/>
            <a:ext cx="3607981" cy="297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2017 growth hacks: Optimizing organic market share">
            <a:extLst>
              <a:ext uri="{FF2B5EF4-FFF2-40B4-BE49-F238E27FC236}">
                <a16:creationId xmlns:a16="http://schemas.microsoft.com/office/drawing/2014/main" id="{F0A6B7FF-9ACC-42BB-A8DA-B90050E49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061" y="1551000"/>
            <a:ext cx="3494579" cy="294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n 11">
            <a:extLst>
              <a:ext uri="{FF2B5EF4-FFF2-40B4-BE49-F238E27FC236}">
                <a16:creationId xmlns:a16="http://schemas.microsoft.com/office/drawing/2014/main" id="{F1A945A3-0139-48CE-B0D3-33CC7355B9D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8"/>
          <a:stretch/>
        </p:blipFill>
        <p:spPr>
          <a:xfrm>
            <a:off x="8337958" y="2710517"/>
            <a:ext cx="1104018" cy="1963088"/>
          </a:xfrm>
          <a:prstGeom prst="rect">
            <a:avLst/>
          </a:prstGeom>
        </p:spPr>
      </p:pic>
      <p:pic>
        <p:nvPicPr>
          <p:cNvPr id="22" name="Imagen 5">
            <a:extLst>
              <a:ext uri="{FF2B5EF4-FFF2-40B4-BE49-F238E27FC236}">
                <a16:creationId xmlns:a16="http://schemas.microsoft.com/office/drawing/2014/main" id="{C89715BE-66A6-4490-A12F-83E0DA34A60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0279" t="4515"/>
          <a:stretch/>
        </p:blipFill>
        <p:spPr>
          <a:xfrm>
            <a:off x="9533070" y="3007655"/>
            <a:ext cx="1087162" cy="1538206"/>
          </a:xfrm>
          <a:prstGeom prst="rect">
            <a:avLst/>
          </a:prstGeom>
        </p:spPr>
      </p:pic>
      <p:pic>
        <p:nvPicPr>
          <p:cNvPr id="23" name="Imagen 15">
            <a:extLst>
              <a:ext uri="{FF2B5EF4-FFF2-40B4-BE49-F238E27FC236}">
                <a16:creationId xmlns:a16="http://schemas.microsoft.com/office/drawing/2014/main" id="{1E5746D1-F97E-45F6-B641-E22F9A1DA4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6856" y="2870353"/>
            <a:ext cx="1265873" cy="1675507"/>
          </a:xfrm>
          <a:prstGeom prst="rect">
            <a:avLst/>
          </a:prstGeom>
        </p:spPr>
      </p:pic>
      <p:sp>
        <p:nvSpPr>
          <p:cNvPr id="18" name="Flowchart: Direct Access Storage 17"/>
          <p:cNvSpPr/>
          <p:nvPr/>
        </p:nvSpPr>
        <p:spPr>
          <a:xfrm rot="16200000">
            <a:off x="8656827" y="342108"/>
            <a:ext cx="703390" cy="619772"/>
          </a:xfrm>
          <a:prstGeom prst="flowChartMagneticDrum">
            <a:avLst/>
          </a:prstGeom>
          <a:solidFill>
            <a:srgbClr val="C8C92D"/>
          </a:solidFill>
          <a:ln>
            <a:solidFill>
              <a:srgbClr val="003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25" name="Rectangle 24"/>
          <p:cNvSpPr/>
          <p:nvPr/>
        </p:nvSpPr>
        <p:spPr>
          <a:xfrm>
            <a:off x="8865343" y="59686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bg-B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2576BD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  <a:endParaRPr lang="en-U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2576BD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9" name="Picture 2" descr="ENTSO-E focusses on Policy Regions - TSCNET Services">
            <a:extLst>
              <a:ext uri="{FF2B5EF4-FFF2-40B4-BE49-F238E27FC236}">
                <a16:creationId xmlns:a16="http://schemas.microsoft.com/office/drawing/2014/main" id="{2B62A3AF-946A-4BF4-955B-193F8A0AC8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2"/>
          <a:stretch/>
        </p:blipFill>
        <p:spPr bwMode="auto">
          <a:xfrm>
            <a:off x="8337959" y="1400806"/>
            <a:ext cx="3505510" cy="130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0">
            <a:extLst>
              <a:ext uri="{FF2B5EF4-FFF2-40B4-BE49-F238E27FC236}">
                <a16:creationId xmlns:a16="http://schemas.microsoft.com/office/drawing/2014/main" id="{09C71764-1E02-4868-BEC0-09ABB67976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61717" y="82404"/>
            <a:ext cx="2604477" cy="1181100"/>
          </a:xfrm>
          <a:prstGeom prst="rect">
            <a:avLst/>
          </a:prstGeom>
        </p:spPr>
      </p:pic>
      <p:sp>
        <p:nvSpPr>
          <p:cNvPr id="26" name="Flowchart: Alternate Process 25"/>
          <p:cNvSpPr/>
          <p:nvPr/>
        </p:nvSpPr>
        <p:spPr>
          <a:xfrm>
            <a:off x="456027" y="4902953"/>
            <a:ext cx="3674468" cy="1440975"/>
          </a:xfrm>
          <a:prstGeom prst="flowChartAlternateProcess">
            <a:avLst/>
          </a:prstGeom>
          <a:noFill/>
          <a:ln>
            <a:solidFill>
              <a:srgbClr val="C8C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g-BG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Прогнозна </a:t>
            </a:r>
            <a:r>
              <a:rPr lang="bg-BG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цена за различните </a:t>
            </a:r>
            <a:r>
              <a:rPr lang="bg-BG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пазари /</a:t>
            </a:r>
          </a:p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Prices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forecasts for different markets</a:t>
            </a:r>
          </a:p>
        </p:txBody>
      </p:sp>
      <p:sp>
        <p:nvSpPr>
          <p:cNvPr id="27" name="Flowchart: Alternate Process 26"/>
          <p:cNvSpPr/>
          <p:nvPr/>
        </p:nvSpPr>
        <p:spPr>
          <a:xfrm>
            <a:off x="4342706" y="4888689"/>
            <a:ext cx="3545934" cy="1440975"/>
          </a:xfrm>
          <a:prstGeom prst="flowChartAlternateProcess">
            <a:avLst/>
          </a:prstGeom>
          <a:noFill/>
          <a:ln>
            <a:solidFill>
              <a:srgbClr val="C8C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dirty="0" err="1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Оптимизиране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 на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участието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 на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търговски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участници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 /</a:t>
            </a:r>
          </a:p>
          <a:p>
            <a:pPr>
              <a:defRPr/>
            </a:pPr>
            <a:r>
              <a:rPr lang="ru-RU" dirty="0" err="1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Optimized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Market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participation</a:t>
            </a:r>
            <a:endParaRPr lang="ru-RU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  <a:p>
            <a:pPr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28" name="Flowchart: Alternate Process 27"/>
          <p:cNvSpPr/>
          <p:nvPr/>
        </p:nvSpPr>
        <p:spPr>
          <a:xfrm>
            <a:off x="8337958" y="4918344"/>
            <a:ext cx="3545934" cy="1440975"/>
          </a:xfrm>
          <a:prstGeom prst="flowChartAlternateProcess">
            <a:avLst/>
          </a:prstGeom>
          <a:noFill/>
          <a:ln>
            <a:solidFill>
              <a:srgbClr val="C8C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Предоставяне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на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балансиращи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услуги / </a:t>
            </a:r>
          </a:p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Smart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provision of balancing ancillary services</a:t>
            </a:r>
          </a:p>
          <a:p>
            <a:pPr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8996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dirty="0" smtClean="0"/>
              <a:t/>
            </a:r>
            <a:br>
              <a:rPr lang="bg-BG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T-COORDINATION PLATFORM </a:t>
            </a:r>
            <a:r>
              <a:rPr lang="en-US" dirty="0" smtClean="0"/>
              <a:t>- </a:t>
            </a:r>
            <a:r>
              <a:rPr lang="en-US" dirty="0"/>
              <a:t>1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AE3D-F830-42D2-B571-CADDB2F13764}" type="datetime3">
              <a:rPr lang="es-ES" smtClean="0"/>
              <a:t>22.12.21</a:t>
            </a:fld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452E-9901-467E-9A5A-C971F043CECF}" type="slidenum">
              <a:rPr lang="es-ES" smtClean="0"/>
              <a:t>26</a:t>
            </a:fld>
            <a:endParaRPr lang="es-ES" dirty="0"/>
          </a:p>
        </p:txBody>
      </p:sp>
      <p:grpSp>
        <p:nvGrpSpPr>
          <p:cNvPr id="6" name="Google Shape;8555;p65"/>
          <p:cNvGrpSpPr/>
          <p:nvPr/>
        </p:nvGrpSpPr>
        <p:grpSpPr>
          <a:xfrm>
            <a:off x="1373075" y="1440073"/>
            <a:ext cx="9934575" cy="4543882"/>
            <a:chOff x="238125" y="1188750"/>
            <a:chExt cx="7140450" cy="3352814"/>
          </a:xfrm>
        </p:grpSpPr>
        <p:sp>
          <p:nvSpPr>
            <p:cNvPr id="7" name="Google Shape;8556;p65"/>
            <p:cNvSpPr/>
            <p:nvPr/>
          </p:nvSpPr>
          <p:spPr>
            <a:xfrm>
              <a:off x="238125" y="118875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1" y="0"/>
                  </a:moveTo>
                  <a:cubicBezTo>
                    <a:pt x="1801" y="6"/>
                    <a:pt x="6" y="1801"/>
                    <a:pt x="0" y="4021"/>
                  </a:cubicBezTo>
                  <a:lnTo>
                    <a:pt x="0" y="59338"/>
                  </a:lnTo>
                  <a:cubicBezTo>
                    <a:pt x="6" y="61552"/>
                    <a:pt x="1801" y="63354"/>
                    <a:pt x="4021" y="63359"/>
                  </a:cubicBezTo>
                  <a:lnTo>
                    <a:pt x="98272" y="63359"/>
                  </a:lnTo>
                  <a:cubicBezTo>
                    <a:pt x="99963" y="41512"/>
                    <a:pt x="118098" y="24204"/>
                    <a:pt x="140280" y="23813"/>
                  </a:cubicBezTo>
                  <a:lnTo>
                    <a:pt x="140280" y="4021"/>
                  </a:lnTo>
                  <a:cubicBezTo>
                    <a:pt x="140275" y="1801"/>
                    <a:pt x="138474" y="6"/>
                    <a:pt x="13625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3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defRPr/>
              </a:pPr>
              <a:endParaRPr lang="ru-RU" dirty="0" smtClean="0">
                <a:solidFill>
                  <a:srgbClr val="003F7F"/>
                </a:solidFill>
              </a:endParaRPr>
            </a:p>
            <a:p>
              <a:pPr lvl="0">
                <a:defRPr/>
              </a:pPr>
              <a:endParaRPr lang="bg-BG" sz="1400" dirty="0" smtClean="0">
                <a:solidFill>
                  <a:srgbClr val="003F7F"/>
                </a:solidFill>
              </a:endParaRPr>
            </a:p>
            <a:p>
              <a:pPr lvl="0">
                <a:defRPr/>
              </a:pPr>
              <a:r>
                <a:rPr lang="ru-RU" dirty="0" err="1" smtClean="0">
                  <a:solidFill>
                    <a:srgbClr val="003F7F"/>
                  </a:solidFill>
                </a:rPr>
                <a:t>Платформата</a:t>
              </a:r>
              <a:r>
                <a:rPr lang="ru-RU" dirty="0" smtClean="0">
                  <a:solidFill>
                    <a:srgbClr val="003F7F"/>
                  </a:solidFill>
                </a:rPr>
                <a:t> </a:t>
              </a:r>
              <a:r>
                <a:rPr lang="ru-RU" dirty="0" err="1">
                  <a:solidFill>
                    <a:srgbClr val="003F7F"/>
                  </a:solidFill>
                </a:rPr>
                <a:t>ще</a:t>
              </a:r>
              <a:r>
                <a:rPr lang="ru-RU" dirty="0">
                  <a:solidFill>
                    <a:srgbClr val="003F7F"/>
                  </a:solidFill>
                </a:rPr>
                <a:t> </a:t>
              </a:r>
              <a:r>
                <a:rPr lang="ru-RU" dirty="0" err="1">
                  <a:solidFill>
                    <a:srgbClr val="003F7F"/>
                  </a:solidFill>
                </a:rPr>
                <a:t>създаде</a:t>
              </a:r>
              <a:r>
                <a:rPr lang="ru-RU" dirty="0">
                  <a:solidFill>
                    <a:srgbClr val="003F7F"/>
                  </a:solidFill>
                </a:rPr>
                <a:t> </a:t>
              </a:r>
              <a:r>
                <a:rPr lang="ru-RU" dirty="0" err="1">
                  <a:solidFill>
                    <a:srgbClr val="003F7F"/>
                  </a:solidFill>
                </a:rPr>
                <a:t>възможности</a:t>
              </a:r>
              <a:r>
                <a:rPr lang="ru-RU" dirty="0">
                  <a:solidFill>
                    <a:srgbClr val="003F7F"/>
                  </a:solidFill>
                </a:rPr>
                <a:t> за подобряване на </a:t>
              </a:r>
              <a:r>
                <a:rPr lang="ru-RU" dirty="0" err="1">
                  <a:solidFill>
                    <a:srgbClr val="003F7F"/>
                  </a:solidFill>
                </a:rPr>
                <a:t>комуникацията</a:t>
              </a:r>
              <a:r>
                <a:rPr lang="ru-RU" dirty="0">
                  <a:solidFill>
                    <a:srgbClr val="003F7F"/>
                  </a:solidFill>
                </a:rPr>
                <a:t> между </a:t>
              </a:r>
              <a:r>
                <a:rPr lang="ru-RU" dirty="0" err="1">
                  <a:solidFill>
                    <a:srgbClr val="003F7F"/>
                  </a:solidFill>
                </a:rPr>
                <a:t>регионалния</a:t>
              </a:r>
              <a:r>
                <a:rPr lang="ru-RU" dirty="0">
                  <a:solidFill>
                    <a:srgbClr val="003F7F"/>
                  </a:solidFill>
                </a:rPr>
                <a:t> </a:t>
              </a:r>
              <a:r>
                <a:rPr lang="ru-RU" dirty="0" err="1">
                  <a:solidFill>
                    <a:srgbClr val="003F7F"/>
                  </a:solidFill>
                </a:rPr>
                <a:t>координационен</a:t>
              </a:r>
              <a:r>
                <a:rPr lang="ru-RU" dirty="0">
                  <a:solidFill>
                    <a:srgbClr val="003F7F"/>
                  </a:solidFill>
                </a:rPr>
                <a:t> </a:t>
              </a:r>
              <a:r>
                <a:rPr lang="ru-RU" dirty="0" err="1">
                  <a:solidFill>
                    <a:srgbClr val="003F7F"/>
                  </a:solidFill>
                </a:rPr>
                <a:t>център</a:t>
              </a:r>
              <a:r>
                <a:rPr lang="ru-RU" dirty="0">
                  <a:solidFill>
                    <a:srgbClr val="003F7F"/>
                  </a:solidFill>
                </a:rPr>
                <a:t> и операторите на </a:t>
              </a:r>
              <a:r>
                <a:rPr lang="ru-RU" dirty="0" err="1">
                  <a:solidFill>
                    <a:srgbClr val="003F7F"/>
                  </a:solidFill>
                </a:rPr>
                <a:t>преносни</a:t>
              </a:r>
              <a:r>
                <a:rPr lang="ru-RU" dirty="0">
                  <a:solidFill>
                    <a:srgbClr val="003F7F"/>
                  </a:solidFill>
                </a:rPr>
                <a:t> </a:t>
              </a:r>
              <a:r>
                <a:rPr lang="ru-RU" dirty="0" err="1">
                  <a:solidFill>
                    <a:srgbClr val="003F7F"/>
                  </a:solidFill>
                </a:rPr>
                <a:t>системи</a:t>
              </a:r>
              <a:r>
                <a:rPr lang="ru-RU" dirty="0">
                  <a:solidFill>
                    <a:srgbClr val="003F7F"/>
                  </a:solidFill>
                </a:rPr>
                <a:t> в </a:t>
              </a:r>
              <a:endParaRPr lang="ru-RU" dirty="0" smtClean="0">
                <a:solidFill>
                  <a:srgbClr val="003F7F"/>
                </a:solidFill>
              </a:endParaRPr>
            </a:p>
            <a:p>
              <a:pPr lvl="0">
                <a:defRPr/>
              </a:pPr>
              <a:r>
                <a:rPr lang="ru-RU" dirty="0" smtClean="0">
                  <a:solidFill>
                    <a:srgbClr val="003F7F"/>
                  </a:solidFill>
                </a:rPr>
                <a:t>региона.</a:t>
              </a:r>
              <a:endParaRPr lang="bg-BG" dirty="0" smtClean="0">
                <a:solidFill>
                  <a:srgbClr val="003F7F"/>
                </a:solidFill>
              </a:endParaRPr>
            </a:p>
            <a:p>
              <a:pPr lvl="0">
                <a:defRPr/>
              </a:pPr>
              <a:endParaRPr lang="bg-BG" dirty="0">
                <a:solidFill>
                  <a:srgbClr val="003F7F"/>
                </a:solidFill>
              </a:endParaRPr>
            </a:p>
            <a:p>
              <a:pPr lvl="0">
                <a:defRPr/>
              </a:pPr>
              <a:endParaRPr lang="bg-BG" dirty="0">
                <a:solidFill>
                  <a:srgbClr val="003F7F"/>
                </a:solidFill>
              </a:endParaRPr>
            </a:p>
            <a:p>
              <a:pPr lvl="0" algn="just">
                <a:spcAft>
                  <a:spcPts val="600"/>
                </a:spcAft>
                <a:defRPr/>
              </a:pPr>
              <a:endParaRPr lang="bg-BG" sz="2000" dirty="0">
                <a:solidFill>
                  <a:srgbClr val="003F7F"/>
                </a:solidFill>
              </a:endParaRPr>
            </a:p>
          </p:txBody>
        </p:sp>
        <p:sp>
          <p:nvSpPr>
            <p:cNvPr id="8" name="Google Shape;8557;p65"/>
            <p:cNvSpPr/>
            <p:nvPr/>
          </p:nvSpPr>
          <p:spPr>
            <a:xfrm>
              <a:off x="238125" y="294030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1" y="1"/>
                  </a:moveTo>
                  <a:cubicBezTo>
                    <a:pt x="1801" y="6"/>
                    <a:pt x="6" y="1808"/>
                    <a:pt x="0" y="4022"/>
                  </a:cubicBezTo>
                  <a:lnTo>
                    <a:pt x="0" y="59339"/>
                  </a:lnTo>
                  <a:cubicBezTo>
                    <a:pt x="6" y="61559"/>
                    <a:pt x="1801" y="63354"/>
                    <a:pt x="4021" y="63360"/>
                  </a:cubicBezTo>
                  <a:lnTo>
                    <a:pt x="136259" y="63360"/>
                  </a:lnTo>
                  <a:cubicBezTo>
                    <a:pt x="138474" y="63354"/>
                    <a:pt x="140275" y="61559"/>
                    <a:pt x="140280" y="59339"/>
                  </a:cubicBezTo>
                  <a:lnTo>
                    <a:pt x="140280" y="39547"/>
                  </a:lnTo>
                  <a:cubicBezTo>
                    <a:pt x="118098" y="39155"/>
                    <a:pt x="99963" y="21848"/>
                    <a:pt x="9827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3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just">
                <a:defRPr/>
              </a:pPr>
              <a:endParaRPr lang="ru-RU" dirty="0" smtClean="0">
                <a:solidFill>
                  <a:srgbClr val="003F7F"/>
                </a:solidFill>
              </a:endParaRPr>
            </a:p>
            <a:p>
              <a:pPr lvl="0">
                <a:defRPr/>
              </a:pPr>
              <a:endParaRPr lang="ru-RU" dirty="0" smtClean="0">
                <a:solidFill>
                  <a:srgbClr val="003F7F"/>
                </a:solidFill>
              </a:endParaRPr>
            </a:p>
            <a:p>
              <a:pPr lvl="0">
                <a:defRPr/>
              </a:pPr>
              <a:r>
                <a:rPr lang="ru-RU" dirty="0" smtClean="0">
                  <a:solidFill>
                    <a:srgbClr val="003F7F"/>
                  </a:solidFill>
                </a:rPr>
                <a:t>При </a:t>
              </a:r>
              <a:r>
                <a:rPr lang="ru-RU" dirty="0" err="1">
                  <a:solidFill>
                    <a:srgbClr val="003F7F"/>
                  </a:solidFill>
                </a:rPr>
                <a:t>структурирането</a:t>
              </a:r>
              <a:r>
                <a:rPr lang="ru-RU" dirty="0">
                  <a:solidFill>
                    <a:srgbClr val="003F7F"/>
                  </a:solidFill>
                </a:rPr>
                <a:t> на </a:t>
              </a:r>
              <a:endParaRPr lang="ru-RU" dirty="0" smtClean="0">
                <a:solidFill>
                  <a:srgbClr val="003F7F"/>
                </a:solidFill>
              </a:endParaRPr>
            </a:p>
            <a:p>
              <a:pPr lvl="0">
                <a:defRPr/>
              </a:pPr>
              <a:r>
                <a:rPr lang="ru-RU" dirty="0" err="1" smtClean="0">
                  <a:solidFill>
                    <a:srgbClr val="003F7F"/>
                  </a:solidFill>
                </a:rPr>
                <a:t>функционалността</a:t>
              </a:r>
              <a:r>
                <a:rPr lang="ru-RU" dirty="0" smtClean="0">
                  <a:solidFill>
                    <a:srgbClr val="003F7F"/>
                  </a:solidFill>
                </a:rPr>
                <a:t> </a:t>
              </a:r>
              <a:r>
                <a:rPr lang="ru-RU" dirty="0">
                  <a:solidFill>
                    <a:srgbClr val="003F7F"/>
                  </a:solidFill>
                </a:rPr>
                <a:t>на </a:t>
              </a:r>
              <a:r>
                <a:rPr lang="ru-RU" dirty="0" err="1">
                  <a:solidFill>
                    <a:srgbClr val="003F7F"/>
                  </a:solidFill>
                </a:rPr>
                <a:t>платформата</a:t>
              </a:r>
              <a:r>
                <a:rPr lang="ru-RU" dirty="0">
                  <a:solidFill>
                    <a:srgbClr val="003F7F"/>
                  </a:solidFill>
                </a:rPr>
                <a:t>, </a:t>
              </a:r>
              <a:endParaRPr lang="ru-RU" dirty="0" smtClean="0">
                <a:solidFill>
                  <a:srgbClr val="003F7F"/>
                </a:solidFill>
              </a:endParaRPr>
            </a:p>
            <a:p>
              <a:pPr lvl="0">
                <a:defRPr/>
              </a:pPr>
              <a:r>
                <a:rPr lang="ru-RU" dirty="0" err="1" smtClean="0">
                  <a:solidFill>
                    <a:srgbClr val="003F7F"/>
                  </a:solidFill>
                </a:rPr>
                <a:t>ще</a:t>
              </a:r>
              <a:r>
                <a:rPr lang="ru-RU" dirty="0" smtClean="0">
                  <a:solidFill>
                    <a:srgbClr val="003F7F"/>
                  </a:solidFill>
                </a:rPr>
                <a:t> </a:t>
              </a:r>
              <a:r>
                <a:rPr lang="ru-RU" dirty="0">
                  <a:solidFill>
                    <a:srgbClr val="003F7F"/>
                  </a:solidFill>
                </a:rPr>
                <a:t>се </a:t>
              </a:r>
              <a:r>
                <a:rPr lang="ru-RU" dirty="0" err="1">
                  <a:solidFill>
                    <a:srgbClr val="003F7F"/>
                  </a:solidFill>
                </a:rPr>
                <a:t>използва</a:t>
              </a:r>
              <a:r>
                <a:rPr lang="ru-RU" dirty="0">
                  <a:solidFill>
                    <a:srgbClr val="003F7F"/>
                  </a:solidFill>
                </a:rPr>
                <a:t> опита и ноу-хау от </a:t>
              </a:r>
              <a:endParaRPr lang="ru-RU" dirty="0" smtClean="0">
                <a:solidFill>
                  <a:srgbClr val="003F7F"/>
                </a:solidFill>
              </a:endParaRPr>
            </a:p>
            <a:p>
              <a:pPr lvl="0">
                <a:defRPr/>
              </a:pPr>
              <a:r>
                <a:rPr lang="ru-RU" dirty="0" err="1" smtClean="0">
                  <a:solidFill>
                    <a:srgbClr val="003F7F"/>
                  </a:solidFill>
                </a:rPr>
                <a:t>оператори</a:t>
              </a:r>
              <a:r>
                <a:rPr lang="ru-RU" dirty="0" smtClean="0">
                  <a:solidFill>
                    <a:srgbClr val="003F7F"/>
                  </a:solidFill>
                </a:rPr>
                <a:t> </a:t>
              </a:r>
              <a:r>
                <a:rPr lang="ru-RU" dirty="0">
                  <a:solidFill>
                    <a:srgbClr val="003F7F"/>
                  </a:solidFill>
                </a:rPr>
                <a:t>на </a:t>
              </a:r>
              <a:r>
                <a:rPr lang="ru-RU" dirty="0" err="1">
                  <a:solidFill>
                    <a:srgbClr val="003F7F"/>
                  </a:solidFill>
                </a:rPr>
                <a:t>преносни</a:t>
              </a:r>
              <a:r>
                <a:rPr lang="ru-RU" dirty="0">
                  <a:solidFill>
                    <a:srgbClr val="003F7F"/>
                  </a:solidFill>
                </a:rPr>
                <a:t> </a:t>
              </a:r>
              <a:r>
                <a:rPr lang="ru-RU" dirty="0" err="1">
                  <a:solidFill>
                    <a:srgbClr val="003F7F"/>
                  </a:solidFill>
                </a:rPr>
                <a:t>системи</a:t>
              </a:r>
              <a:r>
                <a:rPr lang="ru-RU" dirty="0">
                  <a:solidFill>
                    <a:srgbClr val="003F7F"/>
                  </a:solidFill>
                </a:rPr>
                <a:t> в </a:t>
              </a:r>
              <a:endParaRPr lang="ru-RU" dirty="0" smtClean="0">
                <a:solidFill>
                  <a:srgbClr val="003F7F"/>
                </a:solidFill>
              </a:endParaRPr>
            </a:p>
            <a:p>
              <a:pPr lvl="0">
                <a:defRPr/>
              </a:pPr>
              <a:r>
                <a:rPr lang="ru-RU" dirty="0" smtClean="0">
                  <a:solidFill>
                    <a:srgbClr val="003F7F"/>
                  </a:solidFill>
                </a:rPr>
                <a:t>Европа</a:t>
              </a:r>
              <a:r>
                <a:rPr lang="ru-RU" dirty="0">
                  <a:solidFill>
                    <a:srgbClr val="003F7F"/>
                  </a:solidFill>
                </a:rPr>
                <a:t>,  и </a:t>
              </a:r>
              <a:r>
                <a:rPr lang="ru-RU" dirty="0" err="1">
                  <a:solidFill>
                    <a:srgbClr val="003F7F"/>
                  </a:solidFill>
                </a:rPr>
                <a:t>по-конкретно</a:t>
              </a:r>
              <a:r>
                <a:rPr lang="ru-RU" dirty="0">
                  <a:solidFill>
                    <a:srgbClr val="003F7F"/>
                  </a:solidFill>
                </a:rPr>
                <a:t> на RTE-Франция.</a:t>
              </a:r>
            </a:p>
            <a:p>
              <a:pPr lvl="0">
                <a:defRPr/>
              </a:pPr>
              <a:endParaRPr lang="ru-RU" dirty="0">
                <a:solidFill>
                  <a:srgbClr val="003F7F"/>
                </a:solidFill>
              </a:endParaRPr>
            </a:p>
            <a:p>
              <a:pPr lvl="0" algn="just">
                <a:defRPr/>
              </a:pPr>
              <a:endParaRPr lang="bg-BG" dirty="0">
                <a:solidFill>
                  <a:srgbClr val="003F7F"/>
                </a:solidFill>
              </a:endParaRPr>
            </a:p>
            <a:p>
              <a:pPr lvl="0" algn="just">
                <a:spcAft>
                  <a:spcPts val="600"/>
                </a:spcAft>
                <a:defRPr/>
              </a:pPr>
              <a:endParaRPr lang="bg-BG" dirty="0">
                <a:solidFill>
                  <a:srgbClr val="003F7F"/>
                </a:solidFill>
              </a:endParaRPr>
            </a:p>
          </p:txBody>
        </p:sp>
        <p:sp>
          <p:nvSpPr>
            <p:cNvPr id="9" name="Google Shape;8558;p65"/>
            <p:cNvSpPr/>
            <p:nvPr/>
          </p:nvSpPr>
          <p:spPr>
            <a:xfrm>
              <a:off x="3871550" y="118875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2" y="0"/>
                  </a:moveTo>
                  <a:cubicBezTo>
                    <a:pt x="1807" y="6"/>
                    <a:pt x="6" y="1801"/>
                    <a:pt x="0" y="4021"/>
                  </a:cubicBezTo>
                  <a:lnTo>
                    <a:pt x="0" y="24017"/>
                  </a:lnTo>
                  <a:cubicBezTo>
                    <a:pt x="20553" y="26066"/>
                    <a:pt x="36886" y="42675"/>
                    <a:pt x="38494" y="63359"/>
                  </a:cubicBezTo>
                  <a:lnTo>
                    <a:pt x="136260" y="63359"/>
                  </a:lnTo>
                  <a:cubicBezTo>
                    <a:pt x="138480" y="63354"/>
                    <a:pt x="140275" y="61552"/>
                    <a:pt x="140281" y="59338"/>
                  </a:cubicBezTo>
                  <a:lnTo>
                    <a:pt x="140281" y="4021"/>
                  </a:lnTo>
                  <a:cubicBezTo>
                    <a:pt x="140275" y="1801"/>
                    <a:pt x="138480" y="6"/>
                    <a:pt x="13626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3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r">
                <a:spcAft>
                  <a:spcPts val="600"/>
                </a:spcAft>
                <a:defRPr/>
              </a:pPr>
              <a:endParaRPr lang="bg-BG" dirty="0" smtClean="0">
                <a:solidFill>
                  <a:srgbClr val="003F7F"/>
                </a:solidFill>
              </a:endParaRPr>
            </a:p>
            <a:p>
              <a:pPr lvl="0" algn="r">
                <a:spcAft>
                  <a:spcPts val="600"/>
                </a:spcAft>
                <a:defRPr/>
              </a:pPr>
              <a:endParaRPr lang="bg-BG" dirty="0">
                <a:solidFill>
                  <a:srgbClr val="003F7F"/>
                </a:solidFill>
              </a:endParaRPr>
            </a:p>
            <a:p>
              <a:pPr lvl="0" algn="r">
                <a:spcAft>
                  <a:spcPts val="600"/>
                </a:spcAft>
                <a:defRPr/>
              </a:pPr>
              <a:endParaRPr lang="ru-RU" dirty="0" smtClean="0">
                <a:solidFill>
                  <a:srgbClr val="003F7F"/>
                </a:solidFill>
              </a:endParaRPr>
            </a:p>
            <a:p>
              <a:pPr lvl="0" algn="r">
                <a:spcAft>
                  <a:spcPts val="600"/>
                </a:spcAft>
                <a:defRPr/>
              </a:pPr>
              <a:r>
                <a:rPr lang="ru-RU" dirty="0" err="1" smtClean="0">
                  <a:solidFill>
                    <a:srgbClr val="003F7F"/>
                  </a:solidFill>
                </a:rPr>
                <a:t>Координиране</a:t>
              </a:r>
              <a:r>
                <a:rPr lang="ru-RU" dirty="0" smtClean="0">
                  <a:solidFill>
                    <a:srgbClr val="003F7F"/>
                  </a:solidFill>
                </a:rPr>
                <a:t> </a:t>
              </a:r>
              <a:r>
                <a:rPr lang="ru-RU" dirty="0">
                  <a:solidFill>
                    <a:srgbClr val="003F7F"/>
                  </a:solidFill>
                </a:rPr>
                <a:t>на </a:t>
              </a:r>
              <a:r>
                <a:rPr lang="ru-RU" dirty="0" err="1">
                  <a:solidFill>
                    <a:srgbClr val="003F7F"/>
                  </a:solidFill>
                </a:rPr>
                <a:t>функционалностите</a:t>
              </a:r>
              <a:r>
                <a:rPr lang="ru-RU" dirty="0">
                  <a:solidFill>
                    <a:srgbClr val="003F7F"/>
                  </a:solidFill>
                </a:rPr>
                <a:t>, </a:t>
              </a:r>
              <a:r>
                <a:rPr lang="ru-RU" dirty="0" err="1">
                  <a:solidFill>
                    <a:srgbClr val="003F7F"/>
                  </a:solidFill>
                </a:rPr>
                <a:t>осигурени</a:t>
              </a:r>
              <a:r>
                <a:rPr lang="ru-RU" dirty="0">
                  <a:solidFill>
                    <a:srgbClr val="003F7F"/>
                  </a:solidFill>
                </a:rPr>
                <a:t> от трите </a:t>
              </a:r>
              <a:r>
                <a:rPr lang="ru-RU" dirty="0" err="1">
                  <a:solidFill>
                    <a:srgbClr val="003F7F"/>
                  </a:solidFill>
                </a:rPr>
                <a:t>други</a:t>
              </a:r>
              <a:r>
                <a:rPr lang="ru-RU" dirty="0">
                  <a:solidFill>
                    <a:srgbClr val="003F7F"/>
                  </a:solidFill>
                </a:rPr>
                <a:t> </a:t>
              </a:r>
              <a:r>
                <a:rPr lang="ru-RU" dirty="0" smtClean="0">
                  <a:solidFill>
                    <a:srgbClr val="003F7F"/>
                  </a:solidFill>
                </a:rPr>
                <a:t>T-продукта.</a:t>
              </a:r>
            </a:p>
            <a:p>
              <a:pPr lvl="0" algn="r">
                <a:spcAft>
                  <a:spcPts val="600"/>
                </a:spcAft>
                <a:defRPr/>
              </a:pPr>
              <a:endParaRPr lang="ru-RU" dirty="0">
                <a:solidFill>
                  <a:srgbClr val="003F7F"/>
                </a:solidFill>
              </a:endParaRPr>
            </a:p>
            <a:p>
              <a:pPr lvl="0" algn="r">
                <a:spcAft>
                  <a:spcPts val="600"/>
                </a:spcAft>
                <a:defRPr/>
              </a:pPr>
              <a:endParaRPr lang="ru-RU" dirty="0" smtClean="0">
                <a:solidFill>
                  <a:srgbClr val="003F7F"/>
                </a:solidFill>
              </a:endParaRPr>
            </a:p>
            <a:p>
              <a:pPr lvl="0" algn="r">
                <a:spcAft>
                  <a:spcPts val="600"/>
                </a:spcAft>
                <a:defRPr/>
              </a:pPr>
              <a:endParaRPr lang="ru-RU" dirty="0">
                <a:solidFill>
                  <a:srgbClr val="003F7F"/>
                </a:solidFill>
              </a:endParaRPr>
            </a:p>
            <a:p>
              <a:pPr lvl="0" algn="just">
                <a:spcAft>
                  <a:spcPts val="600"/>
                </a:spcAft>
                <a:defRPr/>
              </a:pPr>
              <a:endParaRPr lang="ru-RU" dirty="0" smtClean="0">
                <a:solidFill>
                  <a:srgbClr val="003F7F"/>
                </a:solidFill>
              </a:endParaRPr>
            </a:p>
            <a:p>
              <a:pPr lvl="0" algn="just">
                <a:spcAft>
                  <a:spcPts val="600"/>
                </a:spcAft>
                <a:defRPr/>
              </a:pPr>
              <a:endParaRPr lang="ru-RU" dirty="0">
                <a:solidFill>
                  <a:srgbClr val="003F7F"/>
                </a:solidFill>
              </a:endParaRPr>
            </a:p>
            <a:p>
              <a:pPr lvl="0" algn="just">
                <a:spcAft>
                  <a:spcPts val="600"/>
                </a:spcAft>
                <a:defRPr/>
              </a:pPr>
              <a:endParaRPr lang="en-US" dirty="0">
                <a:solidFill>
                  <a:srgbClr val="003F7F"/>
                </a:solidFill>
              </a:endParaRPr>
            </a:p>
          </p:txBody>
        </p:sp>
        <p:sp>
          <p:nvSpPr>
            <p:cNvPr id="10" name="Google Shape;8559;p65"/>
            <p:cNvSpPr/>
            <p:nvPr/>
          </p:nvSpPr>
          <p:spPr>
            <a:xfrm>
              <a:off x="3871549" y="2957564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38494" y="1"/>
                  </a:moveTo>
                  <a:cubicBezTo>
                    <a:pt x="36886" y="20680"/>
                    <a:pt x="20553" y="37294"/>
                    <a:pt x="0" y="39343"/>
                  </a:cubicBezTo>
                  <a:lnTo>
                    <a:pt x="0" y="59339"/>
                  </a:lnTo>
                  <a:cubicBezTo>
                    <a:pt x="6" y="61559"/>
                    <a:pt x="1807" y="63354"/>
                    <a:pt x="4022" y="63360"/>
                  </a:cubicBezTo>
                  <a:lnTo>
                    <a:pt x="136260" y="63360"/>
                  </a:lnTo>
                  <a:cubicBezTo>
                    <a:pt x="138480" y="63354"/>
                    <a:pt x="140275" y="61559"/>
                    <a:pt x="140281" y="59339"/>
                  </a:cubicBezTo>
                  <a:lnTo>
                    <a:pt x="140281" y="4022"/>
                  </a:lnTo>
                  <a:cubicBezTo>
                    <a:pt x="140275" y="1808"/>
                    <a:pt x="138480" y="6"/>
                    <a:pt x="13626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3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630238" lvl="0" indent="-358775" algn="r" defTabSz="1346200">
                <a:tabLst>
                  <a:tab pos="4300538" algn="l"/>
                </a:tabLst>
                <a:defRPr/>
              </a:pPr>
              <a:endParaRPr lang="ru-RU" dirty="0">
                <a:solidFill>
                  <a:srgbClr val="003F7F"/>
                </a:solidFill>
              </a:endParaRPr>
            </a:p>
            <a:p>
              <a:pPr marL="630238" lvl="0" indent="-358775" algn="r" defTabSz="1346200">
                <a:tabLst>
                  <a:tab pos="4300538" algn="l"/>
                </a:tabLst>
                <a:defRPr/>
              </a:pPr>
              <a:endParaRPr lang="ru-RU" dirty="0" smtClean="0">
                <a:solidFill>
                  <a:srgbClr val="003F7F"/>
                </a:solidFill>
              </a:endParaRPr>
            </a:p>
            <a:p>
              <a:pPr marL="630238" lvl="0" indent="-269875" algn="r" defTabSz="1519238">
                <a:defRPr/>
              </a:pPr>
              <a:r>
                <a:rPr lang="ru-RU" dirty="0" smtClean="0">
                  <a:solidFill>
                    <a:srgbClr val="003F7F"/>
                  </a:solidFill>
                </a:rPr>
                <a:t>           	Целта </a:t>
              </a:r>
              <a:r>
                <a:rPr lang="ru-RU" dirty="0">
                  <a:solidFill>
                    <a:srgbClr val="003F7F"/>
                  </a:solidFill>
                </a:rPr>
                <a:t>на </a:t>
              </a:r>
              <a:r>
                <a:rPr lang="ru-RU" dirty="0" err="1">
                  <a:solidFill>
                    <a:srgbClr val="003F7F"/>
                  </a:solidFill>
                </a:rPr>
                <a:t>разработките</a:t>
              </a:r>
              <a:r>
                <a:rPr lang="ru-RU" dirty="0">
                  <a:solidFill>
                    <a:srgbClr val="003F7F"/>
                  </a:solidFill>
                </a:rPr>
                <a:t> е  </a:t>
              </a:r>
              <a:r>
                <a:rPr lang="ru-RU" dirty="0" err="1">
                  <a:solidFill>
                    <a:srgbClr val="003F7F"/>
                  </a:solidFill>
                </a:rPr>
                <a:t>ефективното</a:t>
              </a:r>
              <a:r>
                <a:rPr lang="ru-RU" dirty="0">
                  <a:solidFill>
                    <a:srgbClr val="003F7F"/>
                  </a:solidFill>
                </a:rPr>
                <a:t> </a:t>
              </a:r>
              <a:r>
                <a:rPr lang="ru-RU" dirty="0" err="1">
                  <a:solidFill>
                    <a:srgbClr val="003F7F"/>
                  </a:solidFill>
                </a:rPr>
                <a:t>свързване</a:t>
              </a:r>
              <a:r>
                <a:rPr lang="ru-RU" dirty="0">
                  <a:solidFill>
                    <a:srgbClr val="003F7F"/>
                  </a:solidFill>
                </a:rPr>
                <a:t> </a:t>
              </a:r>
              <a:r>
                <a:rPr lang="ru-RU" dirty="0" smtClean="0">
                  <a:solidFill>
                    <a:srgbClr val="003F7F"/>
                  </a:solidFill>
                </a:rPr>
                <a:t>и </a:t>
              </a:r>
              <a:r>
                <a:rPr lang="ru-RU" dirty="0" err="1" smtClean="0">
                  <a:solidFill>
                    <a:srgbClr val="003F7F"/>
                  </a:solidFill>
                </a:rPr>
                <a:t>демонстриране</a:t>
              </a:r>
              <a:r>
                <a:rPr lang="ru-RU" dirty="0" smtClean="0">
                  <a:solidFill>
                    <a:srgbClr val="003F7F"/>
                  </a:solidFill>
                </a:rPr>
                <a:t> </a:t>
              </a:r>
            </a:p>
            <a:p>
              <a:pPr marL="630238" lvl="0" indent="-269875" algn="r" defTabSz="4662488">
                <a:defRPr/>
              </a:pPr>
              <a:r>
                <a:rPr lang="ru-RU" dirty="0" smtClean="0">
                  <a:solidFill>
                    <a:srgbClr val="003F7F"/>
                  </a:solidFill>
                </a:rPr>
                <a:t>на </a:t>
              </a:r>
              <a:r>
                <a:rPr lang="ru-RU" dirty="0" err="1">
                  <a:solidFill>
                    <a:srgbClr val="003F7F"/>
                  </a:solidFill>
                </a:rPr>
                <a:t>четирите</a:t>
              </a:r>
              <a:r>
                <a:rPr lang="ru-RU" dirty="0">
                  <a:solidFill>
                    <a:srgbClr val="003F7F"/>
                  </a:solidFill>
                </a:rPr>
                <a:t> продукта, </a:t>
              </a:r>
              <a:r>
                <a:rPr lang="ru-RU" dirty="0" err="1">
                  <a:solidFill>
                    <a:srgbClr val="003F7F"/>
                  </a:solidFill>
                </a:rPr>
                <a:t>внедрени</a:t>
              </a:r>
              <a:r>
                <a:rPr lang="ru-RU" dirty="0">
                  <a:solidFill>
                    <a:srgbClr val="003F7F"/>
                  </a:solidFill>
                </a:rPr>
                <a:t> </a:t>
              </a:r>
              <a:endParaRPr lang="ru-RU" dirty="0" smtClean="0">
                <a:solidFill>
                  <a:srgbClr val="003F7F"/>
                </a:solidFill>
              </a:endParaRPr>
            </a:p>
            <a:p>
              <a:pPr lvl="0" indent="180975" algn="r" defTabSz="4662488">
                <a:defRPr/>
              </a:pPr>
              <a:r>
                <a:rPr lang="ru-RU" dirty="0" smtClean="0">
                  <a:solidFill>
                    <a:srgbClr val="003F7F"/>
                  </a:solidFill>
                </a:rPr>
                <a:t>в </a:t>
              </a:r>
              <a:r>
                <a:rPr lang="ru-RU" dirty="0">
                  <a:solidFill>
                    <a:srgbClr val="003F7F"/>
                  </a:solidFill>
                </a:rPr>
                <a:t>TRINITY, </a:t>
              </a:r>
              <a:r>
                <a:rPr lang="ru-RU" dirty="0" err="1">
                  <a:solidFill>
                    <a:srgbClr val="003F7F"/>
                  </a:solidFill>
                </a:rPr>
                <a:t>като</a:t>
              </a:r>
              <a:r>
                <a:rPr lang="ru-RU" dirty="0">
                  <a:solidFill>
                    <a:srgbClr val="003F7F"/>
                  </a:solidFill>
                </a:rPr>
                <a:t> </a:t>
              </a:r>
              <a:r>
                <a:rPr lang="ru-RU" dirty="0" smtClean="0">
                  <a:solidFill>
                    <a:srgbClr val="003F7F"/>
                  </a:solidFill>
                </a:rPr>
                <a:t>се </a:t>
              </a:r>
              <a:r>
                <a:rPr lang="ru-RU" dirty="0" err="1" smtClean="0">
                  <a:solidFill>
                    <a:srgbClr val="003F7F"/>
                  </a:solidFill>
                </a:rPr>
                <a:t>прилагат</a:t>
              </a:r>
              <a:r>
                <a:rPr lang="ru-RU" dirty="0">
                  <a:solidFill>
                    <a:srgbClr val="003F7F"/>
                  </a:solidFill>
                </a:rPr>
                <a:t> </a:t>
              </a:r>
              <a:r>
                <a:rPr lang="ru-RU" dirty="0" err="1" smtClean="0">
                  <a:solidFill>
                    <a:srgbClr val="003F7F"/>
                  </a:solidFill>
                </a:rPr>
                <a:t>различни</a:t>
              </a:r>
              <a:r>
                <a:rPr lang="ru-RU" dirty="0" smtClean="0">
                  <a:solidFill>
                    <a:srgbClr val="003F7F"/>
                  </a:solidFill>
                </a:rPr>
                <a:t> сценарии</a:t>
              </a:r>
              <a:r>
                <a:rPr lang="ru-RU" dirty="0">
                  <a:solidFill>
                    <a:srgbClr val="003F7F"/>
                  </a:solidFill>
                </a:rPr>
                <a:t>, </a:t>
              </a:r>
              <a:r>
                <a:rPr lang="ru-RU" dirty="0" err="1">
                  <a:solidFill>
                    <a:srgbClr val="003F7F"/>
                  </a:solidFill>
                </a:rPr>
                <a:t>преминавайки</a:t>
              </a:r>
              <a:r>
                <a:rPr lang="ru-RU" dirty="0">
                  <a:solidFill>
                    <a:srgbClr val="003F7F"/>
                  </a:solidFill>
                </a:rPr>
                <a:t> </a:t>
              </a:r>
              <a:r>
                <a:rPr lang="ru-RU" dirty="0" err="1">
                  <a:solidFill>
                    <a:srgbClr val="003F7F"/>
                  </a:solidFill>
                </a:rPr>
                <a:t>през</a:t>
              </a:r>
              <a:r>
                <a:rPr lang="ru-RU" dirty="0">
                  <a:solidFill>
                    <a:srgbClr val="003F7F"/>
                  </a:solidFill>
                </a:rPr>
                <a:t> </a:t>
              </a:r>
              <a:r>
                <a:rPr lang="ru-RU" dirty="0" err="1" smtClean="0">
                  <a:solidFill>
                    <a:srgbClr val="003F7F"/>
                  </a:solidFill>
                </a:rPr>
                <a:t>четири</a:t>
              </a:r>
              <a:r>
                <a:rPr lang="ru-RU" dirty="0" smtClean="0">
                  <a:solidFill>
                    <a:srgbClr val="003F7F"/>
                  </a:solidFill>
                </a:rPr>
                <a:t> </a:t>
              </a:r>
              <a:r>
                <a:rPr lang="ru-RU" dirty="0" err="1" smtClean="0">
                  <a:solidFill>
                    <a:srgbClr val="003F7F"/>
                  </a:solidFill>
                </a:rPr>
                <a:t>основни</a:t>
              </a:r>
              <a:endParaRPr lang="ru-RU" dirty="0" smtClean="0">
                <a:solidFill>
                  <a:srgbClr val="003F7F"/>
                </a:solidFill>
              </a:endParaRPr>
            </a:p>
            <a:p>
              <a:pPr lvl="0" algn="r" defTabSz="4662488">
                <a:defRPr/>
              </a:pPr>
              <a:r>
                <a:rPr lang="ru-RU" dirty="0" smtClean="0">
                  <a:solidFill>
                    <a:srgbClr val="003F7F"/>
                  </a:solidFill>
                </a:rPr>
                <a:t> </a:t>
              </a:r>
              <a:r>
                <a:rPr lang="ru-RU" dirty="0" err="1">
                  <a:solidFill>
                    <a:srgbClr val="003F7F"/>
                  </a:solidFill>
                </a:rPr>
                <a:t>фази</a:t>
              </a:r>
              <a:r>
                <a:rPr lang="ru-RU" dirty="0" smtClean="0">
                  <a:solidFill>
                    <a:srgbClr val="003F7F"/>
                  </a:solidFill>
                </a:rPr>
                <a:t>: лабораторно </a:t>
              </a:r>
              <a:r>
                <a:rPr lang="ru-RU" dirty="0" err="1">
                  <a:solidFill>
                    <a:srgbClr val="003F7F"/>
                  </a:solidFill>
                </a:rPr>
                <a:t>тестване</a:t>
              </a:r>
              <a:r>
                <a:rPr lang="ru-RU" dirty="0">
                  <a:solidFill>
                    <a:srgbClr val="003F7F"/>
                  </a:solidFill>
                </a:rPr>
                <a:t>, </a:t>
              </a:r>
              <a:r>
                <a:rPr lang="ru-RU" dirty="0" err="1" smtClean="0">
                  <a:solidFill>
                    <a:srgbClr val="003F7F"/>
                  </a:solidFill>
                </a:rPr>
                <a:t>внедряване</a:t>
              </a:r>
              <a:r>
                <a:rPr lang="ru-RU" dirty="0" smtClean="0">
                  <a:solidFill>
                    <a:srgbClr val="003F7F"/>
                  </a:solidFill>
                </a:rPr>
                <a:t>, демонстрация </a:t>
              </a:r>
              <a:r>
                <a:rPr lang="ru-RU" dirty="0">
                  <a:solidFill>
                    <a:srgbClr val="003F7F"/>
                  </a:solidFill>
                </a:rPr>
                <a:t>и оценка за </a:t>
              </a:r>
              <a:r>
                <a:rPr lang="ru-RU" dirty="0" err="1" smtClean="0">
                  <a:solidFill>
                    <a:srgbClr val="003F7F"/>
                  </a:solidFill>
                </a:rPr>
                <a:t>бъдещо</a:t>
              </a:r>
              <a:r>
                <a:rPr lang="ru-RU" dirty="0" smtClean="0">
                  <a:solidFill>
                    <a:srgbClr val="003F7F"/>
                  </a:solidFill>
                </a:rPr>
                <a:t> приложение</a:t>
              </a:r>
            </a:p>
            <a:p>
              <a:pPr lvl="0" algn="r" defTabSz="4662488">
                <a:defRPr/>
              </a:pPr>
              <a:endParaRPr lang="ru-RU" dirty="0">
                <a:solidFill>
                  <a:srgbClr val="003F7F"/>
                </a:solidFill>
              </a:endParaRPr>
            </a:p>
            <a:p>
              <a:pPr marL="630238" lvl="0" indent="-269875" algn="r" defTabSz="1519238">
                <a:tabLst>
                  <a:tab pos="4302125" algn="l"/>
                </a:tabLst>
                <a:defRPr/>
              </a:pPr>
              <a:r>
                <a:rPr lang="ru-RU" dirty="0" smtClean="0">
                  <a:solidFill>
                    <a:srgbClr val="003F7F"/>
                  </a:solidFill>
                </a:rPr>
                <a:t> </a:t>
              </a:r>
              <a:endParaRPr lang="bg-BG" dirty="0">
                <a:solidFill>
                  <a:srgbClr val="003F7F"/>
                </a:solidFill>
              </a:endParaRPr>
            </a:p>
          </p:txBody>
        </p:sp>
        <p:sp>
          <p:nvSpPr>
            <p:cNvPr id="11" name="Google Shape;8560;p65"/>
            <p:cNvSpPr/>
            <p:nvPr/>
          </p:nvSpPr>
          <p:spPr>
            <a:xfrm>
              <a:off x="2842425" y="1934600"/>
              <a:ext cx="1843850" cy="1843850"/>
            </a:xfrm>
            <a:custGeom>
              <a:avLst/>
              <a:gdLst/>
              <a:ahLst/>
              <a:cxnLst/>
              <a:rect l="l" t="t" r="r" b="b"/>
              <a:pathLst>
                <a:path w="73754" h="73754" extrusionOk="0">
                  <a:moveTo>
                    <a:pt x="36880" y="0"/>
                  </a:moveTo>
                  <a:cubicBezTo>
                    <a:pt x="36621" y="0"/>
                    <a:pt x="36362" y="6"/>
                    <a:pt x="36108" y="11"/>
                  </a:cubicBezTo>
                  <a:cubicBezTo>
                    <a:pt x="17253" y="397"/>
                    <a:pt x="1834" y="15011"/>
                    <a:pt x="154" y="33525"/>
                  </a:cubicBezTo>
                  <a:cubicBezTo>
                    <a:pt x="55" y="34627"/>
                    <a:pt x="0" y="35745"/>
                    <a:pt x="0" y="36874"/>
                  </a:cubicBezTo>
                  <a:cubicBezTo>
                    <a:pt x="0" y="38009"/>
                    <a:pt x="55" y="39122"/>
                    <a:pt x="154" y="40229"/>
                  </a:cubicBezTo>
                  <a:cubicBezTo>
                    <a:pt x="1834" y="58749"/>
                    <a:pt x="17253" y="73357"/>
                    <a:pt x="36108" y="73743"/>
                  </a:cubicBezTo>
                  <a:cubicBezTo>
                    <a:pt x="36362" y="73748"/>
                    <a:pt x="36621" y="73754"/>
                    <a:pt x="36880" y="73754"/>
                  </a:cubicBezTo>
                  <a:cubicBezTo>
                    <a:pt x="38312" y="73754"/>
                    <a:pt x="39744" y="73666"/>
                    <a:pt x="41165" y="73500"/>
                  </a:cubicBezTo>
                  <a:cubicBezTo>
                    <a:pt x="58391" y="71495"/>
                    <a:pt x="72030" y="57581"/>
                    <a:pt x="73600" y="40229"/>
                  </a:cubicBezTo>
                  <a:cubicBezTo>
                    <a:pt x="73699" y="39127"/>
                    <a:pt x="73754" y="38009"/>
                    <a:pt x="73754" y="36874"/>
                  </a:cubicBezTo>
                  <a:cubicBezTo>
                    <a:pt x="73754" y="35745"/>
                    <a:pt x="73699" y="34632"/>
                    <a:pt x="73600" y="33525"/>
                  </a:cubicBezTo>
                  <a:cubicBezTo>
                    <a:pt x="72024" y="16173"/>
                    <a:pt x="58391" y="2259"/>
                    <a:pt x="41165" y="254"/>
                  </a:cubicBezTo>
                  <a:cubicBezTo>
                    <a:pt x="39744" y="88"/>
                    <a:pt x="38312" y="0"/>
                    <a:pt x="3688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2576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13" name="Content Placeholder 12" descr="A picture containing text&#10;&#10;Description automatically generated">
            <a:extLst>
              <a:ext uri="{FF2B5EF4-FFF2-40B4-BE49-F238E27FC236}">
                <a16:creationId xmlns:a16="http://schemas.microsoft.com/office/drawing/2014/main" id="{5C9C8FEE-F5D2-49F1-BF7F-37841A103F1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0" b="58932"/>
          <a:stretch/>
        </p:blipFill>
        <p:spPr>
          <a:xfrm>
            <a:off x="4706551" y="2879262"/>
            <a:ext cx="2520427" cy="123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8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133" y="148171"/>
            <a:ext cx="9477374" cy="746488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/>
              <a:t/>
            </a:r>
            <a:br>
              <a:rPr lang="bg-BG" dirty="0"/>
            </a:br>
            <a:r>
              <a:rPr lang="en-US" sz="3100" dirty="0"/>
              <a:t>T-COORDINATION PLATFORM  </a:t>
            </a:r>
            <a:r>
              <a:rPr lang="en-US" sz="3100" dirty="0" smtClean="0"/>
              <a:t>– 2</a:t>
            </a:r>
            <a:r>
              <a:rPr lang="bg-BG" sz="3100" dirty="0" smtClean="0"/>
              <a:t/>
            </a:r>
            <a:br>
              <a:rPr lang="bg-BG" sz="3100" dirty="0" smtClean="0"/>
            </a:br>
            <a:r>
              <a:rPr lang="ru-RU" sz="3100" dirty="0"/>
              <a:t>Задачи на </a:t>
            </a:r>
            <a:r>
              <a:rPr lang="ru-RU" sz="3100" dirty="0" err="1"/>
              <a:t>платформата</a:t>
            </a:r>
            <a:r>
              <a:rPr lang="ru-RU" sz="3100" dirty="0"/>
              <a:t>:</a:t>
            </a:r>
            <a:br>
              <a:rPr lang="ru-RU" sz="3100" dirty="0"/>
            </a:br>
            <a:r>
              <a:rPr lang="en-US" sz="3100" dirty="0"/>
              <a:t/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AE3D-F830-42D2-B571-CADDB2F13764}" type="datetime3">
              <a:rPr lang="es-ES" smtClean="0"/>
              <a:t>22.12.21</a:t>
            </a:fld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452E-9901-467E-9A5A-C971F043CECF}" type="slidenum">
              <a:rPr lang="es-ES" smtClean="0"/>
              <a:t>27</a:t>
            </a:fld>
            <a:endParaRPr lang="es-E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0" y="1174598"/>
            <a:ext cx="12192000" cy="50387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Google Shape;1138;p61"/>
          <p:cNvSpPr/>
          <p:nvPr/>
        </p:nvSpPr>
        <p:spPr>
          <a:xfrm>
            <a:off x="966732" y="1389638"/>
            <a:ext cx="10779632" cy="1038503"/>
          </a:xfrm>
          <a:custGeom>
            <a:avLst/>
            <a:gdLst/>
            <a:ahLst/>
            <a:cxnLst/>
            <a:rect l="l" t="t" r="r" b="b"/>
            <a:pathLst>
              <a:path w="17328" h="2863" extrusionOk="0">
                <a:moveTo>
                  <a:pt x="1432" y="1"/>
                </a:moveTo>
                <a:cubicBezTo>
                  <a:pt x="641" y="1"/>
                  <a:pt x="1" y="641"/>
                  <a:pt x="2" y="1431"/>
                </a:cubicBezTo>
                <a:cubicBezTo>
                  <a:pt x="1" y="2222"/>
                  <a:pt x="641" y="2861"/>
                  <a:pt x="1432" y="2862"/>
                </a:cubicBezTo>
                <a:lnTo>
                  <a:pt x="15897" y="2862"/>
                </a:lnTo>
                <a:cubicBezTo>
                  <a:pt x="16687" y="2861"/>
                  <a:pt x="17327" y="2222"/>
                  <a:pt x="17327" y="1431"/>
                </a:cubicBezTo>
                <a:cubicBezTo>
                  <a:pt x="17327" y="641"/>
                  <a:pt x="16687" y="1"/>
                  <a:pt x="15897" y="1"/>
                </a:cubicBezTo>
                <a:close/>
              </a:path>
            </a:pathLst>
          </a:custGeom>
          <a:noFill/>
          <a:ln w="9525" cap="flat" cmpd="sng">
            <a:solidFill>
              <a:srgbClr val="003F7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bg-BG" dirty="0" smtClean="0"/>
              <a:t>                                </a:t>
            </a:r>
          </a:p>
          <a:p>
            <a:pPr lvl="0"/>
            <a:r>
              <a:rPr lang="bg-BG" sz="2200" dirty="0">
                <a:solidFill>
                  <a:srgbClr val="003F7F"/>
                </a:solidFill>
                <a:ea typeface="+mj-ea"/>
                <a:cs typeface="+mj-cs"/>
              </a:rPr>
              <a:t>	 </a:t>
            </a:r>
            <a:r>
              <a:rPr lang="bg-BG" sz="2200" dirty="0" smtClean="0">
                <a:solidFill>
                  <a:srgbClr val="003F7F"/>
                </a:solidFill>
                <a:ea typeface="+mj-ea"/>
                <a:cs typeface="+mj-cs"/>
              </a:rPr>
              <a:t>       </a:t>
            </a:r>
          </a:p>
          <a:p>
            <a:pPr marL="630238" lvl="0"/>
            <a:r>
              <a:rPr lang="ru-RU" sz="2000" dirty="0" smtClean="0">
                <a:solidFill>
                  <a:srgbClr val="003F7F"/>
                </a:solidFill>
                <a:ea typeface="+mj-ea"/>
                <a:cs typeface="+mj-cs"/>
              </a:rPr>
              <a:t>Платформа</a:t>
            </a:r>
            <a:r>
              <a:rPr lang="ru-RU" sz="2000" dirty="0">
                <a:solidFill>
                  <a:srgbClr val="003F7F"/>
                </a:solidFill>
                <a:ea typeface="+mj-ea"/>
                <a:cs typeface="+mj-cs"/>
              </a:rPr>
              <a:t>, </a:t>
            </a:r>
            <a:r>
              <a:rPr lang="ru-RU" sz="2000" dirty="0" err="1">
                <a:solidFill>
                  <a:srgbClr val="003F7F"/>
                </a:solidFill>
                <a:ea typeface="+mj-ea"/>
                <a:cs typeface="+mj-cs"/>
              </a:rPr>
              <a:t>която</a:t>
            </a:r>
            <a:r>
              <a:rPr lang="ru-RU" sz="2000" dirty="0">
                <a:solidFill>
                  <a:srgbClr val="003F7F"/>
                </a:solidFill>
                <a:ea typeface="+mj-ea"/>
                <a:cs typeface="+mj-cs"/>
              </a:rPr>
              <a:t> да </a:t>
            </a:r>
            <a:r>
              <a:rPr lang="ru-RU" sz="2000" dirty="0" err="1">
                <a:solidFill>
                  <a:srgbClr val="003F7F"/>
                </a:solidFill>
                <a:ea typeface="+mj-ea"/>
                <a:cs typeface="+mj-cs"/>
              </a:rPr>
              <a:t>има</a:t>
            </a:r>
            <a:r>
              <a:rPr lang="ru-RU" sz="2000" dirty="0">
                <a:solidFill>
                  <a:srgbClr val="003F7F"/>
                </a:solidFill>
                <a:ea typeface="+mj-ea"/>
                <a:cs typeface="+mj-cs"/>
              </a:rPr>
              <a:t> </a:t>
            </a:r>
            <a:r>
              <a:rPr lang="ru-RU" sz="2000" dirty="0" err="1">
                <a:solidFill>
                  <a:srgbClr val="003F7F"/>
                </a:solidFill>
                <a:ea typeface="+mj-ea"/>
                <a:cs typeface="+mj-cs"/>
              </a:rPr>
              <a:t>изграден</a:t>
            </a:r>
            <a:r>
              <a:rPr lang="ru-RU" sz="2000" dirty="0">
                <a:solidFill>
                  <a:srgbClr val="003F7F"/>
                </a:solidFill>
                <a:ea typeface="+mj-ea"/>
                <a:cs typeface="+mj-cs"/>
              </a:rPr>
              <a:t> интерфейс с </a:t>
            </a:r>
            <a:r>
              <a:rPr lang="ru-RU" sz="2000" dirty="0" err="1">
                <a:solidFill>
                  <a:srgbClr val="003F7F"/>
                </a:solidFill>
                <a:ea typeface="+mj-ea"/>
                <a:cs typeface="+mj-cs"/>
              </a:rPr>
              <a:t>други</a:t>
            </a:r>
            <a:r>
              <a:rPr lang="ru-RU" sz="2000" dirty="0">
                <a:solidFill>
                  <a:srgbClr val="003F7F"/>
                </a:solidFill>
                <a:ea typeface="+mj-ea"/>
                <a:cs typeface="+mj-cs"/>
              </a:rPr>
              <a:t> </a:t>
            </a:r>
            <a:r>
              <a:rPr lang="ru-RU" sz="2000" dirty="0" err="1">
                <a:solidFill>
                  <a:srgbClr val="003F7F"/>
                </a:solidFill>
                <a:ea typeface="+mj-ea"/>
                <a:cs typeface="+mj-cs"/>
              </a:rPr>
              <a:t>системи</a:t>
            </a:r>
            <a:r>
              <a:rPr lang="ru-RU" sz="2000" dirty="0">
                <a:solidFill>
                  <a:srgbClr val="003F7F"/>
                </a:solidFill>
                <a:ea typeface="+mj-ea"/>
                <a:cs typeface="+mj-cs"/>
              </a:rPr>
              <a:t> – със </a:t>
            </a:r>
            <a:r>
              <a:rPr lang="ru-RU" sz="2000" dirty="0" err="1">
                <a:solidFill>
                  <a:srgbClr val="003F7F"/>
                </a:solidFill>
                <a:ea typeface="+mj-ea"/>
                <a:cs typeface="+mj-cs"/>
              </a:rPr>
              <a:t>системите</a:t>
            </a:r>
            <a:r>
              <a:rPr lang="ru-RU" sz="2000" dirty="0">
                <a:solidFill>
                  <a:srgbClr val="003F7F"/>
                </a:solidFill>
                <a:ea typeface="+mj-ea"/>
                <a:cs typeface="+mj-cs"/>
              </a:rPr>
              <a:t> на </a:t>
            </a:r>
            <a:r>
              <a:rPr lang="ru-RU" sz="2000" dirty="0" err="1">
                <a:solidFill>
                  <a:srgbClr val="003F7F"/>
                </a:solidFill>
                <a:ea typeface="+mj-ea"/>
                <a:cs typeface="+mj-cs"/>
              </a:rPr>
              <a:t>преносните</a:t>
            </a:r>
            <a:r>
              <a:rPr lang="ru-RU" sz="2000" dirty="0">
                <a:solidFill>
                  <a:srgbClr val="003F7F"/>
                </a:solidFill>
                <a:ea typeface="+mj-ea"/>
                <a:cs typeface="+mj-cs"/>
              </a:rPr>
              <a:t> </a:t>
            </a:r>
            <a:r>
              <a:rPr lang="ru-RU" sz="2000" dirty="0" err="1">
                <a:solidFill>
                  <a:srgbClr val="003F7F"/>
                </a:solidFill>
                <a:ea typeface="+mj-ea"/>
                <a:cs typeface="+mj-cs"/>
              </a:rPr>
              <a:t>оператори</a:t>
            </a:r>
            <a:r>
              <a:rPr lang="ru-RU" sz="2000" dirty="0">
                <a:solidFill>
                  <a:srgbClr val="003F7F"/>
                </a:solidFill>
                <a:ea typeface="+mj-ea"/>
                <a:cs typeface="+mj-cs"/>
              </a:rPr>
              <a:t>, на </a:t>
            </a:r>
            <a:r>
              <a:rPr lang="ru-RU" sz="2000" dirty="0" err="1">
                <a:solidFill>
                  <a:srgbClr val="003F7F"/>
                </a:solidFill>
                <a:ea typeface="+mj-ea"/>
                <a:cs typeface="+mj-cs"/>
              </a:rPr>
              <a:t>регионалния</a:t>
            </a:r>
            <a:r>
              <a:rPr lang="ru-RU" sz="2000" dirty="0">
                <a:solidFill>
                  <a:srgbClr val="003F7F"/>
                </a:solidFill>
                <a:ea typeface="+mj-ea"/>
                <a:cs typeface="+mj-cs"/>
              </a:rPr>
              <a:t> </a:t>
            </a:r>
            <a:r>
              <a:rPr lang="ru-RU" sz="2000" dirty="0" err="1">
                <a:solidFill>
                  <a:srgbClr val="003F7F"/>
                </a:solidFill>
                <a:ea typeface="+mj-ea"/>
                <a:cs typeface="+mj-cs"/>
              </a:rPr>
              <a:t>координационен</a:t>
            </a:r>
            <a:r>
              <a:rPr lang="ru-RU" sz="2000" dirty="0">
                <a:solidFill>
                  <a:srgbClr val="003F7F"/>
                </a:solidFill>
                <a:ea typeface="+mj-ea"/>
                <a:cs typeface="+mj-cs"/>
              </a:rPr>
              <a:t> </a:t>
            </a:r>
            <a:r>
              <a:rPr lang="ru-RU" sz="2000" dirty="0" err="1">
                <a:solidFill>
                  <a:srgbClr val="003F7F"/>
                </a:solidFill>
                <a:ea typeface="+mj-ea"/>
                <a:cs typeface="+mj-cs"/>
              </a:rPr>
              <a:t>център</a:t>
            </a:r>
            <a:r>
              <a:rPr lang="ru-RU" sz="2000" dirty="0">
                <a:solidFill>
                  <a:srgbClr val="003F7F"/>
                </a:solidFill>
                <a:ea typeface="+mj-ea"/>
                <a:cs typeface="+mj-cs"/>
              </a:rPr>
              <a:t> и на </a:t>
            </a:r>
            <a:r>
              <a:rPr lang="ru-RU" sz="2000" dirty="0" err="1">
                <a:solidFill>
                  <a:srgbClr val="003F7F"/>
                </a:solidFill>
                <a:ea typeface="+mj-ea"/>
                <a:cs typeface="+mj-cs"/>
              </a:rPr>
              <a:t>производителите</a:t>
            </a:r>
            <a:r>
              <a:rPr lang="ru-RU" sz="2000" dirty="0">
                <a:solidFill>
                  <a:srgbClr val="003F7F"/>
                </a:solidFill>
                <a:ea typeface="+mj-ea"/>
                <a:cs typeface="+mj-cs"/>
              </a:rPr>
              <a:t> от ВЕИ</a:t>
            </a:r>
          </a:p>
          <a:p>
            <a:pPr marL="630238" lvl="0"/>
            <a:r>
              <a:rPr lang="bg-BG" sz="2000" dirty="0" smtClean="0">
                <a:solidFill>
                  <a:srgbClr val="003F7F"/>
                </a:solidFill>
                <a:ea typeface="+mj-ea"/>
                <a:cs typeface="+mj-cs"/>
              </a:rPr>
              <a:t> </a:t>
            </a:r>
            <a:r>
              <a:rPr lang="bg-BG" b="1" dirty="0">
                <a:solidFill>
                  <a:srgbClr val="003F7F"/>
                </a:solidFill>
                <a:latin typeface="Century Gothic" panose="020B0502020202020204" pitchFamily="34" charset="0"/>
                <a:ea typeface="+mj-ea"/>
                <a:cs typeface="+mj-cs"/>
              </a:rPr>
              <a:t/>
            </a:r>
            <a:br>
              <a:rPr lang="bg-BG" b="1" dirty="0">
                <a:solidFill>
                  <a:srgbClr val="003F7F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endParaRPr lang="bg-BG" b="1" dirty="0">
              <a:solidFill>
                <a:srgbClr val="003F7F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28" name="Google Shape;1138;p61"/>
          <p:cNvSpPr/>
          <p:nvPr/>
        </p:nvSpPr>
        <p:spPr>
          <a:xfrm>
            <a:off x="890275" y="2940479"/>
            <a:ext cx="10856088" cy="1038503"/>
          </a:xfrm>
          <a:custGeom>
            <a:avLst/>
            <a:gdLst/>
            <a:ahLst/>
            <a:cxnLst/>
            <a:rect l="l" t="t" r="r" b="b"/>
            <a:pathLst>
              <a:path w="17328" h="2863" extrusionOk="0">
                <a:moveTo>
                  <a:pt x="1432" y="1"/>
                </a:moveTo>
                <a:cubicBezTo>
                  <a:pt x="641" y="1"/>
                  <a:pt x="1" y="641"/>
                  <a:pt x="2" y="1431"/>
                </a:cubicBezTo>
                <a:cubicBezTo>
                  <a:pt x="1" y="2222"/>
                  <a:pt x="641" y="2861"/>
                  <a:pt x="1432" y="2862"/>
                </a:cubicBezTo>
                <a:lnTo>
                  <a:pt x="15897" y="2862"/>
                </a:lnTo>
                <a:cubicBezTo>
                  <a:pt x="16687" y="2861"/>
                  <a:pt x="17327" y="2222"/>
                  <a:pt x="17327" y="1431"/>
                </a:cubicBezTo>
                <a:cubicBezTo>
                  <a:pt x="17327" y="641"/>
                  <a:pt x="16687" y="1"/>
                  <a:pt x="15897" y="1"/>
                </a:cubicBezTo>
                <a:close/>
              </a:path>
            </a:pathLst>
          </a:custGeom>
          <a:noFill/>
          <a:ln w="9525" cap="flat" cmpd="sng">
            <a:solidFill>
              <a:srgbClr val="2576BD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bg-BG" dirty="0" smtClean="0"/>
              <a:t>                                </a:t>
            </a:r>
          </a:p>
          <a:p>
            <a:pPr lvl="0"/>
            <a:r>
              <a:rPr lang="bg-BG" sz="2200" dirty="0">
                <a:solidFill>
                  <a:srgbClr val="003F7F"/>
                </a:solidFill>
                <a:ea typeface="+mj-ea"/>
                <a:cs typeface="+mj-cs"/>
              </a:rPr>
              <a:t>	 </a:t>
            </a:r>
            <a:r>
              <a:rPr lang="bg-BG" sz="2200" dirty="0" smtClean="0">
                <a:solidFill>
                  <a:srgbClr val="003F7F"/>
                </a:solidFill>
                <a:ea typeface="+mj-ea"/>
                <a:cs typeface="+mj-cs"/>
              </a:rPr>
              <a:t>       </a:t>
            </a:r>
          </a:p>
          <a:p>
            <a:pPr marL="715963" lvl="0"/>
            <a:r>
              <a:rPr lang="ru-RU" sz="1900" dirty="0" smtClean="0">
                <a:solidFill>
                  <a:srgbClr val="003F7F"/>
                </a:solidFill>
                <a:ea typeface="+mj-ea"/>
                <a:cs typeface="+mj-cs"/>
              </a:rPr>
              <a:t>Обмен </a:t>
            </a:r>
            <a:r>
              <a:rPr lang="ru-RU" sz="1900" dirty="0">
                <a:solidFill>
                  <a:srgbClr val="003F7F"/>
                </a:solidFill>
                <a:ea typeface="+mj-ea"/>
                <a:cs typeface="+mj-cs"/>
              </a:rPr>
              <a:t>на </a:t>
            </a:r>
            <a:r>
              <a:rPr lang="ru-RU" sz="1900" dirty="0" err="1">
                <a:solidFill>
                  <a:srgbClr val="003F7F"/>
                </a:solidFill>
                <a:ea typeface="+mj-ea"/>
                <a:cs typeface="+mj-cs"/>
              </a:rPr>
              <a:t>данни</a:t>
            </a:r>
            <a:r>
              <a:rPr lang="ru-RU" sz="1900" dirty="0">
                <a:solidFill>
                  <a:srgbClr val="003F7F"/>
                </a:solidFill>
                <a:ea typeface="+mj-ea"/>
                <a:cs typeface="+mj-cs"/>
              </a:rPr>
              <a:t> </a:t>
            </a:r>
            <a:r>
              <a:rPr lang="ru-RU" sz="1900" dirty="0" err="1">
                <a:solidFill>
                  <a:srgbClr val="003F7F"/>
                </a:solidFill>
                <a:ea typeface="+mj-ea"/>
                <a:cs typeface="+mj-cs"/>
              </a:rPr>
              <a:t>преди</a:t>
            </a:r>
            <a:r>
              <a:rPr lang="ru-RU" sz="1900" dirty="0">
                <a:solidFill>
                  <a:srgbClr val="003F7F"/>
                </a:solidFill>
                <a:ea typeface="+mj-ea"/>
                <a:cs typeface="+mj-cs"/>
              </a:rPr>
              <a:t> и в </a:t>
            </a:r>
            <a:r>
              <a:rPr lang="ru-RU" sz="1900" dirty="0" err="1">
                <a:solidFill>
                  <a:srgbClr val="003F7F"/>
                </a:solidFill>
                <a:ea typeface="+mj-ea"/>
                <a:cs typeface="+mj-cs"/>
              </a:rPr>
              <a:t>реално</a:t>
            </a:r>
            <a:r>
              <a:rPr lang="ru-RU" sz="1900" dirty="0">
                <a:solidFill>
                  <a:srgbClr val="003F7F"/>
                </a:solidFill>
                <a:ea typeface="+mj-ea"/>
                <a:cs typeface="+mj-cs"/>
              </a:rPr>
              <a:t> </a:t>
            </a:r>
            <a:r>
              <a:rPr lang="ru-RU" sz="1900" dirty="0" err="1">
                <a:solidFill>
                  <a:srgbClr val="003F7F"/>
                </a:solidFill>
                <a:ea typeface="+mj-ea"/>
                <a:cs typeface="+mj-cs"/>
              </a:rPr>
              <a:t>време</a:t>
            </a:r>
            <a:r>
              <a:rPr lang="ru-RU" sz="1900" dirty="0">
                <a:solidFill>
                  <a:srgbClr val="003F7F"/>
                </a:solidFill>
                <a:ea typeface="+mj-ea"/>
                <a:cs typeface="+mj-cs"/>
              </a:rPr>
              <a:t> между Операторите на </a:t>
            </a:r>
            <a:r>
              <a:rPr lang="ru-RU" sz="1900" dirty="0" err="1">
                <a:solidFill>
                  <a:srgbClr val="003F7F"/>
                </a:solidFill>
                <a:ea typeface="+mj-ea"/>
                <a:cs typeface="+mj-cs"/>
              </a:rPr>
              <a:t>преносни</a:t>
            </a:r>
            <a:r>
              <a:rPr lang="ru-RU" sz="1900" dirty="0">
                <a:solidFill>
                  <a:srgbClr val="003F7F"/>
                </a:solidFill>
                <a:ea typeface="+mj-ea"/>
                <a:cs typeface="+mj-cs"/>
              </a:rPr>
              <a:t> </a:t>
            </a:r>
            <a:r>
              <a:rPr lang="ru-RU" sz="1900" dirty="0" err="1">
                <a:solidFill>
                  <a:srgbClr val="003F7F"/>
                </a:solidFill>
                <a:ea typeface="+mj-ea"/>
                <a:cs typeface="+mj-cs"/>
              </a:rPr>
              <a:t>системи</a:t>
            </a:r>
            <a:r>
              <a:rPr lang="ru-RU" sz="1900" dirty="0">
                <a:solidFill>
                  <a:srgbClr val="003F7F"/>
                </a:solidFill>
                <a:ea typeface="+mj-ea"/>
                <a:cs typeface="+mj-cs"/>
              </a:rPr>
              <a:t> и </a:t>
            </a:r>
            <a:r>
              <a:rPr lang="ru-RU" sz="1900" dirty="0" err="1">
                <a:solidFill>
                  <a:srgbClr val="003F7F"/>
                </a:solidFill>
                <a:ea typeface="+mj-ea"/>
                <a:cs typeface="+mj-cs"/>
              </a:rPr>
              <a:t>производителите</a:t>
            </a:r>
            <a:r>
              <a:rPr lang="ru-RU" sz="1900" dirty="0">
                <a:solidFill>
                  <a:srgbClr val="003F7F"/>
                </a:solidFill>
                <a:ea typeface="+mj-ea"/>
                <a:cs typeface="+mj-cs"/>
              </a:rPr>
              <a:t> от ВЕИ;</a:t>
            </a:r>
          </a:p>
          <a:p>
            <a:pPr marL="1162050" lvl="0"/>
            <a:r>
              <a:rPr lang="bg-BG" dirty="0" smtClean="0">
                <a:solidFill>
                  <a:srgbClr val="003F7F"/>
                </a:solidFill>
                <a:ea typeface="+mj-ea"/>
                <a:cs typeface="+mj-cs"/>
              </a:rPr>
              <a:t> </a:t>
            </a:r>
            <a:r>
              <a:rPr lang="bg-BG" b="1" dirty="0">
                <a:solidFill>
                  <a:srgbClr val="003F7F"/>
                </a:solidFill>
                <a:latin typeface="Century Gothic" panose="020B0502020202020204" pitchFamily="34" charset="0"/>
                <a:ea typeface="+mj-ea"/>
                <a:cs typeface="+mj-cs"/>
              </a:rPr>
              <a:t/>
            </a:r>
            <a:br>
              <a:rPr lang="bg-BG" b="1" dirty="0">
                <a:solidFill>
                  <a:srgbClr val="003F7F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endParaRPr lang="bg-BG" b="1" dirty="0">
              <a:solidFill>
                <a:srgbClr val="003F7F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29" name="Google Shape;1138;p61"/>
          <p:cNvSpPr/>
          <p:nvPr/>
        </p:nvSpPr>
        <p:spPr>
          <a:xfrm>
            <a:off x="890276" y="4571258"/>
            <a:ext cx="10856088" cy="1038503"/>
          </a:xfrm>
          <a:custGeom>
            <a:avLst/>
            <a:gdLst/>
            <a:ahLst/>
            <a:cxnLst/>
            <a:rect l="l" t="t" r="r" b="b"/>
            <a:pathLst>
              <a:path w="17328" h="2863" extrusionOk="0">
                <a:moveTo>
                  <a:pt x="1432" y="1"/>
                </a:moveTo>
                <a:cubicBezTo>
                  <a:pt x="641" y="1"/>
                  <a:pt x="1" y="641"/>
                  <a:pt x="2" y="1431"/>
                </a:cubicBezTo>
                <a:cubicBezTo>
                  <a:pt x="1" y="2222"/>
                  <a:pt x="641" y="2861"/>
                  <a:pt x="1432" y="2862"/>
                </a:cubicBezTo>
                <a:lnTo>
                  <a:pt x="15897" y="2862"/>
                </a:lnTo>
                <a:cubicBezTo>
                  <a:pt x="16687" y="2861"/>
                  <a:pt x="17327" y="2222"/>
                  <a:pt x="17327" y="1431"/>
                </a:cubicBezTo>
                <a:cubicBezTo>
                  <a:pt x="17327" y="641"/>
                  <a:pt x="16687" y="1"/>
                  <a:pt x="15897" y="1"/>
                </a:cubicBezTo>
                <a:close/>
              </a:path>
            </a:pathLst>
          </a:custGeom>
          <a:noFill/>
          <a:ln w="9525" cap="flat" cmpd="sng">
            <a:solidFill>
              <a:srgbClr val="C8C92D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bg-BG" dirty="0" smtClean="0"/>
              <a:t>                                </a:t>
            </a:r>
          </a:p>
          <a:p>
            <a:pPr lvl="0"/>
            <a:r>
              <a:rPr lang="bg-BG" sz="2200" dirty="0">
                <a:solidFill>
                  <a:srgbClr val="003F7F"/>
                </a:solidFill>
                <a:ea typeface="+mj-ea"/>
                <a:cs typeface="+mj-cs"/>
              </a:rPr>
              <a:t>	 </a:t>
            </a:r>
            <a:r>
              <a:rPr lang="bg-BG" sz="2200" dirty="0" smtClean="0">
                <a:solidFill>
                  <a:srgbClr val="003F7F"/>
                </a:solidFill>
                <a:ea typeface="+mj-ea"/>
                <a:cs typeface="+mj-cs"/>
              </a:rPr>
              <a:t>       </a:t>
            </a:r>
          </a:p>
          <a:p>
            <a:pPr marL="901700" lvl="0"/>
            <a:r>
              <a:rPr lang="ru-RU" sz="2000" dirty="0" err="1" smtClean="0">
                <a:solidFill>
                  <a:srgbClr val="003F7F"/>
                </a:solidFill>
                <a:ea typeface="+mj-ea"/>
                <a:cs typeface="+mj-cs"/>
              </a:rPr>
              <a:t>Софтуерно</a:t>
            </a:r>
            <a:r>
              <a:rPr lang="ru-RU" sz="2000" dirty="0" smtClean="0">
                <a:solidFill>
                  <a:srgbClr val="003F7F"/>
                </a:solidFill>
                <a:ea typeface="+mj-ea"/>
                <a:cs typeface="+mj-cs"/>
              </a:rPr>
              <a:t> </a:t>
            </a:r>
            <a:r>
              <a:rPr lang="ru-RU" sz="2000" dirty="0" err="1">
                <a:solidFill>
                  <a:srgbClr val="003F7F"/>
                </a:solidFill>
                <a:ea typeface="+mj-ea"/>
                <a:cs typeface="+mj-cs"/>
              </a:rPr>
              <a:t>интегриране</a:t>
            </a:r>
            <a:r>
              <a:rPr lang="ru-RU" sz="2000" dirty="0">
                <a:solidFill>
                  <a:srgbClr val="003F7F"/>
                </a:solidFill>
                <a:ea typeface="+mj-ea"/>
                <a:cs typeface="+mj-cs"/>
              </a:rPr>
              <a:t> на </a:t>
            </a:r>
            <a:r>
              <a:rPr lang="ru-RU" sz="2000" dirty="0" err="1">
                <a:solidFill>
                  <a:srgbClr val="003F7F"/>
                </a:solidFill>
                <a:ea typeface="+mj-ea"/>
                <a:cs typeface="+mj-cs"/>
              </a:rPr>
              <a:t>данни</a:t>
            </a:r>
            <a:r>
              <a:rPr lang="ru-RU" sz="2000" dirty="0">
                <a:solidFill>
                  <a:srgbClr val="003F7F"/>
                </a:solidFill>
                <a:ea typeface="+mj-ea"/>
                <a:cs typeface="+mj-cs"/>
              </a:rPr>
              <a:t> от </a:t>
            </a:r>
            <a:r>
              <a:rPr lang="ru-RU" sz="2000" dirty="0" err="1">
                <a:solidFill>
                  <a:srgbClr val="003F7F"/>
                </a:solidFill>
                <a:ea typeface="+mj-ea"/>
                <a:cs typeface="+mj-cs"/>
              </a:rPr>
              <a:t>другите</a:t>
            </a:r>
            <a:r>
              <a:rPr lang="ru-RU" sz="2000" dirty="0">
                <a:solidFill>
                  <a:srgbClr val="003F7F"/>
                </a:solidFill>
                <a:ea typeface="+mj-ea"/>
                <a:cs typeface="+mj-cs"/>
              </a:rPr>
              <a:t> </a:t>
            </a:r>
            <a:r>
              <a:rPr lang="ru-RU" sz="2000" dirty="0" err="1">
                <a:solidFill>
                  <a:srgbClr val="003F7F"/>
                </a:solidFill>
                <a:ea typeface="+mj-ea"/>
                <a:cs typeface="+mj-cs"/>
              </a:rPr>
              <a:t>платформи</a:t>
            </a:r>
            <a:r>
              <a:rPr lang="ru-RU" sz="2000" dirty="0">
                <a:solidFill>
                  <a:srgbClr val="003F7F"/>
                </a:solidFill>
                <a:ea typeface="+mj-ea"/>
                <a:cs typeface="+mj-cs"/>
              </a:rPr>
              <a:t> - </a:t>
            </a:r>
            <a:r>
              <a:rPr lang="en-US" sz="2000" dirty="0">
                <a:solidFill>
                  <a:srgbClr val="003F7F"/>
                </a:solidFill>
                <a:ea typeface="+mj-ea"/>
                <a:cs typeface="+mj-cs"/>
              </a:rPr>
              <a:t>T-MARKET COUPLING FRAMEWORK, T-SENTINEL TOOLSET </a:t>
            </a:r>
            <a:r>
              <a:rPr lang="ru-RU" sz="2000" dirty="0">
                <a:solidFill>
                  <a:srgbClr val="003F7F"/>
                </a:solidFill>
                <a:ea typeface="+mj-ea"/>
                <a:cs typeface="+mj-cs"/>
              </a:rPr>
              <a:t>и  </a:t>
            </a:r>
            <a:r>
              <a:rPr lang="en-US" sz="2000" dirty="0">
                <a:solidFill>
                  <a:srgbClr val="003F7F"/>
                </a:solidFill>
                <a:ea typeface="+mj-ea"/>
                <a:cs typeface="+mj-cs"/>
              </a:rPr>
              <a:t>T-RES CONTROL CENTRE;</a:t>
            </a:r>
          </a:p>
          <a:p>
            <a:pPr marL="901700" lvl="0"/>
            <a:r>
              <a:rPr lang="ru-RU" sz="2000" dirty="0" smtClean="0">
                <a:solidFill>
                  <a:srgbClr val="003F7F"/>
                </a:solidFill>
                <a:ea typeface="+mj-ea"/>
                <a:cs typeface="+mj-cs"/>
              </a:rPr>
              <a:t> </a:t>
            </a:r>
            <a:endParaRPr lang="ru-RU" sz="2000" dirty="0">
              <a:solidFill>
                <a:srgbClr val="003F7F"/>
              </a:solidFill>
              <a:ea typeface="+mj-ea"/>
              <a:cs typeface="+mj-cs"/>
            </a:endParaRPr>
          </a:p>
          <a:p>
            <a:pPr lvl="0"/>
            <a:r>
              <a:rPr lang="bg-BG" sz="2200" dirty="0" smtClean="0">
                <a:solidFill>
                  <a:srgbClr val="003F7F"/>
                </a:solidFill>
                <a:ea typeface="+mj-ea"/>
                <a:cs typeface="+mj-cs"/>
              </a:rPr>
              <a:t> </a:t>
            </a:r>
            <a:r>
              <a:rPr lang="bg-BG" b="1" dirty="0">
                <a:solidFill>
                  <a:srgbClr val="003F7F"/>
                </a:solidFill>
                <a:latin typeface="Century Gothic" panose="020B0502020202020204" pitchFamily="34" charset="0"/>
                <a:ea typeface="+mj-ea"/>
                <a:cs typeface="+mj-cs"/>
              </a:rPr>
              <a:t/>
            </a:r>
            <a:br>
              <a:rPr lang="bg-BG" b="1" dirty="0">
                <a:solidFill>
                  <a:srgbClr val="003F7F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endParaRPr lang="bg-BG" b="1" dirty="0">
              <a:solidFill>
                <a:srgbClr val="003F7F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32" name="Google Shape;1139;p61"/>
          <p:cNvSpPr/>
          <p:nvPr/>
        </p:nvSpPr>
        <p:spPr>
          <a:xfrm>
            <a:off x="994719" y="3150241"/>
            <a:ext cx="605481" cy="543720"/>
          </a:xfrm>
          <a:custGeom>
            <a:avLst/>
            <a:gdLst/>
            <a:ahLst/>
            <a:cxnLst/>
            <a:rect l="l" t="t" r="r" b="b"/>
            <a:pathLst>
              <a:path w="2664" h="2563" extrusionOk="0">
                <a:moveTo>
                  <a:pt x="1382" y="1"/>
                </a:moveTo>
                <a:cubicBezTo>
                  <a:pt x="864" y="1"/>
                  <a:pt x="398" y="313"/>
                  <a:pt x="199" y="792"/>
                </a:cubicBezTo>
                <a:cubicBezTo>
                  <a:pt x="0" y="1270"/>
                  <a:pt x="109" y="1821"/>
                  <a:pt x="476" y="2188"/>
                </a:cubicBezTo>
                <a:cubicBezTo>
                  <a:pt x="721" y="2433"/>
                  <a:pt x="1048" y="2563"/>
                  <a:pt x="1381" y="2563"/>
                </a:cubicBezTo>
                <a:cubicBezTo>
                  <a:pt x="1547" y="2563"/>
                  <a:pt x="1713" y="2531"/>
                  <a:pt x="1872" y="2465"/>
                </a:cubicBezTo>
                <a:cubicBezTo>
                  <a:pt x="2351" y="2268"/>
                  <a:pt x="2663" y="1800"/>
                  <a:pt x="2663" y="1282"/>
                </a:cubicBezTo>
                <a:cubicBezTo>
                  <a:pt x="2663" y="574"/>
                  <a:pt x="2090" y="1"/>
                  <a:pt x="1382" y="1"/>
                </a:cubicBezTo>
                <a:close/>
              </a:path>
            </a:pathLst>
          </a:custGeom>
          <a:noFill/>
          <a:ln w="9525" cap="flat" cmpd="sng">
            <a:solidFill>
              <a:srgbClr val="2576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bg-BG" sz="2200" dirty="0" smtClean="0">
                <a:solidFill>
                  <a:srgbClr val="003F7F"/>
                </a:solidFill>
                <a:ea typeface="+mj-ea"/>
                <a:cs typeface="+mj-cs"/>
              </a:rPr>
              <a:t>   2</a:t>
            </a:r>
            <a:endParaRPr sz="2200" dirty="0">
              <a:solidFill>
                <a:srgbClr val="003F7F"/>
              </a:solidFill>
              <a:ea typeface="+mj-ea"/>
              <a:cs typeface="+mj-cs"/>
            </a:endParaRPr>
          </a:p>
        </p:txBody>
      </p:sp>
      <p:sp>
        <p:nvSpPr>
          <p:cNvPr id="33" name="Google Shape;1139;p61"/>
          <p:cNvSpPr/>
          <p:nvPr/>
        </p:nvSpPr>
        <p:spPr>
          <a:xfrm>
            <a:off x="1056133" y="1637029"/>
            <a:ext cx="605481" cy="543720"/>
          </a:xfrm>
          <a:custGeom>
            <a:avLst/>
            <a:gdLst/>
            <a:ahLst/>
            <a:cxnLst/>
            <a:rect l="l" t="t" r="r" b="b"/>
            <a:pathLst>
              <a:path w="2664" h="2563" extrusionOk="0">
                <a:moveTo>
                  <a:pt x="1382" y="1"/>
                </a:moveTo>
                <a:cubicBezTo>
                  <a:pt x="864" y="1"/>
                  <a:pt x="398" y="313"/>
                  <a:pt x="199" y="792"/>
                </a:cubicBezTo>
                <a:cubicBezTo>
                  <a:pt x="0" y="1270"/>
                  <a:pt x="109" y="1821"/>
                  <a:pt x="476" y="2188"/>
                </a:cubicBezTo>
                <a:cubicBezTo>
                  <a:pt x="721" y="2433"/>
                  <a:pt x="1048" y="2563"/>
                  <a:pt x="1381" y="2563"/>
                </a:cubicBezTo>
                <a:cubicBezTo>
                  <a:pt x="1547" y="2563"/>
                  <a:pt x="1713" y="2531"/>
                  <a:pt x="1872" y="2465"/>
                </a:cubicBezTo>
                <a:cubicBezTo>
                  <a:pt x="2351" y="2268"/>
                  <a:pt x="2663" y="1800"/>
                  <a:pt x="2663" y="1282"/>
                </a:cubicBezTo>
                <a:cubicBezTo>
                  <a:pt x="2663" y="574"/>
                  <a:pt x="2090" y="1"/>
                  <a:pt x="1382" y="1"/>
                </a:cubicBezTo>
                <a:close/>
              </a:path>
            </a:pathLst>
          </a:custGeom>
          <a:noFill/>
          <a:ln w="9525" cap="flat" cmpd="sng">
            <a:solidFill>
              <a:srgbClr val="2576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bg-BG" sz="2200" dirty="0" smtClean="0">
                <a:solidFill>
                  <a:srgbClr val="003F7F"/>
                </a:solidFill>
                <a:ea typeface="+mj-ea"/>
                <a:cs typeface="+mj-cs"/>
              </a:rPr>
              <a:t>   1</a:t>
            </a:r>
            <a:endParaRPr sz="2200" dirty="0">
              <a:solidFill>
                <a:srgbClr val="003F7F"/>
              </a:solidFill>
              <a:ea typeface="+mj-ea"/>
              <a:cs typeface="+mj-cs"/>
            </a:endParaRPr>
          </a:p>
        </p:txBody>
      </p:sp>
      <p:sp>
        <p:nvSpPr>
          <p:cNvPr id="36" name="Google Shape;1139;p61"/>
          <p:cNvSpPr/>
          <p:nvPr/>
        </p:nvSpPr>
        <p:spPr>
          <a:xfrm>
            <a:off x="1072982" y="4787746"/>
            <a:ext cx="605481" cy="543720"/>
          </a:xfrm>
          <a:custGeom>
            <a:avLst/>
            <a:gdLst/>
            <a:ahLst/>
            <a:cxnLst/>
            <a:rect l="l" t="t" r="r" b="b"/>
            <a:pathLst>
              <a:path w="2664" h="2563" extrusionOk="0">
                <a:moveTo>
                  <a:pt x="1382" y="1"/>
                </a:moveTo>
                <a:cubicBezTo>
                  <a:pt x="864" y="1"/>
                  <a:pt x="398" y="313"/>
                  <a:pt x="199" y="792"/>
                </a:cubicBezTo>
                <a:cubicBezTo>
                  <a:pt x="0" y="1270"/>
                  <a:pt x="109" y="1821"/>
                  <a:pt x="476" y="2188"/>
                </a:cubicBezTo>
                <a:cubicBezTo>
                  <a:pt x="721" y="2433"/>
                  <a:pt x="1048" y="2563"/>
                  <a:pt x="1381" y="2563"/>
                </a:cubicBezTo>
                <a:cubicBezTo>
                  <a:pt x="1547" y="2563"/>
                  <a:pt x="1713" y="2531"/>
                  <a:pt x="1872" y="2465"/>
                </a:cubicBezTo>
                <a:cubicBezTo>
                  <a:pt x="2351" y="2268"/>
                  <a:pt x="2663" y="1800"/>
                  <a:pt x="2663" y="1282"/>
                </a:cubicBezTo>
                <a:cubicBezTo>
                  <a:pt x="2663" y="574"/>
                  <a:pt x="2090" y="1"/>
                  <a:pt x="1382" y="1"/>
                </a:cubicBezTo>
                <a:close/>
              </a:path>
            </a:pathLst>
          </a:custGeom>
          <a:noFill/>
          <a:ln w="9525" cap="flat" cmpd="sng">
            <a:solidFill>
              <a:srgbClr val="2576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bg-BG" sz="2200" dirty="0" smtClean="0">
                <a:solidFill>
                  <a:srgbClr val="003F7F"/>
                </a:solidFill>
                <a:ea typeface="+mj-ea"/>
                <a:cs typeface="+mj-cs"/>
              </a:rPr>
              <a:t>   3</a:t>
            </a:r>
            <a:endParaRPr sz="2200" dirty="0">
              <a:solidFill>
                <a:srgbClr val="003F7F"/>
              </a:solidFill>
              <a:ea typeface="+mj-ea"/>
              <a:cs typeface="+mj-cs"/>
            </a:endParaRPr>
          </a:p>
        </p:txBody>
      </p:sp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5C9C8FEE-F5D2-49F1-BF7F-37841A103F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0" b="58932"/>
          <a:stretch/>
        </p:blipFill>
        <p:spPr>
          <a:xfrm>
            <a:off x="9039225" y="68536"/>
            <a:ext cx="2707138" cy="132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97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452E-9901-467E-9A5A-C971F043CECF}" type="slidenum">
              <a:rPr lang="es-ES" smtClean="0"/>
              <a:t>28</a:t>
            </a:fld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3"/>
          </p:nvPr>
        </p:nvSpPr>
        <p:spPr>
          <a:xfrm>
            <a:off x="187864" y="1174659"/>
            <a:ext cx="11874409" cy="554681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bg-BG" dirty="0" smtClean="0">
                <a:latin typeface="+mn-lt"/>
              </a:rPr>
              <a:t>Основните </a:t>
            </a:r>
            <a:r>
              <a:rPr lang="bg-BG" dirty="0">
                <a:latin typeface="+mn-lt"/>
              </a:rPr>
              <a:t>съобщения и данни, които ще се генерират от другите три платформи </a:t>
            </a:r>
            <a:r>
              <a:rPr lang="bg-BG" dirty="0" smtClean="0">
                <a:latin typeface="+mn-lt"/>
              </a:rPr>
              <a:t>(</a:t>
            </a:r>
            <a:r>
              <a:rPr lang="en-US" dirty="0" smtClean="0">
                <a:latin typeface="+mn-lt"/>
              </a:rPr>
              <a:t>T-MARKET </a:t>
            </a:r>
            <a:r>
              <a:rPr lang="en-US" dirty="0">
                <a:latin typeface="+mn-lt"/>
              </a:rPr>
              <a:t>COUPLING FRAMEWORK</a:t>
            </a:r>
            <a:r>
              <a:rPr lang="bg-BG" dirty="0">
                <a:latin typeface="+mn-lt"/>
              </a:rPr>
              <a:t>, </a:t>
            </a:r>
            <a:r>
              <a:rPr lang="en-US" dirty="0">
                <a:latin typeface="+mn-lt"/>
              </a:rPr>
              <a:t>T-SENTINEL TOOLSET</a:t>
            </a:r>
            <a:r>
              <a:rPr lang="bg-BG" dirty="0">
                <a:latin typeface="+mn-lt"/>
              </a:rPr>
              <a:t> и </a:t>
            </a:r>
            <a:r>
              <a:rPr lang="en-US" dirty="0">
                <a:latin typeface="+mn-lt"/>
              </a:rPr>
              <a:t> T-RES </a:t>
            </a:r>
            <a:r>
              <a:rPr lang="en-US" dirty="0" smtClean="0">
                <a:latin typeface="+mn-lt"/>
              </a:rPr>
              <a:t>ONTROL </a:t>
            </a:r>
            <a:r>
              <a:rPr lang="en-US" dirty="0">
                <a:latin typeface="+mn-lt"/>
              </a:rPr>
              <a:t>CENTRE</a:t>
            </a:r>
            <a:r>
              <a:rPr lang="bg-BG" dirty="0">
                <a:latin typeface="+mn-lt"/>
              </a:rPr>
              <a:t>)  и ще </a:t>
            </a:r>
            <a:r>
              <a:rPr lang="bg-BG" dirty="0" smtClean="0">
                <a:latin typeface="+mn-lt"/>
              </a:rPr>
              <a:t>се изпращат </a:t>
            </a:r>
            <a:r>
              <a:rPr lang="bg-BG" dirty="0">
                <a:latin typeface="+mn-lt"/>
              </a:rPr>
              <a:t>към </a:t>
            </a:r>
            <a:endParaRPr lang="bg-BG" dirty="0" smtClean="0"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g-BG" dirty="0" smtClean="0">
                <a:latin typeface="+mn-lt"/>
              </a:rPr>
              <a:t>Т-</a:t>
            </a:r>
            <a:r>
              <a:rPr lang="en-US" dirty="0">
                <a:latin typeface="+mn-lt"/>
              </a:rPr>
              <a:t>COORDINATION PLATFORM</a:t>
            </a:r>
            <a:r>
              <a:rPr lang="bg-BG" dirty="0">
                <a:latin typeface="+mn-lt"/>
              </a:rPr>
              <a:t>:</a:t>
            </a:r>
          </a:p>
          <a:p>
            <a:pPr marL="0" indent="0">
              <a:buNone/>
            </a:pPr>
            <a:endParaRPr lang="bg-BG" dirty="0" smtClean="0"/>
          </a:p>
          <a:p>
            <a:pPr marL="0" lvl="0" indent="0">
              <a:buNone/>
            </a:pPr>
            <a:endParaRPr lang="bg-BG" sz="2300" dirty="0" smtClean="0"/>
          </a:p>
          <a:p>
            <a:pPr marL="0" lvl="0" indent="0">
              <a:buNone/>
            </a:pPr>
            <a:endParaRPr lang="bg-BG" sz="2300" dirty="0"/>
          </a:p>
          <a:p>
            <a:pPr marL="0" lvl="0" indent="0">
              <a:buNone/>
            </a:pPr>
            <a:endParaRPr lang="bg-BG" sz="2300" dirty="0" smtClean="0"/>
          </a:p>
          <a:p>
            <a:pPr marL="0" lvl="0" indent="0">
              <a:buNone/>
            </a:pPr>
            <a:endParaRPr lang="bg-BG" sz="2300" dirty="0" smtClean="0"/>
          </a:p>
          <a:p>
            <a:pPr marL="0" lvl="0" indent="0">
              <a:buNone/>
            </a:pPr>
            <a:endParaRPr lang="bg-BG" sz="2300" dirty="0" smtClean="0"/>
          </a:p>
          <a:p>
            <a:pPr marL="0" lvl="0" indent="0">
              <a:buNone/>
            </a:pPr>
            <a:endParaRPr lang="bg-BG" sz="2300" dirty="0" smtClean="0"/>
          </a:p>
          <a:p>
            <a:pPr marL="0" lvl="0" indent="0">
              <a:buNone/>
            </a:pPr>
            <a:endParaRPr lang="bg-BG" sz="2300" dirty="0" smtClean="0"/>
          </a:p>
          <a:p>
            <a:pPr marL="0" lvl="0" indent="0">
              <a:buNone/>
            </a:pPr>
            <a:endParaRPr lang="bg-BG" sz="2300" dirty="0"/>
          </a:p>
          <a:p>
            <a:pPr marL="0" lvl="0" indent="0">
              <a:buNone/>
            </a:pPr>
            <a:endParaRPr lang="bg-BG" sz="2300" dirty="0"/>
          </a:p>
          <a:p>
            <a:pPr marL="0" lvl="0" indent="0">
              <a:buNone/>
            </a:pPr>
            <a:endParaRPr lang="bg-BG" sz="2300" dirty="0" smtClean="0"/>
          </a:p>
          <a:p>
            <a:pPr marL="0" lvl="0" indent="0">
              <a:buNone/>
            </a:pPr>
            <a:endParaRPr lang="bg-BG" sz="2300" dirty="0" smtClean="0"/>
          </a:p>
          <a:p>
            <a:pPr marL="0" lvl="0" indent="0">
              <a:buNone/>
            </a:pPr>
            <a:endParaRPr lang="bg-BG" sz="2300" dirty="0" smtClean="0"/>
          </a:p>
          <a:p>
            <a:pPr marL="0" lvl="0" indent="0">
              <a:buNone/>
            </a:pPr>
            <a:endParaRPr lang="bg-BG" sz="2300" dirty="0" smtClean="0"/>
          </a:p>
          <a:p>
            <a:pPr marL="0" indent="0" algn="just">
              <a:buNone/>
            </a:pPr>
            <a:endParaRPr lang="en-US" sz="2300" b="0" dirty="0">
              <a:solidFill>
                <a:srgbClr val="2576BD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38225" y="397237"/>
            <a:ext cx="9477374" cy="637813"/>
          </a:xfrm>
        </p:spPr>
        <p:txBody>
          <a:bodyPr>
            <a:noAutofit/>
          </a:bodyPr>
          <a:lstStyle/>
          <a:p>
            <a:r>
              <a:rPr lang="bg-BG" dirty="0" smtClean="0"/>
              <a:t/>
            </a:r>
            <a:br>
              <a:rPr lang="bg-BG" dirty="0" smtClean="0"/>
            </a:br>
            <a:r>
              <a:rPr lang="bg-BG" dirty="0"/>
              <a:t/>
            </a:r>
            <a:br>
              <a:rPr lang="bg-BG" dirty="0"/>
            </a:br>
            <a:r>
              <a:rPr lang="en-US" dirty="0" smtClean="0"/>
              <a:t>T-COORDINATION </a:t>
            </a:r>
            <a:r>
              <a:rPr lang="en-US" dirty="0"/>
              <a:t>PLATFORM  – </a:t>
            </a:r>
            <a:r>
              <a:rPr lang="bg-BG" dirty="0" smtClean="0"/>
              <a:t>3</a:t>
            </a:r>
            <a:br>
              <a:rPr lang="bg-BG" dirty="0" smtClean="0"/>
            </a:br>
            <a:r>
              <a:rPr lang="ru-RU" dirty="0" err="1" smtClean="0"/>
              <a:t>Връзка</a:t>
            </a:r>
            <a:r>
              <a:rPr lang="ru-RU" dirty="0" smtClean="0"/>
              <a:t> с </a:t>
            </a:r>
            <a:r>
              <a:rPr lang="ru-RU" dirty="0" err="1" smtClean="0"/>
              <a:t>другите</a:t>
            </a:r>
            <a:r>
              <a:rPr lang="ru-RU" dirty="0" smtClean="0"/>
              <a:t> </a:t>
            </a:r>
            <a:r>
              <a:rPr lang="ru-RU" dirty="0" err="1" smtClean="0"/>
              <a:t>платформи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sz="2500" b="1" dirty="0" smtClean="0"/>
              <a:t> </a:t>
            </a:r>
            <a:r>
              <a:rPr lang="bg-BG" sz="2500" b="1" dirty="0"/>
              <a:t/>
            </a:r>
            <a:br>
              <a:rPr lang="bg-BG" sz="2500" b="1" dirty="0"/>
            </a:br>
            <a:endParaRPr lang="bg-BG" sz="2500" b="1" dirty="0"/>
          </a:p>
        </p:txBody>
      </p:sp>
      <p:sp>
        <p:nvSpPr>
          <p:cNvPr id="2" name="Double Wave 1"/>
          <p:cNvSpPr/>
          <p:nvPr/>
        </p:nvSpPr>
        <p:spPr>
          <a:xfrm>
            <a:off x="1049358" y="2176228"/>
            <a:ext cx="10255851" cy="333633"/>
          </a:xfrm>
          <a:prstGeom prst="doubleWave">
            <a:avLst>
              <a:gd name="adj1" fmla="val 12500"/>
              <a:gd name="adj2" fmla="val 0"/>
            </a:avLst>
          </a:prstGeom>
          <a:noFill/>
          <a:ln>
            <a:solidFill>
              <a:srgbClr val="003F7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bg-BG" sz="1600" dirty="0">
                <a:solidFill>
                  <a:srgbClr val="003F7F"/>
                </a:solidFill>
              </a:rPr>
              <a:t>Получаване на оперативни пазарни съобщения от IMC-</a:t>
            </a:r>
            <a:r>
              <a:rPr lang="bg-BG" sz="1600" dirty="0" err="1">
                <a:solidFill>
                  <a:srgbClr val="003F7F"/>
                </a:solidFill>
              </a:rPr>
              <a:t>intraday</a:t>
            </a:r>
            <a:r>
              <a:rPr lang="bg-BG" sz="1600" dirty="0">
                <a:solidFill>
                  <a:srgbClr val="003F7F"/>
                </a:solidFill>
              </a:rPr>
              <a:t> </a:t>
            </a:r>
            <a:r>
              <a:rPr lang="bg-BG" sz="1600" dirty="0" err="1">
                <a:solidFill>
                  <a:srgbClr val="003F7F"/>
                </a:solidFill>
              </a:rPr>
              <a:t>market</a:t>
            </a:r>
            <a:r>
              <a:rPr lang="bg-BG" sz="1600" dirty="0">
                <a:solidFill>
                  <a:srgbClr val="003F7F"/>
                </a:solidFill>
              </a:rPr>
              <a:t> </a:t>
            </a:r>
            <a:r>
              <a:rPr lang="bg-BG" sz="1600" dirty="0" err="1">
                <a:solidFill>
                  <a:srgbClr val="003F7F"/>
                </a:solidFill>
              </a:rPr>
              <a:t>coupling</a:t>
            </a:r>
            <a:r>
              <a:rPr lang="bg-BG" sz="1600" dirty="0">
                <a:solidFill>
                  <a:srgbClr val="003F7F"/>
                </a:solidFill>
              </a:rPr>
              <a:t> </a:t>
            </a:r>
            <a:r>
              <a:rPr lang="bg-BG" sz="1600" dirty="0" err="1">
                <a:solidFill>
                  <a:srgbClr val="003F7F"/>
                </a:solidFill>
              </a:rPr>
              <a:t>module</a:t>
            </a:r>
            <a:r>
              <a:rPr lang="en-US" sz="1600" dirty="0">
                <a:solidFill>
                  <a:srgbClr val="003F7F"/>
                </a:solidFill>
              </a:rPr>
              <a:t>;</a:t>
            </a:r>
            <a:endParaRPr lang="bg-BG" sz="1600" dirty="0">
              <a:solidFill>
                <a:srgbClr val="003F7F"/>
              </a:solidFill>
            </a:endParaRPr>
          </a:p>
        </p:txBody>
      </p:sp>
      <p:sp>
        <p:nvSpPr>
          <p:cNvPr id="7" name="Double Wave 6"/>
          <p:cNvSpPr/>
          <p:nvPr/>
        </p:nvSpPr>
        <p:spPr>
          <a:xfrm>
            <a:off x="1038223" y="2519000"/>
            <a:ext cx="10255851" cy="392208"/>
          </a:xfrm>
          <a:prstGeom prst="doubleWave">
            <a:avLst>
              <a:gd name="adj1" fmla="val 12500"/>
              <a:gd name="adj2" fmla="val 0"/>
            </a:avLst>
          </a:prstGeom>
          <a:noFill/>
          <a:ln>
            <a:solidFill>
              <a:srgbClr val="2576B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bg-BG" sz="1600" dirty="0">
                <a:solidFill>
                  <a:srgbClr val="003F7F"/>
                </a:solidFill>
              </a:rPr>
              <a:t>Получаване на оперативни съобщения от ASM –</a:t>
            </a:r>
            <a:r>
              <a:rPr lang="bg-BG" sz="1600" dirty="0" err="1">
                <a:solidFill>
                  <a:srgbClr val="003F7F"/>
                </a:solidFill>
              </a:rPr>
              <a:t>ancillary</a:t>
            </a:r>
            <a:r>
              <a:rPr lang="bg-BG" sz="1600" dirty="0">
                <a:solidFill>
                  <a:srgbClr val="003F7F"/>
                </a:solidFill>
              </a:rPr>
              <a:t> </a:t>
            </a:r>
            <a:r>
              <a:rPr lang="bg-BG" sz="1600" dirty="0" err="1">
                <a:solidFill>
                  <a:srgbClr val="003F7F"/>
                </a:solidFill>
              </a:rPr>
              <a:t>service</a:t>
            </a:r>
            <a:r>
              <a:rPr lang="bg-BG" sz="1600" dirty="0">
                <a:solidFill>
                  <a:srgbClr val="003F7F"/>
                </a:solidFill>
              </a:rPr>
              <a:t> </a:t>
            </a:r>
            <a:r>
              <a:rPr lang="bg-BG" sz="1600" dirty="0" err="1">
                <a:solidFill>
                  <a:srgbClr val="003F7F"/>
                </a:solidFill>
              </a:rPr>
              <a:t>module</a:t>
            </a:r>
            <a:r>
              <a:rPr lang="bg-BG" sz="1600" dirty="0">
                <a:solidFill>
                  <a:srgbClr val="003F7F"/>
                </a:solidFill>
              </a:rPr>
              <a:t>;</a:t>
            </a:r>
          </a:p>
        </p:txBody>
      </p:sp>
      <p:sp>
        <p:nvSpPr>
          <p:cNvPr id="8" name="Double Wave 7"/>
          <p:cNvSpPr/>
          <p:nvPr/>
        </p:nvSpPr>
        <p:spPr>
          <a:xfrm>
            <a:off x="1049356" y="2858635"/>
            <a:ext cx="10255851" cy="371181"/>
          </a:xfrm>
          <a:prstGeom prst="doubleWave">
            <a:avLst>
              <a:gd name="adj1" fmla="val 12500"/>
              <a:gd name="adj2" fmla="val 0"/>
            </a:avLst>
          </a:prstGeom>
          <a:noFill/>
          <a:ln>
            <a:solidFill>
              <a:srgbClr val="C8C92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1600" dirty="0">
                <a:solidFill>
                  <a:srgbClr val="003F7F"/>
                </a:solidFill>
              </a:rPr>
              <a:t>Получаване на </a:t>
            </a:r>
            <a:r>
              <a:rPr lang="ru-RU" sz="1600" dirty="0" err="1">
                <a:solidFill>
                  <a:srgbClr val="003F7F"/>
                </a:solidFill>
              </a:rPr>
              <a:t>прогнозата</a:t>
            </a:r>
            <a:r>
              <a:rPr lang="ru-RU" sz="1600" dirty="0">
                <a:solidFill>
                  <a:srgbClr val="003F7F"/>
                </a:solidFill>
              </a:rPr>
              <a:t> за </a:t>
            </a:r>
            <a:r>
              <a:rPr lang="ru-RU" sz="1600" dirty="0" err="1">
                <a:solidFill>
                  <a:srgbClr val="003F7F"/>
                </a:solidFill>
              </a:rPr>
              <a:t>производството</a:t>
            </a:r>
            <a:r>
              <a:rPr lang="ru-RU" sz="1600" dirty="0">
                <a:solidFill>
                  <a:srgbClr val="003F7F"/>
                </a:solidFill>
              </a:rPr>
              <a:t> на ВЕИ;</a:t>
            </a:r>
          </a:p>
        </p:txBody>
      </p:sp>
      <p:sp>
        <p:nvSpPr>
          <p:cNvPr id="9" name="Double Wave 8"/>
          <p:cNvSpPr/>
          <p:nvPr/>
        </p:nvSpPr>
        <p:spPr>
          <a:xfrm>
            <a:off x="1038223" y="3250158"/>
            <a:ext cx="10255851" cy="275443"/>
          </a:xfrm>
          <a:prstGeom prst="doubleWave">
            <a:avLst/>
          </a:prstGeom>
          <a:noFill/>
          <a:ln>
            <a:solidFill>
              <a:srgbClr val="003F7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1600" dirty="0">
                <a:solidFill>
                  <a:srgbClr val="003F7F"/>
                </a:solidFill>
              </a:rPr>
              <a:t>Получаване на </a:t>
            </a:r>
            <a:r>
              <a:rPr lang="ru-RU" sz="1600" dirty="0" err="1">
                <a:solidFill>
                  <a:srgbClr val="003F7F"/>
                </a:solidFill>
              </a:rPr>
              <a:t>производството</a:t>
            </a:r>
            <a:r>
              <a:rPr lang="ru-RU" sz="1600" dirty="0">
                <a:solidFill>
                  <a:srgbClr val="003F7F"/>
                </a:solidFill>
              </a:rPr>
              <a:t> от ВЕИ в </a:t>
            </a:r>
            <a:r>
              <a:rPr lang="ru-RU" sz="1600" dirty="0" err="1">
                <a:solidFill>
                  <a:srgbClr val="003F7F"/>
                </a:solidFill>
              </a:rPr>
              <a:t>реално</a:t>
            </a:r>
            <a:r>
              <a:rPr lang="ru-RU" sz="1600" dirty="0">
                <a:solidFill>
                  <a:srgbClr val="003F7F"/>
                </a:solidFill>
              </a:rPr>
              <a:t> </a:t>
            </a:r>
            <a:r>
              <a:rPr lang="ru-RU" sz="1600" dirty="0" err="1" smtClean="0">
                <a:solidFill>
                  <a:srgbClr val="003F7F"/>
                </a:solidFill>
              </a:rPr>
              <a:t>време</a:t>
            </a:r>
            <a:r>
              <a:rPr lang="ru-RU" sz="1600" dirty="0" smtClean="0">
                <a:solidFill>
                  <a:srgbClr val="003F7F"/>
                </a:solidFill>
              </a:rPr>
              <a:t>;</a:t>
            </a:r>
            <a:endParaRPr lang="ru-RU" sz="1600" dirty="0">
              <a:solidFill>
                <a:srgbClr val="003F7F"/>
              </a:solidFill>
            </a:endParaRPr>
          </a:p>
        </p:txBody>
      </p:sp>
      <p:sp>
        <p:nvSpPr>
          <p:cNvPr id="10" name="Double Wave 9"/>
          <p:cNvSpPr/>
          <p:nvPr/>
        </p:nvSpPr>
        <p:spPr>
          <a:xfrm>
            <a:off x="1038223" y="3554396"/>
            <a:ext cx="10255851" cy="275443"/>
          </a:xfrm>
          <a:prstGeom prst="doubleWave">
            <a:avLst/>
          </a:prstGeom>
          <a:noFill/>
          <a:ln>
            <a:solidFill>
              <a:srgbClr val="2576B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1600" dirty="0">
                <a:solidFill>
                  <a:srgbClr val="003F7F"/>
                </a:solidFill>
              </a:rPr>
              <a:t>Съпоставяне на </a:t>
            </a:r>
            <a:r>
              <a:rPr lang="ru-RU" sz="1600" dirty="0" err="1">
                <a:solidFill>
                  <a:srgbClr val="003F7F"/>
                </a:solidFill>
              </a:rPr>
              <a:t>прогнозата</a:t>
            </a:r>
            <a:r>
              <a:rPr lang="ru-RU" sz="1600" dirty="0">
                <a:solidFill>
                  <a:srgbClr val="003F7F"/>
                </a:solidFill>
              </a:rPr>
              <a:t> за производство на ВЕИ и </a:t>
            </a:r>
            <a:r>
              <a:rPr lang="ru-RU" sz="1600" dirty="0" err="1">
                <a:solidFill>
                  <a:srgbClr val="003F7F"/>
                </a:solidFill>
              </a:rPr>
              <a:t>активираните</a:t>
            </a:r>
            <a:r>
              <a:rPr lang="ru-RU" sz="1600" dirty="0">
                <a:solidFill>
                  <a:srgbClr val="003F7F"/>
                </a:solidFill>
              </a:rPr>
              <a:t> </a:t>
            </a:r>
            <a:r>
              <a:rPr lang="ru-RU" sz="1600" dirty="0" err="1">
                <a:solidFill>
                  <a:srgbClr val="003F7F"/>
                </a:solidFill>
              </a:rPr>
              <a:t>резерви</a:t>
            </a:r>
            <a:r>
              <a:rPr lang="ru-RU" sz="1600" dirty="0">
                <a:solidFill>
                  <a:srgbClr val="003F7F"/>
                </a:solidFill>
              </a:rPr>
              <a:t> за </a:t>
            </a:r>
            <a:r>
              <a:rPr lang="ru-RU" sz="1600" dirty="0" err="1">
                <a:solidFill>
                  <a:srgbClr val="003F7F"/>
                </a:solidFill>
              </a:rPr>
              <a:t>балансиране</a:t>
            </a:r>
            <a:r>
              <a:rPr lang="ru-RU" sz="1600" dirty="0">
                <a:solidFill>
                  <a:srgbClr val="003F7F"/>
                </a:solidFill>
              </a:rPr>
              <a:t> на ЕЕС;</a:t>
            </a:r>
          </a:p>
        </p:txBody>
      </p:sp>
      <p:sp>
        <p:nvSpPr>
          <p:cNvPr id="12" name="Double Wave 11"/>
          <p:cNvSpPr/>
          <p:nvPr/>
        </p:nvSpPr>
        <p:spPr>
          <a:xfrm>
            <a:off x="1049357" y="3835327"/>
            <a:ext cx="10255851" cy="275443"/>
          </a:xfrm>
          <a:prstGeom prst="doubleWave">
            <a:avLst/>
          </a:prstGeom>
          <a:noFill/>
          <a:ln>
            <a:solidFill>
              <a:srgbClr val="C8C92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1600" dirty="0">
                <a:solidFill>
                  <a:srgbClr val="003F7F"/>
                </a:solidFill>
              </a:rPr>
              <a:t>Предприети </a:t>
            </a:r>
            <a:r>
              <a:rPr lang="ru-RU" sz="1600" dirty="0" err="1">
                <a:solidFill>
                  <a:srgbClr val="003F7F"/>
                </a:solidFill>
              </a:rPr>
              <a:t>коригиращи</a:t>
            </a:r>
            <a:r>
              <a:rPr lang="ru-RU" sz="1600" dirty="0">
                <a:solidFill>
                  <a:srgbClr val="003F7F"/>
                </a:solidFill>
              </a:rPr>
              <a:t> действия от ОПС в региона в </a:t>
            </a:r>
            <a:r>
              <a:rPr lang="ru-RU" sz="1600" dirty="0" err="1">
                <a:solidFill>
                  <a:srgbClr val="003F7F"/>
                </a:solidFill>
              </a:rPr>
              <a:t>процеса</a:t>
            </a:r>
            <a:r>
              <a:rPr lang="ru-RU" sz="1600" dirty="0">
                <a:solidFill>
                  <a:srgbClr val="003F7F"/>
                </a:solidFill>
              </a:rPr>
              <a:t> на </a:t>
            </a:r>
            <a:r>
              <a:rPr lang="ru-RU" sz="1600" dirty="0" err="1">
                <a:solidFill>
                  <a:srgbClr val="003F7F"/>
                </a:solidFill>
              </a:rPr>
              <a:t>изчисляване</a:t>
            </a:r>
            <a:r>
              <a:rPr lang="ru-RU" sz="1600" dirty="0">
                <a:solidFill>
                  <a:srgbClr val="003F7F"/>
                </a:solidFill>
              </a:rPr>
              <a:t> на </a:t>
            </a:r>
            <a:r>
              <a:rPr lang="ru-RU" sz="1600" dirty="0" err="1">
                <a:solidFill>
                  <a:srgbClr val="003F7F"/>
                </a:solidFill>
              </a:rPr>
              <a:t>преносните</a:t>
            </a:r>
            <a:r>
              <a:rPr lang="ru-RU" sz="1600" dirty="0">
                <a:solidFill>
                  <a:srgbClr val="003F7F"/>
                </a:solidFill>
              </a:rPr>
              <a:t> способности;</a:t>
            </a:r>
          </a:p>
        </p:txBody>
      </p:sp>
      <p:sp>
        <p:nvSpPr>
          <p:cNvPr id="13" name="Double Wave 12"/>
          <p:cNvSpPr/>
          <p:nvPr/>
        </p:nvSpPr>
        <p:spPr>
          <a:xfrm>
            <a:off x="1049356" y="4150491"/>
            <a:ext cx="10255851" cy="275443"/>
          </a:xfrm>
          <a:prstGeom prst="doubleWave">
            <a:avLst/>
          </a:prstGeom>
          <a:noFill/>
          <a:ln>
            <a:solidFill>
              <a:srgbClr val="003F7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1600" dirty="0">
                <a:solidFill>
                  <a:srgbClr val="003F7F"/>
                </a:solidFill>
              </a:rPr>
              <a:t>Изчислените </a:t>
            </a:r>
            <a:r>
              <a:rPr lang="ru-RU" sz="1600" dirty="0" err="1">
                <a:solidFill>
                  <a:srgbClr val="003F7F"/>
                </a:solidFill>
              </a:rPr>
              <a:t>разходи</a:t>
            </a:r>
            <a:r>
              <a:rPr lang="ru-RU" sz="1600" dirty="0">
                <a:solidFill>
                  <a:srgbClr val="003F7F"/>
                </a:solidFill>
              </a:rPr>
              <a:t> за </a:t>
            </a:r>
            <a:r>
              <a:rPr lang="ru-RU" sz="1600" dirty="0" err="1">
                <a:solidFill>
                  <a:srgbClr val="003F7F"/>
                </a:solidFill>
              </a:rPr>
              <a:t>редиспечиране</a:t>
            </a:r>
            <a:r>
              <a:rPr lang="ru-RU" sz="1600" dirty="0">
                <a:solidFill>
                  <a:srgbClr val="003F7F"/>
                </a:solidFill>
              </a:rPr>
              <a:t> и </a:t>
            </a:r>
            <a:r>
              <a:rPr lang="ru-RU" sz="1600" dirty="0" err="1">
                <a:solidFill>
                  <a:srgbClr val="003F7F"/>
                </a:solidFill>
              </a:rPr>
              <a:t>разпределението</a:t>
            </a:r>
            <a:r>
              <a:rPr lang="ru-RU" sz="1600" dirty="0">
                <a:solidFill>
                  <a:srgbClr val="003F7F"/>
                </a:solidFill>
              </a:rPr>
              <a:t> им между ОПС;</a:t>
            </a:r>
          </a:p>
        </p:txBody>
      </p:sp>
      <p:sp>
        <p:nvSpPr>
          <p:cNvPr id="14" name="Double Wave 13"/>
          <p:cNvSpPr/>
          <p:nvPr/>
        </p:nvSpPr>
        <p:spPr>
          <a:xfrm>
            <a:off x="1049358" y="4451674"/>
            <a:ext cx="10255851" cy="275443"/>
          </a:xfrm>
          <a:prstGeom prst="doubleWave">
            <a:avLst/>
          </a:prstGeom>
          <a:noFill/>
          <a:ln>
            <a:solidFill>
              <a:srgbClr val="2576B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1600" dirty="0">
                <a:solidFill>
                  <a:srgbClr val="003F7F"/>
                </a:solidFill>
              </a:rPr>
              <a:t>Анализът и </a:t>
            </a:r>
            <a:r>
              <a:rPr lang="ru-RU" sz="1600" dirty="0" err="1">
                <a:solidFill>
                  <a:srgbClr val="003F7F"/>
                </a:solidFill>
              </a:rPr>
              <a:t>резултатите</a:t>
            </a:r>
            <a:r>
              <a:rPr lang="ru-RU" sz="1600" dirty="0">
                <a:solidFill>
                  <a:srgbClr val="003F7F"/>
                </a:solidFill>
              </a:rPr>
              <a:t> от </a:t>
            </a:r>
            <a:r>
              <a:rPr lang="ru-RU" sz="1600" dirty="0" err="1">
                <a:solidFill>
                  <a:srgbClr val="003F7F"/>
                </a:solidFill>
              </a:rPr>
              <a:t>регионалната</a:t>
            </a:r>
            <a:r>
              <a:rPr lang="ru-RU" sz="1600" dirty="0">
                <a:solidFill>
                  <a:srgbClr val="003F7F"/>
                </a:solidFill>
              </a:rPr>
              <a:t> оценка на </a:t>
            </a:r>
            <a:r>
              <a:rPr lang="ru-RU" sz="1600" dirty="0" err="1">
                <a:solidFill>
                  <a:srgbClr val="003F7F"/>
                </a:solidFill>
              </a:rPr>
              <a:t>сигурността</a:t>
            </a:r>
            <a:r>
              <a:rPr lang="ru-RU" sz="1600" dirty="0">
                <a:solidFill>
                  <a:srgbClr val="003F7F"/>
                </a:solidFill>
              </a:rPr>
              <a:t>;</a:t>
            </a:r>
          </a:p>
        </p:txBody>
      </p:sp>
      <p:sp>
        <p:nvSpPr>
          <p:cNvPr id="21" name="Double Wave 20"/>
          <p:cNvSpPr/>
          <p:nvPr/>
        </p:nvSpPr>
        <p:spPr>
          <a:xfrm>
            <a:off x="1049357" y="5087080"/>
            <a:ext cx="10255851" cy="275443"/>
          </a:xfrm>
          <a:prstGeom prst="doubleWave">
            <a:avLst/>
          </a:prstGeom>
          <a:noFill/>
          <a:ln>
            <a:solidFill>
              <a:srgbClr val="C8C92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1600" dirty="0">
                <a:solidFill>
                  <a:srgbClr val="003F7F"/>
                </a:solidFill>
              </a:rPr>
              <a:t>Резултатите след </a:t>
            </a:r>
            <a:r>
              <a:rPr lang="ru-RU" sz="1600" dirty="0" err="1">
                <a:solidFill>
                  <a:srgbClr val="003F7F"/>
                </a:solidFill>
              </a:rPr>
              <a:t>валидирането</a:t>
            </a:r>
            <a:r>
              <a:rPr lang="ru-RU" sz="1600" dirty="0">
                <a:solidFill>
                  <a:srgbClr val="003F7F"/>
                </a:solidFill>
              </a:rPr>
              <a:t> и </a:t>
            </a:r>
            <a:r>
              <a:rPr lang="ru-RU" sz="1600" dirty="0" err="1">
                <a:solidFill>
                  <a:srgbClr val="003F7F"/>
                </a:solidFill>
              </a:rPr>
              <a:t>съгласуването</a:t>
            </a:r>
            <a:r>
              <a:rPr lang="ru-RU" sz="1600" dirty="0">
                <a:solidFill>
                  <a:srgbClr val="003F7F"/>
                </a:solidFill>
              </a:rPr>
              <a:t> на </a:t>
            </a:r>
            <a:r>
              <a:rPr lang="ru-RU" sz="1600" dirty="0" err="1">
                <a:solidFill>
                  <a:srgbClr val="003F7F"/>
                </a:solidFill>
              </a:rPr>
              <a:t>междузоновата</a:t>
            </a:r>
            <a:r>
              <a:rPr lang="ru-RU" sz="1600" dirty="0">
                <a:solidFill>
                  <a:srgbClr val="003F7F"/>
                </a:solidFill>
              </a:rPr>
              <a:t> </a:t>
            </a:r>
            <a:r>
              <a:rPr lang="ru-RU" sz="1600" dirty="0" err="1">
                <a:solidFill>
                  <a:srgbClr val="003F7F"/>
                </a:solidFill>
              </a:rPr>
              <a:t>преносна</a:t>
            </a:r>
            <a:r>
              <a:rPr lang="ru-RU" sz="1600" dirty="0">
                <a:solidFill>
                  <a:srgbClr val="003F7F"/>
                </a:solidFill>
              </a:rPr>
              <a:t> способност;</a:t>
            </a:r>
          </a:p>
        </p:txBody>
      </p:sp>
      <p:sp>
        <p:nvSpPr>
          <p:cNvPr id="22" name="Double Wave 21"/>
          <p:cNvSpPr/>
          <p:nvPr/>
        </p:nvSpPr>
        <p:spPr>
          <a:xfrm>
            <a:off x="1049358" y="4769445"/>
            <a:ext cx="10255851" cy="275443"/>
          </a:xfrm>
          <a:prstGeom prst="doubleWav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1600" dirty="0">
                <a:solidFill>
                  <a:srgbClr val="003F7F"/>
                </a:solidFill>
              </a:rPr>
              <a:t>Резултати от </a:t>
            </a:r>
            <a:r>
              <a:rPr lang="ru-RU" sz="1600" dirty="0" err="1">
                <a:solidFill>
                  <a:srgbClr val="003F7F"/>
                </a:solidFill>
              </a:rPr>
              <a:t>краткосрочния</a:t>
            </a:r>
            <a:r>
              <a:rPr lang="ru-RU" sz="1600" dirty="0">
                <a:solidFill>
                  <a:srgbClr val="003F7F"/>
                </a:solidFill>
              </a:rPr>
              <a:t> анализ на </a:t>
            </a:r>
            <a:r>
              <a:rPr lang="ru-RU" sz="1600" dirty="0" err="1">
                <a:solidFill>
                  <a:srgbClr val="003F7F"/>
                </a:solidFill>
              </a:rPr>
              <a:t>адекватността</a:t>
            </a:r>
            <a:r>
              <a:rPr lang="ru-RU" sz="1600" dirty="0">
                <a:solidFill>
                  <a:srgbClr val="003F7F"/>
                </a:solidFill>
              </a:rPr>
              <a:t>;</a:t>
            </a:r>
          </a:p>
        </p:txBody>
      </p:sp>
      <p:sp>
        <p:nvSpPr>
          <p:cNvPr id="23" name="Double Wave 22"/>
          <p:cNvSpPr/>
          <p:nvPr/>
        </p:nvSpPr>
        <p:spPr>
          <a:xfrm>
            <a:off x="1049357" y="5353115"/>
            <a:ext cx="10255851" cy="275443"/>
          </a:xfrm>
          <a:prstGeom prst="doubleWave">
            <a:avLst/>
          </a:prstGeom>
          <a:noFill/>
          <a:ln>
            <a:solidFill>
              <a:srgbClr val="003F7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1600" dirty="0">
                <a:solidFill>
                  <a:srgbClr val="003F7F"/>
                </a:solidFill>
              </a:rPr>
              <a:t>Резултати от </a:t>
            </a:r>
            <a:r>
              <a:rPr lang="ru-RU" sz="1600" dirty="0" err="1">
                <a:solidFill>
                  <a:srgbClr val="003F7F"/>
                </a:solidFill>
              </a:rPr>
              <a:t>регионалния</a:t>
            </a:r>
            <a:r>
              <a:rPr lang="ru-RU" sz="1600" dirty="0">
                <a:solidFill>
                  <a:srgbClr val="003F7F"/>
                </a:solidFill>
              </a:rPr>
              <a:t> анализ на </a:t>
            </a:r>
            <a:r>
              <a:rPr lang="ru-RU" sz="1600" dirty="0" err="1">
                <a:solidFill>
                  <a:srgbClr val="003F7F"/>
                </a:solidFill>
              </a:rPr>
              <a:t>критичните</a:t>
            </a:r>
            <a:r>
              <a:rPr lang="ru-RU" sz="1600" dirty="0">
                <a:solidFill>
                  <a:srgbClr val="003F7F"/>
                </a:solidFill>
              </a:rPr>
              <a:t> </a:t>
            </a:r>
            <a:r>
              <a:rPr lang="ru-RU" sz="1600" dirty="0" err="1">
                <a:solidFill>
                  <a:srgbClr val="003F7F"/>
                </a:solidFill>
              </a:rPr>
              <a:t>състояния</a:t>
            </a:r>
            <a:r>
              <a:rPr lang="ru-RU" sz="1600" dirty="0">
                <a:solidFill>
                  <a:srgbClr val="003F7F"/>
                </a:solidFill>
              </a:rPr>
              <a:t> в </a:t>
            </a:r>
            <a:r>
              <a:rPr lang="ru-RU" sz="1600" dirty="0" err="1">
                <a:solidFill>
                  <a:srgbClr val="003F7F"/>
                </a:solidFill>
              </a:rPr>
              <a:t>преносната</a:t>
            </a:r>
            <a:r>
              <a:rPr lang="ru-RU" sz="1600" dirty="0">
                <a:solidFill>
                  <a:srgbClr val="003F7F"/>
                </a:solidFill>
              </a:rPr>
              <a:t> мрежа;</a:t>
            </a:r>
          </a:p>
        </p:txBody>
      </p:sp>
      <p:sp>
        <p:nvSpPr>
          <p:cNvPr id="24" name="Double Wave 23"/>
          <p:cNvSpPr/>
          <p:nvPr/>
        </p:nvSpPr>
        <p:spPr>
          <a:xfrm>
            <a:off x="1049357" y="5678243"/>
            <a:ext cx="10255851" cy="275443"/>
          </a:xfrm>
          <a:prstGeom prst="doubleWave">
            <a:avLst/>
          </a:prstGeom>
          <a:noFill/>
          <a:ln>
            <a:solidFill>
              <a:srgbClr val="2576B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1600" dirty="0">
                <a:solidFill>
                  <a:srgbClr val="003F7F"/>
                </a:solidFill>
              </a:rPr>
              <a:t>Координирани </a:t>
            </a:r>
            <a:r>
              <a:rPr lang="ru-RU" sz="1600" dirty="0" err="1">
                <a:solidFill>
                  <a:srgbClr val="003F7F"/>
                </a:solidFill>
              </a:rPr>
              <a:t>ремонтни</a:t>
            </a:r>
            <a:r>
              <a:rPr lang="ru-RU" sz="1600" dirty="0">
                <a:solidFill>
                  <a:srgbClr val="003F7F"/>
                </a:solidFill>
              </a:rPr>
              <a:t> </a:t>
            </a:r>
            <a:r>
              <a:rPr lang="ru-RU" sz="1600" dirty="0" err="1">
                <a:solidFill>
                  <a:srgbClr val="003F7F"/>
                </a:solidFill>
              </a:rPr>
              <a:t>програми</a:t>
            </a:r>
            <a:r>
              <a:rPr lang="ru-RU" sz="1600" dirty="0">
                <a:solidFill>
                  <a:srgbClr val="003F7F"/>
                </a:solidFill>
              </a:rPr>
              <a:t>;</a:t>
            </a:r>
          </a:p>
        </p:txBody>
      </p:sp>
      <p:sp>
        <p:nvSpPr>
          <p:cNvPr id="26" name="Double Wave 25"/>
          <p:cNvSpPr/>
          <p:nvPr/>
        </p:nvSpPr>
        <p:spPr>
          <a:xfrm>
            <a:off x="1049357" y="6295886"/>
            <a:ext cx="10255851" cy="275443"/>
          </a:xfrm>
          <a:prstGeom prst="doubleWave">
            <a:avLst/>
          </a:prstGeom>
          <a:noFill/>
          <a:ln>
            <a:solidFill>
              <a:srgbClr val="003F7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endParaRPr lang="ru-RU" sz="1600" dirty="0" smtClean="0">
              <a:solidFill>
                <a:srgbClr val="003F7F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1600" dirty="0" smtClean="0">
                <a:solidFill>
                  <a:srgbClr val="003F7F"/>
                </a:solidFill>
              </a:rPr>
              <a:t>Предприети </a:t>
            </a:r>
            <a:r>
              <a:rPr lang="ru-RU" sz="1600" dirty="0">
                <a:solidFill>
                  <a:srgbClr val="003F7F"/>
                </a:solidFill>
              </a:rPr>
              <a:t>действия при </a:t>
            </a:r>
            <a:r>
              <a:rPr lang="ru-RU" sz="1600" dirty="0" err="1">
                <a:solidFill>
                  <a:srgbClr val="003F7F"/>
                </a:solidFill>
              </a:rPr>
              <a:t>възстановяване</a:t>
            </a:r>
            <a:r>
              <a:rPr lang="ru-RU" sz="1600" dirty="0">
                <a:solidFill>
                  <a:srgbClr val="003F7F"/>
                </a:solidFill>
              </a:rPr>
              <a:t> след </a:t>
            </a:r>
            <a:r>
              <a:rPr lang="ru-RU" sz="1600" dirty="0" err="1">
                <a:solidFill>
                  <a:srgbClr val="003F7F"/>
                </a:solidFill>
              </a:rPr>
              <a:t>тежки</a:t>
            </a:r>
            <a:r>
              <a:rPr lang="ru-RU" sz="1600" dirty="0">
                <a:solidFill>
                  <a:srgbClr val="003F7F"/>
                </a:solidFill>
              </a:rPr>
              <a:t> аварии, </a:t>
            </a:r>
            <a:r>
              <a:rPr lang="ru-RU" sz="1600" dirty="0" err="1">
                <a:solidFill>
                  <a:srgbClr val="003F7F"/>
                </a:solidFill>
              </a:rPr>
              <a:t>съгласно</a:t>
            </a:r>
            <a:r>
              <a:rPr lang="ru-RU" sz="1600" dirty="0">
                <a:solidFill>
                  <a:srgbClr val="003F7F"/>
                </a:solidFill>
              </a:rPr>
              <a:t> </a:t>
            </a:r>
            <a:r>
              <a:rPr lang="ru-RU" sz="1600" dirty="0" err="1">
                <a:solidFill>
                  <a:srgbClr val="003F7F"/>
                </a:solidFill>
              </a:rPr>
              <a:t>защитния</a:t>
            </a:r>
            <a:r>
              <a:rPr lang="ru-RU" sz="1600" dirty="0">
                <a:solidFill>
                  <a:srgbClr val="003F7F"/>
                </a:solidFill>
              </a:rPr>
              <a:t> план.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ru-RU" sz="1600" dirty="0">
              <a:solidFill>
                <a:srgbClr val="003F7F"/>
              </a:solidFill>
            </a:endParaRPr>
          </a:p>
        </p:txBody>
      </p:sp>
      <p:sp>
        <p:nvSpPr>
          <p:cNvPr id="27" name="Double Wave 26"/>
          <p:cNvSpPr/>
          <p:nvPr/>
        </p:nvSpPr>
        <p:spPr>
          <a:xfrm>
            <a:off x="1049357" y="5981537"/>
            <a:ext cx="10255851" cy="275443"/>
          </a:xfrm>
          <a:prstGeom prst="doubleWave">
            <a:avLst/>
          </a:prstGeom>
          <a:noFill/>
          <a:ln>
            <a:solidFill>
              <a:srgbClr val="C8C92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1600" dirty="0">
                <a:solidFill>
                  <a:srgbClr val="003F7F"/>
                </a:solidFill>
              </a:rPr>
              <a:t>Препратени </a:t>
            </a:r>
            <a:r>
              <a:rPr lang="ru-RU" sz="1600" dirty="0" err="1">
                <a:solidFill>
                  <a:srgbClr val="003F7F"/>
                </a:solidFill>
              </a:rPr>
              <a:t>съобщения</a:t>
            </a:r>
            <a:r>
              <a:rPr lang="ru-RU" sz="1600" dirty="0">
                <a:solidFill>
                  <a:srgbClr val="003F7F"/>
                </a:solidFill>
              </a:rPr>
              <a:t> към ВЕИ </a:t>
            </a:r>
            <a:r>
              <a:rPr lang="ru-RU" sz="1600" dirty="0" err="1">
                <a:solidFill>
                  <a:srgbClr val="003F7F"/>
                </a:solidFill>
              </a:rPr>
              <a:t>производителите</a:t>
            </a:r>
            <a:r>
              <a:rPr lang="ru-RU" sz="1600" dirty="0">
                <a:solidFill>
                  <a:srgbClr val="003F7F"/>
                </a:solidFill>
              </a:rPr>
              <a:t> при </a:t>
            </a:r>
            <a:r>
              <a:rPr lang="ru-RU" sz="1600" dirty="0" err="1">
                <a:solidFill>
                  <a:srgbClr val="003F7F"/>
                </a:solidFill>
              </a:rPr>
              <a:t>аварийни</a:t>
            </a:r>
            <a:r>
              <a:rPr lang="ru-RU" sz="1600" dirty="0">
                <a:solidFill>
                  <a:srgbClr val="003F7F"/>
                </a:solidFill>
              </a:rPr>
              <a:t> ситуации;</a:t>
            </a:r>
          </a:p>
        </p:txBody>
      </p:sp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5C9C8FEE-F5D2-49F1-BF7F-37841A103F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0" b="58932"/>
          <a:stretch/>
        </p:blipFill>
        <p:spPr>
          <a:xfrm>
            <a:off x="9039225" y="68536"/>
            <a:ext cx="2707138" cy="132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8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452E-9901-467E-9A5A-C971F043CECF}" type="slidenum">
              <a:rPr lang="es-ES" smtClean="0"/>
              <a:t>29</a:t>
            </a:fld>
            <a:endParaRPr lang="es-ES" dirty="0"/>
          </a:p>
        </p:txBody>
      </p:sp>
      <p:sp>
        <p:nvSpPr>
          <p:cNvPr id="10" name="Title 5"/>
          <p:cNvSpPr txBox="1">
            <a:spLocks/>
          </p:cNvSpPr>
          <p:nvPr/>
        </p:nvSpPr>
        <p:spPr>
          <a:xfrm>
            <a:off x="561705" y="1245992"/>
            <a:ext cx="10816044" cy="1167277"/>
          </a:xfrm>
          <a:prstGeom prst="rect">
            <a:avLst/>
          </a:prstGeom>
        </p:spPr>
        <p:txBody>
          <a:bodyPr vert="horz" lIns="46800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baseline="0">
                <a:solidFill>
                  <a:srgbClr val="003F7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bg-BG" sz="2500" b="1" dirty="0" smtClean="0"/>
              <a:t>Основи ползватели: Координационен център </a:t>
            </a:r>
            <a:r>
              <a:rPr lang="en-US" sz="2500" b="1" dirty="0" smtClean="0"/>
              <a:t>(RSC), O</a:t>
            </a:r>
            <a:r>
              <a:rPr lang="bg-BG" sz="2500" b="1" dirty="0" smtClean="0"/>
              <a:t>ПС</a:t>
            </a:r>
            <a:r>
              <a:rPr lang="en-US" sz="2500" b="1" dirty="0" smtClean="0"/>
              <a:t>, </a:t>
            </a:r>
            <a:r>
              <a:rPr lang="bg-BG" sz="2500" b="1" dirty="0" smtClean="0"/>
              <a:t>Борсови оператори</a:t>
            </a:r>
            <a:r>
              <a:rPr lang="en-US" sz="2500" b="1" dirty="0" smtClean="0"/>
              <a:t>, </a:t>
            </a:r>
            <a:r>
              <a:rPr lang="bg-BG" sz="2500" b="1" dirty="0" smtClean="0"/>
              <a:t>външни страни</a:t>
            </a:r>
            <a:br>
              <a:rPr lang="bg-BG" sz="2500" b="1" dirty="0" smtClean="0"/>
            </a:br>
            <a:endParaRPr lang="bg-BG" sz="2500" b="1" dirty="0"/>
          </a:p>
        </p:txBody>
      </p:sp>
      <p:pic>
        <p:nvPicPr>
          <p:cNvPr id="17" name="Picture 16"/>
          <p:cNvPicPr/>
          <p:nvPr/>
        </p:nvPicPr>
        <p:blipFill rotWithShape="1">
          <a:blip r:embed="rId3"/>
          <a:srcRect t="16843"/>
          <a:stretch/>
        </p:blipFill>
        <p:spPr bwMode="auto">
          <a:xfrm>
            <a:off x="914958" y="3059261"/>
            <a:ext cx="5329643" cy="27791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itle 5"/>
          <p:cNvSpPr txBox="1">
            <a:spLocks/>
          </p:cNvSpPr>
          <p:nvPr/>
        </p:nvSpPr>
        <p:spPr>
          <a:xfrm>
            <a:off x="799048" y="235858"/>
            <a:ext cx="9477374" cy="637813"/>
          </a:xfrm>
          <a:prstGeom prst="rect">
            <a:avLst/>
          </a:prstGeom>
        </p:spPr>
        <p:txBody>
          <a:bodyPr vert="horz" lIns="46800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baseline="0">
                <a:solidFill>
                  <a:srgbClr val="003F7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bg-BG" sz="2400" dirty="0" smtClean="0"/>
          </a:p>
          <a:p>
            <a:r>
              <a:rPr lang="en-US" dirty="0" smtClean="0"/>
              <a:t>T-COORDINATION </a:t>
            </a:r>
            <a:r>
              <a:rPr lang="en-US" dirty="0"/>
              <a:t>PLATFORM  – </a:t>
            </a:r>
            <a:r>
              <a:rPr lang="bg-BG" dirty="0" smtClean="0"/>
              <a:t>4</a:t>
            </a:r>
            <a:r>
              <a:rPr lang="bg-BG" dirty="0"/>
              <a:t/>
            </a:r>
            <a:br>
              <a:rPr lang="bg-BG" dirty="0"/>
            </a:br>
            <a:endParaRPr lang="bg-BG" b="1" dirty="0"/>
          </a:p>
        </p:txBody>
      </p:sp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561705" y="2110913"/>
            <a:ext cx="10607039" cy="1278946"/>
          </a:xfrm>
        </p:spPr>
        <p:txBody>
          <a:bodyPr>
            <a:normAutofit/>
          </a:bodyPr>
          <a:lstStyle/>
          <a:p>
            <a:pPr algn="just"/>
            <a:r>
              <a:rPr lang="bg-BG" sz="2000" b="1" dirty="0" smtClean="0">
                <a:solidFill>
                  <a:srgbClr val="00B050"/>
                </a:solidFill>
              </a:rPr>
              <a:t>Функционалностите са разработени с „отворен код</a:t>
            </a:r>
            <a:r>
              <a:rPr lang="bg-BG" sz="2000" dirty="0" smtClean="0">
                <a:solidFill>
                  <a:srgbClr val="00B050"/>
                </a:solidFill>
              </a:rPr>
              <a:t>“</a:t>
            </a:r>
            <a:r>
              <a:rPr lang="bg-BG" sz="2000" dirty="0" smtClean="0"/>
              <a:t/>
            </a:r>
            <a:br>
              <a:rPr lang="bg-BG" sz="2000" dirty="0" smtClean="0"/>
            </a:br>
            <a:r>
              <a:rPr lang="bg-BG" sz="2000" dirty="0" smtClean="0"/>
              <a:t/>
            </a:r>
            <a:br>
              <a:rPr lang="bg-BG" sz="2000" dirty="0" smtClean="0"/>
            </a:br>
            <a:endParaRPr lang="es-ES" sz="2000" dirty="0"/>
          </a:p>
        </p:txBody>
      </p:sp>
      <p:pic>
        <p:nvPicPr>
          <p:cNvPr id="25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67AF2ACA-B097-4C48-B8AF-E3DBBB3F97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786" y="2962049"/>
            <a:ext cx="3789454" cy="681167"/>
          </a:xfrm>
          <a:prstGeom prst="rect">
            <a:avLst/>
          </a:prstGeom>
        </p:spPr>
      </p:pic>
      <p:pic>
        <p:nvPicPr>
          <p:cNvPr id="26" name="Image 9" descr="Une image contenant texte, jauge&#10;&#10;Description générée automatiquement">
            <a:extLst>
              <a:ext uri="{FF2B5EF4-FFF2-40B4-BE49-F238E27FC236}">
                <a16:creationId xmlns:a16="http://schemas.microsoft.com/office/drawing/2014/main" id="{D6EF9ED7-4676-4107-93CA-7B666481F1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786" y="4441119"/>
            <a:ext cx="3384445" cy="633437"/>
          </a:xfrm>
          <a:prstGeom prst="rect">
            <a:avLst/>
          </a:prstGeom>
        </p:spPr>
      </p:pic>
      <p:sp>
        <p:nvSpPr>
          <p:cNvPr id="27" name="Título 1"/>
          <p:cNvSpPr txBox="1">
            <a:spLocks/>
          </p:cNvSpPr>
          <p:nvPr/>
        </p:nvSpPr>
        <p:spPr>
          <a:xfrm>
            <a:off x="6628878" y="3496688"/>
            <a:ext cx="4652405" cy="1278946"/>
          </a:xfrm>
          <a:prstGeom prst="rect">
            <a:avLst/>
          </a:prstGeom>
        </p:spPr>
        <p:txBody>
          <a:bodyPr vert="horz" lIns="46800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baseline="0">
                <a:solidFill>
                  <a:srgbClr val="003F7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bg-BG" sz="2000" dirty="0" smtClean="0"/>
              <a:t>Основни функционалности</a:t>
            </a:r>
            <a:endParaRPr lang="es-ES" sz="2000" dirty="0"/>
          </a:p>
        </p:txBody>
      </p:sp>
      <p:sp>
        <p:nvSpPr>
          <p:cNvPr id="28" name="Título 1"/>
          <p:cNvSpPr txBox="1">
            <a:spLocks/>
          </p:cNvSpPr>
          <p:nvPr/>
        </p:nvSpPr>
        <p:spPr>
          <a:xfrm>
            <a:off x="6684644" y="5198960"/>
            <a:ext cx="4918351" cy="1278946"/>
          </a:xfrm>
          <a:prstGeom prst="rect">
            <a:avLst/>
          </a:prstGeom>
        </p:spPr>
        <p:txBody>
          <a:bodyPr vert="horz" lIns="46800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baseline="0">
                <a:solidFill>
                  <a:srgbClr val="003F7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bg-BG" sz="2000" dirty="0" smtClean="0"/>
              <a:t>Специфични функционалности, свързани с услугите на координационния център</a:t>
            </a:r>
            <a:endParaRPr lang="es-ES" sz="2000" dirty="0"/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5C9C8FEE-F5D2-49F1-BF7F-37841A103F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0" b="58932"/>
          <a:stretch/>
        </p:blipFill>
        <p:spPr>
          <a:xfrm>
            <a:off x="9039225" y="68536"/>
            <a:ext cx="2707138" cy="132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40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0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2790" y="4072379"/>
            <a:ext cx="2981202" cy="942111"/>
          </a:xfrm>
          <a:prstGeom prst="rect">
            <a:avLst/>
          </a:prstGeom>
        </p:spPr>
      </p:pic>
      <p:pic>
        <p:nvPicPr>
          <p:cNvPr id="1032" name="Picture 1031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94642" y="4152954"/>
            <a:ext cx="1939651" cy="10514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3205" y="2083625"/>
            <a:ext cx="1713478" cy="19226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ОБЩА ИНФОРМАЦИЯ ЗА ПРОЕКТА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AE3D-F830-42D2-B571-CADDB2F13764}" type="datetime3">
              <a:rPr lang="es-ES" smtClean="0"/>
              <a:t>22.12.21</a:t>
            </a:fld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452E-9901-467E-9A5A-C971F043CECF}" type="slidenum">
              <a:rPr lang="es-ES" smtClean="0"/>
              <a:t>3</a:t>
            </a:fld>
            <a:endParaRPr lang="es-ES"/>
          </a:p>
        </p:txBody>
      </p:sp>
      <p:grpSp>
        <p:nvGrpSpPr>
          <p:cNvPr id="6" name="Google Shape;8874;p65"/>
          <p:cNvGrpSpPr/>
          <p:nvPr/>
        </p:nvGrpSpPr>
        <p:grpSpPr>
          <a:xfrm>
            <a:off x="219075" y="1251428"/>
            <a:ext cx="11563350" cy="4905375"/>
            <a:chOff x="732422" y="2990152"/>
            <a:chExt cx="1337773" cy="572103"/>
          </a:xfrm>
        </p:grpSpPr>
        <p:sp>
          <p:nvSpPr>
            <p:cNvPr id="7" name="Google Shape;8875;p65"/>
            <p:cNvSpPr/>
            <p:nvPr/>
          </p:nvSpPr>
          <p:spPr>
            <a:xfrm>
              <a:off x="923705" y="3182595"/>
              <a:ext cx="380762" cy="379464"/>
            </a:xfrm>
            <a:custGeom>
              <a:avLst/>
              <a:gdLst/>
              <a:ahLst/>
              <a:cxnLst/>
              <a:rect l="l" t="t" r="r" b="b"/>
              <a:pathLst>
                <a:path w="33153" h="33040" extrusionOk="0">
                  <a:moveTo>
                    <a:pt x="16576" y="1"/>
                  </a:moveTo>
                  <a:cubicBezTo>
                    <a:pt x="16428" y="1"/>
                    <a:pt x="16280" y="57"/>
                    <a:pt x="16167" y="170"/>
                  </a:cubicBezTo>
                  <a:lnTo>
                    <a:pt x="9658" y="6680"/>
                  </a:lnTo>
                  <a:cubicBezTo>
                    <a:pt x="9434" y="6906"/>
                    <a:pt x="9434" y="7272"/>
                    <a:pt x="9658" y="7495"/>
                  </a:cubicBezTo>
                  <a:lnTo>
                    <a:pt x="9729" y="7566"/>
                  </a:lnTo>
                  <a:cubicBezTo>
                    <a:pt x="9955" y="7789"/>
                    <a:pt x="10395" y="8000"/>
                    <a:pt x="10712" y="8032"/>
                  </a:cubicBezTo>
                  <a:cubicBezTo>
                    <a:pt x="10712" y="8032"/>
                    <a:pt x="11595" y="8116"/>
                    <a:pt x="12145" y="8663"/>
                  </a:cubicBezTo>
                  <a:cubicBezTo>
                    <a:pt x="13090" y="9608"/>
                    <a:pt x="13090" y="11141"/>
                    <a:pt x="12142" y="12089"/>
                  </a:cubicBezTo>
                  <a:cubicBezTo>
                    <a:pt x="11670" y="12562"/>
                    <a:pt x="11050" y="12798"/>
                    <a:pt x="10431" y="12798"/>
                  </a:cubicBezTo>
                  <a:cubicBezTo>
                    <a:pt x="9811" y="12798"/>
                    <a:pt x="9192" y="12562"/>
                    <a:pt x="8719" y="12089"/>
                  </a:cubicBezTo>
                  <a:cubicBezTo>
                    <a:pt x="8173" y="11539"/>
                    <a:pt x="8085" y="10656"/>
                    <a:pt x="8085" y="10656"/>
                  </a:cubicBezTo>
                  <a:cubicBezTo>
                    <a:pt x="8053" y="10339"/>
                    <a:pt x="7846" y="9899"/>
                    <a:pt x="7623" y="9672"/>
                  </a:cubicBezTo>
                  <a:lnTo>
                    <a:pt x="7551" y="9604"/>
                  </a:lnTo>
                  <a:cubicBezTo>
                    <a:pt x="7438" y="9491"/>
                    <a:pt x="7290" y="9435"/>
                    <a:pt x="7143" y="9435"/>
                  </a:cubicBezTo>
                  <a:cubicBezTo>
                    <a:pt x="6995" y="9435"/>
                    <a:pt x="6848" y="9491"/>
                    <a:pt x="6736" y="9604"/>
                  </a:cubicBezTo>
                  <a:lnTo>
                    <a:pt x="223" y="16111"/>
                  </a:lnTo>
                  <a:cubicBezTo>
                    <a:pt x="0" y="16337"/>
                    <a:pt x="0" y="16703"/>
                    <a:pt x="223" y="16929"/>
                  </a:cubicBezTo>
                  <a:lnTo>
                    <a:pt x="6733" y="23439"/>
                  </a:lnTo>
                  <a:cubicBezTo>
                    <a:pt x="6846" y="23550"/>
                    <a:pt x="6994" y="23606"/>
                    <a:pt x="7142" y="23606"/>
                  </a:cubicBezTo>
                  <a:cubicBezTo>
                    <a:pt x="7290" y="23606"/>
                    <a:pt x="7438" y="23550"/>
                    <a:pt x="7551" y="23439"/>
                  </a:cubicBezTo>
                  <a:lnTo>
                    <a:pt x="7623" y="23364"/>
                  </a:lnTo>
                  <a:cubicBezTo>
                    <a:pt x="7849" y="23141"/>
                    <a:pt x="8056" y="22698"/>
                    <a:pt x="8088" y="22381"/>
                  </a:cubicBezTo>
                  <a:cubicBezTo>
                    <a:pt x="8088" y="22381"/>
                    <a:pt x="8173" y="21497"/>
                    <a:pt x="8719" y="20951"/>
                  </a:cubicBezTo>
                  <a:cubicBezTo>
                    <a:pt x="9194" y="20469"/>
                    <a:pt x="9820" y="20228"/>
                    <a:pt x="10446" y="20228"/>
                  </a:cubicBezTo>
                  <a:cubicBezTo>
                    <a:pt x="11066" y="20228"/>
                    <a:pt x="11685" y="20465"/>
                    <a:pt x="12158" y="20938"/>
                  </a:cubicBezTo>
                  <a:cubicBezTo>
                    <a:pt x="13110" y="21889"/>
                    <a:pt x="13103" y="23432"/>
                    <a:pt x="12145" y="24374"/>
                  </a:cubicBezTo>
                  <a:cubicBezTo>
                    <a:pt x="11599" y="24924"/>
                    <a:pt x="10715" y="25008"/>
                    <a:pt x="10715" y="25008"/>
                  </a:cubicBezTo>
                  <a:cubicBezTo>
                    <a:pt x="10398" y="25040"/>
                    <a:pt x="9955" y="25250"/>
                    <a:pt x="9732" y="25474"/>
                  </a:cubicBezTo>
                  <a:lnTo>
                    <a:pt x="9658" y="25545"/>
                  </a:lnTo>
                  <a:cubicBezTo>
                    <a:pt x="9434" y="25771"/>
                    <a:pt x="9434" y="26137"/>
                    <a:pt x="9658" y="26363"/>
                  </a:cubicBezTo>
                  <a:lnTo>
                    <a:pt x="16167" y="32869"/>
                  </a:lnTo>
                  <a:cubicBezTo>
                    <a:pt x="16280" y="32983"/>
                    <a:pt x="16428" y="33039"/>
                    <a:pt x="16576" y="33039"/>
                  </a:cubicBezTo>
                  <a:cubicBezTo>
                    <a:pt x="16724" y="33039"/>
                    <a:pt x="16872" y="32983"/>
                    <a:pt x="16985" y="32869"/>
                  </a:cubicBezTo>
                  <a:lnTo>
                    <a:pt x="23492" y="26363"/>
                  </a:lnTo>
                  <a:cubicBezTo>
                    <a:pt x="23605" y="26252"/>
                    <a:pt x="23753" y="26196"/>
                    <a:pt x="23901" y="26196"/>
                  </a:cubicBezTo>
                  <a:cubicBezTo>
                    <a:pt x="24049" y="26196"/>
                    <a:pt x="24197" y="26252"/>
                    <a:pt x="24310" y="26363"/>
                  </a:cubicBezTo>
                  <a:lnTo>
                    <a:pt x="24313" y="26370"/>
                  </a:lnTo>
                  <a:cubicBezTo>
                    <a:pt x="24540" y="26593"/>
                    <a:pt x="24750" y="27036"/>
                    <a:pt x="24779" y="27353"/>
                  </a:cubicBezTo>
                  <a:cubicBezTo>
                    <a:pt x="24779" y="27353"/>
                    <a:pt x="24867" y="28237"/>
                    <a:pt x="25413" y="28783"/>
                  </a:cubicBezTo>
                  <a:cubicBezTo>
                    <a:pt x="25888" y="29265"/>
                    <a:pt x="26514" y="29506"/>
                    <a:pt x="27140" y="29506"/>
                  </a:cubicBezTo>
                  <a:cubicBezTo>
                    <a:pt x="27759" y="29506"/>
                    <a:pt x="28378" y="29269"/>
                    <a:pt x="28849" y="28796"/>
                  </a:cubicBezTo>
                  <a:cubicBezTo>
                    <a:pt x="29800" y="27845"/>
                    <a:pt x="29797" y="26302"/>
                    <a:pt x="28840" y="25357"/>
                  </a:cubicBezTo>
                  <a:cubicBezTo>
                    <a:pt x="28290" y="24810"/>
                    <a:pt x="27406" y="24726"/>
                    <a:pt x="27406" y="24726"/>
                  </a:cubicBezTo>
                  <a:cubicBezTo>
                    <a:pt x="27089" y="24694"/>
                    <a:pt x="26646" y="24487"/>
                    <a:pt x="26423" y="24260"/>
                  </a:cubicBezTo>
                  <a:lnTo>
                    <a:pt x="26420" y="24257"/>
                  </a:lnTo>
                  <a:cubicBezTo>
                    <a:pt x="26193" y="24031"/>
                    <a:pt x="26193" y="23665"/>
                    <a:pt x="26420" y="23439"/>
                  </a:cubicBezTo>
                  <a:lnTo>
                    <a:pt x="32926" y="16929"/>
                  </a:lnTo>
                  <a:cubicBezTo>
                    <a:pt x="33152" y="16703"/>
                    <a:pt x="33152" y="16337"/>
                    <a:pt x="32926" y="16111"/>
                  </a:cubicBezTo>
                  <a:lnTo>
                    <a:pt x="26420" y="9604"/>
                  </a:lnTo>
                  <a:cubicBezTo>
                    <a:pt x="26193" y="9378"/>
                    <a:pt x="26193" y="9012"/>
                    <a:pt x="26420" y="8786"/>
                  </a:cubicBezTo>
                  <a:lnTo>
                    <a:pt x="26533" y="8669"/>
                  </a:lnTo>
                  <a:cubicBezTo>
                    <a:pt x="26759" y="8446"/>
                    <a:pt x="27202" y="8236"/>
                    <a:pt x="27516" y="8207"/>
                  </a:cubicBezTo>
                  <a:cubicBezTo>
                    <a:pt x="27516" y="8207"/>
                    <a:pt x="28403" y="8119"/>
                    <a:pt x="28950" y="7573"/>
                  </a:cubicBezTo>
                  <a:cubicBezTo>
                    <a:pt x="29894" y="6628"/>
                    <a:pt x="29894" y="5094"/>
                    <a:pt x="28950" y="4147"/>
                  </a:cubicBezTo>
                  <a:cubicBezTo>
                    <a:pt x="28477" y="3674"/>
                    <a:pt x="27858" y="3438"/>
                    <a:pt x="27238" y="3438"/>
                  </a:cubicBezTo>
                  <a:cubicBezTo>
                    <a:pt x="26618" y="3438"/>
                    <a:pt x="25997" y="3674"/>
                    <a:pt x="25523" y="4147"/>
                  </a:cubicBezTo>
                  <a:cubicBezTo>
                    <a:pt x="24977" y="4697"/>
                    <a:pt x="24892" y="5580"/>
                    <a:pt x="24892" y="5580"/>
                  </a:cubicBezTo>
                  <a:cubicBezTo>
                    <a:pt x="24860" y="5894"/>
                    <a:pt x="24650" y="6337"/>
                    <a:pt x="24427" y="6563"/>
                  </a:cubicBezTo>
                  <a:lnTo>
                    <a:pt x="24310" y="6680"/>
                  </a:lnTo>
                  <a:cubicBezTo>
                    <a:pt x="24197" y="6791"/>
                    <a:pt x="24049" y="6847"/>
                    <a:pt x="23901" y="6847"/>
                  </a:cubicBezTo>
                  <a:cubicBezTo>
                    <a:pt x="23753" y="6847"/>
                    <a:pt x="23605" y="6791"/>
                    <a:pt x="23492" y="6680"/>
                  </a:cubicBezTo>
                  <a:lnTo>
                    <a:pt x="16985" y="170"/>
                  </a:lnTo>
                  <a:cubicBezTo>
                    <a:pt x="16872" y="57"/>
                    <a:pt x="16724" y="1"/>
                    <a:pt x="16576" y="1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C8C9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876;p65"/>
            <p:cNvSpPr/>
            <p:nvPr/>
          </p:nvSpPr>
          <p:spPr>
            <a:xfrm>
              <a:off x="1309210" y="3183709"/>
              <a:ext cx="378534" cy="377248"/>
            </a:xfrm>
            <a:custGeom>
              <a:avLst/>
              <a:gdLst/>
              <a:ahLst/>
              <a:cxnLst/>
              <a:rect l="l" t="t" r="r" b="b"/>
              <a:pathLst>
                <a:path w="32959" h="32847" extrusionOk="0">
                  <a:moveTo>
                    <a:pt x="16480" y="1"/>
                  </a:moveTo>
                  <a:cubicBezTo>
                    <a:pt x="16334" y="1"/>
                    <a:pt x="16186" y="57"/>
                    <a:pt x="16073" y="170"/>
                  </a:cubicBezTo>
                  <a:lnTo>
                    <a:pt x="9603" y="6641"/>
                  </a:lnTo>
                  <a:cubicBezTo>
                    <a:pt x="9491" y="6753"/>
                    <a:pt x="9345" y="6808"/>
                    <a:pt x="9198" y="6808"/>
                  </a:cubicBezTo>
                  <a:cubicBezTo>
                    <a:pt x="9051" y="6808"/>
                    <a:pt x="8904" y="6753"/>
                    <a:pt x="8791" y="6641"/>
                  </a:cubicBezTo>
                  <a:lnTo>
                    <a:pt x="8677" y="6525"/>
                  </a:lnTo>
                  <a:cubicBezTo>
                    <a:pt x="8454" y="6301"/>
                    <a:pt x="8244" y="5861"/>
                    <a:pt x="8215" y="5547"/>
                  </a:cubicBezTo>
                  <a:cubicBezTo>
                    <a:pt x="8215" y="5547"/>
                    <a:pt x="8127" y="4667"/>
                    <a:pt x="7584" y="4124"/>
                  </a:cubicBezTo>
                  <a:cubicBezTo>
                    <a:pt x="7113" y="3653"/>
                    <a:pt x="6497" y="3418"/>
                    <a:pt x="5880" y="3418"/>
                  </a:cubicBezTo>
                  <a:cubicBezTo>
                    <a:pt x="5264" y="3418"/>
                    <a:pt x="4648" y="3653"/>
                    <a:pt x="4177" y="4124"/>
                  </a:cubicBezTo>
                  <a:cubicBezTo>
                    <a:pt x="3236" y="5065"/>
                    <a:pt x="3236" y="6589"/>
                    <a:pt x="4177" y="7531"/>
                  </a:cubicBezTo>
                  <a:cubicBezTo>
                    <a:pt x="4721" y="8074"/>
                    <a:pt x="5601" y="8158"/>
                    <a:pt x="5601" y="8158"/>
                  </a:cubicBezTo>
                  <a:cubicBezTo>
                    <a:pt x="5914" y="8191"/>
                    <a:pt x="6354" y="8398"/>
                    <a:pt x="6578" y="8621"/>
                  </a:cubicBezTo>
                  <a:lnTo>
                    <a:pt x="6694" y="8737"/>
                  </a:lnTo>
                  <a:cubicBezTo>
                    <a:pt x="6917" y="8961"/>
                    <a:pt x="6917" y="9323"/>
                    <a:pt x="6694" y="9550"/>
                  </a:cubicBezTo>
                  <a:lnTo>
                    <a:pt x="223" y="16020"/>
                  </a:lnTo>
                  <a:cubicBezTo>
                    <a:pt x="0" y="16243"/>
                    <a:pt x="0" y="16606"/>
                    <a:pt x="223" y="16832"/>
                  </a:cubicBezTo>
                  <a:lnTo>
                    <a:pt x="6694" y="23300"/>
                  </a:lnTo>
                  <a:cubicBezTo>
                    <a:pt x="6807" y="23411"/>
                    <a:pt x="6954" y="23467"/>
                    <a:pt x="7102" y="23467"/>
                  </a:cubicBezTo>
                  <a:cubicBezTo>
                    <a:pt x="7249" y="23467"/>
                    <a:pt x="7396" y="23411"/>
                    <a:pt x="7509" y="23300"/>
                  </a:cubicBezTo>
                  <a:lnTo>
                    <a:pt x="7577" y="23232"/>
                  </a:lnTo>
                  <a:cubicBezTo>
                    <a:pt x="7801" y="23008"/>
                    <a:pt x="8008" y="22568"/>
                    <a:pt x="8040" y="22255"/>
                  </a:cubicBezTo>
                  <a:cubicBezTo>
                    <a:pt x="8040" y="22255"/>
                    <a:pt x="8124" y="21375"/>
                    <a:pt x="8668" y="20831"/>
                  </a:cubicBezTo>
                  <a:cubicBezTo>
                    <a:pt x="9138" y="20360"/>
                    <a:pt x="9755" y="20125"/>
                    <a:pt x="10371" y="20125"/>
                  </a:cubicBezTo>
                  <a:cubicBezTo>
                    <a:pt x="10987" y="20125"/>
                    <a:pt x="11604" y="20360"/>
                    <a:pt x="12074" y="20831"/>
                  </a:cubicBezTo>
                  <a:cubicBezTo>
                    <a:pt x="13013" y="21769"/>
                    <a:pt x="13013" y="23296"/>
                    <a:pt x="12074" y="24235"/>
                  </a:cubicBezTo>
                  <a:cubicBezTo>
                    <a:pt x="11528" y="24781"/>
                    <a:pt x="10651" y="24865"/>
                    <a:pt x="10651" y="24865"/>
                  </a:cubicBezTo>
                  <a:cubicBezTo>
                    <a:pt x="10337" y="24895"/>
                    <a:pt x="9897" y="25105"/>
                    <a:pt x="9674" y="25328"/>
                  </a:cubicBezTo>
                  <a:lnTo>
                    <a:pt x="9603" y="25396"/>
                  </a:lnTo>
                  <a:cubicBezTo>
                    <a:pt x="9379" y="25619"/>
                    <a:pt x="9379" y="25985"/>
                    <a:pt x="9603" y="26208"/>
                  </a:cubicBezTo>
                  <a:lnTo>
                    <a:pt x="16073" y="32679"/>
                  </a:lnTo>
                  <a:cubicBezTo>
                    <a:pt x="16186" y="32790"/>
                    <a:pt x="16334" y="32846"/>
                    <a:pt x="16480" y="32846"/>
                  </a:cubicBezTo>
                  <a:cubicBezTo>
                    <a:pt x="16627" y="32846"/>
                    <a:pt x="16774" y="32790"/>
                    <a:pt x="16885" y="32679"/>
                  </a:cubicBezTo>
                  <a:lnTo>
                    <a:pt x="23356" y="26208"/>
                  </a:lnTo>
                  <a:cubicBezTo>
                    <a:pt x="23582" y="25985"/>
                    <a:pt x="23582" y="25619"/>
                    <a:pt x="23356" y="25396"/>
                  </a:cubicBezTo>
                  <a:lnTo>
                    <a:pt x="23285" y="25325"/>
                  </a:lnTo>
                  <a:cubicBezTo>
                    <a:pt x="23061" y="25102"/>
                    <a:pt x="22621" y="24895"/>
                    <a:pt x="22308" y="24862"/>
                  </a:cubicBezTo>
                  <a:cubicBezTo>
                    <a:pt x="22308" y="24862"/>
                    <a:pt x="21428" y="24778"/>
                    <a:pt x="20884" y="24235"/>
                  </a:cubicBezTo>
                  <a:cubicBezTo>
                    <a:pt x="19962" y="23290"/>
                    <a:pt x="19972" y="21779"/>
                    <a:pt x="20903" y="20847"/>
                  </a:cubicBezTo>
                  <a:cubicBezTo>
                    <a:pt x="21375" y="20378"/>
                    <a:pt x="21991" y="20142"/>
                    <a:pt x="22608" y="20142"/>
                  </a:cubicBezTo>
                  <a:cubicBezTo>
                    <a:pt x="23215" y="20142"/>
                    <a:pt x="23822" y="20370"/>
                    <a:pt x="24291" y="20828"/>
                  </a:cubicBezTo>
                  <a:cubicBezTo>
                    <a:pt x="24834" y="21371"/>
                    <a:pt x="24918" y="22251"/>
                    <a:pt x="24918" y="22251"/>
                  </a:cubicBezTo>
                  <a:cubicBezTo>
                    <a:pt x="24951" y="22565"/>
                    <a:pt x="25158" y="23005"/>
                    <a:pt x="25381" y="23228"/>
                  </a:cubicBezTo>
                  <a:lnTo>
                    <a:pt x="25452" y="23300"/>
                  </a:lnTo>
                  <a:cubicBezTo>
                    <a:pt x="25565" y="23411"/>
                    <a:pt x="25713" y="23467"/>
                    <a:pt x="25859" y="23467"/>
                  </a:cubicBezTo>
                  <a:cubicBezTo>
                    <a:pt x="26006" y="23467"/>
                    <a:pt x="26153" y="23411"/>
                    <a:pt x="26264" y="23300"/>
                  </a:cubicBezTo>
                  <a:lnTo>
                    <a:pt x="32735" y="16829"/>
                  </a:lnTo>
                  <a:cubicBezTo>
                    <a:pt x="32958" y="16606"/>
                    <a:pt x="32958" y="16243"/>
                    <a:pt x="32735" y="16017"/>
                  </a:cubicBezTo>
                  <a:lnTo>
                    <a:pt x="26264" y="9546"/>
                  </a:lnTo>
                  <a:cubicBezTo>
                    <a:pt x="26041" y="9323"/>
                    <a:pt x="26041" y="8961"/>
                    <a:pt x="26264" y="8734"/>
                  </a:cubicBezTo>
                  <a:lnTo>
                    <a:pt x="26271" y="8731"/>
                  </a:lnTo>
                  <a:cubicBezTo>
                    <a:pt x="26494" y="8508"/>
                    <a:pt x="26934" y="8301"/>
                    <a:pt x="27248" y="8268"/>
                  </a:cubicBezTo>
                  <a:cubicBezTo>
                    <a:pt x="27248" y="8268"/>
                    <a:pt x="28125" y="8184"/>
                    <a:pt x="28671" y="7641"/>
                  </a:cubicBezTo>
                  <a:cubicBezTo>
                    <a:pt x="29593" y="6696"/>
                    <a:pt x="29584" y="5185"/>
                    <a:pt x="28652" y="4253"/>
                  </a:cubicBezTo>
                  <a:cubicBezTo>
                    <a:pt x="28181" y="3784"/>
                    <a:pt x="27564" y="3548"/>
                    <a:pt x="26947" y="3548"/>
                  </a:cubicBezTo>
                  <a:cubicBezTo>
                    <a:pt x="26340" y="3548"/>
                    <a:pt x="25733" y="3777"/>
                    <a:pt x="25265" y="4234"/>
                  </a:cubicBezTo>
                  <a:cubicBezTo>
                    <a:pt x="24721" y="4777"/>
                    <a:pt x="24637" y="5657"/>
                    <a:pt x="24637" y="5657"/>
                  </a:cubicBezTo>
                  <a:cubicBezTo>
                    <a:pt x="24605" y="5971"/>
                    <a:pt x="24398" y="6411"/>
                    <a:pt x="24174" y="6635"/>
                  </a:cubicBezTo>
                  <a:lnTo>
                    <a:pt x="24168" y="6641"/>
                  </a:lnTo>
                  <a:cubicBezTo>
                    <a:pt x="24056" y="6753"/>
                    <a:pt x="23910" y="6808"/>
                    <a:pt x="23763" y="6808"/>
                  </a:cubicBezTo>
                  <a:cubicBezTo>
                    <a:pt x="23616" y="6808"/>
                    <a:pt x="23469" y="6753"/>
                    <a:pt x="23356" y="6641"/>
                  </a:cubicBezTo>
                  <a:lnTo>
                    <a:pt x="16885" y="170"/>
                  </a:lnTo>
                  <a:cubicBezTo>
                    <a:pt x="16774" y="57"/>
                    <a:pt x="16627" y="1"/>
                    <a:pt x="16480" y="1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003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877;p65"/>
            <p:cNvSpPr/>
            <p:nvPr/>
          </p:nvSpPr>
          <p:spPr>
            <a:xfrm>
              <a:off x="732422" y="2990152"/>
              <a:ext cx="380716" cy="379441"/>
            </a:xfrm>
            <a:custGeom>
              <a:avLst/>
              <a:gdLst/>
              <a:ahLst/>
              <a:cxnLst/>
              <a:rect l="l" t="t" r="r" b="b"/>
              <a:pathLst>
                <a:path w="33149" h="33038" extrusionOk="0">
                  <a:moveTo>
                    <a:pt x="16573" y="0"/>
                  </a:moveTo>
                  <a:cubicBezTo>
                    <a:pt x="16426" y="0"/>
                    <a:pt x="16278" y="56"/>
                    <a:pt x="16167" y="168"/>
                  </a:cubicBezTo>
                  <a:lnTo>
                    <a:pt x="9657" y="6677"/>
                  </a:lnTo>
                  <a:cubicBezTo>
                    <a:pt x="9431" y="6903"/>
                    <a:pt x="9431" y="7269"/>
                    <a:pt x="9657" y="7492"/>
                  </a:cubicBezTo>
                  <a:lnTo>
                    <a:pt x="9725" y="7563"/>
                  </a:lnTo>
                  <a:cubicBezTo>
                    <a:pt x="9952" y="7787"/>
                    <a:pt x="10395" y="7997"/>
                    <a:pt x="10709" y="8026"/>
                  </a:cubicBezTo>
                  <a:cubicBezTo>
                    <a:pt x="10709" y="8026"/>
                    <a:pt x="11592" y="8113"/>
                    <a:pt x="12142" y="8660"/>
                  </a:cubicBezTo>
                  <a:cubicBezTo>
                    <a:pt x="13087" y="9605"/>
                    <a:pt x="13087" y="11142"/>
                    <a:pt x="12142" y="12086"/>
                  </a:cubicBezTo>
                  <a:cubicBezTo>
                    <a:pt x="11669" y="12561"/>
                    <a:pt x="11049" y="12798"/>
                    <a:pt x="10429" y="12798"/>
                  </a:cubicBezTo>
                  <a:cubicBezTo>
                    <a:pt x="9809" y="12798"/>
                    <a:pt x="9189" y="12562"/>
                    <a:pt x="8716" y="12090"/>
                  </a:cubicBezTo>
                  <a:cubicBezTo>
                    <a:pt x="8169" y="11540"/>
                    <a:pt x="8082" y="10656"/>
                    <a:pt x="8082" y="10656"/>
                  </a:cubicBezTo>
                  <a:cubicBezTo>
                    <a:pt x="8053" y="10339"/>
                    <a:pt x="7842" y="9899"/>
                    <a:pt x="7619" y="9673"/>
                  </a:cubicBezTo>
                  <a:lnTo>
                    <a:pt x="7548" y="9605"/>
                  </a:lnTo>
                  <a:cubicBezTo>
                    <a:pt x="7435" y="9492"/>
                    <a:pt x="7287" y="9435"/>
                    <a:pt x="7140" y="9435"/>
                  </a:cubicBezTo>
                  <a:cubicBezTo>
                    <a:pt x="6993" y="9435"/>
                    <a:pt x="6846" y="9492"/>
                    <a:pt x="6733" y="9605"/>
                  </a:cubicBezTo>
                  <a:lnTo>
                    <a:pt x="223" y="16111"/>
                  </a:lnTo>
                  <a:cubicBezTo>
                    <a:pt x="0" y="16338"/>
                    <a:pt x="0" y="16700"/>
                    <a:pt x="223" y="16926"/>
                  </a:cubicBezTo>
                  <a:lnTo>
                    <a:pt x="6733" y="23436"/>
                  </a:lnTo>
                  <a:cubicBezTo>
                    <a:pt x="6956" y="23662"/>
                    <a:pt x="6956" y="24028"/>
                    <a:pt x="6733" y="24254"/>
                  </a:cubicBezTo>
                  <a:lnTo>
                    <a:pt x="6616" y="24368"/>
                  </a:lnTo>
                  <a:cubicBezTo>
                    <a:pt x="6390" y="24594"/>
                    <a:pt x="5950" y="24804"/>
                    <a:pt x="5633" y="24833"/>
                  </a:cubicBezTo>
                  <a:cubicBezTo>
                    <a:pt x="5633" y="24833"/>
                    <a:pt x="4749" y="24921"/>
                    <a:pt x="4199" y="25468"/>
                  </a:cubicBezTo>
                  <a:cubicBezTo>
                    <a:pt x="3255" y="26412"/>
                    <a:pt x="3255" y="27946"/>
                    <a:pt x="4199" y="28890"/>
                  </a:cubicBezTo>
                  <a:cubicBezTo>
                    <a:pt x="4673" y="29364"/>
                    <a:pt x="5294" y="29601"/>
                    <a:pt x="5914" y="29601"/>
                  </a:cubicBezTo>
                  <a:cubicBezTo>
                    <a:pt x="6534" y="29601"/>
                    <a:pt x="7153" y="29364"/>
                    <a:pt x="7626" y="28890"/>
                  </a:cubicBezTo>
                  <a:cubicBezTo>
                    <a:pt x="8172" y="28344"/>
                    <a:pt x="8260" y="27460"/>
                    <a:pt x="8260" y="27460"/>
                  </a:cubicBezTo>
                  <a:cubicBezTo>
                    <a:pt x="8289" y="27143"/>
                    <a:pt x="8499" y="26700"/>
                    <a:pt x="8726" y="26477"/>
                  </a:cubicBezTo>
                  <a:lnTo>
                    <a:pt x="8839" y="26360"/>
                  </a:lnTo>
                  <a:cubicBezTo>
                    <a:pt x="8952" y="26249"/>
                    <a:pt x="9100" y="26193"/>
                    <a:pt x="9248" y="26193"/>
                  </a:cubicBezTo>
                  <a:cubicBezTo>
                    <a:pt x="9396" y="26193"/>
                    <a:pt x="9544" y="26249"/>
                    <a:pt x="9657" y="26360"/>
                  </a:cubicBezTo>
                  <a:lnTo>
                    <a:pt x="16167" y="32870"/>
                  </a:lnTo>
                  <a:cubicBezTo>
                    <a:pt x="16278" y="32982"/>
                    <a:pt x="16426" y="33037"/>
                    <a:pt x="16573" y="33037"/>
                  </a:cubicBezTo>
                  <a:cubicBezTo>
                    <a:pt x="16721" y="33037"/>
                    <a:pt x="16869" y="32982"/>
                    <a:pt x="16982" y="32870"/>
                  </a:cubicBezTo>
                  <a:lnTo>
                    <a:pt x="23491" y="26360"/>
                  </a:lnTo>
                  <a:cubicBezTo>
                    <a:pt x="23605" y="26247"/>
                    <a:pt x="23752" y="26191"/>
                    <a:pt x="23899" y="26191"/>
                  </a:cubicBezTo>
                  <a:cubicBezTo>
                    <a:pt x="24046" y="26191"/>
                    <a:pt x="24193" y="26247"/>
                    <a:pt x="24307" y="26360"/>
                  </a:cubicBezTo>
                  <a:lnTo>
                    <a:pt x="24313" y="26364"/>
                  </a:lnTo>
                  <a:cubicBezTo>
                    <a:pt x="24536" y="26590"/>
                    <a:pt x="24747" y="27033"/>
                    <a:pt x="24776" y="27350"/>
                  </a:cubicBezTo>
                  <a:cubicBezTo>
                    <a:pt x="24776" y="27350"/>
                    <a:pt x="24863" y="28234"/>
                    <a:pt x="25410" y="28780"/>
                  </a:cubicBezTo>
                  <a:cubicBezTo>
                    <a:pt x="25885" y="29262"/>
                    <a:pt x="26511" y="29503"/>
                    <a:pt x="27137" y="29503"/>
                  </a:cubicBezTo>
                  <a:cubicBezTo>
                    <a:pt x="27756" y="29503"/>
                    <a:pt x="28376" y="29267"/>
                    <a:pt x="28849" y="28793"/>
                  </a:cubicBezTo>
                  <a:cubicBezTo>
                    <a:pt x="29800" y="27842"/>
                    <a:pt x="29794" y="26299"/>
                    <a:pt x="28836" y="25354"/>
                  </a:cubicBezTo>
                  <a:cubicBezTo>
                    <a:pt x="28289" y="24808"/>
                    <a:pt x="27403" y="24720"/>
                    <a:pt x="27403" y="24720"/>
                  </a:cubicBezTo>
                  <a:cubicBezTo>
                    <a:pt x="27089" y="24691"/>
                    <a:pt x="26646" y="24484"/>
                    <a:pt x="26419" y="24258"/>
                  </a:cubicBezTo>
                  <a:lnTo>
                    <a:pt x="26416" y="24254"/>
                  </a:lnTo>
                  <a:cubicBezTo>
                    <a:pt x="26190" y="24028"/>
                    <a:pt x="26190" y="23662"/>
                    <a:pt x="26416" y="23436"/>
                  </a:cubicBezTo>
                  <a:lnTo>
                    <a:pt x="32925" y="16926"/>
                  </a:lnTo>
                  <a:cubicBezTo>
                    <a:pt x="33149" y="16700"/>
                    <a:pt x="33149" y="16338"/>
                    <a:pt x="32925" y="16111"/>
                  </a:cubicBezTo>
                  <a:lnTo>
                    <a:pt x="26416" y="9602"/>
                  </a:lnTo>
                  <a:cubicBezTo>
                    <a:pt x="26303" y="9490"/>
                    <a:pt x="26155" y="9434"/>
                    <a:pt x="26007" y="9434"/>
                  </a:cubicBezTo>
                  <a:cubicBezTo>
                    <a:pt x="25859" y="9434"/>
                    <a:pt x="25711" y="9490"/>
                    <a:pt x="25598" y="9602"/>
                  </a:cubicBezTo>
                  <a:lnTo>
                    <a:pt x="25526" y="9673"/>
                  </a:lnTo>
                  <a:cubicBezTo>
                    <a:pt x="25303" y="9899"/>
                    <a:pt x="25093" y="10339"/>
                    <a:pt x="25064" y="10656"/>
                  </a:cubicBezTo>
                  <a:cubicBezTo>
                    <a:pt x="25064" y="10656"/>
                    <a:pt x="24976" y="11540"/>
                    <a:pt x="24430" y="12090"/>
                  </a:cubicBezTo>
                  <a:cubicBezTo>
                    <a:pt x="23953" y="12577"/>
                    <a:pt x="23323" y="12822"/>
                    <a:pt x="22693" y="12822"/>
                  </a:cubicBezTo>
                  <a:cubicBezTo>
                    <a:pt x="22073" y="12822"/>
                    <a:pt x="21454" y="12585"/>
                    <a:pt x="20981" y="12112"/>
                  </a:cubicBezTo>
                  <a:cubicBezTo>
                    <a:pt x="20026" y="11158"/>
                    <a:pt x="20036" y="9605"/>
                    <a:pt x="21003" y="8663"/>
                  </a:cubicBezTo>
                  <a:cubicBezTo>
                    <a:pt x="21550" y="8117"/>
                    <a:pt x="22437" y="8029"/>
                    <a:pt x="22437" y="8029"/>
                  </a:cubicBezTo>
                  <a:cubicBezTo>
                    <a:pt x="22750" y="8000"/>
                    <a:pt x="23194" y="7790"/>
                    <a:pt x="23420" y="7567"/>
                  </a:cubicBezTo>
                  <a:lnTo>
                    <a:pt x="23491" y="7492"/>
                  </a:lnTo>
                  <a:cubicBezTo>
                    <a:pt x="23715" y="7269"/>
                    <a:pt x="23715" y="6903"/>
                    <a:pt x="23491" y="6677"/>
                  </a:cubicBezTo>
                  <a:lnTo>
                    <a:pt x="16982" y="168"/>
                  </a:lnTo>
                  <a:cubicBezTo>
                    <a:pt x="16869" y="56"/>
                    <a:pt x="16721" y="0"/>
                    <a:pt x="16573" y="0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3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878;p65"/>
            <p:cNvSpPr/>
            <p:nvPr/>
          </p:nvSpPr>
          <p:spPr>
            <a:xfrm>
              <a:off x="1115837" y="2990152"/>
              <a:ext cx="380728" cy="379430"/>
            </a:xfrm>
            <a:custGeom>
              <a:avLst/>
              <a:gdLst/>
              <a:ahLst/>
              <a:cxnLst/>
              <a:rect l="l" t="t" r="r" b="b"/>
              <a:pathLst>
                <a:path w="33150" h="33037" extrusionOk="0">
                  <a:moveTo>
                    <a:pt x="16576" y="0"/>
                  </a:moveTo>
                  <a:cubicBezTo>
                    <a:pt x="16429" y="0"/>
                    <a:pt x="16281" y="56"/>
                    <a:pt x="16168" y="168"/>
                  </a:cubicBezTo>
                  <a:lnTo>
                    <a:pt x="9661" y="6677"/>
                  </a:lnTo>
                  <a:cubicBezTo>
                    <a:pt x="9548" y="6789"/>
                    <a:pt x="9400" y="6844"/>
                    <a:pt x="9252" y="6844"/>
                  </a:cubicBezTo>
                  <a:cubicBezTo>
                    <a:pt x="9104" y="6844"/>
                    <a:pt x="8956" y="6789"/>
                    <a:pt x="8843" y="6677"/>
                  </a:cubicBezTo>
                  <a:lnTo>
                    <a:pt x="8836" y="6670"/>
                  </a:lnTo>
                  <a:cubicBezTo>
                    <a:pt x="8613" y="6447"/>
                    <a:pt x="8403" y="6004"/>
                    <a:pt x="8374" y="5687"/>
                  </a:cubicBezTo>
                  <a:cubicBezTo>
                    <a:pt x="8374" y="5687"/>
                    <a:pt x="8286" y="4804"/>
                    <a:pt x="7740" y="4257"/>
                  </a:cubicBezTo>
                  <a:cubicBezTo>
                    <a:pt x="7263" y="3757"/>
                    <a:pt x="6626" y="3507"/>
                    <a:pt x="5987" y="3507"/>
                  </a:cubicBezTo>
                  <a:cubicBezTo>
                    <a:pt x="5368" y="3507"/>
                    <a:pt x="4749" y="3742"/>
                    <a:pt x="4275" y="4215"/>
                  </a:cubicBezTo>
                  <a:cubicBezTo>
                    <a:pt x="3314" y="5176"/>
                    <a:pt x="3330" y="6742"/>
                    <a:pt x="4313" y="7680"/>
                  </a:cubicBezTo>
                  <a:cubicBezTo>
                    <a:pt x="4860" y="8227"/>
                    <a:pt x="5747" y="8314"/>
                    <a:pt x="5747" y="8314"/>
                  </a:cubicBezTo>
                  <a:cubicBezTo>
                    <a:pt x="6061" y="8343"/>
                    <a:pt x="6504" y="8553"/>
                    <a:pt x="6730" y="8777"/>
                  </a:cubicBezTo>
                  <a:lnTo>
                    <a:pt x="6733" y="8783"/>
                  </a:lnTo>
                  <a:cubicBezTo>
                    <a:pt x="6960" y="9010"/>
                    <a:pt x="6960" y="9372"/>
                    <a:pt x="6733" y="9598"/>
                  </a:cubicBezTo>
                  <a:lnTo>
                    <a:pt x="224" y="16111"/>
                  </a:lnTo>
                  <a:cubicBezTo>
                    <a:pt x="1" y="16338"/>
                    <a:pt x="1" y="16700"/>
                    <a:pt x="224" y="16926"/>
                  </a:cubicBezTo>
                  <a:lnTo>
                    <a:pt x="6733" y="23436"/>
                  </a:lnTo>
                  <a:cubicBezTo>
                    <a:pt x="6847" y="23547"/>
                    <a:pt x="6995" y="23603"/>
                    <a:pt x="7143" y="23603"/>
                  </a:cubicBezTo>
                  <a:cubicBezTo>
                    <a:pt x="7291" y="23603"/>
                    <a:pt x="7439" y="23547"/>
                    <a:pt x="7552" y="23436"/>
                  </a:cubicBezTo>
                  <a:lnTo>
                    <a:pt x="7623" y="23365"/>
                  </a:lnTo>
                  <a:cubicBezTo>
                    <a:pt x="7846" y="23138"/>
                    <a:pt x="8057" y="22698"/>
                    <a:pt x="8086" y="22381"/>
                  </a:cubicBezTo>
                  <a:cubicBezTo>
                    <a:pt x="8086" y="22381"/>
                    <a:pt x="8173" y="21498"/>
                    <a:pt x="8720" y="20948"/>
                  </a:cubicBezTo>
                  <a:cubicBezTo>
                    <a:pt x="9195" y="20467"/>
                    <a:pt x="9821" y="20226"/>
                    <a:pt x="10447" y="20226"/>
                  </a:cubicBezTo>
                  <a:cubicBezTo>
                    <a:pt x="11066" y="20226"/>
                    <a:pt x="11686" y="20462"/>
                    <a:pt x="12159" y="20935"/>
                  </a:cubicBezTo>
                  <a:cubicBezTo>
                    <a:pt x="13110" y="21886"/>
                    <a:pt x="13104" y="23429"/>
                    <a:pt x="12146" y="24374"/>
                  </a:cubicBezTo>
                  <a:cubicBezTo>
                    <a:pt x="11599" y="24921"/>
                    <a:pt x="10716" y="25008"/>
                    <a:pt x="10716" y="25008"/>
                  </a:cubicBezTo>
                  <a:cubicBezTo>
                    <a:pt x="10399" y="25037"/>
                    <a:pt x="9956" y="25248"/>
                    <a:pt x="9733" y="25471"/>
                  </a:cubicBezTo>
                  <a:lnTo>
                    <a:pt x="9658" y="25542"/>
                  </a:lnTo>
                  <a:cubicBezTo>
                    <a:pt x="9435" y="25768"/>
                    <a:pt x="9435" y="26134"/>
                    <a:pt x="9658" y="26360"/>
                  </a:cubicBezTo>
                  <a:lnTo>
                    <a:pt x="16168" y="32867"/>
                  </a:lnTo>
                  <a:cubicBezTo>
                    <a:pt x="16281" y="32980"/>
                    <a:pt x="16429" y="33037"/>
                    <a:pt x="16577" y="33037"/>
                  </a:cubicBezTo>
                  <a:cubicBezTo>
                    <a:pt x="16725" y="33037"/>
                    <a:pt x="16873" y="32980"/>
                    <a:pt x="16986" y="32867"/>
                  </a:cubicBezTo>
                  <a:lnTo>
                    <a:pt x="23492" y="26360"/>
                  </a:lnTo>
                  <a:cubicBezTo>
                    <a:pt x="23715" y="26134"/>
                    <a:pt x="23715" y="25768"/>
                    <a:pt x="23492" y="25542"/>
                  </a:cubicBezTo>
                  <a:lnTo>
                    <a:pt x="23421" y="25474"/>
                  </a:lnTo>
                  <a:cubicBezTo>
                    <a:pt x="23198" y="25251"/>
                    <a:pt x="22755" y="25040"/>
                    <a:pt x="22438" y="25011"/>
                  </a:cubicBezTo>
                  <a:cubicBezTo>
                    <a:pt x="22438" y="25011"/>
                    <a:pt x="21554" y="24924"/>
                    <a:pt x="21004" y="24377"/>
                  </a:cubicBezTo>
                  <a:cubicBezTo>
                    <a:pt x="20073" y="23429"/>
                    <a:pt x="20076" y="21905"/>
                    <a:pt x="21017" y="20964"/>
                  </a:cubicBezTo>
                  <a:cubicBezTo>
                    <a:pt x="21490" y="20491"/>
                    <a:pt x="22111" y="20254"/>
                    <a:pt x="22731" y="20254"/>
                  </a:cubicBezTo>
                  <a:cubicBezTo>
                    <a:pt x="23345" y="20254"/>
                    <a:pt x="23959" y="20486"/>
                    <a:pt x="24430" y="20951"/>
                  </a:cubicBezTo>
                  <a:cubicBezTo>
                    <a:pt x="24977" y="21498"/>
                    <a:pt x="25065" y="22381"/>
                    <a:pt x="25065" y="22381"/>
                  </a:cubicBezTo>
                  <a:cubicBezTo>
                    <a:pt x="25097" y="22698"/>
                    <a:pt x="25304" y="23141"/>
                    <a:pt x="25530" y="23365"/>
                  </a:cubicBezTo>
                  <a:lnTo>
                    <a:pt x="25598" y="23436"/>
                  </a:lnTo>
                  <a:cubicBezTo>
                    <a:pt x="25712" y="23547"/>
                    <a:pt x="25860" y="23603"/>
                    <a:pt x="26007" y="23603"/>
                  </a:cubicBezTo>
                  <a:cubicBezTo>
                    <a:pt x="26155" y="23603"/>
                    <a:pt x="26302" y="23547"/>
                    <a:pt x="26414" y="23436"/>
                  </a:cubicBezTo>
                  <a:lnTo>
                    <a:pt x="32923" y="16926"/>
                  </a:lnTo>
                  <a:cubicBezTo>
                    <a:pt x="33150" y="16700"/>
                    <a:pt x="33150" y="16338"/>
                    <a:pt x="32923" y="16111"/>
                  </a:cubicBezTo>
                  <a:lnTo>
                    <a:pt x="26417" y="9602"/>
                  </a:lnTo>
                  <a:cubicBezTo>
                    <a:pt x="26194" y="9375"/>
                    <a:pt x="26194" y="9010"/>
                    <a:pt x="26417" y="8783"/>
                  </a:cubicBezTo>
                  <a:lnTo>
                    <a:pt x="26533" y="8670"/>
                  </a:lnTo>
                  <a:cubicBezTo>
                    <a:pt x="26760" y="8443"/>
                    <a:pt x="27203" y="8233"/>
                    <a:pt x="27517" y="8204"/>
                  </a:cubicBezTo>
                  <a:cubicBezTo>
                    <a:pt x="27517" y="8204"/>
                    <a:pt x="28400" y="8117"/>
                    <a:pt x="28950" y="7570"/>
                  </a:cubicBezTo>
                  <a:cubicBezTo>
                    <a:pt x="29918" y="6628"/>
                    <a:pt x="29927" y="5079"/>
                    <a:pt x="28973" y="4124"/>
                  </a:cubicBezTo>
                  <a:cubicBezTo>
                    <a:pt x="28500" y="3650"/>
                    <a:pt x="27879" y="3413"/>
                    <a:pt x="27259" y="3413"/>
                  </a:cubicBezTo>
                  <a:cubicBezTo>
                    <a:pt x="26629" y="3413"/>
                    <a:pt x="25999" y="3658"/>
                    <a:pt x="25524" y="4144"/>
                  </a:cubicBezTo>
                  <a:lnTo>
                    <a:pt x="25524" y="4147"/>
                  </a:lnTo>
                  <a:cubicBezTo>
                    <a:pt x="24977" y="4694"/>
                    <a:pt x="24890" y="5577"/>
                    <a:pt x="24890" y="5577"/>
                  </a:cubicBezTo>
                  <a:cubicBezTo>
                    <a:pt x="24861" y="5894"/>
                    <a:pt x="24650" y="6337"/>
                    <a:pt x="24427" y="6560"/>
                  </a:cubicBezTo>
                  <a:lnTo>
                    <a:pt x="24311" y="6677"/>
                  </a:lnTo>
                  <a:cubicBezTo>
                    <a:pt x="24198" y="6789"/>
                    <a:pt x="24050" y="6844"/>
                    <a:pt x="23901" y="6844"/>
                  </a:cubicBezTo>
                  <a:cubicBezTo>
                    <a:pt x="23753" y="6844"/>
                    <a:pt x="23605" y="6789"/>
                    <a:pt x="23492" y="6677"/>
                  </a:cubicBezTo>
                  <a:lnTo>
                    <a:pt x="16983" y="168"/>
                  </a:lnTo>
                  <a:cubicBezTo>
                    <a:pt x="16871" y="56"/>
                    <a:pt x="16724" y="0"/>
                    <a:pt x="1657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2576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endParaRPr lang="en-US" sz="1200" dirty="0">
                <a:solidFill>
                  <a:srgbClr val="003F7F"/>
                </a:solidFill>
              </a:endParaRPr>
            </a:p>
          </p:txBody>
        </p:sp>
        <p:sp>
          <p:nvSpPr>
            <p:cNvPr id="11" name="Google Shape;8879;p65"/>
            <p:cNvSpPr/>
            <p:nvPr/>
          </p:nvSpPr>
          <p:spPr>
            <a:xfrm>
              <a:off x="1691707" y="3184996"/>
              <a:ext cx="378488" cy="377259"/>
            </a:xfrm>
            <a:custGeom>
              <a:avLst/>
              <a:gdLst/>
              <a:ahLst/>
              <a:cxnLst/>
              <a:rect l="l" t="t" r="r" b="b"/>
              <a:pathLst>
                <a:path w="32955" h="32848" extrusionOk="0">
                  <a:moveTo>
                    <a:pt x="16478" y="1"/>
                  </a:moveTo>
                  <a:cubicBezTo>
                    <a:pt x="16331" y="1"/>
                    <a:pt x="16185" y="57"/>
                    <a:pt x="16073" y="168"/>
                  </a:cubicBezTo>
                  <a:lnTo>
                    <a:pt x="9603" y="6639"/>
                  </a:lnTo>
                  <a:cubicBezTo>
                    <a:pt x="9489" y="6752"/>
                    <a:pt x="9342" y="6809"/>
                    <a:pt x="9195" y="6809"/>
                  </a:cubicBezTo>
                  <a:cubicBezTo>
                    <a:pt x="9048" y="6809"/>
                    <a:pt x="8900" y="6752"/>
                    <a:pt x="8787" y="6639"/>
                  </a:cubicBezTo>
                  <a:lnTo>
                    <a:pt x="8674" y="6526"/>
                  </a:lnTo>
                  <a:cubicBezTo>
                    <a:pt x="8451" y="6303"/>
                    <a:pt x="8244" y="5863"/>
                    <a:pt x="8211" y="5545"/>
                  </a:cubicBezTo>
                  <a:cubicBezTo>
                    <a:pt x="8211" y="5545"/>
                    <a:pt x="8127" y="4669"/>
                    <a:pt x="7581" y="4125"/>
                  </a:cubicBezTo>
                  <a:cubicBezTo>
                    <a:pt x="7109" y="3646"/>
                    <a:pt x="6488" y="3407"/>
                    <a:pt x="5867" y="3407"/>
                  </a:cubicBezTo>
                  <a:cubicBezTo>
                    <a:pt x="5251" y="3407"/>
                    <a:pt x="4634" y="3642"/>
                    <a:pt x="4164" y="4112"/>
                  </a:cubicBezTo>
                  <a:cubicBezTo>
                    <a:pt x="3219" y="5057"/>
                    <a:pt x="3226" y="6590"/>
                    <a:pt x="4177" y="7529"/>
                  </a:cubicBezTo>
                  <a:cubicBezTo>
                    <a:pt x="4721" y="8075"/>
                    <a:pt x="5601" y="8160"/>
                    <a:pt x="5601" y="8160"/>
                  </a:cubicBezTo>
                  <a:cubicBezTo>
                    <a:pt x="5914" y="8189"/>
                    <a:pt x="6354" y="8399"/>
                    <a:pt x="6578" y="8622"/>
                  </a:cubicBezTo>
                  <a:lnTo>
                    <a:pt x="6694" y="8735"/>
                  </a:lnTo>
                  <a:cubicBezTo>
                    <a:pt x="6914" y="8962"/>
                    <a:pt x="6914" y="9324"/>
                    <a:pt x="6694" y="9548"/>
                  </a:cubicBezTo>
                  <a:lnTo>
                    <a:pt x="223" y="16018"/>
                  </a:lnTo>
                  <a:cubicBezTo>
                    <a:pt x="0" y="16245"/>
                    <a:pt x="0" y="16607"/>
                    <a:pt x="223" y="16830"/>
                  </a:cubicBezTo>
                  <a:lnTo>
                    <a:pt x="6694" y="23301"/>
                  </a:lnTo>
                  <a:cubicBezTo>
                    <a:pt x="6917" y="23527"/>
                    <a:pt x="6917" y="23890"/>
                    <a:pt x="6694" y="24113"/>
                  </a:cubicBezTo>
                  <a:lnTo>
                    <a:pt x="6688" y="24119"/>
                  </a:lnTo>
                  <a:cubicBezTo>
                    <a:pt x="6464" y="24343"/>
                    <a:pt x="6024" y="24550"/>
                    <a:pt x="5711" y="24579"/>
                  </a:cubicBezTo>
                  <a:cubicBezTo>
                    <a:pt x="5711" y="24579"/>
                    <a:pt x="4831" y="24666"/>
                    <a:pt x="4287" y="25210"/>
                  </a:cubicBezTo>
                  <a:cubicBezTo>
                    <a:pt x="3346" y="26151"/>
                    <a:pt x="3346" y="27675"/>
                    <a:pt x="4287" y="28616"/>
                  </a:cubicBezTo>
                  <a:cubicBezTo>
                    <a:pt x="4756" y="29085"/>
                    <a:pt x="5372" y="29320"/>
                    <a:pt x="5989" y="29320"/>
                  </a:cubicBezTo>
                  <a:cubicBezTo>
                    <a:pt x="6605" y="29320"/>
                    <a:pt x="7221" y="29085"/>
                    <a:pt x="7691" y="28616"/>
                  </a:cubicBezTo>
                  <a:cubicBezTo>
                    <a:pt x="8237" y="28070"/>
                    <a:pt x="8321" y="27193"/>
                    <a:pt x="8321" y="27193"/>
                  </a:cubicBezTo>
                  <a:cubicBezTo>
                    <a:pt x="8354" y="26876"/>
                    <a:pt x="8561" y="26436"/>
                    <a:pt x="8784" y="26213"/>
                  </a:cubicBezTo>
                  <a:lnTo>
                    <a:pt x="8787" y="26209"/>
                  </a:lnTo>
                  <a:cubicBezTo>
                    <a:pt x="8900" y="26098"/>
                    <a:pt x="9048" y="26042"/>
                    <a:pt x="9195" y="26042"/>
                  </a:cubicBezTo>
                  <a:cubicBezTo>
                    <a:pt x="9341" y="26042"/>
                    <a:pt x="9488" y="26098"/>
                    <a:pt x="9599" y="26209"/>
                  </a:cubicBezTo>
                  <a:lnTo>
                    <a:pt x="16070" y="32680"/>
                  </a:lnTo>
                  <a:cubicBezTo>
                    <a:pt x="16183" y="32792"/>
                    <a:pt x="16330" y="32847"/>
                    <a:pt x="16478" y="32847"/>
                  </a:cubicBezTo>
                  <a:cubicBezTo>
                    <a:pt x="16625" y="32847"/>
                    <a:pt x="16772" y="32792"/>
                    <a:pt x="16885" y="32680"/>
                  </a:cubicBezTo>
                  <a:lnTo>
                    <a:pt x="23356" y="26209"/>
                  </a:lnTo>
                  <a:cubicBezTo>
                    <a:pt x="23579" y="25983"/>
                    <a:pt x="23579" y="25620"/>
                    <a:pt x="23356" y="25397"/>
                  </a:cubicBezTo>
                  <a:lnTo>
                    <a:pt x="23281" y="25326"/>
                  </a:lnTo>
                  <a:cubicBezTo>
                    <a:pt x="23058" y="25103"/>
                    <a:pt x="22618" y="24893"/>
                    <a:pt x="22304" y="24863"/>
                  </a:cubicBezTo>
                  <a:cubicBezTo>
                    <a:pt x="22304" y="24863"/>
                    <a:pt x="21428" y="24779"/>
                    <a:pt x="20881" y="24233"/>
                  </a:cubicBezTo>
                  <a:cubicBezTo>
                    <a:pt x="19939" y="23294"/>
                    <a:pt x="19943" y="21767"/>
                    <a:pt x="20881" y="20829"/>
                  </a:cubicBezTo>
                  <a:cubicBezTo>
                    <a:pt x="21351" y="20358"/>
                    <a:pt x="21968" y="20123"/>
                    <a:pt x="22584" y="20123"/>
                  </a:cubicBezTo>
                  <a:cubicBezTo>
                    <a:pt x="23200" y="20123"/>
                    <a:pt x="23817" y="20358"/>
                    <a:pt x="24287" y="20829"/>
                  </a:cubicBezTo>
                  <a:cubicBezTo>
                    <a:pt x="24831" y="21373"/>
                    <a:pt x="24918" y="22253"/>
                    <a:pt x="24918" y="22253"/>
                  </a:cubicBezTo>
                  <a:cubicBezTo>
                    <a:pt x="24947" y="22566"/>
                    <a:pt x="25155" y="23006"/>
                    <a:pt x="25378" y="23230"/>
                  </a:cubicBezTo>
                  <a:lnTo>
                    <a:pt x="25449" y="23301"/>
                  </a:lnTo>
                  <a:cubicBezTo>
                    <a:pt x="25562" y="23412"/>
                    <a:pt x="25709" y="23468"/>
                    <a:pt x="25856" y="23468"/>
                  </a:cubicBezTo>
                  <a:cubicBezTo>
                    <a:pt x="26003" y="23468"/>
                    <a:pt x="26149" y="23412"/>
                    <a:pt x="26261" y="23301"/>
                  </a:cubicBezTo>
                  <a:lnTo>
                    <a:pt x="32732" y="16830"/>
                  </a:lnTo>
                  <a:cubicBezTo>
                    <a:pt x="32955" y="16607"/>
                    <a:pt x="32955" y="16245"/>
                    <a:pt x="32732" y="16018"/>
                  </a:cubicBezTo>
                  <a:lnTo>
                    <a:pt x="26261" y="9548"/>
                  </a:lnTo>
                  <a:cubicBezTo>
                    <a:pt x="26149" y="9436"/>
                    <a:pt x="26003" y="9380"/>
                    <a:pt x="25856" y="9380"/>
                  </a:cubicBezTo>
                  <a:cubicBezTo>
                    <a:pt x="25709" y="9380"/>
                    <a:pt x="25562" y="9436"/>
                    <a:pt x="25449" y="9548"/>
                  </a:cubicBezTo>
                  <a:lnTo>
                    <a:pt x="25381" y="9615"/>
                  </a:lnTo>
                  <a:cubicBezTo>
                    <a:pt x="25158" y="9839"/>
                    <a:pt x="24951" y="10279"/>
                    <a:pt x="24918" y="10596"/>
                  </a:cubicBezTo>
                  <a:cubicBezTo>
                    <a:pt x="24918" y="10596"/>
                    <a:pt x="24834" y="11473"/>
                    <a:pt x="24291" y="12019"/>
                  </a:cubicBezTo>
                  <a:cubicBezTo>
                    <a:pt x="23820" y="12488"/>
                    <a:pt x="23204" y="12723"/>
                    <a:pt x="22587" y="12723"/>
                  </a:cubicBezTo>
                  <a:cubicBezTo>
                    <a:pt x="21971" y="12723"/>
                    <a:pt x="21355" y="12488"/>
                    <a:pt x="20884" y="12019"/>
                  </a:cubicBezTo>
                  <a:cubicBezTo>
                    <a:pt x="19946" y="11078"/>
                    <a:pt x="19946" y="9554"/>
                    <a:pt x="20884" y="8613"/>
                  </a:cubicBezTo>
                  <a:cubicBezTo>
                    <a:pt x="21428" y="8069"/>
                    <a:pt x="22308" y="7985"/>
                    <a:pt x="22308" y="7985"/>
                  </a:cubicBezTo>
                  <a:cubicBezTo>
                    <a:pt x="22621" y="7953"/>
                    <a:pt x="23061" y="7745"/>
                    <a:pt x="23285" y="7522"/>
                  </a:cubicBezTo>
                  <a:lnTo>
                    <a:pt x="23356" y="7454"/>
                  </a:lnTo>
                  <a:cubicBezTo>
                    <a:pt x="23579" y="7228"/>
                    <a:pt x="23579" y="6865"/>
                    <a:pt x="23356" y="6639"/>
                  </a:cubicBezTo>
                  <a:lnTo>
                    <a:pt x="16885" y="168"/>
                  </a:lnTo>
                  <a:cubicBezTo>
                    <a:pt x="16772" y="57"/>
                    <a:pt x="16625" y="1"/>
                    <a:pt x="16478" y="1"/>
                  </a:cubicBezTo>
                  <a:close/>
                </a:path>
              </a:pathLst>
            </a:custGeom>
            <a:noFill/>
            <a:ln w="12700" cap="flat" cmpd="sng">
              <a:solidFill>
                <a:srgbClr val="2576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880;p65"/>
            <p:cNvSpPr/>
            <p:nvPr/>
          </p:nvSpPr>
          <p:spPr>
            <a:xfrm>
              <a:off x="1499792" y="2993162"/>
              <a:ext cx="378523" cy="377213"/>
            </a:xfrm>
            <a:custGeom>
              <a:avLst/>
              <a:gdLst/>
              <a:ahLst/>
              <a:cxnLst/>
              <a:rect l="l" t="t" r="r" b="b"/>
              <a:pathLst>
                <a:path w="32958" h="32844" extrusionOk="0">
                  <a:moveTo>
                    <a:pt x="16479" y="0"/>
                  </a:moveTo>
                  <a:cubicBezTo>
                    <a:pt x="16332" y="0"/>
                    <a:pt x="16185" y="56"/>
                    <a:pt x="16073" y="168"/>
                  </a:cubicBezTo>
                  <a:lnTo>
                    <a:pt x="9602" y="6638"/>
                  </a:lnTo>
                  <a:cubicBezTo>
                    <a:pt x="9489" y="6750"/>
                    <a:pt x="9342" y="6806"/>
                    <a:pt x="9195" y="6806"/>
                  </a:cubicBezTo>
                  <a:cubicBezTo>
                    <a:pt x="9048" y="6806"/>
                    <a:pt x="8902" y="6750"/>
                    <a:pt x="8790" y="6638"/>
                  </a:cubicBezTo>
                  <a:lnTo>
                    <a:pt x="8784" y="6632"/>
                  </a:lnTo>
                  <a:cubicBezTo>
                    <a:pt x="8561" y="6408"/>
                    <a:pt x="8354" y="5968"/>
                    <a:pt x="8324" y="5655"/>
                  </a:cubicBezTo>
                  <a:cubicBezTo>
                    <a:pt x="8324" y="5655"/>
                    <a:pt x="8237" y="4775"/>
                    <a:pt x="7694" y="4231"/>
                  </a:cubicBezTo>
                  <a:cubicBezTo>
                    <a:pt x="7222" y="3753"/>
                    <a:pt x="6600" y="3514"/>
                    <a:pt x="5978" y="3514"/>
                  </a:cubicBezTo>
                  <a:cubicBezTo>
                    <a:pt x="5362" y="3514"/>
                    <a:pt x="4745" y="3748"/>
                    <a:pt x="4274" y="4218"/>
                  </a:cubicBezTo>
                  <a:cubicBezTo>
                    <a:pt x="3329" y="5163"/>
                    <a:pt x="3336" y="6696"/>
                    <a:pt x="4287" y="7635"/>
                  </a:cubicBezTo>
                  <a:cubicBezTo>
                    <a:pt x="4834" y="8181"/>
                    <a:pt x="5710" y="8269"/>
                    <a:pt x="5710" y="8269"/>
                  </a:cubicBezTo>
                  <a:cubicBezTo>
                    <a:pt x="6024" y="8298"/>
                    <a:pt x="6464" y="8505"/>
                    <a:pt x="6687" y="8728"/>
                  </a:cubicBezTo>
                  <a:lnTo>
                    <a:pt x="6694" y="8735"/>
                  </a:lnTo>
                  <a:cubicBezTo>
                    <a:pt x="6917" y="8958"/>
                    <a:pt x="6917" y="9320"/>
                    <a:pt x="6694" y="9547"/>
                  </a:cubicBezTo>
                  <a:lnTo>
                    <a:pt x="223" y="16017"/>
                  </a:lnTo>
                  <a:cubicBezTo>
                    <a:pt x="0" y="16241"/>
                    <a:pt x="0" y="16603"/>
                    <a:pt x="223" y="16829"/>
                  </a:cubicBezTo>
                  <a:lnTo>
                    <a:pt x="6694" y="23300"/>
                  </a:lnTo>
                  <a:cubicBezTo>
                    <a:pt x="6805" y="23412"/>
                    <a:pt x="6952" y="23467"/>
                    <a:pt x="7099" y="23467"/>
                  </a:cubicBezTo>
                  <a:cubicBezTo>
                    <a:pt x="7245" y="23467"/>
                    <a:pt x="7393" y="23412"/>
                    <a:pt x="7506" y="23300"/>
                  </a:cubicBezTo>
                  <a:lnTo>
                    <a:pt x="7577" y="23229"/>
                  </a:lnTo>
                  <a:cubicBezTo>
                    <a:pt x="7800" y="23006"/>
                    <a:pt x="8007" y="22566"/>
                    <a:pt x="8040" y="22248"/>
                  </a:cubicBezTo>
                  <a:cubicBezTo>
                    <a:pt x="8040" y="22248"/>
                    <a:pt x="8124" y="21372"/>
                    <a:pt x="8667" y="20825"/>
                  </a:cubicBezTo>
                  <a:cubicBezTo>
                    <a:pt x="9138" y="20347"/>
                    <a:pt x="9760" y="20108"/>
                    <a:pt x="10383" y="20108"/>
                  </a:cubicBezTo>
                  <a:cubicBezTo>
                    <a:pt x="11000" y="20108"/>
                    <a:pt x="11617" y="20343"/>
                    <a:pt x="12087" y="20815"/>
                  </a:cubicBezTo>
                  <a:cubicBezTo>
                    <a:pt x="13032" y="21760"/>
                    <a:pt x="13025" y="23293"/>
                    <a:pt x="12074" y="24232"/>
                  </a:cubicBezTo>
                  <a:cubicBezTo>
                    <a:pt x="11531" y="24775"/>
                    <a:pt x="10651" y="24863"/>
                    <a:pt x="10651" y="24863"/>
                  </a:cubicBezTo>
                  <a:cubicBezTo>
                    <a:pt x="10337" y="24892"/>
                    <a:pt x="9897" y="25099"/>
                    <a:pt x="9674" y="25322"/>
                  </a:cubicBezTo>
                  <a:lnTo>
                    <a:pt x="9602" y="25393"/>
                  </a:lnTo>
                  <a:cubicBezTo>
                    <a:pt x="9376" y="25620"/>
                    <a:pt x="9376" y="25982"/>
                    <a:pt x="9602" y="26205"/>
                  </a:cubicBezTo>
                  <a:lnTo>
                    <a:pt x="16073" y="32676"/>
                  </a:lnTo>
                  <a:cubicBezTo>
                    <a:pt x="16185" y="32787"/>
                    <a:pt x="16331" y="32843"/>
                    <a:pt x="16478" y="32843"/>
                  </a:cubicBezTo>
                  <a:cubicBezTo>
                    <a:pt x="16625" y="32843"/>
                    <a:pt x="16772" y="32787"/>
                    <a:pt x="16885" y="32676"/>
                  </a:cubicBezTo>
                  <a:lnTo>
                    <a:pt x="23356" y="26205"/>
                  </a:lnTo>
                  <a:cubicBezTo>
                    <a:pt x="23579" y="25982"/>
                    <a:pt x="23579" y="25620"/>
                    <a:pt x="23356" y="25393"/>
                  </a:cubicBezTo>
                  <a:lnTo>
                    <a:pt x="23288" y="25325"/>
                  </a:lnTo>
                  <a:cubicBezTo>
                    <a:pt x="23061" y="25102"/>
                    <a:pt x="22621" y="24895"/>
                    <a:pt x="22307" y="24866"/>
                  </a:cubicBezTo>
                  <a:cubicBezTo>
                    <a:pt x="22307" y="24866"/>
                    <a:pt x="21431" y="24778"/>
                    <a:pt x="20884" y="24235"/>
                  </a:cubicBezTo>
                  <a:cubicBezTo>
                    <a:pt x="19942" y="23293"/>
                    <a:pt x="19942" y="21770"/>
                    <a:pt x="20884" y="20828"/>
                  </a:cubicBezTo>
                  <a:cubicBezTo>
                    <a:pt x="21354" y="20359"/>
                    <a:pt x="21971" y="20125"/>
                    <a:pt x="22587" y="20125"/>
                  </a:cubicBezTo>
                  <a:cubicBezTo>
                    <a:pt x="23203" y="20125"/>
                    <a:pt x="23820" y="20359"/>
                    <a:pt x="24291" y="20828"/>
                  </a:cubicBezTo>
                  <a:cubicBezTo>
                    <a:pt x="24834" y="21372"/>
                    <a:pt x="24918" y="22252"/>
                    <a:pt x="24918" y="22252"/>
                  </a:cubicBezTo>
                  <a:cubicBezTo>
                    <a:pt x="24951" y="22566"/>
                    <a:pt x="25158" y="23006"/>
                    <a:pt x="25381" y="23229"/>
                  </a:cubicBezTo>
                  <a:lnTo>
                    <a:pt x="25452" y="23300"/>
                  </a:lnTo>
                  <a:cubicBezTo>
                    <a:pt x="25564" y="23412"/>
                    <a:pt x="25710" y="23467"/>
                    <a:pt x="25857" y="23467"/>
                  </a:cubicBezTo>
                  <a:cubicBezTo>
                    <a:pt x="26004" y="23467"/>
                    <a:pt x="26151" y="23412"/>
                    <a:pt x="26264" y="23300"/>
                  </a:cubicBezTo>
                  <a:lnTo>
                    <a:pt x="32735" y="16829"/>
                  </a:lnTo>
                  <a:cubicBezTo>
                    <a:pt x="32958" y="16603"/>
                    <a:pt x="32958" y="16241"/>
                    <a:pt x="32735" y="16017"/>
                  </a:cubicBezTo>
                  <a:lnTo>
                    <a:pt x="26264" y="9547"/>
                  </a:lnTo>
                  <a:cubicBezTo>
                    <a:pt x="26041" y="9320"/>
                    <a:pt x="26041" y="8958"/>
                    <a:pt x="26264" y="8735"/>
                  </a:cubicBezTo>
                  <a:lnTo>
                    <a:pt x="26377" y="8618"/>
                  </a:lnTo>
                  <a:cubicBezTo>
                    <a:pt x="26600" y="8395"/>
                    <a:pt x="27044" y="8188"/>
                    <a:pt x="27358" y="8156"/>
                  </a:cubicBezTo>
                  <a:cubicBezTo>
                    <a:pt x="27358" y="8156"/>
                    <a:pt x="28234" y="8071"/>
                    <a:pt x="28781" y="7528"/>
                  </a:cubicBezTo>
                  <a:cubicBezTo>
                    <a:pt x="29732" y="6590"/>
                    <a:pt x="29739" y="5056"/>
                    <a:pt x="28791" y="4108"/>
                  </a:cubicBezTo>
                  <a:cubicBezTo>
                    <a:pt x="28321" y="3638"/>
                    <a:pt x="27705" y="3404"/>
                    <a:pt x="27090" y="3404"/>
                  </a:cubicBezTo>
                  <a:cubicBezTo>
                    <a:pt x="26468" y="3404"/>
                    <a:pt x="25846" y="3643"/>
                    <a:pt x="25374" y="4121"/>
                  </a:cubicBezTo>
                  <a:cubicBezTo>
                    <a:pt x="24831" y="4665"/>
                    <a:pt x="24743" y="5545"/>
                    <a:pt x="24743" y="5545"/>
                  </a:cubicBezTo>
                  <a:cubicBezTo>
                    <a:pt x="24714" y="5858"/>
                    <a:pt x="24507" y="6298"/>
                    <a:pt x="24284" y="6522"/>
                  </a:cubicBezTo>
                  <a:lnTo>
                    <a:pt x="24168" y="6638"/>
                  </a:lnTo>
                  <a:cubicBezTo>
                    <a:pt x="24056" y="6750"/>
                    <a:pt x="23909" y="6806"/>
                    <a:pt x="23762" y="6806"/>
                  </a:cubicBezTo>
                  <a:cubicBezTo>
                    <a:pt x="23614" y="6806"/>
                    <a:pt x="23467" y="6750"/>
                    <a:pt x="23356" y="6638"/>
                  </a:cubicBezTo>
                  <a:lnTo>
                    <a:pt x="16885" y="168"/>
                  </a:lnTo>
                  <a:cubicBezTo>
                    <a:pt x="16773" y="56"/>
                    <a:pt x="16626" y="0"/>
                    <a:pt x="16479" y="0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C8C9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endParaRPr lang="ru-RU" sz="1400" dirty="0">
                <a:solidFill>
                  <a:srgbClr val="003F7F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5692248" y="3345095"/>
            <a:ext cx="2436225" cy="1568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bg-BG" b="1" dirty="0" smtClean="0">
              <a:solidFill>
                <a:srgbClr val="003F7F"/>
              </a:solidFill>
            </a:endParaRPr>
          </a:p>
          <a:p>
            <a:pPr lvl="0" algn="ctr"/>
            <a:r>
              <a:rPr lang="bg-BG" b="1" dirty="0" smtClean="0">
                <a:solidFill>
                  <a:srgbClr val="003F7F"/>
                </a:solidFill>
              </a:rPr>
              <a:t>КАК?</a:t>
            </a:r>
          </a:p>
          <a:p>
            <a:pPr lvl="0" algn="ctr"/>
            <a:endParaRPr lang="bg-BG" sz="800" b="1" dirty="0">
              <a:solidFill>
                <a:srgbClr val="003F7F"/>
              </a:solidFill>
            </a:endParaRPr>
          </a:p>
          <a:p>
            <a:pPr lvl="0" algn="ctr"/>
            <a:r>
              <a:rPr lang="en-US" sz="1200" b="1" dirty="0">
                <a:solidFill>
                  <a:srgbClr val="003F7F"/>
                </a:solidFill>
              </a:rPr>
              <a:t>T-MARKET COUPLING FRAMEWORK;</a:t>
            </a:r>
            <a:endParaRPr lang="bg-BG" sz="1200" b="1" dirty="0">
              <a:solidFill>
                <a:srgbClr val="003F7F"/>
              </a:solidFill>
            </a:endParaRPr>
          </a:p>
          <a:p>
            <a:pPr lvl="0" algn="ctr"/>
            <a:r>
              <a:rPr lang="en-US" sz="1200" b="1" dirty="0">
                <a:solidFill>
                  <a:srgbClr val="003F7F"/>
                </a:solidFill>
              </a:rPr>
              <a:t> T-SENTINEL TOOLSET; </a:t>
            </a:r>
            <a:endParaRPr lang="bg-BG" sz="1200" b="1" dirty="0">
              <a:solidFill>
                <a:srgbClr val="003F7F"/>
              </a:solidFill>
            </a:endParaRPr>
          </a:p>
          <a:p>
            <a:pPr lvl="0" algn="ctr"/>
            <a:r>
              <a:rPr lang="en-US" sz="1200" b="1" dirty="0">
                <a:solidFill>
                  <a:srgbClr val="003F7F"/>
                </a:solidFill>
              </a:rPr>
              <a:t>T-RES CONTROL CENTER; </a:t>
            </a:r>
            <a:endParaRPr lang="bg-BG" sz="1200" b="1" dirty="0">
              <a:solidFill>
                <a:srgbClr val="003F7F"/>
              </a:solidFill>
            </a:endParaRPr>
          </a:p>
          <a:p>
            <a:pPr lvl="0" algn="ctr"/>
            <a:r>
              <a:rPr lang="en-US" sz="1200" b="1" dirty="0">
                <a:solidFill>
                  <a:srgbClr val="003F7F"/>
                </a:solidFill>
              </a:rPr>
              <a:t>T-COORDINATION PLATFORM</a:t>
            </a:r>
          </a:p>
          <a:p>
            <a:pPr algn="ctr"/>
            <a:endParaRPr lang="en-US" dirty="0">
              <a:solidFill>
                <a:srgbClr val="003F7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47197" y="3256275"/>
            <a:ext cx="2456376" cy="27069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b="1" dirty="0">
                <a:solidFill>
                  <a:srgbClr val="003F7F"/>
                </a:solidFill>
              </a:rPr>
              <a:t> </a:t>
            </a:r>
            <a:r>
              <a:rPr lang="ru-RU" b="1" dirty="0" smtClean="0">
                <a:solidFill>
                  <a:srgbClr val="003F7F"/>
                </a:solidFill>
              </a:rPr>
              <a:t>              ЗАЩО?</a:t>
            </a:r>
            <a:endParaRPr lang="en-US" b="1" dirty="0" smtClean="0">
              <a:solidFill>
                <a:srgbClr val="003F7F"/>
              </a:solidFill>
            </a:endParaRPr>
          </a:p>
          <a:p>
            <a:pPr lvl="0" algn="just"/>
            <a:endParaRPr lang="en-US" b="1" dirty="0">
              <a:solidFill>
                <a:srgbClr val="003F7F"/>
              </a:solidFill>
            </a:endParaRPr>
          </a:p>
          <a:p>
            <a:pPr lvl="0" algn="just"/>
            <a:endParaRPr lang="en-US" b="1" dirty="0" smtClean="0">
              <a:solidFill>
                <a:srgbClr val="003F7F"/>
              </a:solidFill>
            </a:endParaRPr>
          </a:p>
          <a:p>
            <a:pPr lvl="0" algn="just"/>
            <a:endParaRPr lang="en-US" b="1" dirty="0">
              <a:solidFill>
                <a:srgbClr val="003F7F"/>
              </a:solidFill>
            </a:endParaRPr>
          </a:p>
          <a:p>
            <a:pPr lvl="0" algn="just"/>
            <a:endParaRPr lang="en-US" b="1" dirty="0" smtClean="0">
              <a:solidFill>
                <a:srgbClr val="003F7F"/>
              </a:solidFill>
            </a:endParaRPr>
          </a:p>
          <a:p>
            <a:pPr lvl="0" algn="just"/>
            <a:r>
              <a:rPr lang="ru-RU" b="1" dirty="0" smtClean="0">
                <a:solidFill>
                  <a:srgbClr val="003F7F"/>
                </a:solidFill>
              </a:rPr>
              <a:t> </a:t>
            </a:r>
            <a:endParaRPr lang="ru-RU" b="1" dirty="0">
              <a:solidFill>
                <a:srgbClr val="003F7F"/>
              </a:solidFill>
            </a:endParaRPr>
          </a:p>
          <a:p>
            <a:pPr lvl="0" algn="just"/>
            <a:endParaRPr lang="ru-RU" b="1" dirty="0">
              <a:solidFill>
                <a:srgbClr val="003F7F"/>
              </a:solidFill>
            </a:endParaRPr>
          </a:p>
          <a:p>
            <a:pPr lvl="0" algn="just"/>
            <a:r>
              <a:rPr lang="ru-RU" sz="1200" dirty="0" smtClean="0">
                <a:solidFill>
                  <a:srgbClr val="003F7F"/>
                </a:solidFill>
              </a:rPr>
              <a:t>.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8995634" y="3777967"/>
            <a:ext cx="2408864" cy="12758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g-BG" b="1" dirty="0" smtClean="0">
                <a:solidFill>
                  <a:srgbClr val="003F7F"/>
                </a:solidFill>
              </a:rPr>
              <a:t>               КОГА?</a:t>
            </a:r>
            <a:endParaRPr lang="en-US" b="1" dirty="0" smtClean="0">
              <a:solidFill>
                <a:srgbClr val="003F7F"/>
              </a:solidFill>
            </a:endParaRPr>
          </a:p>
          <a:p>
            <a:pPr lvl="0"/>
            <a:endParaRPr lang="en-US" b="1" dirty="0">
              <a:solidFill>
                <a:srgbClr val="003F7F"/>
              </a:solidFill>
            </a:endParaRPr>
          </a:p>
          <a:p>
            <a:pPr lvl="0"/>
            <a:endParaRPr lang="en-US" b="1" dirty="0" smtClean="0">
              <a:solidFill>
                <a:srgbClr val="003F7F"/>
              </a:solidFill>
            </a:endParaRPr>
          </a:p>
          <a:p>
            <a:pPr lvl="0"/>
            <a:endParaRPr lang="bg-BG" b="1" dirty="0" smtClean="0">
              <a:solidFill>
                <a:srgbClr val="003F7F"/>
              </a:solidFill>
            </a:endParaRPr>
          </a:p>
          <a:p>
            <a:pPr lvl="0" algn="ctr"/>
            <a:endParaRPr lang="bg-BG" b="1" dirty="0">
              <a:solidFill>
                <a:srgbClr val="003F7F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39199" y="1800982"/>
            <a:ext cx="2777954" cy="2171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rgbClr val="003F7F"/>
                </a:solidFill>
              </a:rPr>
              <a:t>       </a:t>
            </a:r>
            <a:r>
              <a:rPr lang="ru-RU" b="1" dirty="0" smtClean="0">
                <a:solidFill>
                  <a:srgbClr val="003F7F"/>
                </a:solidFill>
              </a:rPr>
              <a:t>КАКВО?</a:t>
            </a:r>
            <a:endParaRPr lang="en-US" b="1" dirty="0" smtClean="0">
              <a:solidFill>
                <a:srgbClr val="003F7F"/>
              </a:solidFill>
            </a:endParaRPr>
          </a:p>
          <a:p>
            <a:pPr lvl="0" algn="ctr"/>
            <a:endParaRPr lang="en-US" sz="1600" b="1" dirty="0">
              <a:solidFill>
                <a:srgbClr val="003F7F"/>
              </a:solidFill>
            </a:endParaRPr>
          </a:p>
          <a:p>
            <a:pPr lvl="0" algn="ctr"/>
            <a:r>
              <a:rPr lang="ru-RU" sz="1600" b="1" dirty="0" smtClean="0">
                <a:solidFill>
                  <a:srgbClr val="003F7F"/>
                </a:solidFill>
              </a:rPr>
              <a:t> </a:t>
            </a:r>
            <a:endParaRPr lang="en-US" sz="1600" b="1" dirty="0" smtClean="0">
              <a:solidFill>
                <a:srgbClr val="003F7F"/>
              </a:solidFill>
            </a:endParaRPr>
          </a:p>
          <a:p>
            <a:pPr lvl="0" algn="ctr"/>
            <a:endParaRPr lang="en-US" sz="1600" b="1" dirty="0">
              <a:solidFill>
                <a:srgbClr val="003F7F"/>
              </a:solidFill>
            </a:endParaRPr>
          </a:p>
          <a:p>
            <a:pPr lvl="0" algn="ctr"/>
            <a:endParaRPr lang="en-US" sz="1600" b="1" dirty="0" smtClean="0">
              <a:solidFill>
                <a:srgbClr val="003F7F"/>
              </a:solidFill>
            </a:endParaRPr>
          </a:p>
          <a:p>
            <a:pPr lvl="0" algn="ctr"/>
            <a:endParaRPr lang="en-US" sz="1600" b="1" dirty="0">
              <a:solidFill>
                <a:srgbClr val="003F7F"/>
              </a:solidFill>
            </a:endParaRPr>
          </a:p>
          <a:p>
            <a:pPr lvl="0" algn="ctr"/>
            <a:endParaRPr lang="en-US" sz="1600" b="1" dirty="0" smtClean="0">
              <a:solidFill>
                <a:srgbClr val="003F7F"/>
              </a:solidFill>
            </a:endParaRPr>
          </a:p>
          <a:p>
            <a:pPr lvl="0" algn="ctr"/>
            <a:endParaRPr lang="ru-RU" sz="1600" b="1" dirty="0" smtClean="0">
              <a:solidFill>
                <a:srgbClr val="003F7F"/>
              </a:solidFill>
            </a:endParaRPr>
          </a:p>
          <a:p>
            <a:pPr lvl="0" algn="ctr"/>
            <a:endParaRPr lang="ru-RU" sz="1600" b="1" dirty="0" smtClean="0">
              <a:solidFill>
                <a:srgbClr val="003F7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241212" y="1164682"/>
            <a:ext cx="2524125" cy="22049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600" b="1" dirty="0" smtClean="0">
                <a:solidFill>
                  <a:srgbClr val="003F7F"/>
                </a:solidFill>
              </a:rPr>
              <a:t>                   </a:t>
            </a:r>
          </a:p>
          <a:p>
            <a:pPr lvl="0" algn="just"/>
            <a:endParaRPr lang="ru-RU" sz="1600" b="1" dirty="0">
              <a:solidFill>
                <a:srgbClr val="003F7F"/>
              </a:solidFill>
            </a:endParaRPr>
          </a:p>
          <a:p>
            <a:pPr lvl="0" algn="just"/>
            <a:r>
              <a:rPr lang="ru-RU" sz="1600" b="1" dirty="0" smtClean="0">
                <a:solidFill>
                  <a:srgbClr val="003F7F"/>
                </a:solidFill>
              </a:rPr>
              <a:t>                        КОЙ?</a:t>
            </a:r>
            <a:endParaRPr lang="en-US" sz="1600" b="1" dirty="0" smtClean="0">
              <a:solidFill>
                <a:srgbClr val="003F7F"/>
              </a:solidFill>
            </a:endParaRPr>
          </a:p>
          <a:p>
            <a:pPr lvl="0" algn="just"/>
            <a:endParaRPr lang="en-US" sz="1600" b="1" dirty="0">
              <a:solidFill>
                <a:srgbClr val="003F7F"/>
              </a:solidFill>
            </a:endParaRPr>
          </a:p>
          <a:p>
            <a:pPr lvl="0" algn="just"/>
            <a:endParaRPr lang="en-US" sz="1600" b="1" dirty="0" smtClean="0">
              <a:solidFill>
                <a:srgbClr val="003F7F"/>
              </a:solidFill>
            </a:endParaRPr>
          </a:p>
          <a:p>
            <a:pPr lvl="0" algn="just"/>
            <a:endParaRPr lang="en-US" sz="1600" b="1" dirty="0">
              <a:solidFill>
                <a:srgbClr val="003F7F"/>
              </a:solidFill>
            </a:endParaRPr>
          </a:p>
          <a:p>
            <a:pPr lvl="0" algn="just"/>
            <a:endParaRPr lang="en-US" sz="1600" b="1" dirty="0" smtClean="0">
              <a:solidFill>
                <a:srgbClr val="003F7F"/>
              </a:solidFill>
            </a:endParaRPr>
          </a:p>
          <a:p>
            <a:pPr lvl="0" algn="just"/>
            <a:r>
              <a:rPr lang="ru-RU" sz="1600" b="1" dirty="0" smtClean="0">
                <a:solidFill>
                  <a:srgbClr val="003F7F"/>
                </a:solidFill>
              </a:rPr>
              <a:t>                                       </a:t>
            </a:r>
          </a:p>
          <a:p>
            <a:pPr lvl="0" algn="just"/>
            <a:endParaRPr lang="ru-RU" sz="1200" dirty="0">
              <a:solidFill>
                <a:srgbClr val="003F7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95725" y="1231514"/>
            <a:ext cx="2762250" cy="2546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600" b="1" dirty="0" smtClean="0">
                <a:solidFill>
                  <a:srgbClr val="003F7F"/>
                </a:solidFill>
              </a:rPr>
              <a:t>                     </a:t>
            </a:r>
            <a:endParaRPr lang="en-US" sz="1600" b="1" dirty="0" smtClean="0">
              <a:solidFill>
                <a:srgbClr val="003F7F"/>
              </a:solidFill>
            </a:endParaRPr>
          </a:p>
          <a:p>
            <a:pPr lvl="0" algn="just"/>
            <a:r>
              <a:rPr lang="en-US" sz="1600" b="1" dirty="0">
                <a:solidFill>
                  <a:srgbClr val="003F7F"/>
                </a:solidFill>
              </a:rPr>
              <a:t> </a:t>
            </a:r>
            <a:r>
              <a:rPr lang="en-US" sz="1600" b="1" dirty="0" smtClean="0">
                <a:solidFill>
                  <a:srgbClr val="003F7F"/>
                </a:solidFill>
              </a:rPr>
              <a:t>                     </a:t>
            </a:r>
            <a:r>
              <a:rPr lang="ru-RU" b="1" dirty="0" smtClean="0">
                <a:solidFill>
                  <a:srgbClr val="003F7F"/>
                </a:solidFill>
              </a:rPr>
              <a:t>КЪДЕ?</a:t>
            </a:r>
            <a:endParaRPr lang="en-US" b="1" dirty="0" smtClean="0">
              <a:solidFill>
                <a:srgbClr val="003F7F"/>
              </a:solidFill>
            </a:endParaRPr>
          </a:p>
          <a:p>
            <a:pPr lvl="0" algn="just"/>
            <a:endParaRPr lang="en-US" b="1" dirty="0" smtClean="0">
              <a:solidFill>
                <a:srgbClr val="003F7F"/>
              </a:solidFill>
            </a:endParaRPr>
          </a:p>
          <a:p>
            <a:pPr lvl="0" algn="just"/>
            <a:endParaRPr lang="en-US" b="1" dirty="0">
              <a:solidFill>
                <a:srgbClr val="003F7F"/>
              </a:solidFill>
            </a:endParaRPr>
          </a:p>
          <a:p>
            <a:pPr lvl="0" algn="just"/>
            <a:endParaRPr lang="en-US" b="1" dirty="0" smtClean="0">
              <a:solidFill>
                <a:srgbClr val="003F7F"/>
              </a:solidFill>
            </a:endParaRPr>
          </a:p>
          <a:p>
            <a:pPr lvl="0" algn="just"/>
            <a:endParaRPr lang="ru-RU" b="1" dirty="0" smtClean="0">
              <a:solidFill>
                <a:srgbClr val="003F7F"/>
              </a:solidFill>
            </a:endParaRPr>
          </a:p>
          <a:p>
            <a:pPr lvl="0" algn="just"/>
            <a:endParaRPr lang="ru-RU" sz="1600" b="1" dirty="0">
              <a:solidFill>
                <a:srgbClr val="003F7F"/>
              </a:solidFill>
            </a:endParaRPr>
          </a:p>
          <a:p>
            <a:pPr lvl="0" algn="ctr"/>
            <a:endParaRPr lang="en-US" sz="1200" b="1" dirty="0">
              <a:solidFill>
                <a:srgbClr val="003F7F"/>
              </a:solidFill>
            </a:endParaRPr>
          </a:p>
        </p:txBody>
      </p:sp>
      <p:sp>
        <p:nvSpPr>
          <p:cNvPr id="23" name="Isosceles Triangle 22"/>
          <p:cNvSpPr/>
          <p:nvPr/>
        </p:nvSpPr>
        <p:spPr>
          <a:xfrm rot="10800000">
            <a:off x="1378389" y="1807606"/>
            <a:ext cx="291318" cy="201060"/>
          </a:xfrm>
          <a:prstGeom prst="triangle">
            <a:avLst/>
          </a:prstGeom>
          <a:solidFill>
            <a:srgbClr val="003F7F"/>
          </a:solidFill>
          <a:ln>
            <a:solidFill>
              <a:srgbClr val="003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Isosceles Triangle 23"/>
          <p:cNvSpPr/>
          <p:nvPr/>
        </p:nvSpPr>
        <p:spPr>
          <a:xfrm rot="10800000">
            <a:off x="6334080" y="3503056"/>
            <a:ext cx="291318" cy="201060"/>
          </a:xfrm>
          <a:prstGeom prst="triangle">
            <a:avLst/>
          </a:prstGeom>
          <a:solidFill>
            <a:srgbClr val="003F7F"/>
          </a:solidFill>
          <a:ln>
            <a:solidFill>
              <a:srgbClr val="003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Isosceles Triangle 24"/>
          <p:cNvSpPr/>
          <p:nvPr/>
        </p:nvSpPr>
        <p:spPr>
          <a:xfrm>
            <a:off x="4688699" y="1737947"/>
            <a:ext cx="256270" cy="193608"/>
          </a:xfrm>
          <a:prstGeom prst="triangle">
            <a:avLst/>
          </a:prstGeom>
          <a:solidFill>
            <a:srgbClr val="2576BD"/>
          </a:solidFill>
          <a:ln>
            <a:solidFill>
              <a:srgbClr val="2576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Isosceles Triangle 25"/>
          <p:cNvSpPr/>
          <p:nvPr/>
        </p:nvSpPr>
        <p:spPr>
          <a:xfrm>
            <a:off x="9556803" y="3596988"/>
            <a:ext cx="256270" cy="193608"/>
          </a:xfrm>
          <a:prstGeom prst="triangle">
            <a:avLst/>
          </a:prstGeom>
          <a:solidFill>
            <a:srgbClr val="2576BD"/>
          </a:solidFill>
          <a:ln>
            <a:solidFill>
              <a:srgbClr val="2576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Isosceles Triangle 26"/>
          <p:cNvSpPr/>
          <p:nvPr/>
        </p:nvSpPr>
        <p:spPr>
          <a:xfrm rot="10800000">
            <a:off x="8128473" y="1714528"/>
            <a:ext cx="256270" cy="193608"/>
          </a:xfrm>
          <a:prstGeom prst="triangle">
            <a:avLst/>
          </a:prstGeom>
          <a:solidFill>
            <a:srgbClr val="C8C92D"/>
          </a:solidFill>
          <a:ln>
            <a:solidFill>
              <a:srgbClr val="C8C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/>
          <p:cNvSpPr/>
          <p:nvPr/>
        </p:nvSpPr>
        <p:spPr>
          <a:xfrm rot="10800000">
            <a:off x="3134767" y="3631263"/>
            <a:ext cx="256270" cy="193608"/>
          </a:xfrm>
          <a:prstGeom prst="triangle">
            <a:avLst/>
          </a:prstGeom>
          <a:solidFill>
            <a:srgbClr val="C8C92D"/>
          </a:solidFill>
          <a:ln>
            <a:solidFill>
              <a:srgbClr val="C8C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4173" y="3369651"/>
            <a:ext cx="1047140" cy="52163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0652" y="1904033"/>
            <a:ext cx="2012981" cy="2036086"/>
          </a:xfrm>
          <a:prstGeom prst="rect">
            <a:avLst/>
          </a:prstGeom>
        </p:spPr>
      </p:pic>
      <p:pic>
        <p:nvPicPr>
          <p:cNvPr id="1027" name="Picture 10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661" y="2500114"/>
            <a:ext cx="749873" cy="755970"/>
          </a:xfrm>
          <a:prstGeom prst="rect">
            <a:avLst/>
          </a:prstGeom>
        </p:spPr>
      </p:pic>
      <p:pic>
        <p:nvPicPr>
          <p:cNvPr id="1030" name="Content Placeholder 1029"/>
          <p:cNvPicPr>
            <a:picLocks noGrp="1" noChangeAspect="1"/>
          </p:cNvPicPr>
          <p:nvPr>
            <p:ph sz="quarter" idx="13"/>
          </p:nvPr>
        </p:nvPicPr>
        <p:blipFill>
          <a:blip r:embed="rId8"/>
          <a:stretch>
            <a:fillRect/>
          </a:stretch>
        </p:blipFill>
        <p:spPr>
          <a:xfrm>
            <a:off x="1402583" y="2521040"/>
            <a:ext cx="749873" cy="749873"/>
          </a:xfrm>
          <a:prstGeom prst="rect">
            <a:avLst/>
          </a:prstGeom>
        </p:spPr>
      </p:pic>
      <p:pic>
        <p:nvPicPr>
          <p:cNvPr id="1031" name="Picture 10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7474" y="2511781"/>
            <a:ext cx="749873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7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5"/>
          <p:cNvSpPr txBox="1">
            <a:spLocks/>
          </p:cNvSpPr>
          <p:nvPr/>
        </p:nvSpPr>
        <p:spPr>
          <a:xfrm>
            <a:off x="915420" y="372575"/>
            <a:ext cx="9477374" cy="637813"/>
          </a:xfrm>
          <a:prstGeom prst="rect">
            <a:avLst/>
          </a:prstGeom>
        </p:spPr>
        <p:txBody>
          <a:bodyPr vert="horz" lIns="46800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baseline="0">
                <a:solidFill>
                  <a:srgbClr val="003F7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T-COORDINATION PLATFORM  – </a:t>
            </a:r>
            <a:r>
              <a:rPr lang="bg-BG" dirty="0" smtClean="0"/>
              <a:t>5</a:t>
            </a:r>
            <a:r>
              <a:rPr lang="bg-BG" dirty="0"/>
              <a:t/>
            </a:r>
            <a:br>
              <a:rPr lang="bg-BG" dirty="0"/>
            </a:br>
            <a:endParaRPr lang="bg-BG" sz="25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6F4EC-61F7-479D-8B35-2FA7AAA6EEF1}"/>
              </a:ext>
            </a:extLst>
          </p:cNvPr>
          <p:cNvSpPr/>
          <p:nvPr/>
        </p:nvSpPr>
        <p:spPr>
          <a:xfrm>
            <a:off x="742220" y="2497251"/>
            <a:ext cx="2621192" cy="2963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Изчисление на разходите за ре- диспечиране и разпределение между ОПС</a:t>
            </a:r>
            <a:endParaRPr lang="en-US" dirty="0"/>
          </a:p>
        </p:txBody>
      </p:sp>
      <p:pic>
        <p:nvPicPr>
          <p:cNvPr id="13" name="Image 25">
            <a:extLst>
              <a:ext uri="{FF2B5EF4-FFF2-40B4-BE49-F238E27FC236}">
                <a16:creationId xmlns:a16="http://schemas.microsoft.com/office/drawing/2014/main" id="{D9F097BB-1B43-4BE8-8049-A243EEF70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598" y="1389776"/>
            <a:ext cx="2974436" cy="895885"/>
          </a:xfrm>
          <a:prstGeom prst="rect">
            <a:avLst/>
          </a:prstGeom>
        </p:spPr>
      </p:pic>
      <p:sp>
        <p:nvSpPr>
          <p:cNvPr id="14" name="TextBox 7">
            <a:extLst>
              <a:ext uri="{FF2B5EF4-FFF2-40B4-BE49-F238E27FC236}">
                <a16:creationId xmlns:a16="http://schemas.microsoft.com/office/drawing/2014/main" id="{CDF47A20-DD1D-4C64-AB18-490AE253E791}"/>
              </a:ext>
            </a:extLst>
          </p:cNvPr>
          <p:cNvSpPr txBox="1"/>
          <p:nvPr/>
        </p:nvSpPr>
        <p:spPr>
          <a:xfrm>
            <a:off x="3782803" y="1389776"/>
            <a:ext cx="1819937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 smtClean="0"/>
              <a:t>Файлове с информация</a:t>
            </a:r>
            <a:endParaRPr lang="en-US" sz="2000" b="1" dirty="0"/>
          </a:p>
          <a:p>
            <a:pPr algn="ctr"/>
            <a:endParaRPr lang="en-US" sz="1600" dirty="0"/>
          </a:p>
          <a:p>
            <a:pPr algn="ctr"/>
            <a:endParaRPr lang="en-US" sz="1050" dirty="0"/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00E7A1ED-CE83-4C33-ABAC-01233115465D}"/>
              </a:ext>
            </a:extLst>
          </p:cNvPr>
          <p:cNvSpPr txBox="1">
            <a:spLocks/>
          </p:cNvSpPr>
          <p:nvPr/>
        </p:nvSpPr>
        <p:spPr>
          <a:xfrm>
            <a:off x="4244755" y="2825493"/>
            <a:ext cx="4715693" cy="430928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99770" indent="-5715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68350" indent="-4572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45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025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71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C8C92D"/>
                </a:solidFill>
              </a:rPr>
              <a:t>(T-SENTINEL + LET’S </a:t>
            </a:r>
            <a:r>
              <a:rPr lang="en-US" sz="2400" b="1" dirty="0" smtClean="0">
                <a:solidFill>
                  <a:srgbClr val="C8C92D"/>
                </a:solidFill>
              </a:rPr>
              <a:t>COORDINATE)</a:t>
            </a:r>
            <a:endParaRPr lang="en-US" sz="2400" b="1" dirty="0">
              <a:solidFill>
                <a:srgbClr val="C8C92D"/>
              </a:solidFill>
            </a:endParaRPr>
          </a:p>
        </p:txBody>
      </p:sp>
      <p:sp>
        <p:nvSpPr>
          <p:cNvPr id="16" name="Phylactère : pensées 19">
            <a:extLst>
              <a:ext uri="{FF2B5EF4-FFF2-40B4-BE49-F238E27FC236}">
                <a16:creationId xmlns:a16="http://schemas.microsoft.com/office/drawing/2014/main" id="{5479F53C-8FE5-41B8-BCD3-337D5A822CBA}"/>
              </a:ext>
            </a:extLst>
          </p:cNvPr>
          <p:cNvSpPr/>
          <p:nvPr/>
        </p:nvSpPr>
        <p:spPr>
          <a:xfrm>
            <a:off x="5845509" y="1289951"/>
            <a:ext cx="1514187" cy="1095534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5FA2AB75-C7B8-402A-BDB3-BB4FA437CA8C}"/>
              </a:ext>
            </a:extLst>
          </p:cNvPr>
          <p:cNvSpPr txBox="1"/>
          <p:nvPr/>
        </p:nvSpPr>
        <p:spPr>
          <a:xfrm>
            <a:off x="7715949" y="1276551"/>
            <a:ext cx="18199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Сваляне на файлове като събитие</a:t>
            </a:r>
            <a:endParaRPr lang="en-US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E03F59-B515-4AA7-BBF8-0EABE2CC2D46}"/>
              </a:ext>
            </a:extLst>
          </p:cNvPr>
          <p:cNvSpPr/>
          <p:nvPr/>
        </p:nvSpPr>
        <p:spPr>
          <a:xfrm>
            <a:off x="9273200" y="1998618"/>
            <a:ext cx="2404994" cy="157209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Съобщения за резултатите се генерират в </a:t>
            </a:r>
          </a:p>
        </p:txBody>
      </p:sp>
      <p:pic>
        <p:nvPicPr>
          <p:cNvPr id="20" name="Image 9" descr="Une image contenant texte, jauge&#10;&#10;Description générée automatiquement">
            <a:extLst>
              <a:ext uri="{FF2B5EF4-FFF2-40B4-BE49-F238E27FC236}">
                <a16:creationId xmlns:a16="http://schemas.microsoft.com/office/drawing/2014/main" id="{D6EF9ED7-4676-4107-93CA-7B666481F1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386" y="3711461"/>
            <a:ext cx="1718621" cy="377770"/>
          </a:xfrm>
          <a:prstGeom prst="rect">
            <a:avLst/>
          </a:prstGeom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9FA31F08-5437-4C1B-AD00-623B825490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696" y="4632081"/>
            <a:ext cx="1184093" cy="857776"/>
          </a:xfrm>
          <a:prstGeom prst="rect">
            <a:avLst/>
          </a:prstGeom>
        </p:spPr>
      </p:pic>
      <p:pic>
        <p:nvPicPr>
          <p:cNvPr id="22" name="Picture 17">
            <a:extLst>
              <a:ext uri="{FF2B5EF4-FFF2-40B4-BE49-F238E27FC236}">
                <a16:creationId xmlns:a16="http://schemas.microsoft.com/office/drawing/2014/main" id="{2E64D268-619E-4243-AC68-E507C5600A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394807" y="5111648"/>
            <a:ext cx="1139661" cy="1116738"/>
          </a:xfrm>
          <a:prstGeom prst="rect">
            <a:avLst/>
          </a:prstGeom>
        </p:spPr>
      </p:pic>
      <p:sp>
        <p:nvSpPr>
          <p:cNvPr id="23" name="Right Arrow 22"/>
          <p:cNvSpPr/>
          <p:nvPr/>
        </p:nvSpPr>
        <p:spPr>
          <a:xfrm rot="10268887">
            <a:off x="8633054" y="4398722"/>
            <a:ext cx="925147" cy="3274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24" name="Right Arrow 23"/>
          <p:cNvSpPr/>
          <p:nvPr/>
        </p:nvSpPr>
        <p:spPr>
          <a:xfrm rot="3421515">
            <a:off x="10743534" y="4447980"/>
            <a:ext cx="719754" cy="3682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25" name="TextBox 11">
            <a:extLst>
              <a:ext uri="{FF2B5EF4-FFF2-40B4-BE49-F238E27FC236}">
                <a16:creationId xmlns:a16="http://schemas.microsoft.com/office/drawing/2014/main" id="{5FA2AB75-C7B8-402A-BDB3-BB4FA437CA8C}"/>
              </a:ext>
            </a:extLst>
          </p:cNvPr>
          <p:cNvSpPr txBox="1"/>
          <p:nvPr/>
        </p:nvSpPr>
        <p:spPr>
          <a:xfrm>
            <a:off x="8543789" y="4954062"/>
            <a:ext cx="2037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Изпращане на съобщенията до всички ОПС и </a:t>
            </a:r>
            <a:r>
              <a:rPr lang="en-US" b="1" dirty="0" smtClean="0"/>
              <a:t>RSC</a:t>
            </a:r>
            <a:endParaRPr lang="en-US" b="1" dirty="0"/>
          </a:p>
        </p:txBody>
      </p:sp>
      <p:sp>
        <p:nvSpPr>
          <p:cNvPr id="26" name="TextBox 11">
            <a:extLst>
              <a:ext uri="{FF2B5EF4-FFF2-40B4-BE49-F238E27FC236}">
                <a16:creationId xmlns:a16="http://schemas.microsoft.com/office/drawing/2014/main" id="{5FA2AB75-C7B8-402A-BDB3-BB4FA437CA8C}"/>
              </a:ext>
            </a:extLst>
          </p:cNvPr>
          <p:cNvSpPr txBox="1"/>
          <p:nvPr/>
        </p:nvSpPr>
        <p:spPr>
          <a:xfrm>
            <a:off x="7360895" y="5590104"/>
            <a:ext cx="1010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ОПС</a:t>
            </a:r>
            <a:endParaRPr lang="en-US" b="1" dirty="0"/>
          </a:p>
        </p:txBody>
      </p:sp>
      <p:sp>
        <p:nvSpPr>
          <p:cNvPr id="27" name="TextBox 11">
            <a:extLst>
              <a:ext uri="{FF2B5EF4-FFF2-40B4-BE49-F238E27FC236}">
                <a16:creationId xmlns:a16="http://schemas.microsoft.com/office/drawing/2014/main" id="{5FA2AB75-C7B8-402A-BDB3-BB4FA437CA8C}"/>
              </a:ext>
            </a:extLst>
          </p:cNvPr>
          <p:cNvSpPr txBox="1"/>
          <p:nvPr/>
        </p:nvSpPr>
        <p:spPr>
          <a:xfrm>
            <a:off x="10753096" y="6305848"/>
            <a:ext cx="1010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RSC</a:t>
            </a:r>
            <a:endParaRPr lang="en-US" b="1" dirty="0"/>
          </a:p>
        </p:txBody>
      </p:sp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5C9C8FEE-F5D2-49F1-BF7F-37841A103F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0" b="58932"/>
          <a:stretch/>
        </p:blipFill>
        <p:spPr>
          <a:xfrm>
            <a:off x="9039225" y="68536"/>
            <a:ext cx="2707138" cy="132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7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>Допълнителни </a:t>
            </a:r>
            <a:r>
              <a:rPr lang="en-US" dirty="0"/>
              <a:t>T-</a:t>
            </a:r>
            <a:r>
              <a:rPr lang="bg-BG" dirty="0"/>
              <a:t>модули </a:t>
            </a:r>
            <a:br>
              <a:rPr lang="bg-BG" dirty="0"/>
            </a:b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AE3D-F830-42D2-B571-CADDB2F13764}" type="datetime3">
              <a:rPr lang="es-ES" smtClean="0"/>
              <a:t>22.12.21</a:t>
            </a:fld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452E-9901-467E-9A5A-C971F043CECF}" type="slidenum">
              <a:rPr lang="es-ES" smtClean="0"/>
              <a:t>31</a:t>
            </a:fld>
            <a:endParaRPr lang="es-E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0" y="4597355"/>
            <a:ext cx="12192000" cy="50387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rame 5"/>
          <p:cNvSpPr/>
          <p:nvPr/>
        </p:nvSpPr>
        <p:spPr>
          <a:xfrm>
            <a:off x="1038224" y="1378039"/>
            <a:ext cx="3473601" cy="1857529"/>
          </a:xfrm>
          <a:prstGeom prst="frame">
            <a:avLst>
              <a:gd name="adj1" fmla="val 2385"/>
            </a:avLst>
          </a:prstGeom>
          <a:solidFill>
            <a:srgbClr val="C8C9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endParaRPr lang="bg-BG" sz="2000" dirty="0" smtClean="0">
              <a:solidFill>
                <a:srgbClr val="2576BD"/>
              </a:solidFill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bg-BG" sz="2000" dirty="0" smtClean="0">
                <a:solidFill>
                  <a:srgbClr val="2576BD"/>
                </a:solidFill>
              </a:rPr>
              <a:t>Модул </a:t>
            </a:r>
            <a:r>
              <a:rPr lang="bg-BG" sz="2000" dirty="0">
                <a:solidFill>
                  <a:srgbClr val="2576BD"/>
                </a:solidFill>
              </a:rPr>
              <a:t>за регионална оценка на </a:t>
            </a:r>
            <a:r>
              <a:rPr lang="bg-BG" sz="2000" dirty="0" smtClean="0">
                <a:solidFill>
                  <a:srgbClr val="2576BD"/>
                </a:solidFill>
              </a:rPr>
              <a:t>адекватността </a:t>
            </a:r>
            <a:r>
              <a:rPr lang="en-US" sz="2000" dirty="0" smtClean="0">
                <a:solidFill>
                  <a:srgbClr val="2576BD"/>
                </a:solidFill>
              </a:rPr>
              <a:t>(</a:t>
            </a:r>
            <a:r>
              <a:rPr lang="en-US" sz="2000" dirty="0">
                <a:solidFill>
                  <a:srgbClr val="2576BD"/>
                </a:solidFill>
              </a:rPr>
              <a:t>Regional Adequacy Assessment Module-RAA </a:t>
            </a:r>
            <a:r>
              <a:rPr lang="bg-BG" sz="2000" dirty="0">
                <a:solidFill>
                  <a:srgbClr val="2576BD"/>
                </a:solidFill>
              </a:rPr>
              <a:t>М</a:t>
            </a:r>
            <a:r>
              <a:rPr lang="en-US" sz="2000" dirty="0" err="1">
                <a:solidFill>
                  <a:srgbClr val="2576BD"/>
                </a:solidFill>
              </a:rPr>
              <a:t>odule</a:t>
            </a:r>
            <a:r>
              <a:rPr lang="en-US" sz="2000" dirty="0" smtClean="0">
                <a:solidFill>
                  <a:srgbClr val="2576BD"/>
                </a:solidFill>
              </a:rPr>
              <a:t>)</a:t>
            </a:r>
            <a:endParaRPr lang="bg-BG" sz="2000" dirty="0" smtClean="0">
              <a:solidFill>
                <a:srgbClr val="2576BD"/>
              </a:solidFill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endParaRPr lang="bg-BG" sz="2000" dirty="0">
              <a:solidFill>
                <a:srgbClr val="2576BD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4750781" y="1378040"/>
            <a:ext cx="3441241" cy="1857528"/>
          </a:xfrm>
          <a:prstGeom prst="frame">
            <a:avLst>
              <a:gd name="adj1" fmla="val 2385"/>
            </a:avLst>
          </a:prstGeom>
          <a:solidFill>
            <a:srgbClr val="C8C9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2000" dirty="0" err="1">
                <a:solidFill>
                  <a:srgbClr val="2576BD"/>
                </a:solidFill>
              </a:rPr>
              <a:t>Модул</a:t>
            </a:r>
            <a:r>
              <a:rPr lang="ru-RU" sz="2000" dirty="0">
                <a:solidFill>
                  <a:srgbClr val="2576BD"/>
                </a:solidFill>
              </a:rPr>
              <a:t> за </a:t>
            </a:r>
            <a:r>
              <a:rPr lang="ru-RU" sz="2000" dirty="0" err="1">
                <a:solidFill>
                  <a:srgbClr val="2576BD"/>
                </a:solidFill>
              </a:rPr>
              <a:t>възстановяване</a:t>
            </a:r>
            <a:r>
              <a:rPr lang="ru-RU" sz="2000" dirty="0">
                <a:solidFill>
                  <a:srgbClr val="2576BD"/>
                </a:solidFill>
              </a:rPr>
              <a:t> на ЕЕС при </a:t>
            </a:r>
            <a:r>
              <a:rPr lang="ru-RU" sz="2000" dirty="0" err="1">
                <a:solidFill>
                  <a:srgbClr val="2576BD"/>
                </a:solidFill>
              </a:rPr>
              <a:t>аварийна</a:t>
            </a:r>
            <a:r>
              <a:rPr lang="ru-RU" sz="2000" dirty="0">
                <a:solidFill>
                  <a:srgbClr val="2576BD"/>
                </a:solidFill>
              </a:rPr>
              <a:t> ситуация  (</a:t>
            </a:r>
            <a:r>
              <a:rPr lang="ru-RU" sz="2000" dirty="0" err="1">
                <a:solidFill>
                  <a:srgbClr val="2576BD"/>
                </a:solidFill>
              </a:rPr>
              <a:t>Emergency</a:t>
            </a:r>
            <a:r>
              <a:rPr lang="ru-RU" sz="2000" dirty="0">
                <a:solidFill>
                  <a:srgbClr val="2576BD"/>
                </a:solidFill>
              </a:rPr>
              <a:t>&amp; </a:t>
            </a:r>
            <a:r>
              <a:rPr lang="ru-RU" sz="2000" dirty="0" err="1">
                <a:solidFill>
                  <a:srgbClr val="2576BD"/>
                </a:solidFill>
              </a:rPr>
              <a:t>Restoration</a:t>
            </a:r>
            <a:r>
              <a:rPr lang="ru-RU" sz="2000" dirty="0">
                <a:solidFill>
                  <a:srgbClr val="2576BD"/>
                </a:solidFill>
              </a:rPr>
              <a:t> </a:t>
            </a:r>
            <a:r>
              <a:rPr lang="ru-RU" sz="2000" dirty="0" err="1">
                <a:solidFill>
                  <a:srgbClr val="2576BD"/>
                </a:solidFill>
              </a:rPr>
              <a:t>module</a:t>
            </a:r>
            <a:r>
              <a:rPr lang="ru-RU" sz="2000" dirty="0" smtClean="0">
                <a:solidFill>
                  <a:srgbClr val="2576BD"/>
                </a:solidFill>
              </a:rPr>
              <a:t>)</a:t>
            </a:r>
            <a:endParaRPr lang="bg-BG" sz="2000" dirty="0">
              <a:solidFill>
                <a:srgbClr val="2576BD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8398619" y="1378040"/>
            <a:ext cx="3473601" cy="1857528"/>
          </a:xfrm>
          <a:prstGeom prst="frame">
            <a:avLst>
              <a:gd name="adj1" fmla="val 3060"/>
            </a:avLst>
          </a:prstGeom>
          <a:solidFill>
            <a:srgbClr val="C8C9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bg-BG" sz="2000" dirty="0">
                <a:solidFill>
                  <a:srgbClr val="2576BD"/>
                </a:solidFill>
              </a:rPr>
              <a:t>Модул </a:t>
            </a:r>
            <a:r>
              <a:rPr lang="en-US" sz="2000" dirty="0" err="1" smtClean="0">
                <a:solidFill>
                  <a:srgbClr val="2576BD"/>
                </a:solidFill>
              </a:rPr>
              <a:t>aFRR</a:t>
            </a:r>
            <a:endParaRPr lang="bg-BG" sz="2000" dirty="0" smtClean="0">
              <a:solidFill>
                <a:srgbClr val="2576BD"/>
              </a:solidFill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endParaRPr lang="bg-BG" sz="2000" dirty="0">
              <a:solidFill>
                <a:srgbClr val="2576BD"/>
              </a:solidFill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endParaRPr lang="bg-BG" sz="2000" dirty="0">
              <a:solidFill>
                <a:srgbClr val="2576BD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1038223" y="3332846"/>
            <a:ext cx="3473601" cy="3023504"/>
          </a:xfrm>
          <a:prstGeom prst="flowChartProcess">
            <a:avLst/>
          </a:prstGeom>
          <a:noFill/>
          <a:ln>
            <a:solidFill>
              <a:srgbClr val="2576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3F7F"/>
                </a:solidFill>
              </a:rPr>
              <a:t>Модулът е </a:t>
            </a:r>
            <a:r>
              <a:rPr lang="ru-RU" dirty="0" err="1">
                <a:solidFill>
                  <a:srgbClr val="003F7F"/>
                </a:solidFill>
              </a:rPr>
              <a:t>разработен</a:t>
            </a:r>
            <a:r>
              <a:rPr lang="ru-RU" dirty="0">
                <a:solidFill>
                  <a:srgbClr val="003F7F"/>
                </a:solidFill>
              </a:rPr>
              <a:t> в </a:t>
            </a:r>
            <a:r>
              <a:rPr lang="ru-RU" dirty="0" err="1">
                <a:solidFill>
                  <a:srgbClr val="003F7F"/>
                </a:solidFill>
              </a:rPr>
              <a:t>рамките</a:t>
            </a:r>
            <a:r>
              <a:rPr lang="ru-RU" dirty="0">
                <a:solidFill>
                  <a:srgbClr val="003F7F"/>
                </a:solidFill>
              </a:rPr>
              <a:t> на проект CROSSBOW, и </a:t>
            </a:r>
            <a:r>
              <a:rPr lang="ru-RU" dirty="0" err="1">
                <a:solidFill>
                  <a:srgbClr val="003F7F"/>
                </a:solidFill>
              </a:rPr>
              <a:t>доработен</a:t>
            </a:r>
            <a:r>
              <a:rPr lang="ru-RU" dirty="0">
                <a:solidFill>
                  <a:srgbClr val="003F7F"/>
                </a:solidFill>
              </a:rPr>
              <a:t> и </a:t>
            </a:r>
            <a:r>
              <a:rPr lang="ru-RU" dirty="0" err="1">
                <a:solidFill>
                  <a:srgbClr val="003F7F"/>
                </a:solidFill>
              </a:rPr>
              <a:t>усъвършенстван</a:t>
            </a:r>
            <a:r>
              <a:rPr lang="ru-RU" dirty="0">
                <a:solidFill>
                  <a:srgbClr val="003F7F"/>
                </a:solidFill>
              </a:rPr>
              <a:t> в </a:t>
            </a:r>
            <a:r>
              <a:rPr lang="ru-RU" dirty="0" err="1">
                <a:solidFill>
                  <a:srgbClr val="003F7F"/>
                </a:solidFill>
              </a:rPr>
              <a:t>рамките</a:t>
            </a:r>
            <a:r>
              <a:rPr lang="ru-RU" dirty="0">
                <a:solidFill>
                  <a:srgbClr val="003F7F"/>
                </a:solidFill>
              </a:rPr>
              <a:t> на проект </a:t>
            </a:r>
            <a:r>
              <a:rPr lang="ru-RU" dirty="0" smtClean="0">
                <a:solidFill>
                  <a:srgbClr val="003F7F"/>
                </a:solidFill>
              </a:rPr>
              <a:t>TRINITY</a:t>
            </a:r>
            <a:endParaRPr lang="en-US" dirty="0" smtClean="0">
              <a:solidFill>
                <a:srgbClr val="003F7F"/>
              </a:solidFill>
            </a:endParaRPr>
          </a:p>
          <a:p>
            <a:pPr algn="ctr"/>
            <a:endParaRPr lang="en-US" dirty="0">
              <a:solidFill>
                <a:srgbClr val="2576BD"/>
              </a:solidFill>
            </a:endParaRPr>
          </a:p>
          <a:p>
            <a:pPr algn="ctr"/>
            <a:endParaRPr lang="en-US" dirty="0" smtClean="0">
              <a:solidFill>
                <a:srgbClr val="2576BD"/>
              </a:solidFill>
            </a:endParaRPr>
          </a:p>
          <a:p>
            <a:pPr algn="ctr"/>
            <a:endParaRPr lang="en-US" dirty="0">
              <a:solidFill>
                <a:srgbClr val="2576BD"/>
              </a:solidFill>
            </a:endParaRPr>
          </a:p>
          <a:p>
            <a:pPr algn="ctr"/>
            <a:endParaRPr lang="en-US" dirty="0" smtClean="0">
              <a:solidFill>
                <a:srgbClr val="2576BD"/>
              </a:solidFill>
            </a:endParaRPr>
          </a:p>
          <a:p>
            <a:pPr algn="ctr"/>
            <a:endParaRPr lang="ru-RU" dirty="0">
              <a:solidFill>
                <a:srgbClr val="2576BD"/>
              </a:solidFill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4718421" y="3332846"/>
            <a:ext cx="3473601" cy="3023504"/>
          </a:xfrm>
          <a:prstGeom prst="flowChartProcess">
            <a:avLst/>
          </a:prstGeom>
          <a:noFill/>
          <a:ln>
            <a:solidFill>
              <a:srgbClr val="2576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2576BD"/>
              </a:solidFill>
            </a:endParaRPr>
          </a:p>
          <a:p>
            <a:pPr algn="ctr"/>
            <a:r>
              <a:rPr lang="ru-RU" dirty="0" smtClean="0">
                <a:solidFill>
                  <a:srgbClr val="003F7F"/>
                </a:solidFill>
              </a:rPr>
              <a:t>Mодулът </a:t>
            </a:r>
            <a:r>
              <a:rPr lang="ru-RU" dirty="0" err="1">
                <a:solidFill>
                  <a:srgbClr val="003F7F"/>
                </a:solidFill>
              </a:rPr>
              <a:t>покрива</a:t>
            </a:r>
            <a:r>
              <a:rPr lang="ru-RU" dirty="0">
                <a:solidFill>
                  <a:srgbClr val="003F7F"/>
                </a:solidFill>
              </a:rPr>
              <a:t> три </a:t>
            </a:r>
            <a:r>
              <a:rPr lang="ru-RU" dirty="0" err="1">
                <a:solidFill>
                  <a:srgbClr val="003F7F"/>
                </a:solidFill>
              </a:rPr>
              <a:t>процедури</a:t>
            </a:r>
            <a:r>
              <a:rPr lang="ru-RU" dirty="0">
                <a:solidFill>
                  <a:srgbClr val="003F7F"/>
                </a:solidFill>
              </a:rPr>
              <a:t>: </a:t>
            </a:r>
            <a:r>
              <a:rPr lang="ru-RU" dirty="0" err="1">
                <a:solidFill>
                  <a:srgbClr val="003F7F"/>
                </a:solidFill>
              </a:rPr>
              <a:t>разделяне</a:t>
            </a:r>
            <a:r>
              <a:rPr lang="ru-RU" dirty="0">
                <a:solidFill>
                  <a:srgbClr val="003F7F"/>
                </a:solidFill>
              </a:rPr>
              <a:t> на </a:t>
            </a:r>
            <a:r>
              <a:rPr lang="ru-RU" dirty="0" err="1">
                <a:solidFill>
                  <a:srgbClr val="003F7F"/>
                </a:solidFill>
              </a:rPr>
              <a:t>системата</a:t>
            </a:r>
            <a:r>
              <a:rPr lang="ru-RU" dirty="0">
                <a:solidFill>
                  <a:srgbClr val="003F7F"/>
                </a:solidFill>
              </a:rPr>
              <a:t>, черен старт и отклонение по </a:t>
            </a:r>
            <a:r>
              <a:rPr lang="ru-RU" dirty="0" err="1">
                <a:solidFill>
                  <a:srgbClr val="003F7F"/>
                </a:solidFill>
              </a:rPr>
              <a:t>честота</a:t>
            </a:r>
            <a:r>
              <a:rPr lang="ru-RU" dirty="0">
                <a:solidFill>
                  <a:srgbClr val="003F7F"/>
                </a:solidFill>
              </a:rPr>
              <a:t>. </a:t>
            </a:r>
            <a:r>
              <a:rPr lang="ru-RU" dirty="0" err="1">
                <a:solidFill>
                  <a:srgbClr val="003F7F"/>
                </a:solidFill>
              </a:rPr>
              <a:t>Използва</a:t>
            </a:r>
            <a:r>
              <a:rPr lang="ru-RU" dirty="0">
                <a:solidFill>
                  <a:srgbClr val="003F7F"/>
                </a:solidFill>
              </a:rPr>
              <a:t> информация от SCADA </a:t>
            </a:r>
            <a:r>
              <a:rPr lang="ru-RU" dirty="0" err="1">
                <a:solidFill>
                  <a:srgbClr val="003F7F"/>
                </a:solidFill>
              </a:rPr>
              <a:t>системата</a:t>
            </a:r>
            <a:r>
              <a:rPr lang="ru-RU" dirty="0">
                <a:solidFill>
                  <a:srgbClr val="003F7F"/>
                </a:solidFill>
              </a:rPr>
              <a:t> в </a:t>
            </a:r>
            <a:r>
              <a:rPr lang="ru-RU" dirty="0" err="1">
                <a:solidFill>
                  <a:srgbClr val="003F7F"/>
                </a:solidFill>
              </a:rPr>
              <a:t>реално</a:t>
            </a:r>
            <a:r>
              <a:rPr lang="ru-RU" dirty="0">
                <a:solidFill>
                  <a:srgbClr val="003F7F"/>
                </a:solidFill>
              </a:rPr>
              <a:t> </a:t>
            </a:r>
            <a:r>
              <a:rPr lang="ru-RU" dirty="0" err="1">
                <a:solidFill>
                  <a:srgbClr val="003F7F"/>
                </a:solidFill>
              </a:rPr>
              <a:t>време</a:t>
            </a:r>
            <a:r>
              <a:rPr lang="ru-RU" dirty="0">
                <a:solidFill>
                  <a:srgbClr val="003F7F"/>
                </a:solidFill>
              </a:rPr>
              <a:t>, и </a:t>
            </a:r>
            <a:r>
              <a:rPr lang="ru-RU" dirty="0" err="1">
                <a:solidFill>
                  <a:srgbClr val="003F7F"/>
                </a:solidFill>
              </a:rPr>
              <a:t>алгоритми</a:t>
            </a:r>
            <a:r>
              <a:rPr lang="ru-RU" dirty="0">
                <a:solidFill>
                  <a:srgbClr val="003F7F"/>
                </a:solidFill>
              </a:rPr>
              <a:t> за </a:t>
            </a:r>
            <a:r>
              <a:rPr lang="ru-RU" dirty="0" err="1">
                <a:solidFill>
                  <a:srgbClr val="003F7F"/>
                </a:solidFill>
              </a:rPr>
              <a:t>определяне</a:t>
            </a:r>
            <a:r>
              <a:rPr lang="ru-RU" dirty="0">
                <a:solidFill>
                  <a:srgbClr val="003F7F"/>
                </a:solidFill>
              </a:rPr>
              <a:t> на </a:t>
            </a:r>
            <a:r>
              <a:rPr lang="ru-RU" dirty="0" err="1">
                <a:solidFill>
                  <a:srgbClr val="003F7F"/>
                </a:solidFill>
              </a:rPr>
              <a:t>състоянието</a:t>
            </a:r>
            <a:r>
              <a:rPr lang="ru-RU" dirty="0">
                <a:solidFill>
                  <a:srgbClr val="003F7F"/>
                </a:solidFill>
              </a:rPr>
              <a:t> на </a:t>
            </a:r>
            <a:r>
              <a:rPr lang="ru-RU" dirty="0" err="1">
                <a:solidFill>
                  <a:srgbClr val="003F7F"/>
                </a:solidFill>
              </a:rPr>
              <a:t>критичност</a:t>
            </a:r>
            <a:r>
              <a:rPr lang="ru-RU" dirty="0">
                <a:solidFill>
                  <a:srgbClr val="003F7F"/>
                </a:solidFill>
              </a:rPr>
              <a:t>, и </a:t>
            </a:r>
            <a:r>
              <a:rPr lang="ru-RU" dirty="0" err="1">
                <a:solidFill>
                  <a:srgbClr val="003F7F"/>
                </a:solidFill>
              </a:rPr>
              <a:t>съгласуваност</a:t>
            </a:r>
            <a:r>
              <a:rPr lang="ru-RU" dirty="0">
                <a:solidFill>
                  <a:srgbClr val="003F7F"/>
                </a:solidFill>
              </a:rPr>
              <a:t> между </a:t>
            </a:r>
            <a:r>
              <a:rPr lang="ru-RU" dirty="0" err="1">
                <a:solidFill>
                  <a:srgbClr val="003F7F"/>
                </a:solidFill>
              </a:rPr>
              <a:t>операторите</a:t>
            </a:r>
            <a:r>
              <a:rPr lang="ru-RU" dirty="0">
                <a:solidFill>
                  <a:srgbClr val="003F7F"/>
                </a:solidFill>
              </a:rPr>
              <a:t> за </a:t>
            </a:r>
            <a:r>
              <a:rPr lang="ru-RU" dirty="0" err="1">
                <a:solidFill>
                  <a:srgbClr val="003F7F"/>
                </a:solidFill>
              </a:rPr>
              <a:t>възстановяване</a:t>
            </a:r>
            <a:r>
              <a:rPr lang="ru-RU" dirty="0">
                <a:solidFill>
                  <a:srgbClr val="003F7F"/>
                </a:solidFill>
              </a:rPr>
              <a:t> в </a:t>
            </a:r>
            <a:r>
              <a:rPr lang="ru-RU" dirty="0" err="1">
                <a:solidFill>
                  <a:srgbClr val="003F7F"/>
                </a:solidFill>
              </a:rPr>
              <a:t>нормално</a:t>
            </a:r>
            <a:r>
              <a:rPr lang="ru-RU" dirty="0">
                <a:solidFill>
                  <a:srgbClr val="003F7F"/>
                </a:solidFill>
              </a:rPr>
              <a:t> </a:t>
            </a:r>
            <a:r>
              <a:rPr lang="ru-RU" dirty="0" err="1">
                <a:solidFill>
                  <a:srgbClr val="003F7F"/>
                </a:solidFill>
              </a:rPr>
              <a:t>състояние</a:t>
            </a:r>
            <a:endParaRPr lang="ru-RU" dirty="0">
              <a:solidFill>
                <a:srgbClr val="003F7F"/>
              </a:solidFill>
            </a:endParaRPr>
          </a:p>
          <a:p>
            <a:pPr algn="ctr"/>
            <a:endParaRPr lang="ru-RU" dirty="0">
              <a:solidFill>
                <a:srgbClr val="2576BD"/>
              </a:solidFill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8398619" y="3332846"/>
            <a:ext cx="3473601" cy="3023504"/>
          </a:xfrm>
          <a:prstGeom prst="flowChartProcess">
            <a:avLst/>
          </a:prstGeom>
          <a:noFill/>
          <a:ln>
            <a:solidFill>
              <a:srgbClr val="2576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2576BD"/>
              </a:solidFill>
            </a:endParaRPr>
          </a:p>
          <a:p>
            <a:pPr algn="ctr"/>
            <a:endParaRPr lang="ru-RU" dirty="0" smtClean="0">
              <a:solidFill>
                <a:srgbClr val="003F7F"/>
              </a:solidFill>
            </a:endParaRPr>
          </a:p>
          <a:p>
            <a:pPr algn="ctr"/>
            <a:r>
              <a:rPr lang="ru-RU" dirty="0" smtClean="0">
                <a:solidFill>
                  <a:srgbClr val="003F7F"/>
                </a:solidFill>
              </a:rPr>
              <a:t>Чрез </a:t>
            </a:r>
            <a:r>
              <a:rPr lang="bg-BG" dirty="0" smtClean="0">
                <a:solidFill>
                  <a:srgbClr val="003F7F"/>
                </a:solidFill>
              </a:rPr>
              <a:t>модула</a:t>
            </a:r>
            <a:r>
              <a:rPr lang="ru-RU" dirty="0" smtClean="0">
                <a:solidFill>
                  <a:srgbClr val="003F7F"/>
                </a:solidFill>
              </a:rPr>
              <a:t> </a:t>
            </a:r>
            <a:r>
              <a:rPr lang="ru-RU" dirty="0">
                <a:solidFill>
                  <a:srgbClr val="003F7F"/>
                </a:solidFill>
              </a:rPr>
              <a:t>се </a:t>
            </a:r>
            <a:r>
              <a:rPr lang="ru-RU" dirty="0" err="1">
                <a:solidFill>
                  <a:srgbClr val="003F7F"/>
                </a:solidFill>
              </a:rPr>
              <a:t>изпращат</a:t>
            </a:r>
            <a:r>
              <a:rPr lang="ru-RU" dirty="0">
                <a:solidFill>
                  <a:srgbClr val="003F7F"/>
                </a:solidFill>
              </a:rPr>
              <a:t> </a:t>
            </a:r>
            <a:r>
              <a:rPr lang="ru-RU" dirty="0" err="1">
                <a:solidFill>
                  <a:srgbClr val="003F7F"/>
                </a:solidFill>
              </a:rPr>
              <a:t>сигнали</a:t>
            </a:r>
            <a:r>
              <a:rPr lang="ru-RU" dirty="0">
                <a:solidFill>
                  <a:srgbClr val="003F7F"/>
                </a:solidFill>
              </a:rPr>
              <a:t> </a:t>
            </a:r>
            <a:r>
              <a:rPr lang="ru-RU" dirty="0" err="1">
                <a:solidFill>
                  <a:srgbClr val="003F7F"/>
                </a:solidFill>
              </a:rPr>
              <a:t>към</a:t>
            </a:r>
            <a:r>
              <a:rPr lang="ru-RU" dirty="0">
                <a:solidFill>
                  <a:srgbClr val="003F7F"/>
                </a:solidFill>
              </a:rPr>
              <a:t> ДБЕ, </a:t>
            </a:r>
            <a:r>
              <a:rPr lang="ru-RU" dirty="0" err="1">
                <a:solidFill>
                  <a:srgbClr val="003F7F"/>
                </a:solidFill>
              </a:rPr>
              <a:t>които</a:t>
            </a:r>
            <a:r>
              <a:rPr lang="ru-RU" dirty="0">
                <a:solidFill>
                  <a:srgbClr val="003F7F"/>
                </a:solidFill>
              </a:rPr>
              <a:t> </a:t>
            </a:r>
            <a:r>
              <a:rPr lang="ru-RU" dirty="0" err="1">
                <a:solidFill>
                  <a:srgbClr val="003F7F"/>
                </a:solidFill>
              </a:rPr>
              <a:t>участват</a:t>
            </a:r>
            <a:r>
              <a:rPr lang="ru-RU" dirty="0">
                <a:solidFill>
                  <a:srgbClr val="003F7F"/>
                </a:solidFill>
              </a:rPr>
              <a:t> в </a:t>
            </a:r>
            <a:r>
              <a:rPr lang="ru-RU" dirty="0" err="1">
                <a:solidFill>
                  <a:srgbClr val="003F7F"/>
                </a:solidFill>
              </a:rPr>
              <a:t>автоматичното</a:t>
            </a:r>
            <a:r>
              <a:rPr lang="ru-RU" dirty="0">
                <a:solidFill>
                  <a:srgbClr val="003F7F"/>
                </a:solidFill>
              </a:rPr>
              <a:t> вторично </a:t>
            </a:r>
            <a:r>
              <a:rPr lang="ru-RU" dirty="0" err="1">
                <a:solidFill>
                  <a:srgbClr val="003F7F"/>
                </a:solidFill>
              </a:rPr>
              <a:t>регулиране</a:t>
            </a:r>
            <a:r>
              <a:rPr lang="ru-RU" dirty="0">
                <a:solidFill>
                  <a:srgbClr val="003F7F"/>
                </a:solidFill>
              </a:rPr>
              <a:t> на </a:t>
            </a:r>
            <a:r>
              <a:rPr lang="ru-RU" dirty="0" err="1">
                <a:solidFill>
                  <a:srgbClr val="003F7F"/>
                </a:solidFill>
              </a:rPr>
              <a:t>честотата</a:t>
            </a:r>
            <a:r>
              <a:rPr lang="ru-RU" dirty="0">
                <a:solidFill>
                  <a:srgbClr val="003F7F"/>
                </a:solidFill>
              </a:rPr>
              <a:t>. </a:t>
            </a:r>
            <a:r>
              <a:rPr lang="ru-RU" dirty="0" err="1">
                <a:solidFill>
                  <a:srgbClr val="003F7F"/>
                </a:solidFill>
              </a:rPr>
              <a:t>Целта</a:t>
            </a:r>
            <a:r>
              <a:rPr lang="ru-RU" dirty="0">
                <a:solidFill>
                  <a:srgbClr val="003F7F"/>
                </a:solidFill>
              </a:rPr>
              <a:t> е </a:t>
            </a:r>
            <a:r>
              <a:rPr lang="ru-RU" dirty="0" err="1">
                <a:solidFill>
                  <a:srgbClr val="003F7F"/>
                </a:solidFill>
              </a:rPr>
              <a:t>намаляване</a:t>
            </a:r>
            <a:r>
              <a:rPr lang="ru-RU" dirty="0">
                <a:solidFill>
                  <a:srgbClr val="003F7F"/>
                </a:solidFill>
              </a:rPr>
              <a:t> на </a:t>
            </a:r>
            <a:r>
              <a:rPr lang="ru-RU" dirty="0" err="1">
                <a:solidFill>
                  <a:srgbClr val="003F7F"/>
                </a:solidFill>
              </a:rPr>
              <a:t>отклоненията</a:t>
            </a:r>
            <a:r>
              <a:rPr lang="ru-RU" dirty="0">
                <a:solidFill>
                  <a:srgbClr val="003F7F"/>
                </a:solidFill>
              </a:rPr>
              <a:t> в </a:t>
            </a:r>
            <a:r>
              <a:rPr lang="ru-RU" dirty="0" err="1">
                <a:solidFill>
                  <a:srgbClr val="003F7F"/>
                </a:solidFill>
              </a:rPr>
              <a:t>рамките</a:t>
            </a:r>
            <a:r>
              <a:rPr lang="ru-RU" dirty="0">
                <a:solidFill>
                  <a:srgbClr val="003F7F"/>
                </a:solidFill>
              </a:rPr>
              <a:t> на интервала за </a:t>
            </a:r>
            <a:r>
              <a:rPr lang="ru-RU" dirty="0" err="1">
                <a:solidFill>
                  <a:srgbClr val="003F7F"/>
                </a:solidFill>
              </a:rPr>
              <a:t>диспечиране</a:t>
            </a:r>
            <a:r>
              <a:rPr lang="ru-RU" dirty="0">
                <a:solidFill>
                  <a:srgbClr val="003F7F"/>
                </a:solidFill>
              </a:rPr>
              <a:t>, </a:t>
            </a:r>
            <a:r>
              <a:rPr lang="ru-RU" dirty="0" err="1">
                <a:solidFill>
                  <a:srgbClr val="003F7F"/>
                </a:solidFill>
              </a:rPr>
              <a:t>съответно</a:t>
            </a:r>
            <a:r>
              <a:rPr lang="ru-RU" dirty="0">
                <a:solidFill>
                  <a:srgbClr val="003F7F"/>
                </a:solidFill>
              </a:rPr>
              <a:t> </a:t>
            </a:r>
            <a:r>
              <a:rPr lang="ru-RU" dirty="0" err="1">
                <a:solidFill>
                  <a:srgbClr val="003F7F"/>
                </a:solidFill>
              </a:rPr>
              <a:t>оптимизиране</a:t>
            </a:r>
            <a:r>
              <a:rPr lang="ru-RU" dirty="0">
                <a:solidFill>
                  <a:srgbClr val="003F7F"/>
                </a:solidFill>
              </a:rPr>
              <a:t> на </a:t>
            </a:r>
            <a:r>
              <a:rPr lang="ru-RU" dirty="0" err="1">
                <a:solidFill>
                  <a:srgbClr val="003F7F"/>
                </a:solidFill>
              </a:rPr>
              <a:t>разходите</a:t>
            </a:r>
            <a:r>
              <a:rPr lang="ru-RU" dirty="0">
                <a:solidFill>
                  <a:srgbClr val="003F7F"/>
                </a:solidFill>
              </a:rPr>
              <a:t> за </a:t>
            </a:r>
            <a:r>
              <a:rPr lang="ru-RU" dirty="0" err="1" smtClean="0">
                <a:solidFill>
                  <a:srgbClr val="003F7F"/>
                </a:solidFill>
              </a:rPr>
              <a:t>регулиране</a:t>
            </a:r>
            <a:r>
              <a:rPr lang="ru-RU" dirty="0" smtClean="0">
                <a:solidFill>
                  <a:srgbClr val="003F7F"/>
                </a:solidFill>
              </a:rPr>
              <a:t> и </a:t>
            </a:r>
            <a:r>
              <a:rPr lang="ru-RU" dirty="0" err="1" smtClean="0">
                <a:solidFill>
                  <a:srgbClr val="003F7F"/>
                </a:solidFill>
              </a:rPr>
              <a:t>балансиране</a:t>
            </a:r>
            <a:r>
              <a:rPr lang="ru-RU" dirty="0" smtClean="0">
                <a:solidFill>
                  <a:srgbClr val="003F7F"/>
                </a:solidFill>
              </a:rPr>
              <a:t> на ЕЕС. </a:t>
            </a:r>
          </a:p>
          <a:p>
            <a:pPr algn="ctr"/>
            <a:endParaRPr lang="ru-RU" dirty="0">
              <a:solidFill>
                <a:srgbClr val="003F7F"/>
              </a:solidFill>
            </a:endParaRPr>
          </a:p>
          <a:p>
            <a:pPr algn="ctr"/>
            <a:endParaRPr lang="ru-RU" dirty="0">
              <a:solidFill>
                <a:srgbClr val="2576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36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00775" y="245982"/>
            <a:ext cx="9477374" cy="637813"/>
          </a:xfrm>
        </p:spPr>
        <p:txBody>
          <a:bodyPr>
            <a:normAutofit/>
          </a:bodyPr>
          <a:lstStyle/>
          <a:p>
            <a:r>
              <a:rPr lang="bg-BG" dirty="0" smtClean="0"/>
              <a:t>СЛЕДВАЩИ СТЪПКИ</a:t>
            </a:r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dirty="0" smtClean="0"/>
              <a:t>08.09.2021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452E-9901-467E-9A5A-C971F043CECF}" type="slidenum">
              <a:rPr lang="es-ES" smtClean="0"/>
              <a:t>32</a:t>
            </a:fld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362D7865-2780-46B0-9D39-2C8FB16EA920}"/>
              </a:ext>
            </a:extLst>
          </p:cNvPr>
          <p:cNvCxnSpPr>
            <a:cxnSpLocks/>
          </p:cNvCxnSpPr>
          <p:nvPr/>
        </p:nvCxnSpPr>
        <p:spPr>
          <a:xfrm>
            <a:off x="1448372" y="3575304"/>
            <a:ext cx="2847688" cy="0"/>
          </a:xfrm>
          <a:prstGeom prst="line">
            <a:avLst/>
          </a:prstGeom>
          <a:ln w="127000">
            <a:solidFill>
              <a:srgbClr val="2576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15">
            <a:extLst>
              <a:ext uri="{FF2B5EF4-FFF2-40B4-BE49-F238E27FC236}">
                <a16:creationId xmlns:a16="http://schemas.microsoft.com/office/drawing/2014/main" id="{6DB2754F-AB32-4938-99F0-B658595F6AA6}"/>
              </a:ext>
            </a:extLst>
          </p:cNvPr>
          <p:cNvCxnSpPr>
            <a:cxnSpLocks/>
          </p:cNvCxnSpPr>
          <p:nvPr/>
        </p:nvCxnSpPr>
        <p:spPr>
          <a:xfrm>
            <a:off x="4296060" y="3575304"/>
            <a:ext cx="2946033" cy="0"/>
          </a:xfrm>
          <a:prstGeom prst="line">
            <a:avLst/>
          </a:prstGeom>
          <a:ln w="127000">
            <a:solidFill>
              <a:srgbClr val="003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16">
            <a:extLst>
              <a:ext uri="{FF2B5EF4-FFF2-40B4-BE49-F238E27FC236}">
                <a16:creationId xmlns:a16="http://schemas.microsoft.com/office/drawing/2014/main" id="{A58B906F-1FB3-4E99-A171-D5DD86E42916}"/>
              </a:ext>
            </a:extLst>
          </p:cNvPr>
          <p:cNvCxnSpPr>
            <a:cxnSpLocks/>
          </p:cNvCxnSpPr>
          <p:nvPr/>
        </p:nvCxnSpPr>
        <p:spPr>
          <a:xfrm>
            <a:off x="7242093" y="3575304"/>
            <a:ext cx="3521951" cy="0"/>
          </a:xfrm>
          <a:prstGeom prst="line">
            <a:avLst/>
          </a:prstGeom>
          <a:ln w="127000">
            <a:solidFill>
              <a:srgbClr val="C8C9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27">
            <a:extLst>
              <a:ext uri="{FF2B5EF4-FFF2-40B4-BE49-F238E27FC236}">
                <a16:creationId xmlns:a16="http://schemas.microsoft.com/office/drawing/2014/main" id="{8D5E13A1-DB11-41D4-91EF-10DE3AD047EB}"/>
              </a:ext>
            </a:extLst>
          </p:cNvPr>
          <p:cNvSpPr txBox="1"/>
          <p:nvPr/>
        </p:nvSpPr>
        <p:spPr>
          <a:xfrm>
            <a:off x="666206" y="4202785"/>
            <a:ext cx="2534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bg-BG" sz="2400" dirty="0" smtClean="0"/>
              <a:t>Октомври 2019</a:t>
            </a:r>
            <a:endParaRPr lang="en-US" sz="2400" dirty="0"/>
          </a:p>
        </p:txBody>
      </p:sp>
      <p:pic>
        <p:nvPicPr>
          <p:cNvPr id="11" name="Picture 2" descr="Start free vector icons designed by Freepik in 2020 | Free icons, Vector  icon design, Vector free">
            <a:extLst>
              <a:ext uri="{FF2B5EF4-FFF2-40B4-BE49-F238E27FC236}">
                <a16:creationId xmlns:a16="http://schemas.microsoft.com/office/drawing/2014/main" id="{0FD438F7-0B6F-4326-82D2-D12FDB708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26" y="2538876"/>
            <a:ext cx="794906" cy="79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29">
            <a:extLst>
              <a:ext uri="{FF2B5EF4-FFF2-40B4-BE49-F238E27FC236}">
                <a16:creationId xmlns:a16="http://schemas.microsoft.com/office/drawing/2014/main" id="{499373A6-AE6D-4E1B-B0F3-2DD95423DD16}"/>
              </a:ext>
            </a:extLst>
          </p:cNvPr>
          <p:cNvSpPr txBox="1"/>
          <p:nvPr/>
        </p:nvSpPr>
        <p:spPr>
          <a:xfrm>
            <a:off x="2715657" y="4202785"/>
            <a:ext cx="3777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bg-BG" sz="2400" dirty="0" smtClean="0"/>
              <a:t>Юли</a:t>
            </a:r>
            <a:r>
              <a:rPr lang="en-US" sz="2400" dirty="0" smtClean="0"/>
              <a:t> </a:t>
            </a:r>
            <a:r>
              <a:rPr lang="en-US" sz="2400" dirty="0"/>
              <a:t>2020</a:t>
            </a:r>
          </a:p>
        </p:txBody>
      </p:sp>
      <p:sp>
        <p:nvSpPr>
          <p:cNvPr id="13" name="CuadroTexto 29">
            <a:extLst>
              <a:ext uri="{FF2B5EF4-FFF2-40B4-BE49-F238E27FC236}">
                <a16:creationId xmlns:a16="http://schemas.microsoft.com/office/drawing/2014/main" id="{499373A6-AE6D-4E1B-B0F3-2DD95423DD16}"/>
              </a:ext>
            </a:extLst>
          </p:cNvPr>
          <p:cNvSpPr txBox="1"/>
          <p:nvPr/>
        </p:nvSpPr>
        <p:spPr>
          <a:xfrm>
            <a:off x="5353134" y="4164619"/>
            <a:ext cx="3777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dirty="0" smtClean="0"/>
              <a:t>Март</a:t>
            </a:r>
            <a:r>
              <a:rPr lang="en-US" sz="2400" dirty="0" smtClean="0"/>
              <a:t> 202</a:t>
            </a:r>
            <a:r>
              <a:rPr lang="bg-BG" sz="2400" dirty="0" smtClean="0"/>
              <a:t>2</a:t>
            </a:r>
            <a:endParaRPr lang="en-US" sz="2400" dirty="0"/>
          </a:p>
        </p:txBody>
      </p:sp>
      <p:sp>
        <p:nvSpPr>
          <p:cNvPr id="14" name="CuadroTexto 28">
            <a:extLst>
              <a:ext uri="{FF2B5EF4-FFF2-40B4-BE49-F238E27FC236}">
                <a16:creationId xmlns:a16="http://schemas.microsoft.com/office/drawing/2014/main" id="{FD3D405B-EC8E-400D-AC4C-85857FE3463F}"/>
              </a:ext>
            </a:extLst>
          </p:cNvPr>
          <p:cNvSpPr txBox="1"/>
          <p:nvPr/>
        </p:nvSpPr>
        <p:spPr>
          <a:xfrm>
            <a:off x="8815294" y="4173764"/>
            <a:ext cx="3124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2400" dirty="0"/>
              <a:t>September 2023</a:t>
            </a:r>
          </a:p>
        </p:txBody>
      </p:sp>
      <p:pic>
        <p:nvPicPr>
          <p:cNvPr id="15" name="Picture 10" descr="🏁 Bandera De Cuadros Emoji">
            <a:extLst>
              <a:ext uri="{FF2B5EF4-FFF2-40B4-BE49-F238E27FC236}">
                <a16:creationId xmlns:a16="http://schemas.microsoft.com/office/drawing/2014/main" id="{2EF48806-FE97-47DD-A43F-F091ACF26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149" y="2360510"/>
            <a:ext cx="722520" cy="72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: esquinas redondeadas 10">
            <a:extLst>
              <a:ext uri="{FF2B5EF4-FFF2-40B4-BE49-F238E27FC236}">
                <a16:creationId xmlns:a16="http://schemas.microsoft.com/office/drawing/2014/main" id="{F16161A1-CC74-4CC4-8073-8AC4FC2885BA}"/>
              </a:ext>
            </a:extLst>
          </p:cNvPr>
          <p:cNvSpPr/>
          <p:nvPr/>
        </p:nvSpPr>
        <p:spPr>
          <a:xfrm>
            <a:off x="1933310" y="1907907"/>
            <a:ext cx="2189023" cy="67055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dirty="0" smtClean="0"/>
              <a:t>Подготвителна фаза</a:t>
            </a:r>
            <a:endParaRPr lang="en-US" sz="2000" dirty="0"/>
          </a:p>
        </p:txBody>
      </p:sp>
      <p:sp>
        <p:nvSpPr>
          <p:cNvPr id="17" name="Rectángulo: esquinas redondeadas 10">
            <a:extLst>
              <a:ext uri="{FF2B5EF4-FFF2-40B4-BE49-F238E27FC236}">
                <a16:creationId xmlns:a16="http://schemas.microsoft.com/office/drawing/2014/main" id="{F16161A1-CC74-4CC4-8073-8AC4FC2885BA}"/>
              </a:ext>
            </a:extLst>
          </p:cNvPr>
          <p:cNvSpPr/>
          <p:nvPr/>
        </p:nvSpPr>
        <p:spPr>
          <a:xfrm>
            <a:off x="4635955" y="1908307"/>
            <a:ext cx="2266241" cy="67055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dirty="0" smtClean="0">
                <a:solidFill>
                  <a:schemeClr val="bg1"/>
                </a:solidFill>
              </a:rPr>
              <a:t>Разработване на платформите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8" name="Rectángulo: esquinas redondeadas 10">
            <a:extLst>
              <a:ext uri="{FF2B5EF4-FFF2-40B4-BE49-F238E27FC236}">
                <a16:creationId xmlns:a16="http://schemas.microsoft.com/office/drawing/2014/main" id="{F16161A1-CC74-4CC4-8073-8AC4FC2885BA}"/>
              </a:ext>
            </a:extLst>
          </p:cNvPr>
          <p:cNvSpPr/>
          <p:nvPr/>
        </p:nvSpPr>
        <p:spPr>
          <a:xfrm>
            <a:off x="8047547" y="1907907"/>
            <a:ext cx="2363278" cy="67055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dirty="0" smtClean="0"/>
              <a:t>Интеграция, тестове, прилагане</a:t>
            </a:r>
            <a:endParaRPr lang="en-US" sz="2000" dirty="0"/>
          </a:p>
        </p:txBody>
      </p:sp>
      <p:sp>
        <p:nvSpPr>
          <p:cNvPr id="5" name="Oval 4"/>
          <p:cNvSpPr/>
          <p:nvPr/>
        </p:nvSpPr>
        <p:spPr>
          <a:xfrm>
            <a:off x="7286609" y="1201992"/>
            <a:ext cx="4412830" cy="4746624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2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452E-9901-467E-9A5A-C971F043CECF}" type="slidenum">
              <a:rPr lang="es-ES" smtClean="0"/>
              <a:t>33</a:t>
            </a:fld>
            <a:endParaRPr lang="es-E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38225" y="397237"/>
            <a:ext cx="10744200" cy="637813"/>
          </a:xfrm>
        </p:spPr>
        <p:txBody>
          <a:bodyPr>
            <a:noAutofit/>
          </a:bodyPr>
          <a:lstStyle/>
          <a:p>
            <a:r>
              <a:rPr lang="bg-BG" dirty="0"/>
              <a:t>Интеграционни и демонстрационни </a:t>
            </a:r>
            <a:r>
              <a:rPr lang="bg-BG" dirty="0" smtClean="0"/>
              <a:t>дейности – пакет 7</a:t>
            </a:r>
            <a:r>
              <a:rPr lang="en-US" dirty="0" smtClean="0"/>
              <a:t> 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069600" y="1606561"/>
            <a:ext cx="4940199" cy="4454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lvl="0" indent="-363538">
              <a:buFont typeface="Wingdings" panose="05000000000000000000" pitchFamily="2" charset="2"/>
              <a:buChar char="Ø"/>
            </a:pPr>
            <a:r>
              <a:rPr lang="bg-BG" dirty="0" smtClean="0">
                <a:latin typeface="+mn-lt"/>
              </a:rPr>
              <a:t>Разработване </a:t>
            </a:r>
            <a:r>
              <a:rPr lang="bg-BG" dirty="0">
                <a:latin typeface="+mn-lt"/>
              </a:rPr>
              <a:t>на план за оценка на всеки отделен </a:t>
            </a:r>
            <a:r>
              <a:rPr lang="bg-BG" dirty="0" smtClean="0">
                <a:latin typeface="+mn-lt"/>
              </a:rPr>
              <a:t>продукт</a:t>
            </a:r>
            <a:endParaRPr lang="bg-BG" dirty="0">
              <a:latin typeface="+mn-lt"/>
            </a:endParaRPr>
          </a:p>
          <a:p>
            <a:pPr marL="363538" lvl="0" indent="-363538">
              <a:buFont typeface="Wingdings" panose="05000000000000000000" pitchFamily="2" charset="2"/>
              <a:buChar char="Ø"/>
            </a:pPr>
            <a:r>
              <a:rPr lang="bg-BG" dirty="0" smtClean="0">
                <a:latin typeface="+mn-lt"/>
              </a:rPr>
              <a:t>Събиране </a:t>
            </a:r>
            <a:r>
              <a:rPr lang="bg-BG" dirty="0">
                <a:latin typeface="+mn-lt"/>
              </a:rPr>
              <a:t>на данни за всички платформи и тестване на демо-версиите</a:t>
            </a:r>
            <a:r>
              <a:rPr lang="en-US" dirty="0">
                <a:latin typeface="+mn-lt"/>
              </a:rPr>
              <a:t>. </a:t>
            </a:r>
            <a:r>
              <a:rPr lang="bg-BG" dirty="0" smtClean="0">
                <a:latin typeface="+mn-lt"/>
              </a:rPr>
              <a:t>Оценка на </a:t>
            </a:r>
            <a:r>
              <a:rPr lang="bg-BG" dirty="0">
                <a:latin typeface="+mn-lt"/>
              </a:rPr>
              <a:t>работата на основните функционалности </a:t>
            </a:r>
            <a:r>
              <a:rPr lang="en-US" dirty="0">
                <a:latin typeface="+mn-lt"/>
              </a:rPr>
              <a:t>(core set of critical functionalities</a:t>
            </a:r>
            <a:r>
              <a:rPr lang="en-US" dirty="0" smtClean="0">
                <a:latin typeface="+mn-lt"/>
              </a:rPr>
              <a:t>)</a:t>
            </a:r>
            <a:endParaRPr lang="bg-BG" dirty="0">
              <a:latin typeface="+mn-lt"/>
            </a:endParaRPr>
          </a:p>
          <a:p>
            <a:pPr marL="363538" lvl="0" indent="-363538">
              <a:buFont typeface="Wingdings" panose="05000000000000000000" pitchFamily="2" charset="2"/>
              <a:buChar char="Ø"/>
            </a:pPr>
            <a:r>
              <a:rPr lang="bg-BG" dirty="0" smtClean="0">
                <a:latin typeface="+mn-lt"/>
              </a:rPr>
              <a:t>Провеждане </a:t>
            </a:r>
            <a:r>
              <a:rPr lang="bg-BG" dirty="0">
                <a:latin typeface="+mn-lt"/>
              </a:rPr>
              <a:t>на вътрешни тестове и извършване на окончателни </a:t>
            </a:r>
            <a:r>
              <a:rPr lang="bg-BG" dirty="0" smtClean="0">
                <a:latin typeface="+mn-lt"/>
              </a:rPr>
              <a:t>настройки</a:t>
            </a:r>
            <a:endParaRPr lang="bg-BG" dirty="0">
              <a:latin typeface="+mn-lt"/>
            </a:endParaRPr>
          </a:p>
          <a:p>
            <a:pPr marL="363538" lvl="0" indent="-363538">
              <a:buFont typeface="Wingdings" panose="05000000000000000000" pitchFamily="2" charset="2"/>
              <a:buChar char="Ø"/>
            </a:pPr>
            <a:r>
              <a:rPr lang="bg-BG" dirty="0" smtClean="0">
                <a:latin typeface="+mn-lt"/>
              </a:rPr>
              <a:t>Провеждане </a:t>
            </a:r>
            <a:r>
              <a:rPr lang="bg-BG" dirty="0">
                <a:latin typeface="+mn-lt"/>
              </a:rPr>
              <a:t>на демонстрации с партньорите по </a:t>
            </a:r>
            <a:r>
              <a:rPr lang="bg-BG" dirty="0" smtClean="0">
                <a:latin typeface="+mn-lt"/>
              </a:rPr>
              <a:t>проекта </a:t>
            </a:r>
            <a:endParaRPr lang="bg-BG" dirty="0"/>
          </a:p>
        </p:txBody>
      </p:sp>
      <p:grpSp>
        <p:nvGrpSpPr>
          <p:cNvPr id="5" name="Group 4"/>
          <p:cNvGrpSpPr/>
          <p:nvPr/>
        </p:nvGrpSpPr>
        <p:grpSpPr>
          <a:xfrm>
            <a:off x="538620" y="1653436"/>
            <a:ext cx="5962388" cy="3945699"/>
            <a:chOff x="0" y="0"/>
            <a:chExt cx="6134100" cy="3116580"/>
          </a:xfrm>
        </p:grpSpPr>
        <p:sp>
          <p:nvSpPr>
            <p:cNvPr id="8" name="Right Arrow 7"/>
            <p:cNvSpPr/>
            <p:nvPr/>
          </p:nvSpPr>
          <p:spPr>
            <a:xfrm>
              <a:off x="5143500" y="1440180"/>
              <a:ext cx="243840" cy="281940"/>
            </a:xfrm>
            <a:prstGeom prst="right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bg-BG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0" y="0"/>
              <a:ext cx="6134100" cy="3116580"/>
              <a:chOff x="0" y="0"/>
              <a:chExt cx="6134100" cy="3116580"/>
            </a:xfrm>
          </p:grpSpPr>
          <p:sp>
            <p:nvSpPr>
              <p:cNvPr id="10" name="Rectangle 9"/>
              <p:cNvSpPr/>
              <p:nvPr/>
            </p:nvSpPr>
            <p:spPr>
              <a:xfrm rot="16200000">
                <a:off x="3828100" y="1338262"/>
                <a:ext cx="1962149" cy="481966"/>
              </a:xfrm>
              <a:prstGeom prst="rect">
                <a:avLst/>
              </a:prstGeom>
              <a:solidFill>
                <a:srgbClr val="DFDEB0"/>
              </a:solidFill>
              <a:ln w="12700" cap="flat" cmpd="sng" algn="ctr">
                <a:solidFill>
                  <a:srgbClr val="DFDEB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bg-BG" sz="16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РП 7:</a:t>
                </a:r>
                <a:r>
                  <a:rPr lang="bg-BG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g-BG" sz="1600" i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Интеграционни и демонстрационни дейности</a:t>
                </a:r>
                <a:endParaRPr lang="bg-BG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0" y="0"/>
                <a:ext cx="6134100" cy="3116580"/>
                <a:chOff x="0" y="0"/>
                <a:chExt cx="6134100" cy="3116580"/>
              </a:xfrm>
            </p:grpSpPr>
            <p:sp>
              <p:nvSpPr>
                <p:cNvPr id="13" name="Rectangle 12"/>
                <p:cNvSpPr/>
                <p:nvPr/>
              </p:nvSpPr>
              <p:spPr>
                <a:xfrm rot="16200000">
                  <a:off x="2640715" y="1165862"/>
                  <a:ext cx="1950720" cy="815336"/>
                </a:xfrm>
                <a:prstGeom prst="rect">
                  <a:avLst/>
                </a:prstGeom>
                <a:solidFill>
                  <a:srgbClr val="D3C6D8"/>
                </a:solidFill>
                <a:ln w="12700" cap="flat" cmpd="sng" algn="ctr">
                  <a:solidFill>
                    <a:srgbClr val="D3C6D8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bg-BG" sz="1600" b="1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РП 6:</a:t>
                  </a:r>
                  <a:r>
                    <a:rPr lang="bg-BG" sz="16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600" i="1" dirty="0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IT </a:t>
                  </a:r>
                  <a:r>
                    <a:rPr lang="bg-BG" sz="1600" i="1" dirty="0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платформа за координиране и обмен на данни между КЦС, системните оператори и производителите </a:t>
                  </a:r>
                  <a:r>
                    <a:rPr lang="bg-BG" sz="900" dirty="0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от ВЕИ</a:t>
                  </a:r>
                  <a:endParaRPr lang="bg-BG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 rot="16200000">
                  <a:off x="4766310" y="1283970"/>
                  <a:ext cx="1965960" cy="586740"/>
                </a:xfrm>
                <a:prstGeom prst="rect">
                  <a:avLst/>
                </a:prstGeom>
                <a:solidFill>
                  <a:srgbClr val="FCDCEA"/>
                </a:solidFill>
                <a:ln w="12700" cap="flat" cmpd="sng" algn="ctr">
                  <a:solidFill>
                    <a:srgbClr val="FCDCE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bg-BG" sz="1600" b="1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РП 8:</a:t>
                  </a:r>
                  <a:r>
                    <a:rPr lang="bg-BG" sz="16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bg-BG" sz="1600" i="1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Оценка на въздействието и прилагане в </a:t>
                  </a:r>
                  <a:r>
                    <a:rPr lang="bg-BG" sz="1000" i="1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практиката</a:t>
                  </a:r>
                  <a:endParaRPr lang="bg-BG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5" name="Rounded Rectangle 14"/>
                <p:cNvSpPr/>
                <p:nvPr/>
              </p:nvSpPr>
              <p:spPr>
                <a:xfrm>
                  <a:off x="0" y="0"/>
                  <a:ext cx="6126480" cy="297180"/>
                </a:xfrm>
                <a:prstGeom prst="roundRect">
                  <a:avLst/>
                </a:prstGeom>
                <a:solidFill>
                  <a:srgbClr val="D5C7BD"/>
                </a:solidFill>
                <a:ln w="12700" cap="flat" cmpd="sng" algn="ctr">
                  <a:solidFill>
                    <a:srgbClr val="D5C7BD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bg-BG" sz="1400" b="1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РП 1: Управление и координация</a:t>
                  </a:r>
                  <a:endParaRPr lang="bg-BG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998220" y="573404"/>
                  <a:ext cx="2099310" cy="592456"/>
                </a:xfrm>
                <a:prstGeom prst="rect">
                  <a:avLst/>
                </a:prstGeom>
                <a:solidFill>
                  <a:srgbClr val="D8F0DA"/>
                </a:solidFill>
                <a:ln w="12700" cap="flat" cmpd="sng" algn="ctr">
                  <a:solidFill>
                    <a:srgbClr val="D8F0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bg-BG" b="1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РП 3:</a:t>
                  </a:r>
                  <a:r>
                    <a:rPr lang="bg-BG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bg-BG" i="1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Платформа “</a:t>
                  </a:r>
                  <a:r>
                    <a:rPr lang="en-US" i="1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SEE Cross-Border Market Coupling Framework”</a:t>
                  </a:r>
                  <a:endParaRPr lang="bg-BG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998220" y="1257300"/>
                  <a:ext cx="2099310" cy="592456"/>
                </a:xfrm>
                <a:prstGeom prst="rect">
                  <a:avLst/>
                </a:prstGeom>
                <a:solidFill>
                  <a:srgbClr val="4472C4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5B9BD5">
                      <a:lumMod val="40000"/>
                      <a:lumOff val="6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bg-BG" sz="1600" b="1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РП 4:</a:t>
                  </a:r>
                  <a:r>
                    <a:rPr lang="bg-BG" sz="16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bg-BG" sz="1600" i="1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Платформа “</a:t>
                  </a:r>
                  <a:r>
                    <a:rPr lang="en-US" sz="1600" i="1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Power system security and reliability SENTINEL toolset”</a:t>
                  </a:r>
                  <a:endParaRPr lang="bg-BG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1013460" y="1927860"/>
                  <a:ext cx="2099310" cy="592456"/>
                </a:xfrm>
                <a:prstGeom prst="rect">
                  <a:avLst/>
                </a:prstGeom>
                <a:solidFill>
                  <a:srgbClr val="F9D3B9"/>
                </a:solidFill>
                <a:ln w="12700" cap="flat" cmpd="sng" algn="ctr">
                  <a:solidFill>
                    <a:srgbClr val="F9D3B9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bg-BG" b="1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РП 5:</a:t>
                  </a:r>
                  <a:r>
                    <a:rPr lang="bg-BG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i="1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RES and flexibility regional control center</a:t>
                  </a:r>
                  <a:endParaRPr lang="bg-BG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9" name="Rounded Rectangle 18"/>
                <p:cNvSpPr/>
                <p:nvPr/>
              </p:nvSpPr>
              <p:spPr>
                <a:xfrm>
                  <a:off x="815340" y="403860"/>
                  <a:ext cx="3406140" cy="2301240"/>
                </a:xfrm>
                <a:prstGeom prst="roundRect">
                  <a:avLst/>
                </a:prstGeom>
                <a:noFill/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dash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bg-BG" dirty="0"/>
                </a:p>
              </p:txBody>
            </p:sp>
            <p:sp>
              <p:nvSpPr>
                <p:cNvPr id="20" name="Right Arrow 19"/>
                <p:cNvSpPr/>
                <p:nvPr/>
              </p:nvSpPr>
              <p:spPr>
                <a:xfrm>
                  <a:off x="533400" y="1394460"/>
                  <a:ext cx="243840" cy="281940"/>
                </a:xfrm>
                <a:prstGeom prst="rightArrow">
                  <a:avLst/>
                </a:prstGeom>
                <a:solidFill>
                  <a:srgbClr val="5B9BD5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bg-BG" dirty="0"/>
                </a:p>
              </p:txBody>
            </p:sp>
            <p:sp>
              <p:nvSpPr>
                <p:cNvPr id="21" name="Right Arrow 20"/>
                <p:cNvSpPr/>
                <p:nvPr/>
              </p:nvSpPr>
              <p:spPr>
                <a:xfrm>
                  <a:off x="4305300" y="1432560"/>
                  <a:ext cx="243840" cy="281940"/>
                </a:xfrm>
                <a:prstGeom prst="rightArrow">
                  <a:avLst/>
                </a:prstGeom>
                <a:solidFill>
                  <a:srgbClr val="5B9BD5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bg-BG" dirty="0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 rot="16200000">
                  <a:off x="-737235" y="1331594"/>
                  <a:ext cx="1985010" cy="449580"/>
                </a:xfrm>
                <a:prstGeom prst="rect">
                  <a:avLst/>
                </a:prstGeom>
                <a:solidFill>
                  <a:srgbClr val="4472C4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4472C4">
                      <a:lumMod val="60000"/>
                      <a:lumOff val="4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bg-BG" sz="2000" b="1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РП 2:</a:t>
                  </a:r>
                  <a:r>
                    <a:rPr lang="bg-BG" sz="20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bg-BG" sz="2000" i="1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Основи на проекта</a:t>
                  </a:r>
                  <a:endParaRPr lang="bg-BG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53340" y="2819400"/>
                  <a:ext cx="6080760" cy="297180"/>
                </a:xfrm>
                <a:prstGeom prst="roundRect">
                  <a:avLst/>
                </a:prstGeom>
                <a:solidFill>
                  <a:srgbClr val="FFFFCC"/>
                </a:solidFill>
                <a:ln w="12700" cap="flat" cmpd="sng" algn="ctr">
                  <a:solidFill>
                    <a:srgbClr val="FFFFCC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bg-BG" sz="1600" b="1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РП 9: Комуникации и разпространение на резултатите</a:t>
                  </a:r>
                  <a:endParaRPr lang="bg-BG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pic>
              <p:nvPicPr>
                <p:cNvPr id="24" name="Picture 23" descr="Consortium | SIMON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03520" y="38101"/>
                  <a:ext cx="594359" cy="21824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5" name="Picture 24" descr="Consortium | SIMON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19700" y="2834640"/>
                  <a:ext cx="594359" cy="21824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" name="Picture 25" descr="Consortium | SIMON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4120" y="2270760"/>
                  <a:ext cx="594359" cy="21824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7" name="Picture 26" descr="SEEPEX A.D. (@SEEPEX_AD) | Twitter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21280" y="929640"/>
                  <a:ext cx="480060" cy="2971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8" name="Picture 27" descr="Security Coordination Centre SCC Ltd. Belgrade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86300" y="2484120"/>
                  <a:ext cx="426719" cy="21524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" name="Picture 28" descr="Réseau de Transport d'Électricité - Wikipedia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99560" y="2346960"/>
                  <a:ext cx="312420" cy="3124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" name="Picture 29" descr="ЕСО приключи деветмесечието с 16.65 млн. лева печалба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480" y="303329"/>
                  <a:ext cx="449580" cy="36777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" name="Picture 30" descr="http://www.ekc-ltd.com/sites/all/themes/tema/images/logo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14600" y="1668779"/>
                  <a:ext cx="563880" cy="22859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2" name="Picture 11" descr="Consortium – CROSSBOW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4576" y="2377440"/>
                <a:ext cx="625224" cy="350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Oval 1"/>
          <p:cNvSpPr/>
          <p:nvPr/>
        </p:nvSpPr>
        <p:spPr>
          <a:xfrm>
            <a:off x="4592814" y="1533658"/>
            <a:ext cx="1287414" cy="4484318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oogle Shape;1265;p61"/>
          <p:cNvGrpSpPr/>
          <p:nvPr/>
        </p:nvGrpSpPr>
        <p:grpSpPr>
          <a:xfrm>
            <a:off x="6923601" y="3129455"/>
            <a:ext cx="888403" cy="1058250"/>
            <a:chOff x="4854075" y="2527625"/>
            <a:chExt cx="56000" cy="59050"/>
          </a:xfrm>
        </p:grpSpPr>
        <p:sp>
          <p:nvSpPr>
            <p:cNvPr id="33" name="Google Shape;1266;p61"/>
            <p:cNvSpPr/>
            <p:nvPr/>
          </p:nvSpPr>
          <p:spPr>
            <a:xfrm>
              <a:off x="4872325" y="2527625"/>
              <a:ext cx="37750" cy="59050"/>
            </a:xfrm>
            <a:custGeom>
              <a:avLst/>
              <a:gdLst/>
              <a:ahLst/>
              <a:cxnLst/>
              <a:rect l="l" t="t" r="r" b="b"/>
              <a:pathLst>
                <a:path w="1510" h="2362" extrusionOk="0">
                  <a:moveTo>
                    <a:pt x="305" y="1"/>
                  </a:moveTo>
                  <a:cubicBezTo>
                    <a:pt x="141" y="1"/>
                    <a:pt x="1" y="210"/>
                    <a:pt x="146" y="371"/>
                  </a:cubicBezTo>
                  <a:lnTo>
                    <a:pt x="961" y="1179"/>
                  </a:lnTo>
                  <a:lnTo>
                    <a:pt x="146" y="1994"/>
                  </a:lnTo>
                  <a:cubicBezTo>
                    <a:pt x="0" y="2151"/>
                    <a:pt x="143" y="2361"/>
                    <a:pt x="308" y="2361"/>
                  </a:cubicBezTo>
                  <a:cubicBezTo>
                    <a:pt x="355" y="2361"/>
                    <a:pt x="404" y="2344"/>
                    <a:pt x="449" y="2304"/>
                  </a:cubicBezTo>
                  <a:lnTo>
                    <a:pt x="1423" y="1338"/>
                  </a:lnTo>
                  <a:cubicBezTo>
                    <a:pt x="1509" y="1244"/>
                    <a:pt x="1509" y="1107"/>
                    <a:pt x="1423" y="1013"/>
                  </a:cubicBezTo>
                  <a:lnTo>
                    <a:pt x="1423" y="1020"/>
                  </a:lnTo>
                  <a:lnTo>
                    <a:pt x="449" y="61"/>
                  </a:lnTo>
                  <a:cubicBezTo>
                    <a:pt x="403" y="19"/>
                    <a:pt x="353" y="1"/>
                    <a:pt x="30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67;p61"/>
            <p:cNvSpPr/>
            <p:nvPr/>
          </p:nvSpPr>
          <p:spPr>
            <a:xfrm>
              <a:off x="4854075" y="2539100"/>
              <a:ext cx="26075" cy="35875"/>
            </a:xfrm>
            <a:custGeom>
              <a:avLst/>
              <a:gdLst/>
              <a:ahLst/>
              <a:cxnLst/>
              <a:rect l="l" t="t" r="r" b="b"/>
              <a:pathLst>
                <a:path w="1043" h="1435" extrusionOk="0">
                  <a:moveTo>
                    <a:pt x="326" y="1"/>
                  </a:moveTo>
                  <a:cubicBezTo>
                    <a:pt x="152" y="1"/>
                    <a:pt x="1" y="234"/>
                    <a:pt x="177" y="388"/>
                  </a:cubicBezTo>
                  <a:lnTo>
                    <a:pt x="516" y="720"/>
                  </a:lnTo>
                  <a:lnTo>
                    <a:pt x="177" y="1059"/>
                  </a:lnTo>
                  <a:cubicBezTo>
                    <a:pt x="21" y="1215"/>
                    <a:pt x="165" y="1435"/>
                    <a:pt x="336" y="1435"/>
                  </a:cubicBezTo>
                  <a:cubicBezTo>
                    <a:pt x="386" y="1435"/>
                    <a:pt x="439" y="1415"/>
                    <a:pt x="487" y="1369"/>
                  </a:cubicBezTo>
                  <a:lnTo>
                    <a:pt x="977" y="886"/>
                  </a:lnTo>
                  <a:cubicBezTo>
                    <a:pt x="1020" y="843"/>
                    <a:pt x="1042" y="785"/>
                    <a:pt x="1042" y="720"/>
                  </a:cubicBezTo>
                  <a:cubicBezTo>
                    <a:pt x="1042" y="662"/>
                    <a:pt x="1013" y="605"/>
                    <a:pt x="977" y="561"/>
                  </a:cubicBezTo>
                  <a:lnTo>
                    <a:pt x="487" y="78"/>
                  </a:lnTo>
                  <a:cubicBezTo>
                    <a:pt x="437" y="23"/>
                    <a:pt x="380" y="1"/>
                    <a:pt x="32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6073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452E-9901-467E-9A5A-C971F043CECF}" type="slidenum">
              <a:rPr lang="es-ES" smtClean="0"/>
              <a:t>34</a:t>
            </a:fld>
            <a:endParaRPr lang="es-E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38225" y="397237"/>
            <a:ext cx="10744200" cy="637813"/>
          </a:xfrm>
        </p:spPr>
        <p:txBody>
          <a:bodyPr>
            <a:no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Оценка </a:t>
            </a:r>
            <a:r>
              <a:rPr lang="ru-RU" dirty="0"/>
              <a:t>на </a:t>
            </a:r>
            <a:r>
              <a:rPr lang="ru-RU" dirty="0" err="1"/>
              <a:t>въздействието</a:t>
            </a:r>
            <a:r>
              <a:rPr lang="ru-RU" dirty="0"/>
              <a:t> и </a:t>
            </a:r>
            <a:r>
              <a:rPr lang="ru-RU" dirty="0" err="1"/>
              <a:t>прилагане</a:t>
            </a:r>
            <a:r>
              <a:rPr lang="ru-RU" dirty="0"/>
              <a:t> на практика</a:t>
            </a:r>
            <a:r>
              <a:rPr lang="bg-BG" dirty="0" smtClean="0"/>
              <a:t> – пакет 8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670537" y="1462779"/>
            <a:ext cx="5685029" cy="5780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lvl="0" indent="-263525"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+mn-lt"/>
              </a:rPr>
              <a:t>Оценка </a:t>
            </a:r>
            <a:r>
              <a:rPr lang="ru-RU" sz="1800" dirty="0">
                <a:latin typeface="+mn-lt"/>
              </a:rPr>
              <a:t>на </a:t>
            </a:r>
            <a:r>
              <a:rPr lang="ru-RU" sz="1800" dirty="0" err="1">
                <a:latin typeface="+mn-lt"/>
              </a:rPr>
              <a:t>икономическото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въздействие</a:t>
            </a:r>
            <a:r>
              <a:rPr lang="ru-RU" sz="1800" dirty="0">
                <a:latin typeface="+mn-lt"/>
              </a:rPr>
              <a:t> в региона от </a:t>
            </a:r>
            <a:r>
              <a:rPr lang="ru-RU" sz="1800" dirty="0" err="1">
                <a:latin typeface="+mn-lt"/>
              </a:rPr>
              <a:t>прилагане</a:t>
            </a:r>
            <a:r>
              <a:rPr lang="ru-RU" sz="1800" dirty="0">
                <a:latin typeface="+mn-lt"/>
              </a:rPr>
              <a:t> на </a:t>
            </a:r>
            <a:r>
              <a:rPr lang="ru-RU" sz="1800" dirty="0" err="1">
                <a:latin typeface="+mn-lt"/>
              </a:rPr>
              <a:t>резултатите</a:t>
            </a:r>
            <a:r>
              <a:rPr lang="ru-RU" sz="1800" dirty="0">
                <a:latin typeface="+mn-lt"/>
              </a:rPr>
              <a:t> на TRINITY</a:t>
            </a:r>
          </a:p>
          <a:p>
            <a:pPr marL="263525" lvl="0" indent="-263525">
              <a:buFont typeface="Wingdings" panose="05000000000000000000" pitchFamily="2" charset="2"/>
              <a:buChar char="Ø"/>
            </a:pPr>
            <a:r>
              <a:rPr lang="ru-RU" sz="1800" dirty="0" err="1">
                <a:latin typeface="+mn-lt"/>
              </a:rPr>
              <a:t>Извършване</a:t>
            </a:r>
            <a:r>
              <a:rPr lang="ru-RU" sz="1800" dirty="0">
                <a:latin typeface="+mn-lt"/>
              </a:rPr>
              <a:t> на </a:t>
            </a:r>
            <a:r>
              <a:rPr lang="ru-RU" sz="1800" dirty="0" err="1">
                <a:latin typeface="+mn-lt"/>
              </a:rPr>
              <a:t>техническа</a:t>
            </a:r>
            <a:r>
              <a:rPr lang="ru-RU" sz="1800" dirty="0">
                <a:latin typeface="+mn-lt"/>
              </a:rPr>
              <a:t> оценка, на база </a:t>
            </a:r>
            <a:r>
              <a:rPr lang="ru-RU" sz="1800" dirty="0" err="1">
                <a:latin typeface="+mn-lt"/>
              </a:rPr>
              <a:t>коректност</a:t>
            </a:r>
            <a:r>
              <a:rPr lang="ru-RU" sz="1800" dirty="0">
                <a:latin typeface="+mn-lt"/>
              </a:rPr>
              <a:t> на </a:t>
            </a:r>
            <a:r>
              <a:rPr lang="ru-RU" sz="1800" dirty="0" err="1">
                <a:latin typeface="+mn-lt"/>
              </a:rPr>
              <a:t>въведените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данни</a:t>
            </a:r>
            <a:r>
              <a:rPr lang="ru-RU" sz="1800" dirty="0">
                <a:latin typeface="+mn-lt"/>
              </a:rPr>
              <a:t>, </a:t>
            </a:r>
            <a:r>
              <a:rPr lang="ru-RU" sz="1800" dirty="0" err="1">
                <a:latin typeface="+mn-lt"/>
              </a:rPr>
              <a:t>изчислителни</a:t>
            </a:r>
            <a:r>
              <a:rPr lang="ru-RU" sz="1800" dirty="0">
                <a:latin typeface="+mn-lt"/>
              </a:rPr>
              <a:t> модели и </a:t>
            </a:r>
            <a:r>
              <a:rPr lang="ru-RU" sz="1800" dirty="0" err="1">
                <a:latin typeface="+mn-lt"/>
              </a:rPr>
              <a:t>коректност</a:t>
            </a:r>
            <a:r>
              <a:rPr lang="ru-RU" sz="1800" dirty="0">
                <a:latin typeface="+mn-lt"/>
              </a:rPr>
              <a:t> на </a:t>
            </a:r>
            <a:r>
              <a:rPr lang="ru-RU" sz="1800" dirty="0" err="1">
                <a:latin typeface="+mn-lt"/>
              </a:rPr>
              <a:t>резултатите</a:t>
            </a:r>
            <a:r>
              <a:rPr lang="ru-RU" sz="1800" dirty="0">
                <a:latin typeface="+mn-lt"/>
              </a:rPr>
              <a:t>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bg-BG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Извършване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>
                <a:latin typeface="+mn-lt"/>
              </a:rPr>
              <a:t>на </a:t>
            </a:r>
            <a:r>
              <a:rPr lang="ru-RU" sz="1800" dirty="0" err="1">
                <a:latin typeface="+mn-lt"/>
              </a:rPr>
              <a:t>екологична</a:t>
            </a:r>
            <a:r>
              <a:rPr lang="ru-RU" sz="1800" dirty="0">
                <a:latin typeface="+mn-lt"/>
              </a:rPr>
              <a:t> оценка, </a:t>
            </a:r>
            <a:r>
              <a:rPr lang="ru-RU" sz="1800" dirty="0" err="1">
                <a:latin typeface="+mn-lt"/>
              </a:rPr>
              <a:t>която</a:t>
            </a:r>
            <a:r>
              <a:rPr lang="ru-RU" sz="1800" dirty="0">
                <a:latin typeface="+mn-lt"/>
              </a:rPr>
              <a:t> да </a:t>
            </a:r>
            <a:r>
              <a:rPr lang="ru-RU" sz="1800" dirty="0" err="1">
                <a:latin typeface="+mn-lt"/>
              </a:rPr>
              <a:t>включва</a:t>
            </a:r>
            <a:r>
              <a:rPr lang="ru-RU" sz="1800" dirty="0">
                <a:latin typeface="+mn-lt"/>
              </a:rPr>
              <a:t> потенциала за </a:t>
            </a:r>
            <a:r>
              <a:rPr lang="ru-RU" sz="1800" dirty="0" err="1">
                <a:latin typeface="+mn-lt"/>
              </a:rPr>
              <a:t>намаляване</a:t>
            </a:r>
            <a:r>
              <a:rPr lang="ru-RU" sz="1800" dirty="0">
                <a:latin typeface="+mn-lt"/>
              </a:rPr>
              <a:t> на </a:t>
            </a:r>
            <a:r>
              <a:rPr lang="ru-RU" sz="1800" dirty="0" err="1">
                <a:latin typeface="+mn-lt"/>
              </a:rPr>
              <a:t>емисиите</a:t>
            </a:r>
            <a:r>
              <a:rPr lang="ru-RU" sz="1800" dirty="0">
                <a:latin typeface="+mn-lt"/>
              </a:rPr>
              <a:t> CO2 и </a:t>
            </a:r>
            <a:r>
              <a:rPr lang="ru-RU" sz="1800" dirty="0" err="1">
                <a:latin typeface="+mn-lt"/>
              </a:rPr>
              <a:t>увеличаване</a:t>
            </a:r>
            <a:r>
              <a:rPr lang="ru-RU" sz="1800" dirty="0">
                <a:latin typeface="+mn-lt"/>
              </a:rPr>
              <a:t> на </a:t>
            </a:r>
            <a:r>
              <a:rPr lang="ru-RU" sz="1800" dirty="0" err="1">
                <a:latin typeface="+mn-lt"/>
              </a:rPr>
              <a:t>частта</a:t>
            </a:r>
            <a:r>
              <a:rPr lang="ru-RU" sz="1800" dirty="0">
                <a:latin typeface="+mn-lt"/>
              </a:rPr>
              <a:t> на </a:t>
            </a:r>
            <a:r>
              <a:rPr lang="ru-RU" sz="1800" dirty="0" err="1">
                <a:latin typeface="+mn-lt"/>
              </a:rPr>
              <a:t>производството</a:t>
            </a:r>
            <a:r>
              <a:rPr lang="ru-RU" sz="1800" dirty="0">
                <a:latin typeface="+mn-lt"/>
              </a:rPr>
              <a:t> от ВЕИ в </a:t>
            </a:r>
            <a:r>
              <a:rPr lang="ru-RU" sz="1800" dirty="0" err="1">
                <a:latin typeface="+mn-lt"/>
              </a:rPr>
              <a:t>енергийния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микс</a:t>
            </a:r>
            <a:endParaRPr lang="ru-RU" sz="1800" dirty="0">
              <a:latin typeface="+mn-lt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800" dirty="0" err="1" smtClean="0">
                <a:latin typeface="+mn-lt"/>
              </a:rPr>
              <a:t>Разработване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>
                <a:latin typeface="+mn-lt"/>
              </a:rPr>
              <a:t>на </a:t>
            </a:r>
            <a:r>
              <a:rPr lang="ru-RU" sz="1800" dirty="0" err="1">
                <a:latin typeface="+mn-lt"/>
              </a:rPr>
              <a:t>пътна</a:t>
            </a:r>
            <a:r>
              <a:rPr lang="ru-RU" sz="1800" dirty="0">
                <a:latin typeface="+mn-lt"/>
              </a:rPr>
              <a:t> карта за </a:t>
            </a:r>
            <a:r>
              <a:rPr lang="ru-RU" sz="1800" dirty="0" err="1">
                <a:latin typeface="+mn-lt"/>
              </a:rPr>
              <a:t>реализиране</a:t>
            </a:r>
            <a:r>
              <a:rPr lang="ru-RU" sz="1800" dirty="0">
                <a:latin typeface="+mn-lt"/>
              </a:rPr>
              <a:t> на </a:t>
            </a:r>
            <a:r>
              <a:rPr lang="ru-RU" sz="1800" dirty="0" err="1">
                <a:latin typeface="+mn-lt"/>
              </a:rPr>
              <a:t>пазарно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обединение</a:t>
            </a:r>
            <a:r>
              <a:rPr lang="ru-RU" sz="1800" dirty="0">
                <a:latin typeface="+mn-lt"/>
              </a:rPr>
              <a:t> в регион </a:t>
            </a:r>
            <a:r>
              <a:rPr lang="ru-RU" sz="1800" dirty="0" err="1">
                <a:latin typeface="+mn-lt"/>
              </a:rPr>
              <a:t>Югоизточна</a:t>
            </a:r>
            <a:r>
              <a:rPr lang="ru-RU" sz="1800" dirty="0">
                <a:latin typeface="+mn-lt"/>
              </a:rPr>
              <a:t> Европа</a:t>
            </a:r>
            <a:r>
              <a:rPr lang="ru-RU" sz="1800" dirty="0" smtClean="0">
                <a:latin typeface="+mn-lt"/>
              </a:rPr>
              <a:t>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800" dirty="0">
                <a:latin typeface="+mn-lt"/>
              </a:rPr>
              <a:t>Оценка и предложение за </a:t>
            </a:r>
            <a:r>
              <a:rPr lang="ru-RU" sz="1800" dirty="0" err="1">
                <a:latin typeface="+mn-lt"/>
              </a:rPr>
              <a:t>прилагане</a:t>
            </a:r>
            <a:r>
              <a:rPr lang="ru-RU" sz="1800" dirty="0">
                <a:latin typeface="+mn-lt"/>
              </a:rPr>
              <a:t> на </a:t>
            </a:r>
            <a:r>
              <a:rPr lang="ru-RU" sz="1800" dirty="0" err="1">
                <a:latin typeface="+mn-lt"/>
              </a:rPr>
              <a:t>резултатите</a:t>
            </a:r>
            <a:r>
              <a:rPr lang="ru-RU" sz="1800" dirty="0">
                <a:latin typeface="+mn-lt"/>
              </a:rPr>
              <a:t> от TRINITY </a:t>
            </a:r>
            <a:r>
              <a:rPr lang="ru-RU" sz="1800" dirty="0" err="1">
                <a:latin typeface="+mn-lt"/>
              </a:rPr>
              <a:t>извън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страните</a:t>
            </a:r>
            <a:r>
              <a:rPr lang="ru-RU" sz="1800" dirty="0">
                <a:latin typeface="+mn-lt"/>
              </a:rPr>
              <a:t> от консорциума</a:t>
            </a:r>
          </a:p>
          <a:p>
            <a:pPr marL="0" lvl="0" indent="0">
              <a:buNone/>
            </a:pPr>
            <a:endParaRPr lang="ru-RU" dirty="0">
              <a:latin typeface="+mn-lt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bg-BG" dirty="0"/>
          </a:p>
        </p:txBody>
      </p:sp>
      <p:grpSp>
        <p:nvGrpSpPr>
          <p:cNvPr id="5" name="Group 4"/>
          <p:cNvGrpSpPr/>
          <p:nvPr/>
        </p:nvGrpSpPr>
        <p:grpSpPr>
          <a:xfrm>
            <a:off x="538620" y="1653436"/>
            <a:ext cx="5761972" cy="3945699"/>
            <a:chOff x="0" y="0"/>
            <a:chExt cx="6134100" cy="3116580"/>
          </a:xfrm>
        </p:grpSpPr>
        <p:sp>
          <p:nvSpPr>
            <p:cNvPr id="8" name="Right Arrow 7"/>
            <p:cNvSpPr/>
            <p:nvPr/>
          </p:nvSpPr>
          <p:spPr>
            <a:xfrm>
              <a:off x="5143500" y="1440180"/>
              <a:ext cx="243840" cy="281940"/>
            </a:xfrm>
            <a:prstGeom prst="right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bg-BG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0" y="0"/>
              <a:ext cx="6134100" cy="3116580"/>
              <a:chOff x="0" y="0"/>
              <a:chExt cx="6134100" cy="3116580"/>
            </a:xfrm>
          </p:grpSpPr>
          <p:sp>
            <p:nvSpPr>
              <p:cNvPr id="10" name="Rectangle 9"/>
              <p:cNvSpPr/>
              <p:nvPr/>
            </p:nvSpPr>
            <p:spPr>
              <a:xfrm rot="16200000">
                <a:off x="3828100" y="1338262"/>
                <a:ext cx="1962149" cy="481966"/>
              </a:xfrm>
              <a:prstGeom prst="rect">
                <a:avLst/>
              </a:prstGeom>
              <a:solidFill>
                <a:srgbClr val="DFDEB0"/>
              </a:solidFill>
              <a:ln w="12700" cap="flat" cmpd="sng" algn="ctr">
                <a:solidFill>
                  <a:srgbClr val="DFDEB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bg-BG" sz="16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РП 7:</a:t>
                </a:r>
                <a:r>
                  <a:rPr lang="bg-BG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g-BG" sz="1600" i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Интеграционни и демонстрационни дейности</a:t>
                </a:r>
                <a:endParaRPr lang="bg-BG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0" y="0"/>
                <a:ext cx="6134100" cy="3116580"/>
                <a:chOff x="0" y="0"/>
                <a:chExt cx="6134100" cy="3116580"/>
              </a:xfrm>
            </p:grpSpPr>
            <p:sp>
              <p:nvSpPr>
                <p:cNvPr id="13" name="Rectangle 12"/>
                <p:cNvSpPr/>
                <p:nvPr/>
              </p:nvSpPr>
              <p:spPr>
                <a:xfrm rot="16200000">
                  <a:off x="2640715" y="1165862"/>
                  <a:ext cx="1950720" cy="815336"/>
                </a:xfrm>
                <a:prstGeom prst="rect">
                  <a:avLst/>
                </a:prstGeom>
                <a:solidFill>
                  <a:srgbClr val="D3C6D8"/>
                </a:solidFill>
                <a:ln w="12700" cap="flat" cmpd="sng" algn="ctr">
                  <a:solidFill>
                    <a:srgbClr val="D3C6D8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bg-BG" sz="1600" b="1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РП 6:</a:t>
                  </a:r>
                  <a:r>
                    <a:rPr lang="bg-BG" sz="16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600" i="1" dirty="0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IT </a:t>
                  </a:r>
                  <a:r>
                    <a:rPr lang="bg-BG" sz="1600" i="1" dirty="0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платформа за координиране и обмен на данни между КЦС, системните оператори и производителите </a:t>
                  </a:r>
                  <a:r>
                    <a:rPr lang="bg-BG" sz="900" dirty="0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от ВЕИ</a:t>
                  </a:r>
                  <a:endParaRPr lang="bg-BG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 rot="16200000">
                  <a:off x="4766310" y="1283970"/>
                  <a:ext cx="1965960" cy="586740"/>
                </a:xfrm>
                <a:prstGeom prst="rect">
                  <a:avLst/>
                </a:prstGeom>
                <a:solidFill>
                  <a:srgbClr val="FCDCEA"/>
                </a:solidFill>
                <a:ln w="12700" cap="flat" cmpd="sng" algn="ctr">
                  <a:solidFill>
                    <a:srgbClr val="FCDCE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bg-BG" sz="1600" b="1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РП 8:</a:t>
                  </a:r>
                  <a:r>
                    <a:rPr lang="bg-BG" sz="16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bg-BG" sz="1600" i="1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Оценка на въздействието и прилагане в </a:t>
                  </a:r>
                  <a:r>
                    <a:rPr lang="bg-BG" sz="1000" i="1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практиката</a:t>
                  </a:r>
                  <a:endParaRPr lang="bg-BG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5" name="Rounded Rectangle 14"/>
                <p:cNvSpPr/>
                <p:nvPr/>
              </p:nvSpPr>
              <p:spPr>
                <a:xfrm>
                  <a:off x="0" y="0"/>
                  <a:ext cx="6126480" cy="297180"/>
                </a:xfrm>
                <a:prstGeom prst="roundRect">
                  <a:avLst/>
                </a:prstGeom>
                <a:solidFill>
                  <a:srgbClr val="D5C7BD"/>
                </a:solidFill>
                <a:ln w="12700" cap="flat" cmpd="sng" algn="ctr">
                  <a:solidFill>
                    <a:srgbClr val="D5C7BD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bg-BG" sz="1400" b="1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РП 1: Управление и координация</a:t>
                  </a:r>
                  <a:endParaRPr lang="bg-BG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998220" y="573404"/>
                  <a:ext cx="2099310" cy="592456"/>
                </a:xfrm>
                <a:prstGeom prst="rect">
                  <a:avLst/>
                </a:prstGeom>
                <a:solidFill>
                  <a:srgbClr val="D8F0DA"/>
                </a:solidFill>
                <a:ln w="12700" cap="flat" cmpd="sng" algn="ctr">
                  <a:solidFill>
                    <a:srgbClr val="D8F0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bg-BG" b="1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РП 3:</a:t>
                  </a:r>
                  <a:r>
                    <a:rPr lang="bg-BG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bg-BG" i="1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Платформа “</a:t>
                  </a:r>
                  <a:r>
                    <a:rPr lang="en-US" i="1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SEE Cross-Border Market Coupling Framework”</a:t>
                  </a:r>
                  <a:endParaRPr lang="bg-BG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998220" y="1257300"/>
                  <a:ext cx="2099310" cy="592456"/>
                </a:xfrm>
                <a:prstGeom prst="rect">
                  <a:avLst/>
                </a:prstGeom>
                <a:solidFill>
                  <a:srgbClr val="4472C4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5B9BD5">
                      <a:lumMod val="40000"/>
                      <a:lumOff val="6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bg-BG" sz="1600" b="1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РП 4:</a:t>
                  </a:r>
                  <a:r>
                    <a:rPr lang="bg-BG" sz="16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bg-BG" sz="1600" i="1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Платформа “</a:t>
                  </a:r>
                  <a:r>
                    <a:rPr lang="en-US" sz="1600" i="1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Power system security and reliability SENTINEL toolset”</a:t>
                  </a:r>
                  <a:endParaRPr lang="bg-BG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1013460" y="1927860"/>
                  <a:ext cx="2099310" cy="592456"/>
                </a:xfrm>
                <a:prstGeom prst="rect">
                  <a:avLst/>
                </a:prstGeom>
                <a:solidFill>
                  <a:srgbClr val="F9D3B9"/>
                </a:solidFill>
                <a:ln w="12700" cap="flat" cmpd="sng" algn="ctr">
                  <a:solidFill>
                    <a:srgbClr val="F9D3B9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bg-BG" b="1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РП 5:</a:t>
                  </a:r>
                  <a:r>
                    <a:rPr lang="bg-BG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i="1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RES and flexibility regional control center</a:t>
                  </a:r>
                  <a:endParaRPr lang="bg-BG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9" name="Rounded Rectangle 18"/>
                <p:cNvSpPr/>
                <p:nvPr/>
              </p:nvSpPr>
              <p:spPr>
                <a:xfrm>
                  <a:off x="815340" y="403860"/>
                  <a:ext cx="3406140" cy="2301240"/>
                </a:xfrm>
                <a:prstGeom prst="roundRect">
                  <a:avLst/>
                </a:prstGeom>
                <a:noFill/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dash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bg-BG" dirty="0"/>
                </a:p>
              </p:txBody>
            </p:sp>
            <p:sp>
              <p:nvSpPr>
                <p:cNvPr id="20" name="Right Arrow 19"/>
                <p:cNvSpPr/>
                <p:nvPr/>
              </p:nvSpPr>
              <p:spPr>
                <a:xfrm>
                  <a:off x="533400" y="1394460"/>
                  <a:ext cx="243840" cy="281940"/>
                </a:xfrm>
                <a:prstGeom prst="rightArrow">
                  <a:avLst/>
                </a:prstGeom>
                <a:solidFill>
                  <a:srgbClr val="5B9BD5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bg-BG" dirty="0"/>
                </a:p>
              </p:txBody>
            </p:sp>
            <p:sp>
              <p:nvSpPr>
                <p:cNvPr id="21" name="Right Arrow 20"/>
                <p:cNvSpPr/>
                <p:nvPr/>
              </p:nvSpPr>
              <p:spPr>
                <a:xfrm>
                  <a:off x="4305300" y="1432560"/>
                  <a:ext cx="243840" cy="281940"/>
                </a:xfrm>
                <a:prstGeom prst="rightArrow">
                  <a:avLst/>
                </a:prstGeom>
                <a:solidFill>
                  <a:srgbClr val="5B9BD5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bg-BG" dirty="0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 rot="16200000">
                  <a:off x="-737235" y="1331594"/>
                  <a:ext cx="1985010" cy="449580"/>
                </a:xfrm>
                <a:prstGeom prst="rect">
                  <a:avLst/>
                </a:prstGeom>
                <a:solidFill>
                  <a:srgbClr val="4472C4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4472C4">
                      <a:lumMod val="60000"/>
                      <a:lumOff val="4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bg-BG" sz="2000" b="1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РП 2:</a:t>
                  </a:r>
                  <a:r>
                    <a:rPr lang="bg-BG" sz="20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bg-BG" sz="2000" i="1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Основи на проекта</a:t>
                  </a:r>
                  <a:endParaRPr lang="bg-BG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53340" y="2819400"/>
                  <a:ext cx="6080760" cy="297180"/>
                </a:xfrm>
                <a:prstGeom prst="roundRect">
                  <a:avLst/>
                </a:prstGeom>
                <a:solidFill>
                  <a:srgbClr val="FFFFCC"/>
                </a:solidFill>
                <a:ln w="12700" cap="flat" cmpd="sng" algn="ctr">
                  <a:solidFill>
                    <a:srgbClr val="FFFFCC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bg-BG" sz="1600" b="1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РП 9: Комуникации и разпространение на резултатите</a:t>
                  </a:r>
                  <a:endParaRPr lang="bg-BG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pic>
              <p:nvPicPr>
                <p:cNvPr id="24" name="Picture 23" descr="Consortium | SIMON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03520" y="38101"/>
                  <a:ext cx="594359" cy="21824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5" name="Picture 24" descr="Consortium | SIMON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19700" y="2834640"/>
                  <a:ext cx="594359" cy="21824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" name="Picture 25" descr="Consortium | SIMON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4120" y="2270760"/>
                  <a:ext cx="594359" cy="21824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7" name="Picture 26" descr="SEEPEX A.D. (@SEEPEX_AD) | Twitter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21280" y="929640"/>
                  <a:ext cx="480060" cy="2971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8" name="Picture 27" descr="Security Coordination Centre SCC Ltd. Belgrade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86300" y="2484120"/>
                  <a:ext cx="426719" cy="21524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" name="Picture 28" descr="Réseau de Transport d'Électricité - Wikipedia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99560" y="2346960"/>
                  <a:ext cx="312420" cy="3124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" name="Picture 29" descr="ЕСО приключи деветмесечието с 16.65 млн. лева печалба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480" y="303329"/>
                  <a:ext cx="449580" cy="36777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" name="Picture 30" descr="http://www.ekc-ltd.com/sites/all/themes/tema/images/logo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14600" y="1668779"/>
                  <a:ext cx="563880" cy="22859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2" name="Picture 11" descr="Consortium – CROSSBOW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4576" y="2377440"/>
                <a:ext cx="625224" cy="350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Oval 1"/>
          <p:cNvSpPr/>
          <p:nvPr/>
        </p:nvSpPr>
        <p:spPr>
          <a:xfrm>
            <a:off x="5418831" y="1581894"/>
            <a:ext cx="1287414" cy="4484318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oogle Shape;1265;p61"/>
          <p:cNvGrpSpPr/>
          <p:nvPr/>
        </p:nvGrpSpPr>
        <p:grpSpPr>
          <a:xfrm>
            <a:off x="6751893" y="3418870"/>
            <a:ext cx="666120" cy="934307"/>
            <a:chOff x="4854075" y="2527625"/>
            <a:chExt cx="56000" cy="59050"/>
          </a:xfrm>
        </p:grpSpPr>
        <p:sp>
          <p:nvSpPr>
            <p:cNvPr id="33" name="Google Shape;1266;p61"/>
            <p:cNvSpPr/>
            <p:nvPr/>
          </p:nvSpPr>
          <p:spPr>
            <a:xfrm>
              <a:off x="4872325" y="2527625"/>
              <a:ext cx="37750" cy="59050"/>
            </a:xfrm>
            <a:custGeom>
              <a:avLst/>
              <a:gdLst/>
              <a:ahLst/>
              <a:cxnLst/>
              <a:rect l="l" t="t" r="r" b="b"/>
              <a:pathLst>
                <a:path w="1510" h="2362" extrusionOk="0">
                  <a:moveTo>
                    <a:pt x="305" y="1"/>
                  </a:moveTo>
                  <a:cubicBezTo>
                    <a:pt x="141" y="1"/>
                    <a:pt x="1" y="210"/>
                    <a:pt x="146" y="371"/>
                  </a:cubicBezTo>
                  <a:lnTo>
                    <a:pt x="961" y="1179"/>
                  </a:lnTo>
                  <a:lnTo>
                    <a:pt x="146" y="1994"/>
                  </a:lnTo>
                  <a:cubicBezTo>
                    <a:pt x="0" y="2151"/>
                    <a:pt x="143" y="2361"/>
                    <a:pt x="308" y="2361"/>
                  </a:cubicBezTo>
                  <a:cubicBezTo>
                    <a:pt x="355" y="2361"/>
                    <a:pt x="404" y="2344"/>
                    <a:pt x="449" y="2304"/>
                  </a:cubicBezTo>
                  <a:lnTo>
                    <a:pt x="1423" y="1338"/>
                  </a:lnTo>
                  <a:cubicBezTo>
                    <a:pt x="1509" y="1244"/>
                    <a:pt x="1509" y="1107"/>
                    <a:pt x="1423" y="1013"/>
                  </a:cubicBezTo>
                  <a:lnTo>
                    <a:pt x="1423" y="1020"/>
                  </a:lnTo>
                  <a:lnTo>
                    <a:pt x="449" y="61"/>
                  </a:lnTo>
                  <a:cubicBezTo>
                    <a:pt x="403" y="19"/>
                    <a:pt x="353" y="1"/>
                    <a:pt x="30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67;p61"/>
            <p:cNvSpPr/>
            <p:nvPr/>
          </p:nvSpPr>
          <p:spPr>
            <a:xfrm>
              <a:off x="4854075" y="2539100"/>
              <a:ext cx="26075" cy="35875"/>
            </a:xfrm>
            <a:custGeom>
              <a:avLst/>
              <a:gdLst/>
              <a:ahLst/>
              <a:cxnLst/>
              <a:rect l="l" t="t" r="r" b="b"/>
              <a:pathLst>
                <a:path w="1043" h="1435" extrusionOk="0">
                  <a:moveTo>
                    <a:pt x="326" y="1"/>
                  </a:moveTo>
                  <a:cubicBezTo>
                    <a:pt x="152" y="1"/>
                    <a:pt x="1" y="234"/>
                    <a:pt x="177" y="388"/>
                  </a:cubicBezTo>
                  <a:lnTo>
                    <a:pt x="516" y="720"/>
                  </a:lnTo>
                  <a:lnTo>
                    <a:pt x="177" y="1059"/>
                  </a:lnTo>
                  <a:cubicBezTo>
                    <a:pt x="21" y="1215"/>
                    <a:pt x="165" y="1435"/>
                    <a:pt x="336" y="1435"/>
                  </a:cubicBezTo>
                  <a:cubicBezTo>
                    <a:pt x="386" y="1435"/>
                    <a:pt x="439" y="1415"/>
                    <a:pt x="487" y="1369"/>
                  </a:cubicBezTo>
                  <a:lnTo>
                    <a:pt x="977" y="886"/>
                  </a:lnTo>
                  <a:cubicBezTo>
                    <a:pt x="1020" y="843"/>
                    <a:pt x="1042" y="785"/>
                    <a:pt x="1042" y="720"/>
                  </a:cubicBezTo>
                  <a:cubicBezTo>
                    <a:pt x="1042" y="662"/>
                    <a:pt x="1013" y="605"/>
                    <a:pt x="977" y="561"/>
                  </a:cubicBezTo>
                  <a:lnTo>
                    <a:pt x="487" y="78"/>
                  </a:lnTo>
                  <a:cubicBezTo>
                    <a:pt x="437" y="23"/>
                    <a:pt x="380" y="1"/>
                    <a:pt x="32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9603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452E-9901-467E-9A5A-C971F043CECF}" type="slidenum">
              <a:rPr lang="es-ES" smtClean="0"/>
              <a:t>35</a:t>
            </a:fld>
            <a:endParaRPr lang="es-E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30628" y="1241275"/>
            <a:ext cx="11943806" cy="535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None/>
            </a:pPr>
            <a:endParaRPr lang="bg-BG" dirty="0"/>
          </a:p>
          <a:p>
            <a:pPr marL="881063" indent="-342900">
              <a:buFont typeface="Wingdings" panose="05000000000000000000" pitchFamily="2" charset="2"/>
              <a:buChar char="Ø"/>
            </a:pPr>
            <a:r>
              <a:rPr lang="bg-BG" dirty="0" smtClean="0"/>
              <a:t>Представени дейностите по всички работни пакети, които се изпълняват към момента и демо-версии на платформите </a:t>
            </a:r>
          </a:p>
          <a:p>
            <a:pPr marL="881063" indent="-342900">
              <a:buFont typeface="Wingdings" panose="05000000000000000000" pitchFamily="2" charset="2"/>
              <a:buChar char="Ø"/>
            </a:pPr>
            <a:endParaRPr lang="bg-BG" dirty="0"/>
          </a:p>
          <a:p>
            <a:pPr marL="881063" indent="-342900">
              <a:buFont typeface="Wingdings" panose="05000000000000000000" pitchFamily="2" charset="2"/>
              <a:buChar char="Ø"/>
            </a:pPr>
            <a:r>
              <a:rPr lang="bg-BG" dirty="0" smtClean="0"/>
              <a:t>Изготвен технически доклад за участието на партньорите по отделните задачи</a:t>
            </a:r>
          </a:p>
          <a:p>
            <a:pPr marL="881063" indent="-342900">
              <a:buFont typeface="Wingdings" panose="05000000000000000000" pitchFamily="2" charset="2"/>
              <a:buChar char="Ø"/>
            </a:pPr>
            <a:endParaRPr lang="bg-BG" dirty="0"/>
          </a:p>
          <a:p>
            <a:pPr marL="881063" indent="-342900">
              <a:buFont typeface="Wingdings" panose="05000000000000000000" pitchFamily="2" charset="2"/>
              <a:buChar char="Ø"/>
            </a:pPr>
            <a:r>
              <a:rPr lang="bg-BG" dirty="0" smtClean="0"/>
              <a:t>Представени финансови резултати към 31.03.2021г.</a:t>
            </a:r>
          </a:p>
          <a:p>
            <a:pPr marL="538163" lvl="0" indent="0">
              <a:buNone/>
            </a:pPr>
            <a:endParaRPr lang="bg-BG" dirty="0"/>
          </a:p>
          <a:p>
            <a:pPr marL="538163" lvl="0" indent="0">
              <a:buNone/>
            </a:pPr>
            <a:r>
              <a:rPr lang="bg-BG" dirty="0" smtClean="0"/>
              <a:t>Проект </a:t>
            </a:r>
            <a:r>
              <a:rPr lang="en-US" dirty="0" smtClean="0"/>
              <a:t>TRINITY </a:t>
            </a:r>
            <a:r>
              <a:rPr lang="bg-BG" dirty="0" smtClean="0"/>
              <a:t>получи висока оценка от Европейската комисия, както и насоки за работата от тук нататък </a:t>
            </a:r>
          </a:p>
          <a:p>
            <a:pPr marL="0" lvl="0" indent="0">
              <a:buNone/>
            </a:pPr>
            <a:endParaRPr lang="bg-BG" dirty="0" smtClean="0"/>
          </a:p>
          <a:p>
            <a:pPr marL="0" lvl="0" indent="0">
              <a:buNone/>
            </a:pPr>
            <a:endParaRPr lang="bg-BG" dirty="0"/>
          </a:p>
          <a:p>
            <a:pPr marL="0" indent="0">
              <a:buNone/>
            </a:pPr>
            <a:r>
              <a:rPr lang="bg-BG" b="1" i="1" dirty="0"/>
              <a:t> </a:t>
            </a:r>
            <a:endParaRPr lang="bg-B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225" y="310279"/>
            <a:ext cx="10744200" cy="637813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Първа </a:t>
            </a:r>
            <a:r>
              <a:rPr lang="bg-BG" dirty="0"/>
              <a:t>среща с Европейската комисия </a:t>
            </a:r>
            <a:r>
              <a:rPr lang="bg-BG" dirty="0" smtClean="0"/>
              <a:t>относно преглед на техническите и финансови показатели за изпълнението на проекта </a:t>
            </a:r>
            <a:r>
              <a:rPr lang="en-US" dirty="0" smtClean="0"/>
              <a:t>TRINITY</a:t>
            </a:r>
            <a:r>
              <a:rPr lang="bg-BG" dirty="0" smtClean="0"/>
              <a:t> – 09 юни 2021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5632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E77B23-B62F-4BF4-A9F5-7F8AAE53DC85}" type="datetime3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22.12.21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E452E-9901-467E-9A5A-C971F043CECF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Resultado de imagen de twitter icono">
            <a:extLst>
              <a:ext uri="{FF2B5EF4-FFF2-40B4-BE49-F238E27FC236}">
                <a16:creationId xmlns:a16="http://schemas.microsoft.com/office/drawing/2014/main" id="{8C315B13-5C1A-411C-A52F-654BB2F79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242" y="5387268"/>
            <a:ext cx="615553" cy="61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DADD5A0-EB57-45B9-9720-2D390EF6C7B6}"/>
              </a:ext>
            </a:extLst>
          </p:cNvPr>
          <p:cNvSpPr txBox="1"/>
          <p:nvPr/>
        </p:nvSpPr>
        <p:spPr>
          <a:xfrm>
            <a:off x="4518441" y="5946303"/>
            <a:ext cx="19896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@Trinity_H2020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linkedin-logo - Nepa">
            <a:extLst>
              <a:ext uri="{FF2B5EF4-FFF2-40B4-BE49-F238E27FC236}">
                <a16:creationId xmlns:a16="http://schemas.microsoft.com/office/drawing/2014/main" id="{CC0D46ED-4633-47C5-921D-3C6089A59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083" y="5489004"/>
            <a:ext cx="412082" cy="41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YouTube Logo | The most famous brands and company logos in the world">
            <a:extLst>
              <a:ext uri="{FF2B5EF4-FFF2-40B4-BE49-F238E27FC236}">
                <a16:creationId xmlns:a16="http://schemas.microsoft.com/office/drawing/2014/main" id="{4C134760-D16D-417E-9394-8EC09C5E2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329" y="5504143"/>
            <a:ext cx="786063" cy="44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D7E8F13-2741-4D6C-9546-10AFE7F156A4}"/>
              </a:ext>
            </a:extLst>
          </p:cNvPr>
          <p:cNvSpPr txBox="1"/>
          <p:nvPr/>
        </p:nvSpPr>
        <p:spPr>
          <a:xfrm>
            <a:off x="6045658" y="5946302"/>
            <a:ext cx="141041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TRINITY H2020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FBCB0C7-A592-4117-B1A1-A71D56147B63}"/>
              </a:ext>
            </a:extLst>
          </p:cNvPr>
          <p:cNvSpPr txBox="1"/>
          <p:nvPr/>
        </p:nvSpPr>
        <p:spPr>
          <a:xfrm>
            <a:off x="7434155" y="5946133"/>
            <a:ext cx="141041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TRINITY H2020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08082" y="1618226"/>
            <a:ext cx="5528935" cy="1772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600" dirty="0" smtClean="0">
                <a:solidFill>
                  <a:srgbClr val="2576BD"/>
                </a:solidFill>
              </a:rPr>
              <a:t>Благодаря за вниманието!</a:t>
            </a:r>
            <a:endParaRPr lang="en-US" sz="3600" dirty="0">
              <a:solidFill>
                <a:srgbClr val="2576BD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82700" y="3344646"/>
            <a:ext cx="5528935" cy="187998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200" dirty="0" smtClean="0">
                <a:latin typeface="+mn-lt"/>
              </a:rPr>
              <a:t>Viktoria Popovska </a:t>
            </a:r>
            <a:br>
              <a:rPr lang="en-US" sz="2200" dirty="0" smtClean="0">
                <a:latin typeface="+mn-lt"/>
              </a:rPr>
            </a:br>
            <a:r>
              <a:rPr lang="en-US" sz="2200" dirty="0" smtClean="0">
                <a:latin typeface="+mn-lt"/>
                <a:hlinkClick r:id="rId5"/>
              </a:rPr>
              <a:t>viktoria.Popovska@eso.bg</a:t>
            </a:r>
            <a:r>
              <a:rPr lang="en-US" sz="2200" dirty="0" smtClean="0">
                <a:latin typeface="+mn-lt"/>
              </a:rPr>
              <a:t/>
            </a:r>
            <a:br>
              <a:rPr lang="en-US" sz="2200" dirty="0" smtClean="0">
                <a:latin typeface="+mn-lt"/>
              </a:rPr>
            </a:br>
            <a:r>
              <a:rPr lang="en-US" sz="2200" dirty="0" smtClean="0">
                <a:latin typeface="+mn-lt"/>
              </a:rPr>
              <a:t/>
            </a:r>
            <a:br>
              <a:rPr lang="en-US" sz="2200" dirty="0" smtClean="0">
                <a:latin typeface="+mn-lt"/>
              </a:rPr>
            </a:br>
            <a:r>
              <a:rPr lang="en-US" sz="2200" dirty="0" smtClean="0">
                <a:latin typeface="+mn-lt"/>
              </a:rPr>
              <a:t>Irena Gyurovska</a:t>
            </a:r>
            <a:br>
              <a:rPr lang="en-US" sz="2200" dirty="0" smtClean="0">
                <a:latin typeface="+mn-lt"/>
              </a:rPr>
            </a:br>
            <a:r>
              <a:rPr lang="en-US" sz="2200" dirty="0" smtClean="0">
                <a:latin typeface="+mn-lt"/>
              </a:rPr>
              <a:t>                          </a:t>
            </a:r>
            <a:r>
              <a:rPr lang="en-US" sz="2200" dirty="0" smtClean="0">
                <a:latin typeface="+mn-lt"/>
                <a:hlinkClick r:id="rId6"/>
              </a:rPr>
              <a:t>i.gyurovska@eso.bg</a:t>
            </a:r>
            <a:r>
              <a:rPr lang="en-US" sz="2200" dirty="0" smtClean="0">
                <a:latin typeface="+mn-lt"/>
              </a:rPr>
              <a:t/>
            </a:r>
            <a:br>
              <a:rPr lang="en-US" sz="2200" dirty="0" smtClean="0">
                <a:latin typeface="+mn-lt"/>
              </a:rPr>
            </a:br>
            <a:endParaRPr lang="en-US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069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ЦЕЛИ НА ПРОЕКТА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AE3D-F830-42D2-B571-CADDB2F13764}" type="datetime3">
              <a:rPr lang="es-ES" smtClean="0"/>
              <a:t>22.12.21</a:t>
            </a:fld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452E-9901-467E-9A5A-C971F043CECF}" type="slidenum">
              <a:rPr lang="es-ES" smtClean="0"/>
              <a:t>4</a:t>
            </a:fld>
            <a:endParaRPr lang="es-E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0" y="1050408"/>
            <a:ext cx="12192000" cy="5038725"/>
          </a:xfrm>
        </p:spPr>
        <p:txBody>
          <a:bodyPr/>
          <a:lstStyle/>
          <a:p>
            <a:pPr indent="-144463"/>
            <a:endParaRPr lang="en-US" dirty="0"/>
          </a:p>
        </p:txBody>
      </p:sp>
      <p:grpSp>
        <p:nvGrpSpPr>
          <p:cNvPr id="6" name="Google Shape;8561;p65"/>
          <p:cNvGrpSpPr/>
          <p:nvPr/>
        </p:nvGrpSpPr>
        <p:grpSpPr>
          <a:xfrm>
            <a:off x="1038225" y="3592710"/>
            <a:ext cx="6134445" cy="1735785"/>
            <a:chOff x="-45160" y="1331563"/>
            <a:chExt cx="5702403" cy="3038087"/>
          </a:xfrm>
        </p:grpSpPr>
        <p:sp>
          <p:nvSpPr>
            <p:cNvPr id="7" name="Google Shape;8562;p65"/>
            <p:cNvSpPr/>
            <p:nvPr/>
          </p:nvSpPr>
          <p:spPr>
            <a:xfrm>
              <a:off x="3670368" y="1335009"/>
              <a:ext cx="1986875" cy="3034175"/>
            </a:xfrm>
            <a:custGeom>
              <a:avLst/>
              <a:gdLst/>
              <a:ahLst/>
              <a:cxnLst/>
              <a:rect l="l" t="t" r="r" b="b"/>
              <a:pathLst>
                <a:path w="79475" h="121367" extrusionOk="0">
                  <a:moveTo>
                    <a:pt x="1" y="0"/>
                  </a:moveTo>
                  <a:lnTo>
                    <a:pt x="1" y="38997"/>
                  </a:lnTo>
                  <a:cubicBezTo>
                    <a:pt x="588" y="44011"/>
                    <a:pt x="2425" y="48797"/>
                    <a:pt x="5360" y="52918"/>
                  </a:cubicBezTo>
                  <a:lnTo>
                    <a:pt x="9329" y="58469"/>
                  </a:lnTo>
                  <a:cubicBezTo>
                    <a:pt x="10541" y="59694"/>
                    <a:pt x="10541" y="61672"/>
                    <a:pt x="9329" y="62897"/>
                  </a:cubicBezTo>
                  <a:lnTo>
                    <a:pt x="5360" y="68448"/>
                  </a:lnTo>
                  <a:cubicBezTo>
                    <a:pt x="2425" y="72557"/>
                    <a:pt x="588" y="77355"/>
                    <a:pt x="1" y="82370"/>
                  </a:cubicBezTo>
                  <a:lnTo>
                    <a:pt x="1" y="121366"/>
                  </a:lnTo>
                  <a:lnTo>
                    <a:pt x="68743" y="121366"/>
                  </a:lnTo>
                  <a:lnTo>
                    <a:pt x="68743" y="85815"/>
                  </a:lnTo>
                  <a:cubicBezTo>
                    <a:pt x="68743" y="79588"/>
                    <a:pt x="70682" y="73514"/>
                    <a:pt x="74293" y="68448"/>
                  </a:cubicBezTo>
                  <a:lnTo>
                    <a:pt x="78249" y="62897"/>
                  </a:lnTo>
                  <a:cubicBezTo>
                    <a:pt x="79474" y="61672"/>
                    <a:pt x="79474" y="59694"/>
                    <a:pt x="78249" y="58469"/>
                  </a:cubicBezTo>
                  <a:lnTo>
                    <a:pt x="74293" y="52918"/>
                  </a:lnTo>
                  <a:cubicBezTo>
                    <a:pt x="70669" y="47840"/>
                    <a:pt x="68730" y="41778"/>
                    <a:pt x="68730" y="35551"/>
                  </a:cubicBezTo>
                  <a:lnTo>
                    <a:pt x="68730" y="0"/>
                  </a:lnTo>
                  <a:close/>
                </a:path>
              </a:pathLst>
            </a:custGeom>
            <a:noFill/>
            <a:ln w="15875" cap="flat" cmpd="sng">
              <a:solidFill>
                <a:srgbClr val="C8C9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66700"/>
              <a:endParaRPr lang="en-US" sz="1600" dirty="0" smtClean="0">
                <a:solidFill>
                  <a:srgbClr val="003F7F"/>
                </a:solidFill>
              </a:endParaRPr>
            </a:p>
            <a:p>
              <a:pPr marL="266700"/>
              <a:r>
                <a:rPr lang="ru-RU" sz="1600" dirty="0" err="1" smtClean="0">
                  <a:solidFill>
                    <a:srgbClr val="003F7F"/>
                  </a:solidFill>
                </a:rPr>
                <a:t>Повишаване</a:t>
              </a:r>
              <a:r>
                <a:rPr lang="ru-RU" sz="1600" dirty="0" smtClean="0">
                  <a:solidFill>
                    <a:srgbClr val="003F7F"/>
                  </a:solidFill>
                </a:rPr>
                <a:t> </a:t>
              </a:r>
              <a:r>
                <a:rPr lang="ru-RU" sz="1600" dirty="0">
                  <a:solidFill>
                    <a:srgbClr val="003F7F"/>
                  </a:solidFill>
                </a:rPr>
                <a:t>на </a:t>
              </a:r>
              <a:endParaRPr lang="ru-RU" sz="1600" dirty="0" smtClean="0">
                <a:solidFill>
                  <a:srgbClr val="003F7F"/>
                </a:solidFill>
              </a:endParaRPr>
            </a:p>
            <a:p>
              <a:pPr marL="266700"/>
              <a:r>
                <a:rPr lang="ru-RU" sz="1600" dirty="0" smtClean="0">
                  <a:solidFill>
                    <a:srgbClr val="003F7F"/>
                  </a:solidFill>
                </a:rPr>
                <a:t>дела </a:t>
              </a:r>
              <a:r>
                <a:rPr lang="ru-RU" sz="1600" dirty="0">
                  <a:solidFill>
                    <a:srgbClr val="003F7F"/>
                  </a:solidFill>
                </a:rPr>
                <a:t>на ВЕИ в </a:t>
              </a:r>
              <a:r>
                <a:rPr lang="ru-RU" sz="1600" dirty="0" err="1">
                  <a:solidFill>
                    <a:srgbClr val="003F7F"/>
                  </a:solidFill>
                </a:rPr>
                <a:t>Югоизточна</a:t>
              </a:r>
              <a:r>
                <a:rPr lang="ru-RU" sz="1600" dirty="0">
                  <a:solidFill>
                    <a:srgbClr val="003F7F"/>
                  </a:solidFill>
                </a:rPr>
                <a:t> Европа</a:t>
              </a:r>
              <a:r>
                <a:rPr lang="ru-RU" sz="1600" dirty="0" smtClean="0">
                  <a:solidFill>
                    <a:srgbClr val="003F7F"/>
                  </a:solidFill>
                </a:rPr>
                <a:t>.</a:t>
              </a:r>
              <a:endParaRPr lang="en-US" sz="1600" dirty="0" smtClean="0">
                <a:solidFill>
                  <a:srgbClr val="003F7F"/>
                </a:solidFill>
              </a:endParaRPr>
            </a:p>
            <a:p>
              <a:pPr marL="266700"/>
              <a:endParaRPr lang="en-US" sz="1600" dirty="0">
                <a:solidFill>
                  <a:srgbClr val="003F7F"/>
                </a:solidFill>
              </a:endParaRPr>
            </a:p>
            <a:p>
              <a:pPr marL="266700"/>
              <a:endParaRPr lang="en-GB" sz="1600" dirty="0">
                <a:solidFill>
                  <a:srgbClr val="003F7F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8563;p65"/>
            <p:cNvSpPr/>
            <p:nvPr/>
          </p:nvSpPr>
          <p:spPr>
            <a:xfrm>
              <a:off x="1891437" y="1331563"/>
              <a:ext cx="2049863" cy="3034175"/>
            </a:xfrm>
            <a:custGeom>
              <a:avLst/>
              <a:gdLst/>
              <a:ahLst/>
              <a:cxnLst/>
              <a:rect l="l" t="t" r="r" b="b"/>
              <a:pathLst>
                <a:path w="79398" h="121367" extrusionOk="0">
                  <a:moveTo>
                    <a:pt x="0" y="0"/>
                  </a:moveTo>
                  <a:lnTo>
                    <a:pt x="0" y="35551"/>
                  </a:lnTo>
                  <a:cubicBezTo>
                    <a:pt x="0" y="41778"/>
                    <a:pt x="1940" y="47852"/>
                    <a:pt x="5564" y="52918"/>
                  </a:cubicBezTo>
                  <a:lnTo>
                    <a:pt x="9520" y="58469"/>
                  </a:lnTo>
                  <a:cubicBezTo>
                    <a:pt x="10745" y="59694"/>
                    <a:pt x="10745" y="61672"/>
                    <a:pt x="9520" y="62897"/>
                  </a:cubicBezTo>
                  <a:lnTo>
                    <a:pt x="5564" y="68448"/>
                  </a:lnTo>
                  <a:cubicBezTo>
                    <a:pt x="1952" y="73514"/>
                    <a:pt x="0" y="79588"/>
                    <a:pt x="0" y="85815"/>
                  </a:cubicBezTo>
                  <a:lnTo>
                    <a:pt x="0" y="121366"/>
                  </a:lnTo>
                  <a:lnTo>
                    <a:pt x="68665" y="121366"/>
                  </a:lnTo>
                  <a:lnTo>
                    <a:pt x="68665" y="85815"/>
                  </a:lnTo>
                  <a:cubicBezTo>
                    <a:pt x="68665" y="79588"/>
                    <a:pt x="70605" y="73514"/>
                    <a:pt x="74216" y="68448"/>
                  </a:cubicBezTo>
                  <a:lnTo>
                    <a:pt x="78185" y="62897"/>
                  </a:lnTo>
                  <a:cubicBezTo>
                    <a:pt x="79397" y="61672"/>
                    <a:pt x="79397" y="59694"/>
                    <a:pt x="78185" y="58469"/>
                  </a:cubicBezTo>
                  <a:lnTo>
                    <a:pt x="74216" y="52918"/>
                  </a:lnTo>
                  <a:cubicBezTo>
                    <a:pt x="70605" y="47840"/>
                    <a:pt x="68665" y="41778"/>
                    <a:pt x="68665" y="35551"/>
                  </a:cubicBezTo>
                  <a:lnTo>
                    <a:pt x="6866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2576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66700"/>
              <a:endParaRPr lang="en-US" sz="1600" dirty="0" smtClean="0">
                <a:solidFill>
                  <a:srgbClr val="003F7F"/>
                </a:solidFill>
              </a:endParaRPr>
            </a:p>
            <a:p>
              <a:pPr marL="266700"/>
              <a:r>
                <a:rPr lang="ru-RU" sz="1600" dirty="0" err="1" smtClean="0">
                  <a:solidFill>
                    <a:srgbClr val="003F7F"/>
                  </a:solidFill>
                </a:rPr>
                <a:t>Осигуряване</a:t>
              </a:r>
              <a:r>
                <a:rPr lang="ru-RU" sz="1600" dirty="0" smtClean="0">
                  <a:solidFill>
                    <a:srgbClr val="003F7F"/>
                  </a:solidFill>
                </a:rPr>
                <a:t> на </a:t>
              </a:r>
              <a:r>
                <a:rPr lang="en-US" sz="1600" dirty="0" smtClean="0">
                  <a:solidFill>
                    <a:srgbClr val="003F7F"/>
                  </a:solidFill>
                </a:rPr>
                <a:t>       </a:t>
              </a:r>
              <a:r>
                <a:rPr lang="ru-RU" sz="1600" dirty="0" smtClean="0">
                  <a:solidFill>
                    <a:srgbClr val="003F7F"/>
                  </a:solidFill>
                </a:rPr>
                <a:t>интеграция на </a:t>
              </a:r>
            </a:p>
            <a:p>
              <a:pPr marL="266700"/>
              <a:r>
                <a:rPr lang="ru-RU" sz="1600" dirty="0" smtClean="0">
                  <a:solidFill>
                    <a:srgbClr val="003F7F"/>
                  </a:solidFill>
                </a:rPr>
                <a:t>пазара на </a:t>
              </a:r>
              <a:r>
                <a:rPr lang="ru-RU" sz="1600" dirty="0" err="1" smtClean="0">
                  <a:solidFill>
                    <a:srgbClr val="003F7F"/>
                  </a:solidFill>
                </a:rPr>
                <a:t>електр</a:t>
              </a:r>
              <a:r>
                <a:rPr lang="bg-BG" sz="1600" dirty="0" err="1" smtClean="0">
                  <a:solidFill>
                    <a:srgbClr val="003F7F"/>
                  </a:solidFill>
                </a:rPr>
                <a:t>ическа</a:t>
              </a:r>
              <a:r>
                <a:rPr lang="bg-BG" sz="1600" dirty="0" smtClean="0">
                  <a:solidFill>
                    <a:srgbClr val="003F7F"/>
                  </a:solidFill>
                </a:rPr>
                <a:t> </a:t>
              </a:r>
              <a:r>
                <a:rPr lang="ru-RU" sz="1600" dirty="0" err="1" smtClean="0">
                  <a:solidFill>
                    <a:srgbClr val="003F7F"/>
                  </a:solidFill>
                </a:rPr>
                <a:t>енергия</a:t>
              </a:r>
              <a:r>
                <a:rPr lang="ru-RU" sz="1600" dirty="0" smtClean="0">
                  <a:solidFill>
                    <a:srgbClr val="003F7F"/>
                  </a:solidFill>
                </a:rPr>
                <a:t>.</a:t>
              </a:r>
              <a:endParaRPr lang="en-US" sz="1600" dirty="0" smtClean="0">
                <a:solidFill>
                  <a:srgbClr val="003F7F"/>
                </a:solidFill>
              </a:endParaRPr>
            </a:p>
            <a:p>
              <a:pPr marL="266700"/>
              <a:endParaRPr lang="en-US" sz="1600" dirty="0" smtClean="0">
                <a:solidFill>
                  <a:srgbClr val="003F7F"/>
                </a:solidFill>
              </a:endParaRPr>
            </a:p>
            <a:p>
              <a:pPr marL="266700"/>
              <a:endParaRPr lang="en-GB" sz="1600" dirty="0">
                <a:solidFill>
                  <a:srgbClr val="003F7F"/>
                </a:solidFill>
              </a:endParaRPr>
            </a:p>
          </p:txBody>
        </p:sp>
        <p:sp>
          <p:nvSpPr>
            <p:cNvPr id="9" name="Google Shape;8564;p65"/>
            <p:cNvSpPr/>
            <p:nvPr/>
          </p:nvSpPr>
          <p:spPr>
            <a:xfrm>
              <a:off x="-45160" y="1335475"/>
              <a:ext cx="2225514" cy="3034175"/>
            </a:xfrm>
            <a:custGeom>
              <a:avLst/>
              <a:gdLst/>
              <a:ahLst/>
              <a:cxnLst/>
              <a:rect l="l" t="t" r="r" b="b"/>
              <a:pathLst>
                <a:path w="79474" h="121367" extrusionOk="0">
                  <a:moveTo>
                    <a:pt x="0" y="0"/>
                  </a:moveTo>
                  <a:lnTo>
                    <a:pt x="0" y="121366"/>
                  </a:lnTo>
                  <a:lnTo>
                    <a:pt x="68729" y="121366"/>
                  </a:lnTo>
                  <a:lnTo>
                    <a:pt x="68729" y="85815"/>
                  </a:lnTo>
                  <a:cubicBezTo>
                    <a:pt x="68729" y="79588"/>
                    <a:pt x="70669" y="73514"/>
                    <a:pt x="74293" y="68448"/>
                  </a:cubicBezTo>
                  <a:lnTo>
                    <a:pt x="78249" y="62897"/>
                  </a:lnTo>
                  <a:cubicBezTo>
                    <a:pt x="79474" y="61672"/>
                    <a:pt x="79474" y="59694"/>
                    <a:pt x="78249" y="58469"/>
                  </a:cubicBezTo>
                  <a:lnTo>
                    <a:pt x="74293" y="52918"/>
                  </a:lnTo>
                  <a:cubicBezTo>
                    <a:pt x="70669" y="47840"/>
                    <a:pt x="68729" y="41778"/>
                    <a:pt x="68729" y="35551"/>
                  </a:cubicBezTo>
                  <a:lnTo>
                    <a:pt x="6872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ru-RU" sz="1600" dirty="0">
                  <a:solidFill>
                    <a:srgbClr val="003F7F"/>
                  </a:solidFill>
                </a:rPr>
                <a:t>Подобряване на </a:t>
              </a:r>
              <a:r>
                <a:rPr lang="ru-RU" sz="1600" dirty="0" err="1">
                  <a:solidFill>
                    <a:srgbClr val="003F7F"/>
                  </a:solidFill>
                </a:rPr>
                <a:t>трансграничната</a:t>
              </a:r>
              <a:r>
                <a:rPr lang="ru-RU" sz="1600" dirty="0">
                  <a:solidFill>
                    <a:srgbClr val="003F7F"/>
                  </a:solidFill>
                </a:rPr>
                <a:t> търговия с </a:t>
              </a:r>
              <a:r>
                <a:rPr lang="ru-RU" sz="1600" dirty="0" err="1">
                  <a:solidFill>
                    <a:srgbClr val="003F7F"/>
                  </a:solidFill>
                </a:rPr>
                <a:t>електрическа</a:t>
              </a:r>
              <a:r>
                <a:rPr lang="ru-RU" sz="1600" dirty="0">
                  <a:solidFill>
                    <a:srgbClr val="003F7F"/>
                  </a:solidFill>
                </a:rPr>
                <a:t> </a:t>
              </a:r>
              <a:r>
                <a:rPr lang="ru-RU" sz="1600" dirty="0" err="1">
                  <a:solidFill>
                    <a:srgbClr val="003F7F"/>
                  </a:solidFill>
                </a:rPr>
                <a:t>енергия</a:t>
              </a:r>
              <a:r>
                <a:rPr lang="ru-RU" sz="1600" dirty="0">
                  <a:solidFill>
                    <a:srgbClr val="003F7F"/>
                  </a:solidFill>
                </a:rPr>
                <a:t> и обмена на балансираща </a:t>
              </a:r>
              <a:r>
                <a:rPr lang="ru-RU" sz="1600" dirty="0" err="1" smtClean="0">
                  <a:solidFill>
                    <a:srgbClr val="003F7F"/>
                  </a:solidFill>
                </a:rPr>
                <a:t>енергия</a:t>
              </a:r>
              <a:r>
                <a:rPr lang="en-US" sz="1600" dirty="0" smtClean="0">
                  <a:solidFill>
                    <a:srgbClr val="003F7F"/>
                  </a:solidFill>
                </a:rPr>
                <a:t>.</a:t>
              </a:r>
            </a:p>
            <a:p>
              <a:pPr lvl="0"/>
              <a:endParaRPr sz="1600" dirty="0"/>
            </a:p>
          </p:txBody>
        </p:sp>
      </p:grpSp>
      <p:grpSp>
        <p:nvGrpSpPr>
          <p:cNvPr id="18" name="Google Shape;8061;p63"/>
          <p:cNvGrpSpPr/>
          <p:nvPr/>
        </p:nvGrpSpPr>
        <p:grpSpPr>
          <a:xfrm>
            <a:off x="1265918" y="1369970"/>
            <a:ext cx="1293466" cy="1757389"/>
            <a:chOff x="-2010894" y="-937171"/>
            <a:chExt cx="1090750" cy="1759645"/>
          </a:xfrm>
        </p:grpSpPr>
        <p:sp>
          <p:nvSpPr>
            <p:cNvPr id="19" name="Google Shape;8062;p63"/>
            <p:cNvSpPr/>
            <p:nvPr/>
          </p:nvSpPr>
          <p:spPr>
            <a:xfrm>
              <a:off x="-1835707" y="-736890"/>
              <a:ext cx="740375" cy="858349"/>
            </a:xfrm>
            <a:custGeom>
              <a:avLst/>
              <a:gdLst/>
              <a:ahLst/>
              <a:cxnLst/>
              <a:rect l="l" t="t" r="r" b="b"/>
              <a:pathLst>
                <a:path w="29615" h="29615" extrusionOk="0">
                  <a:moveTo>
                    <a:pt x="14810" y="1"/>
                  </a:moveTo>
                  <a:cubicBezTo>
                    <a:pt x="6631" y="1"/>
                    <a:pt x="1" y="6631"/>
                    <a:pt x="1" y="14809"/>
                  </a:cubicBezTo>
                  <a:cubicBezTo>
                    <a:pt x="1" y="22988"/>
                    <a:pt x="6631" y="29615"/>
                    <a:pt x="14810" y="29615"/>
                  </a:cubicBezTo>
                  <a:cubicBezTo>
                    <a:pt x="22988" y="29615"/>
                    <a:pt x="29615" y="22988"/>
                    <a:pt x="29615" y="14809"/>
                  </a:cubicBezTo>
                  <a:cubicBezTo>
                    <a:pt x="29615" y="6631"/>
                    <a:pt x="22988" y="1"/>
                    <a:pt x="14810" y="1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003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063;p63"/>
            <p:cNvSpPr/>
            <p:nvPr/>
          </p:nvSpPr>
          <p:spPr>
            <a:xfrm>
              <a:off x="-2010894" y="-937171"/>
              <a:ext cx="1090750" cy="1463980"/>
            </a:xfrm>
            <a:custGeom>
              <a:avLst/>
              <a:gdLst/>
              <a:ahLst/>
              <a:cxnLst/>
              <a:rect l="l" t="t" r="r" b="b"/>
              <a:pathLst>
                <a:path w="43630" h="50958" extrusionOk="0">
                  <a:moveTo>
                    <a:pt x="21815" y="0"/>
                  </a:moveTo>
                  <a:cubicBezTo>
                    <a:pt x="9785" y="0"/>
                    <a:pt x="0" y="9788"/>
                    <a:pt x="0" y="21814"/>
                  </a:cubicBezTo>
                  <a:cubicBezTo>
                    <a:pt x="11" y="22289"/>
                    <a:pt x="401" y="22672"/>
                    <a:pt x="879" y="22672"/>
                  </a:cubicBezTo>
                  <a:cubicBezTo>
                    <a:pt x="1354" y="22672"/>
                    <a:pt x="1744" y="22289"/>
                    <a:pt x="1755" y="21814"/>
                  </a:cubicBezTo>
                  <a:cubicBezTo>
                    <a:pt x="1755" y="10757"/>
                    <a:pt x="10753" y="1755"/>
                    <a:pt x="21811" y="1755"/>
                  </a:cubicBezTo>
                  <a:cubicBezTo>
                    <a:pt x="32869" y="1755"/>
                    <a:pt x="41870" y="10753"/>
                    <a:pt x="41870" y="21814"/>
                  </a:cubicBezTo>
                  <a:cubicBezTo>
                    <a:pt x="41870" y="32872"/>
                    <a:pt x="32872" y="41870"/>
                    <a:pt x="21815" y="41870"/>
                  </a:cubicBezTo>
                  <a:cubicBezTo>
                    <a:pt x="21329" y="41870"/>
                    <a:pt x="20935" y="42263"/>
                    <a:pt x="20935" y="42750"/>
                  </a:cubicBezTo>
                  <a:lnTo>
                    <a:pt x="20935" y="50957"/>
                  </a:lnTo>
                  <a:lnTo>
                    <a:pt x="22694" y="50942"/>
                  </a:lnTo>
                  <a:lnTo>
                    <a:pt x="22694" y="43610"/>
                  </a:lnTo>
                  <a:cubicBezTo>
                    <a:pt x="34316" y="43147"/>
                    <a:pt x="43629" y="33547"/>
                    <a:pt x="43626" y="21814"/>
                  </a:cubicBezTo>
                  <a:cubicBezTo>
                    <a:pt x="43626" y="9785"/>
                    <a:pt x="33841" y="0"/>
                    <a:pt x="21815" y="0"/>
                  </a:cubicBezTo>
                  <a:close/>
                </a:path>
              </a:pathLst>
            </a:custGeom>
            <a:solidFill>
              <a:srgbClr val="003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064;p63"/>
            <p:cNvSpPr/>
            <p:nvPr/>
          </p:nvSpPr>
          <p:spPr>
            <a:xfrm>
              <a:off x="-1615995" y="649174"/>
              <a:ext cx="300950" cy="173300"/>
            </a:xfrm>
            <a:custGeom>
              <a:avLst/>
              <a:gdLst/>
              <a:ahLst/>
              <a:cxnLst/>
              <a:rect l="l" t="t" r="r" b="b"/>
              <a:pathLst>
                <a:path w="12038" h="6932" extrusionOk="0">
                  <a:moveTo>
                    <a:pt x="11088" y="1"/>
                  </a:moveTo>
                  <a:cubicBezTo>
                    <a:pt x="10863" y="1"/>
                    <a:pt x="10637" y="87"/>
                    <a:pt x="10465" y="260"/>
                  </a:cubicBezTo>
                  <a:lnTo>
                    <a:pt x="6869" y="3859"/>
                  </a:lnTo>
                  <a:lnTo>
                    <a:pt x="5982" y="4742"/>
                  </a:lnTo>
                  <a:lnTo>
                    <a:pt x="5110" y="3874"/>
                  </a:lnTo>
                  <a:lnTo>
                    <a:pt x="1496" y="260"/>
                  </a:lnTo>
                  <a:cubicBezTo>
                    <a:pt x="1342" y="153"/>
                    <a:pt x="1165" y="102"/>
                    <a:pt x="990" y="102"/>
                  </a:cubicBezTo>
                  <a:cubicBezTo>
                    <a:pt x="731" y="102"/>
                    <a:pt x="475" y="214"/>
                    <a:pt x="298" y="427"/>
                  </a:cubicBezTo>
                  <a:cubicBezTo>
                    <a:pt x="1" y="783"/>
                    <a:pt x="27" y="1306"/>
                    <a:pt x="353" y="1636"/>
                  </a:cubicBezTo>
                  <a:lnTo>
                    <a:pt x="5389" y="6675"/>
                  </a:lnTo>
                  <a:cubicBezTo>
                    <a:pt x="5561" y="6846"/>
                    <a:pt x="5786" y="6931"/>
                    <a:pt x="6010" y="6931"/>
                  </a:cubicBezTo>
                  <a:cubicBezTo>
                    <a:pt x="6235" y="6931"/>
                    <a:pt x="6459" y="6846"/>
                    <a:pt x="6632" y="6675"/>
                  </a:cubicBezTo>
                  <a:lnTo>
                    <a:pt x="11667" y="1636"/>
                  </a:lnTo>
                  <a:cubicBezTo>
                    <a:pt x="12019" y="1250"/>
                    <a:pt x="12038" y="668"/>
                    <a:pt x="11711" y="260"/>
                  </a:cubicBezTo>
                  <a:cubicBezTo>
                    <a:pt x="11539" y="87"/>
                    <a:pt x="11313" y="1"/>
                    <a:pt x="11088" y="1"/>
                  </a:cubicBezTo>
                  <a:close/>
                </a:path>
              </a:pathLst>
            </a:custGeom>
            <a:solidFill>
              <a:srgbClr val="003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8061;p63"/>
          <p:cNvGrpSpPr/>
          <p:nvPr/>
        </p:nvGrpSpPr>
        <p:grpSpPr>
          <a:xfrm>
            <a:off x="6811342" y="1369970"/>
            <a:ext cx="1293466" cy="1784137"/>
            <a:chOff x="-2010894" y="-937171"/>
            <a:chExt cx="1090750" cy="1786427"/>
          </a:xfrm>
        </p:grpSpPr>
        <p:sp>
          <p:nvSpPr>
            <p:cNvPr id="23" name="Google Shape;8062;p63"/>
            <p:cNvSpPr/>
            <p:nvPr/>
          </p:nvSpPr>
          <p:spPr>
            <a:xfrm>
              <a:off x="-1835707" y="-736890"/>
              <a:ext cx="740375" cy="858349"/>
            </a:xfrm>
            <a:custGeom>
              <a:avLst/>
              <a:gdLst/>
              <a:ahLst/>
              <a:cxnLst/>
              <a:rect l="l" t="t" r="r" b="b"/>
              <a:pathLst>
                <a:path w="29615" h="29615" extrusionOk="0">
                  <a:moveTo>
                    <a:pt x="14810" y="1"/>
                  </a:moveTo>
                  <a:cubicBezTo>
                    <a:pt x="6631" y="1"/>
                    <a:pt x="1" y="6631"/>
                    <a:pt x="1" y="14809"/>
                  </a:cubicBezTo>
                  <a:cubicBezTo>
                    <a:pt x="1" y="22988"/>
                    <a:pt x="6631" y="29615"/>
                    <a:pt x="14810" y="29615"/>
                  </a:cubicBezTo>
                  <a:cubicBezTo>
                    <a:pt x="22988" y="29615"/>
                    <a:pt x="29615" y="22988"/>
                    <a:pt x="29615" y="14809"/>
                  </a:cubicBezTo>
                  <a:cubicBezTo>
                    <a:pt x="29615" y="6631"/>
                    <a:pt x="22988" y="1"/>
                    <a:pt x="14810" y="1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003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063;p63"/>
            <p:cNvSpPr/>
            <p:nvPr/>
          </p:nvSpPr>
          <p:spPr>
            <a:xfrm>
              <a:off x="-2010894" y="-937171"/>
              <a:ext cx="1090750" cy="1463980"/>
            </a:xfrm>
            <a:custGeom>
              <a:avLst/>
              <a:gdLst/>
              <a:ahLst/>
              <a:cxnLst/>
              <a:rect l="l" t="t" r="r" b="b"/>
              <a:pathLst>
                <a:path w="43630" h="50958" extrusionOk="0">
                  <a:moveTo>
                    <a:pt x="21815" y="0"/>
                  </a:moveTo>
                  <a:cubicBezTo>
                    <a:pt x="9785" y="0"/>
                    <a:pt x="0" y="9788"/>
                    <a:pt x="0" y="21814"/>
                  </a:cubicBezTo>
                  <a:cubicBezTo>
                    <a:pt x="11" y="22289"/>
                    <a:pt x="401" y="22672"/>
                    <a:pt x="879" y="22672"/>
                  </a:cubicBezTo>
                  <a:cubicBezTo>
                    <a:pt x="1354" y="22672"/>
                    <a:pt x="1744" y="22289"/>
                    <a:pt x="1755" y="21814"/>
                  </a:cubicBezTo>
                  <a:cubicBezTo>
                    <a:pt x="1755" y="10757"/>
                    <a:pt x="10753" y="1755"/>
                    <a:pt x="21811" y="1755"/>
                  </a:cubicBezTo>
                  <a:cubicBezTo>
                    <a:pt x="32869" y="1755"/>
                    <a:pt x="41870" y="10753"/>
                    <a:pt x="41870" y="21814"/>
                  </a:cubicBezTo>
                  <a:cubicBezTo>
                    <a:pt x="41870" y="32872"/>
                    <a:pt x="32872" y="41870"/>
                    <a:pt x="21815" y="41870"/>
                  </a:cubicBezTo>
                  <a:cubicBezTo>
                    <a:pt x="21329" y="41870"/>
                    <a:pt x="20935" y="42263"/>
                    <a:pt x="20935" y="42750"/>
                  </a:cubicBezTo>
                  <a:lnTo>
                    <a:pt x="20935" y="50957"/>
                  </a:lnTo>
                  <a:lnTo>
                    <a:pt x="22694" y="50942"/>
                  </a:lnTo>
                  <a:lnTo>
                    <a:pt x="22694" y="43610"/>
                  </a:lnTo>
                  <a:cubicBezTo>
                    <a:pt x="34316" y="43147"/>
                    <a:pt x="43629" y="33547"/>
                    <a:pt x="43626" y="21814"/>
                  </a:cubicBezTo>
                  <a:cubicBezTo>
                    <a:pt x="43626" y="9785"/>
                    <a:pt x="33841" y="0"/>
                    <a:pt x="21815" y="0"/>
                  </a:cubicBezTo>
                  <a:close/>
                </a:path>
              </a:pathLst>
            </a:custGeom>
            <a:solidFill>
              <a:srgbClr val="003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064;p63"/>
            <p:cNvSpPr/>
            <p:nvPr/>
          </p:nvSpPr>
          <p:spPr>
            <a:xfrm>
              <a:off x="-1615994" y="675956"/>
              <a:ext cx="300950" cy="173300"/>
            </a:xfrm>
            <a:custGeom>
              <a:avLst/>
              <a:gdLst/>
              <a:ahLst/>
              <a:cxnLst/>
              <a:rect l="l" t="t" r="r" b="b"/>
              <a:pathLst>
                <a:path w="12038" h="6932" extrusionOk="0">
                  <a:moveTo>
                    <a:pt x="11088" y="1"/>
                  </a:moveTo>
                  <a:cubicBezTo>
                    <a:pt x="10863" y="1"/>
                    <a:pt x="10637" y="87"/>
                    <a:pt x="10465" y="260"/>
                  </a:cubicBezTo>
                  <a:lnTo>
                    <a:pt x="6869" y="3859"/>
                  </a:lnTo>
                  <a:lnTo>
                    <a:pt x="5982" y="4742"/>
                  </a:lnTo>
                  <a:lnTo>
                    <a:pt x="5110" y="3874"/>
                  </a:lnTo>
                  <a:lnTo>
                    <a:pt x="1496" y="260"/>
                  </a:lnTo>
                  <a:cubicBezTo>
                    <a:pt x="1342" y="153"/>
                    <a:pt x="1165" y="102"/>
                    <a:pt x="990" y="102"/>
                  </a:cubicBezTo>
                  <a:cubicBezTo>
                    <a:pt x="731" y="102"/>
                    <a:pt x="475" y="214"/>
                    <a:pt x="298" y="427"/>
                  </a:cubicBezTo>
                  <a:cubicBezTo>
                    <a:pt x="1" y="783"/>
                    <a:pt x="27" y="1306"/>
                    <a:pt x="353" y="1636"/>
                  </a:cubicBezTo>
                  <a:lnTo>
                    <a:pt x="5389" y="6675"/>
                  </a:lnTo>
                  <a:cubicBezTo>
                    <a:pt x="5561" y="6846"/>
                    <a:pt x="5786" y="6931"/>
                    <a:pt x="6010" y="6931"/>
                  </a:cubicBezTo>
                  <a:cubicBezTo>
                    <a:pt x="6235" y="6931"/>
                    <a:pt x="6459" y="6846"/>
                    <a:pt x="6632" y="6675"/>
                  </a:cubicBezTo>
                  <a:lnTo>
                    <a:pt x="11667" y="1636"/>
                  </a:lnTo>
                  <a:cubicBezTo>
                    <a:pt x="12019" y="1250"/>
                    <a:pt x="12038" y="668"/>
                    <a:pt x="11711" y="260"/>
                  </a:cubicBezTo>
                  <a:cubicBezTo>
                    <a:pt x="11539" y="87"/>
                    <a:pt x="11313" y="1"/>
                    <a:pt x="11088" y="1"/>
                  </a:cubicBezTo>
                  <a:close/>
                </a:path>
              </a:pathLst>
            </a:custGeom>
            <a:solidFill>
              <a:srgbClr val="003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8061;p63"/>
          <p:cNvGrpSpPr/>
          <p:nvPr/>
        </p:nvGrpSpPr>
        <p:grpSpPr>
          <a:xfrm>
            <a:off x="4927391" y="1391395"/>
            <a:ext cx="1293466" cy="1797206"/>
            <a:chOff x="-2010894" y="-937171"/>
            <a:chExt cx="1090750" cy="1799513"/>
          </a:xfrm>
        </p:grpSpPr>
        <p:sp>
          <p:nvSpPr>
            <p:cNvPr id="27" name="Google Shape;8062;p63"/>
            <p:cNvSpPr/>
            <p:nvPr/>
          </p:nvSpPr>
          <p:spPr>
            <a:xfrm>
              <a:off x="-1835707" y="-736890"/>
              <a:ext cx="740375" cy="858349"/>
            </a:xfrm>
            <a:custGeom>
              <a:avLst/>
              <a:gdLst/>
              <a:ahLst/>
              <a:cxnLst/>
              <a:rect l="l" t="t" r="r" b="b"/>
              <a:pathLst>
                <a:path w="29615" h="29615" extrusionOk="0">
                  <a:moveTo>
                    <a:pt x="14810" y="1"/>
                  </a:moveTo>
                  <a:cubicBezTo>
                    <a:pt x="6631" y="1"/>
                    <a:pt x="1" y="6631"/>
                    <a:pt x="1" y="14809"/>
                  </a:cubicBezTo>
                  <a:cubicBezTo>
                    <a:pt x="1" y="22988"/>
                    <a:pt x="6631" y="29615"/>
                    <a:pt x="14810" y="29615"/>
                  </a:cubicBezTo>
                  <a:cubicBezTo>
                    <a:pt x="22988" y="29615"/>
                    <a:pt x="29615" y="22988"/>
                    <a:pt x="29615" y="14809"/>
                  </a:cubicBezTo>
                  <a:cubicBezTo>
                    <a:pt x="29615" y="6631"/>
                    <a:pt x="22988" y="1"/>
                    <a:pt x="14810" y="1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003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063;p63"/>
            <p:cNvSpPr/>
            <p:nvPr/>
          </p:nvSpPr>
          <p:spPr>
            <a:xfrm>
              <a:off x="-2010894" y="-937171"/>
              <a:ext cx="1090750" cy="1463980"/>
            </a:xfrm>
            <a:custGeom>
              <a:avLst/>
              <a:gdLst/>
              <a:ahLst/>
              <a:cxnLst/>
              <a:rect l="l" t="t" r="r" b="b"/>
              <a:pathLst>
                <a:path w="43630" h="50958" extrusionOk="0">
                  <a:moveTo>
                    <a:pt x="21815" y="0"/>
                  </a:moveTo>
                  <a:cubicBezTo>
                    <a:pt x="9785" y="0"/>
                    <a:pt x="0" y="9788"/>
                    <a:pt x="0" y="21814"/>
                  </a:cubicBezTo>
                  <a:cubicBezTo>
                    <a:pt x="11" y="22289"/>
                    <a:pt x="401" y="22672"/>
                    <a:pt x="879" y="22672"/>
                  </a:cubicBezTo>
                  <a:cubicBezTo>
                    <a:pt x="1354" y="22672"/>
                    <a:pt x="1744" y="22289"/>
                    <a:pt x="1755" y="21814"/>
                  </a:cubicBezTo>
                  <a:cubicBezTo>
                    <a:pt x="1755" y="10757"/>
                    <a:pt x="10753" y="1755"/>
                    <a:pt x="21811" y="1755"/>
                  </a:cubicBezTo>
                  <a:cubicBezTo>
                    <a:pt x="32869" y="1755"/>
                    <a:pt x="41870" y="10753"/>
                    <a:pt x="41870" y="21814"/>
                  </a:cubicBezTo>
                  <a:cubicBezTo>
                    <a:pt x="41870" y="32872"/>
                    <a:pt x="32872" y="41870"/>
                    <a:pt x="21815" y="41870"/>
                  </a:cubicBezTo>
                  <a:cubicBezTo>
                    <a:pt x="21329" y="41870"/>
                    <a:pt x="20935" y="42263"/>
                    <a:pt x="20935" y="42750"/>
                  </a:cubicBezTo>
                  <a:lnTo>
                    <a:pt x="20935" y="50957"/>
                  </a:lnTo>
                  <a:lnTo>
                    <a:pt x="22694" y="50942"/>
                  </a:lnTo>
                  <a:lnTo>
                    <a:pt x="22694" y="43610"/>
                  </a:lnTo>
                  <a:cubicBezTo>
                    <a:pt x="34316" y="43147"/>
                    <a:pt x="43629" y="33547"/>
                    <a:pt x="43626" y="21814"/>
                  </a:cubicBezTo>
                  <a:cubicBezTo>
                    <a:pt x="43626" y="9785"/>
                    <a:pt x="33841" y="0"/>
                    <a:pt x="21815" y="0"/>
                  </a:cubicBezTo>
                  <a:close/>
                </a:path>
              </a:pathLst>
            </a:custGeom>
            <a:solidFill>
              <a:srgbClr val="003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064;p63"/>
            <p:cNvSpPr/>
            <p:nvPr/>
          </p:nvSpPr>
          <p:spPr>
            <a:xfrm>
              <a:off x="-1615994" y="689042"/>
              <a:ext cx="300950" cy="173300"/>
            </a:xfrm>
            <a:custGeom>
              <a:avLst/>
              <a:gdLst/>
              <a:ahLst/>
              <a:cxnLst/>
              <a:rect l="l" t="t" r="r" b="b"/>
              <a:pathLst>
                <a:path w="12038" h="6932" extrusionOk="0">
                  <a:moveTo>
                    <a:pt x="11088" y="1"/>
                  </a:moveTo>
                  <a:cubicBezTo>
                    <a:pt x="10863" y="1"/>
                    <a:pt x="10637" y="87"/>
                    <a:pt x="10465" y="260"/>
                  </a:cubicBezTo>
                  <a:lnTo>
                    <a:pt x="6869" y="3859"/>
                  </a:lnTo>
                  <a:lnTo>
                    <a:pt x="5982" y="4742"/>
                  </a:lnTo>
                  <a:lnTo>
                    <a:pt x="5110" y="3874"/>
                  </a:lnTo>
                  <a:lnTo>
                    <a:pt x="1496" y="260"/>
                  </a:lnTo>
                  <a:cubicBezTo>
                    <a:pt x="1342" y="153"/>
                    <a:pt x="1165" y="102"/>
                    <a:pt x="990" y="102"/>
                  </a:cubicBezTo>
                  <a:cubicBezTo>
                    <a:pt x="731" y="102"/>
                    <a:pt x="475" y="214"/>
                    <a:pt x="298" y="427"/>
                  </a:cubicBezTo>
                  <a:cubicBezTo>
                    <a:pt x="1" y="783"/>
                    <a:pt x="27" y="1306"/>
                    <a:pt x="353" y="1636"/>
                  </a:cubicBezTo>
                  <a:lnTo>
                    <a:pt x="5389" y="6675"/>
                  </a:lnTo>
                  <a:cubicBezTo>
                    <a:pt x="5561" y="6846"/>
                    <a:pt x="5786" y="6931"/>
                    <a:pt x="6010" y="6931"/>
                  </a:cubicBezTo>
                  <a:cubicBezTo>
                    <a:pt x="6235" y="6931"/>
                    <a:pt x="6459" y="6846"/>
                    <a:pt x="6632" y="6675"/>
                  </a:cubicBezTo>
                  <a:lnTo>
                    <a:pt x="11667" y="1636"/>
                  </a:lnTo>
                  <a:cubicBezTo>
                    <a:pt x="12019" y="1250"/>
                    <a:pt x="12038" y="668"/>
                    <a:pt x="11711" y="260"/>
                  </a:cubicBezTo>
                  <a:cubicBezTo>
                    <a:pt x="11539" y="87"/>
                    <a:pt x="11313" y="1"/>
                    <a:pt x="11088" y="1"/>
                  </a:cubicBezTo>
                  <a:close/>
                </a:path>
              </a:pathLst>
            </a:custGeom>
            <a:solidFill>
              <a:srgbClr val="003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8061;p63"/>
          <p:cNvGrpSpPr/>
          <p:nvPr/>
        </p:nvGrpSpPr>
        <p:grpSpPr>
          <a:xfrm>
            <a:off x="8670969" y="1369970"/>
            <a:ext cx="1293466" cy="1826594"/>
            <a:chOff x="-2010894" y="-937171"/>
            <a:chExt cx="1090750" cy="1828939"/>
          </a:xfrm>
        </p:grpSpPr>
        <p:sp>
          <p:nvSpPr>
            <p:cNvPr id="31" name="Google Shape;8062;p63"/>
            <p:cNvSpPr/>
            <p:nvPr/>
          </p:nvSpPr>
          <p:spPr>
            <a:xfrm>
              <a:off x="-1835707" y="-736890"/>
              <a:ext cx="740375" cy="858349"/>
            </a:xfrm>
            <a:custGeom>
              <a:avLst/>
              <a:gdLst/>
              <a:ahLst/>
              <a:cxnLst/>
              <a:rect l="l" t="t" r="r" b="b"/>
              <a:pathLst>
                <a:path w="29615" h="29615" extrusionOk="0">
                  <a:moveTo>
                    <a:pt x="14810" y="1"/>
                  </a:moveTo>
                  <a:cubicBezTo>
                    <a:pt x="6631" y="1"/>
                    <a:pt x="1" y="6631"/>
                    <a:pt x="1" y="14809"/>
                  </a:cubicBezTo>
                  <a:cubicBezTo>
                    <a:pt x="1" y="22988"/>
                    <a:pt x="6631" y="29615"/>
                    <a:pt x="14810" y="29615"/>
                  </a:cubicBezTo>
                  <a:cubicBezTo>
                    <a:pt x="22988" y="29615"/>
                    <a:pt x="29615" y="22988"/>
                    <a:pt x="29615" y="14809"/>
                  </a:cubicBezTo>
                  <a:cubicBezTo>
                    <a:pt x="29615" y="6631"/>
                    <a:pt x="22988" y="1"/>
                    <a:pt x="14810" y="1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003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063;p63"/>
            <p:cNvSpPr/>
            <p:nvPr/>
          </p:nvSpPr>
          <p:spPr>
            <a:xfrm>
              <a:off x="-2010894" y="-937171"/>
              <a:ext cx="1090750" cy="1463980"/>
            </a:xfrm>
            <a:custGeom>
              <a:avLst/>
              <a:gdLst/>
              <a:ahLst/>
              <a:cxnLst/>
              <a:rect l="l" t="t" r="r" b="b"/>
              <a:pathLst>
                <a:path w="43630" h="50958" extrusionOk="0">
                  <a:moveTo>
                    <a:pt x="21815" y="0"/>
                  </a:moveTo>
                  <a:cubicBezTo>
                    <a:pt x="9785" y="0"/>
                    <a:pt x="0" y="9788"/>
                    <a:pt x="0" y="21814"/>
                  </a:cubicBezTo>
                  <a:cubicBezTo>
                    <a:pt x="11" y="22289"/>
                    <a:pt x="401" y="22672"/>
                    <a:pt x="879" y="22672"/>
                  </a:cubicBezTo>
                  <a:cubicBezTo>
                    <a:pt x="1354" y="22672"/>
                    <a:pt x="1744" y="22289"/>
                    <a:pt x="1755" y="21814"/>
                  </a:cubicBezTo>
                  <a:cubicBezTo>
                    <a:pt x="1755" y="10757"/>
                    <a:pt x="10753" y="1755"/>
                    <a:pt x="21811" y="1755"/>
                  </a:cubicBezTo>
                  <a:cubicBezTo>
                    <a:pt x="32869" y="1755"/>
                    <a:pt x="41870" y="10753"/>
                    <a:pt x="41870" y="21814"/>
                  </a:cubicBezTo>
                  <a:cubicBezTo>
                    <a:pt x="41870" y="32872"/>
                    <a:pt x="32872" y="41870"/>
                    <a:pt x="21815" y="41870"/>
                  </a:cubicBezTo>
                  <a:cubicBezTo>
                    <a:pt x="21329" y="41870"/>
                    <a:pt x="20935" y="42263"/>
                    <a:pt x="20935" y="42750"/>
                  </a:cubicBezTo>
                  <a:lnTo>
                    <a:pt x="20935" y="50957"/>
                  </a:lnTo>
                  <a:lnTo>
                    <a:pt x="22694" y="50942"/>
                  </a:lnTo>
                  <a:lnTo>
                    <a:pt x="22694" y="43610"/>
                  </a:lnTo>
                  <a:cubicBezTo>
                    <a:pt x="34316" y="43147"/>
                    <a:pt x="43629" y="33547"/>
                    <a:pt x="43626" y="21814"/>
                  </a:cubicBezTo>
                  <a:cubicBezTo>
                    <a:pt x="43626" y="9785"/>
                    <a:pt x="33841" y="0"/>
                    <a:pt x="21815" y="0"/>
                  </a:cubicBezTo>
                  <a:close/>
                </a:path>
              </a:pathLst>
            </a:custGeom>
            <a:solidFill>
              <a:srgbClr val="003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064;p63"/>
            <p:cNvSpPr/>
            <p:nvPr/>
          </p:nvSpPr>
          <p:spPr>
            <a:xfrm>
              <a:off x="-1615995" y="718468"/>
              <a:ext cx="300950" cy="173300"/>
            </a:xfrm>
            <a:custGeom>
              <a:avLst/>
              <a:gdLst/>
              <a:ahLst/>
              <a:cxnLst/>
              <a:rect l="l" t="t" r="r" b="b"/>
              <a:pathLst>
                <a:path w="12038" h="6932" extrusionOk="0">
                  <a:moveTo>
                    <a:pt x="11088" y="1"/>
                  </a:moveTo>
                  <a:cubicBezTo>
                    <a:pt x="10863" y="1"/>
                    <a:pt x="10637" y="87"/>
                    <a:pt x="10465" y="260"/>
                  </a:cubicBezTo>
                  <a:lnTo>
                    <a:pt x="6869" y="3859"/>
                  </a:lnTo>
                  <a:lnTo>
                    <a:pt x="5982" y="4742"/>
                  </a:lnTo>
                  <a:lnTo>
                    <a:pt x="5110" y="3874"/>
                  </a:lnTo>
                  <a:lnTo>
                    <a:pt x="1496" y="260"/>
                  </a:lnTo>
                  <a:cubicBezTo>
                    <a:pt x="1342" y="153"/>
                    <a:pt x="1165" y="102"/>
                    <a:pt x="990" y="102"/>
                  </a:cubicBezTo>
                  <a:cubicBezTo>
                    <a:pt x="731" y="102"/>
                    <a:pt x="475" y="214"/>
                    <a:pt x="298" y="427"/>
                  </a:cubicBezTo>
                  <a:cubicBezTo>
                    <a:pt x="1" y="783"/>
                    <a:pt x="27" y="1306"/>
                    <a:pt x="353" y="1636"/>
                  </a:cubicBezTo>
                  <a:lnTo>
                    <a:pt x="5389" y="6675"/>
                  </a:lnTo>
                  <a:cubicBezTo>
                    <a:pt x="5561" y="6846"/>
                    <a:pt x="5786" y="6931"/>
                    <a:pt x="6010" y="6931"/>
                  </a:cubicBezTo>
                  <a:cubicBezTo>
                    <a:pt x="6235" y="6931"/>
                    <a:pt x="6459" y="6846"/>
                    <a:pt x="6632" y="6675"/>
                  </a:cubicBezTo>
                  <a:lnTo>
                    <a:pt x="11667" y="1636"/>
                  </a:lnTo>
                  <a:cubicBezTo>
                    <a:pt x="12019" y="1250"/>
                    <a:pt x="12038" y="668"/>
                    <a:pt x="11711" y="260"/>
                  </a:cubicBezTo>
                  <a:cubicBezTo>
                    <a:pt x="11539" y="87"/>
                    <a:pt x="11313" y="1"/>
                    <a:pt x="11088" y="1"/>
                  </a:cubicBezTo>
                  <a:close/>
                </a:path>
              </a:pathLst>
            </a:custGeom>
            <a:solidFill>
              <a:srgbClr val="003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8061;p63"/>
          <p:cNvGrpSpPr/>
          <p:nvPr/>
        </p:nvGrpSpPr>
        <p:grpSpPr>
          <a:xfrm>
            <a:off x="3157789" y="1369970"/>
            <a:ext cx="1293466" cy="1779413"/>
            <a:chOff x="-2010894" y="-937171"/>
            <a:chExt cx="1090750" cy="1781697"/>
          </a:xfrm>
        </p:grpSpPr>
        <p:sp>
          <p:nvSpPr>
            <p:cNvPr id="35" name="Google Shape;8062;p63"/>
            <p:cNvSpPr/>
            <p:nvPr/>
          </p:nvSpPr>
          <p:spPr>
            <a:xfrm>
              <a:off x="-1835707" y="-736890"/>
              <a:ext cx="740375" cy="858349"/>
            </a:xfrm>
            <a:custGeom>
              <a:avLst/>
              <a:gdLst/>
              <a:ahLst/>
              <a:cxnLst/>
              <a:rect l="l" t="t" r="r" b="b"/>
              <a:pathLst>
                <a:path w="29615" h="29615" extrusionOk="0">
                  <a:moveTo>
                    <a:pt x="14810" y="1"/>
                  </a:moveTo>
                  <a:cubicBezTo>
                    <a:pt x="6631" y="1"/>
                    <a:pt x="1" y="6631"/>
                    <a:pt x="1" y="14809"/>
                  </a:cubicBezTo>
                  <a:cubicBezTo>
                    <a:pt x="1" y="22988"/>
                    <a:pt x="6631" y="29615"/>
                    <a:pt x="14810" y="29615"/>
                  </a:cubicBezTo>
                  <a:cubicBezTo>
                    <a:pt x="22988" y="29615"/>
                    <a:pt x="29615" y="22988"/>
                    <a:pt x="29615" y="14809"/>
                  </a:cubicBezTo>
                  <a:cubicBezTo>
                    <a:pt x="29615" y="6631"/>
                    <a:pt x="22988" y="1"/>
                    <a:pt x="14810" y="1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003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063;p63"/>
            <p:cNvSpPr/>
            <p:nvPr/>
          </p:nvSpPr>
          <p:spPr>
            <a:xfrm>
              <a:off x="-2010894" y="-937171"/>
              <a:ext cx="1090750" cy="1463980"/>
            </a:xfrm>
            <a:custGeom>
              <a:avLst/>
              <a:gdLst/>
              <a:ahLst/>
              <a:cxnLst/>
              <a:rect l="l" t="t" r="r" b="b"/>
              <a:pathLst>
                <a:path w="43630" h="50958" extrusionOk="0">
                  <a:moveTo>
                    <a:pt x="21815" y="0"/>
                  </a:moveTo>
                  <a:cubicBezTo>
                    <a:pt x="9785" y="0"/>
                    <a:pt x="0" y="9788"/>
                    <a:pt x="0" y="21814"/>
                  </a:cubicBezTo>
                  <a:cubicBezTo>
                    <a:pt x="11" y="22289"/>
                    <a:pt x="401" y="22672"/>
                    <a:pt x="879" y="22672"/>
                  </a:cubicBezTo>
                  <a:cubicBezTo>
                    <a:pt x="1354" y="22672"/>
                    <a:pt x="1744" y="22289"/>
                    <a:pt x="1755" y="21814"/>
                  </a:cubicBezTo>
                  <a:cubicBezTo>
                    <a:pt x="1755" y="10757"/>
                    <a:pt x="10753" y="1755"/>
                    <a:pt x="21811" y="1755"/>
                  </a:cubicBezTo>
                  <a:cubicBezTo>
                    <a:pt x="32869" y="1755"/>
                    <a:pt x="41870" y="10753"/>
                    <a:pt x="41870" y="21814"/>
                  </a:cubicBezTo>
                  <a:cubicBezTo>
                    <a:pt x="41870" y="32872"/>
                    <a:pt x="32872" y="41870"/>
                    <a:pt x="21815" y="41870"/>
                  </a:cubicBezTo>
                  <a:cubicBezTo>
                    <a:pt x="21329" y="41870"/>
                    <a:pt x="20935" y="42263"/>
                    <a:pt x="20935" y="42750"/>
                  </a:cubicBezTo>
                  <a:lnTo>
                    <a:pt x="20935" y="50957"/>
                  </a:lnTo>
                  <a:lnTo>
                    <a:pt x="22694" y="50942"/>
                  </a:lnTo>
                  <a:lnTo>
                    <a:pt x="22694" y="43610"/>
                  </a:lnTo>
                  <a:cubicBezTo>
                    <a:pt x="34316" y="43147"/>
                    <a:pt x="43629" y="33547"/>
                    <a:pt x="43626" y="21814"/>
                  </a:cubicBezTo>
                  <a:cubicBezTo>
                    <a:pt x="43626" y="9785"/>
                    <a:pt x="33841" y="0"/>
                    <a:pt x="21815" y="0"/>
                  </a:cubicBezTo>
                  <a:close/>
                </a:path>
              </a:pathLst>
            </a:custGeom>
            <a:solidFill>
              <a:srgbClr val="003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064;p63"/>
            <p:cNvSpPr/>
            <p:nvPr/>
          </p:nvSpPr>
          <p:spPr>
            <a:xfrm>
              <a:off x="-1615994" y="671226"/>
              <a:ext cx="300950" cy="173300"/>
            </a:xfrm>
            <a:custGeom>
              <a:avLst/>
              <a:gdLst/>
              <a:ahLst/>
              <a:cxnLst/>
              <a:rect l="l" t="t" r="r" b="b"/>
              <a:pathLst>
                <a:path w="12038" h="6932" extrusionOk="0">
                  <a:moveTo>
                    <a:pt x="11088" y="1"/>
                  </a:moveTo>
                  <a:cubicBezTo>
                    <a:pt x="10863" y="1"/>
                    <a:pt x="10637" y="87"/>
                    <a:pt x="10465" y="260"/>
                  </a:cubicBezTo>
                  <a:lnTo>
                    <a:pt x="6869" y="3859"/>
                  </a:lnTo>
                  <a:lnTo>
                    <a:pt x="5982" y="4742"/>
                  </a:lnTo>
                  <a:lnTo>
                    <a:pt x="5110" y="3874"/>
                  </a:lnTo>
                  <a:lnTo>
                    <a:pt x="1496" y="260"/>
                  </a:lnTo>
                  <a:cubicBezTo>
                    <a:pt x="1342" y="153"/>
                    <a:pt x="1165" y="102"/>
                    <a:pt x="990" y="102"/>
                  </a:cubicBezTo>
                  <a:cubicBezTo>
                    <a:pt x="731" y="102"/>
                    <a:pt x="475" y="214"/>
                    <a:pt x="298" y="427"/>
                  </a:cubicBezTo>
                  <a:cubicBezTo>
                    <a:pt x="1" y="783"/>
                    <a:pt x="27" y="1306"/>
                    <a:pt x="353" y="1636"/>
                  </a:cubicBezTo>
                  <a:lnTo>
                    <a:pt x="5389" y="6675"/>
                  </a:lnTo>
                  <a:cubicBezTo>
                    <a:pt x="5561" y="6846"/>
                    <a:pt x="5786" y="6931"/>
                    <a:pt x="6010" y="6931"/>
                  </a:cubicBezTo>
                  <a:cubicBezTo>
                    <a:pt x="6235" y="6931"/>
                    <a:pt x="6459" y="6846"/>
                    <a:pt x="6632" y="6675"/>
                  </a:cubicBezTo>
                  <a:lnTo>
                    <a:pt x="11667" y="1636"/>
                  </a:lnTo>
                  <a:cubicBezTo>
                    <a:pt x="12019" y="1250"/>
                    <a:pt x="12038" y="668"/>
                    <a:pt x="11711" y="260"/>
                  </a:cubicBezTo>
                  <a:cubicBezTo>
                    <a:pt x="11539" y="87"/>
                    <a:pt x="11313" y="1"/>
                    <a:pt x="11088" y="1"/>
                  </a:cubicBezTo>
                  <a:close/>
                </a:path>
              </a:pathLst>
            </a:custGeom>
            <a:solidFill>
              <a:srgbClr val="003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714" y="1620633"/>
            <a:ext cx="749873" cy="755970"/>
          </a:xfrm>
          <a:prstGeom prst="rect">
            <a:avLst/>
          </a:prstGeom>
        </p:spPr>
      </p:pic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1F4CA106-5643-4231-B4B2-1907EFE99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319" y="1623681"/>
            <a:ext cx="749873" cy="749873"/>
          </a:xfrm>
          <a:prstGeom prst="rect">
            <a:avLst/>
          </a:prstGeom>
        </p:spPr>
      </p:pic>
      <p:pic>
        <p:nvPicPr>
          <p:cNvPr id="40" name="Picture 39" descr="Icon&#10;&#10;Description automatically generated">
            <a:extLst>
              <a:ext uri="{FF2B5EF4-FFF2-40B4-BE49-F238E27FC236}">
                <a16:creationId xmlns:a16="http://schemas.microsoft.com/office/drawing/2014/main" id="{0346B934-EA22-4AE0-830C-5C5C69A34D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752" y="1645106"/>
            <a:ext cx="749873" cy="749873"/>
          </a:xfrm>
          <a:prstGeom prst="rect">
            <a:avLst/>
          </a:prstGeom>
        </p:spPr>
      </p:pic>
      <p:pic>
        <p:nvPicPr>
          <p:cNvPr id="41" name="Picture 40" descr="Icon&#10;&#10;Description automatically generated">
            <a:extLst>
              <a:ext uri="{FF2B5EF4-FFF2-40B4-BE49-F238E27FC236}">
                <a16:creationId xmlns:a16="http://schemas.microsoft.com/office/drawing/2014/main" id="{DB0EFE87-EACC-4518-A85E-EA84EDFFE0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872" y="1636551"/>
            <a:ext cx="749873" cy="749873"/>
          </a:xfrm>
          <a:prstGeom prst="rect">
            <a:avLst/>
          </a:prstGeom>
        </p:spPr>
      </p:pic>
      <p:pic>
        <p:nvPicPr>
          <p:cNvPr id="42" name="Picture 41" descr="Icon&#10;&#10;Description automatically generated">
            <a:extLst>
              <a:ext uri="{FF2B5EF4-FFF2-40B4-BE49-F238E27FC236}">
                <a16:creationId xmlns:a16="http://schemas.microsoft.com/office/drawing/2014/main" id="{321272DE-47CA-4828-81E1-4E4497BA37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765" y="1620633"/>
            <a:ext cx="749873" cy="749873"/>
          </a:xfrm>
          <a:prstGeom prst="rect">
            <a:avLst/>
          </a:prstGeom>
        </p:spPr>
      </p:pic>
      <p:sp>
        <p:nvSpPr>
          <p:cNvPr id="43" name="Google Shape;8562;p65"/>
          <p:cNvSpPr/>
          <p:nvPr/>
        </p:nvSpPr>
        <p:spPr>
          <a:xfrm>
            <a:off x="6901815" y="3592710"/>
            <a:ext cx="2137410" cy="1733550"/>
          </a:xfrm>
          <a:custGeom>
            <a:avLst/>
            <a:gdLst/>
            <a:ahLst/>
            <a:cxnLst/>
            <a:rect l="l" t="t" r="r" b="b"/>
            <a:pathLst>
              <a:path w="79475" h="121367" extrusionOk="0">
                <a:moveTo>
                  <a:pt x="1" y="0"/>
                </a:moveTo>
                <a:lnTo>
                  <a:pt x="1" y="38997"/>
                </a:lnTo>
                <a:cubicBezTo>
                  <a:pt x="588" y="44011"/>
                  <a:pt x="2425" y="48797"/>
                  <a:pt x="5360" y="52918"/>
                </a:cubicBezTo>
                <a:lnTo>
                  <a:pt x="9329" y="58469"/>
                </a:lnTo>
                <a:cubicBezTo>
                  <a:pt x="10541" y="59694"/>
                  <a:pt x="10541" y="61672"/>
                  <a:pt x="9329" y="62897"/>
                </a:cubicBezTo>
                <a:lnTo>
                  <a:pt x="5360" y="68448"/>
                </a:lnTo>
                <a:cubicBezTo>
                  <a:pt x="2425" y="72557"/>
                  <a:pt x="588" y="77355"/>
                  <a:pt x="1" y="82370"/>
                </a:cubicBezTo>
                <a:lnTo>
                  <a:pt x="1" y="121366"/>
                </a:lnTo>
                <a:lnTo>
                  <a:pt x="68743" y="121366"/>
                </a:lnTo>
                <a:lnTo>
                  <a:pt x="68743" y="85815"/>
                </a:lnTo>
                <a:cubicBezTo>
                  <a:pt x="68743" y="79588"/>
                  <a:pt x="70682" y="73514"/>
                  <a:pt x="74293" y="68448"/>
                </a:cubicBezTo>
                <a:lnTo>
                  <a:pt x="78249" y="62897"/>
                </a:lnTo>
                <a:cubicBezTo>
                  <a:pt x="79474" y="61672"/>
                  <a:pt x="79474" y="59694"/>
                  <a:pt x="78249" y="58469"/>
                </a:cubicBezTo>
                <a:lnTo>
                  <a:pt x="74293" y="52918"/>
                </a:lnTo>
                <a:cubicBezTo>
                  <a:pt x="70669" y="47840"/>
                  <a:pt x="68730" y="41778"/>
                  <a:pt x="68730" y="35551"/>
                </a:cubicBezTo>
                <a:lnTo>
                  <a:pt x="68730" y="0"/>
                </a:lnTo>
                <a:close/>
              </a:path>
            </a:pathLst>
          </a:custGeom>
          <a:noFill/>
          <a:ln w="9525" cap="flat" cmpd="sng">
            <a:solidFill>
              <a:srgbClr val="003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80975" lvl="0"/>
            <a:endParaRPr lang="ru-RU" sz="1400" dirty="0" smtClean="0">
              <a:solidFill>
                <a:srgbClr val="003F7F"/>
              </a:solidFill>
            </a:endParaRPr>
          </a:p>
          <a:p>
            <a:pPr marL="180975" lvl="0"/>
            <a:endParaRPr lang="en-US" sz="1600" dirty="0" smtClean="0">
              <a:solidFill>
                <a:srgbClr val="003F7F"/>
              </a:solidFill>
            </a:endParaRPr>
          </a:p>
          <a:p>
            <a:pPr marL="180975" lvl="0"/>
            <a:r>
              <a:rPr lang="ru-RU" sz="1600" dirty="0" err="1" smtClean="0">
                <a:solidFill>
                  <a:srgbClr val="003F7F"/>
                </a:solidFill>
              </a:rPr>
              <a:t>Подобряване</a:t>
            </a:r>
            <a:r>
              <a:rPr lang="ru-RU" sz="1600" dirty="0" smtClean="0">
                <a:solidFill>
                  <a:srgbClr val="003F7F"/>
                </a:solidFill>
              </a:rPr>
              <a:t> </a:t>
            </a:r>
            <a:r>
              <a:rPr lang="ru-RU" sz="1600" dirty="0">
                <a:solidFill>
                  <a:srgbClr val="003F7F"/>
                </a:solidFill>
              </a:rPr>
              <a:t>на </a:t>
            </a:r>
            <a:r>
              <a:rPr lang="ru-RU" sz="1600" dirty="0" err="1">
                <a:solidFill>
                  <a:srgbClr val="003F7F"/>
                </a:solidFill>
              </a:rPr>
              <a:t>сигурността</a:t>
            </a:r>
            <a:r>
              <a:rPr lang="ru-RU" sz="1600" dirty="0">
                <a:solidFill>
                  <a:srgbClr val="003F7F"/>
                </a:solidFill>
              </a:rPr>
              <a:t> на </a:t>
            </a:r>
            <a:r>
              <a:rPr lang="ru-RU" sz="1600" dirty="0" err="1">
                <a:solidFill>
                  <a:srgbClr val="003F7F"/>
                </a:solidFill>
              </a:rPr>
              <a:t>работата</a:t>
            </a:r>
            <a:r>
              <a:rPr lang="ru-RU" sz="1600" dirty="0">
                <a:solidFill>
                  <a:srgbClr val="003F7F"/>
                </a:solidFill>
              </a:rPr>
              <a:t> на </a:t>
            </a:r>
            <a:endParaRPr lang="ru-RU" sz="1600" dirty="0" smtClean="0">
              <a:solidFill>
                <a:srgbClr val="003F7F"/>
              </a:solidFill>
            </a:endParaRPr>
          </a:p>
          <a:p>
            <a:pPr marL="180975" lvl="0"/>
            <a:r>
              <a:rPr lang="ru-RU" sz="1600" dirty="0" err="1" smtClean="0">
                <a:solidFill>
                  <a:srgbClr val="003F7F"/>
                </a:solidFill>
              </a:rPr>
              <a:t>системата</a:t>
            </a:r>
            <a:r>
              <a:rPr lang="ru-RU" sz="1600" dirty="0" smtClean="0">
                <a:solidFill>
                  <a:srgbClr val="003F7F"/>
                </a:solidFill>
              </a:rPr>
              <a:t> </a:t>
            </a:r>
            <a:r>
              <a:rPr lang="ru-RU" sz="1600" dirty="0">
                <a:solidFill>
                  <a:srgbClr val="003F7F"/>
                </a:solidFill>
              </a:rPr>
              <a:t>в </a:t>
            </a:r>
            <a:r>
              <a:rPr lang="ru-RU" sz="1600" dirty="0" smtClean="0">
                <a:solidFill>
                  <a:srgbClr val="003F7F"/>
                </a:solidFill>
              </a:rPr>
              <a:t>контекста</a:t>
            </a:r>
          </a:p>
          <a:p>
            <a:pPr marL="180975" lvl="0"/>
            <a:r>
              <a:rPr lang="ru-RU" sz="1600" dirty="0" smtClean="0">
                <a:solidFill>
                  <a:srgbClr val="003F7F"/>
                </a:solidFill>
              </a:rPr>
              <a:t> </a:t>
            </a:r>
            <a:r>
              <a:rPr lang="ru-RU" sz="1600" dirty="0">
                <a:solidFill>
                  <a:srgbClr val="003F7F"/>
                </a:solidFill>
              </a:rPr>
              <a:t>на </a:t>
            </a:r>
            <a:r>
              <a:rPr lang="ru-RU" sz="1600" dirty="0" smtClean="0">
                <a:solidFill>
                  <a:srgbClr val="003F7F"/>
                </a:solidFill>
              </a:rPr>
              <a:t>увеличения </a:t>
            </a:r>
          </a:p>
          <a:p>
            <a:pPr marL="180975" lvl="0"/>
            <a:r>
              <a:rPr lang="ru-RU" sz="1600" dirty="0" err="1" smtClean="0">
                <a:solidFill>
                  <a:srgbClr val="003F7F"/>
                </a:solidFill>
              </a:rPr>
              <a:t>брой</a:t>
            </a:r>
            <a:r>
              <a:rPr lang="ru-RU" sz="1600" dirty="0" smtClean="0">
                <a:solidFill>
                  <a:srgbClr val="003F7F"/>
                </a:solidFill>
              </a:rPr>
              <a:t> </a:t>
            </a:r>
            <a:r>
              <a:rPr lang="ru-RU" sz="1600" dirty="0">
                <a:solidFill>
                  <a:srgbClr val="003F7F"/>
                </a:solidFill>
              </a:rPr>
              <a:t>ВЕИ</a:t>
            </a:r>
            <a:r>
              <a:rPr lang="ru-RU" sz="1600" dirty="0" smtClean="0">
                <a:solidFill>
                  <a:srgbClr val="003F7F"/>
                </a:solidFill>
              </a:rPr>
              <a:t>.</a:t>
            </a:r>
            <a:endParaRPr lang="en-US" sz="1600" dirty="0" smtClean="0">
              <a:solidFill>
                <a:srgbClr val="003F7F"/>
              </a:solidFill>
            </a:endParaRPr>
          </a:p>
          <a:p>
            <a:pPr marL="180975" lvl="0"/>
            <a:endParaRPr lang="en-GB" sz="1600" dirty="0">
              <a:solidFill>
                <a:srgbClr val="003F7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" name="Google Shape;8562;p65"/>
          <p:cNvSpPr/>
          <p:nvPr/>
        </p:nvSpPr>
        <p:spPr>
          <a:xfrm>
            <a:off x="8736119" y="3599148"/>
            <a:ext cx="2137410" cy="1733550"/>
          </a:xfrm>
          <a:custGeom>
            <a:avLst/>
            <a:gdLst/>
            <a:ahLst/>
            <a:cxnLst/>
            <a:rect l="l" t="t" r="r" b="b"/>
            <a:pathLst>
              <a:path w="79475" h="121367" extrusionOk="0">
                <a:moveTo>
                  <a:pt x="1" y="0"/>
                </a:moveTo>
                <a:lnTo>
                  <a:pt x="1" y="38997"/>
                </a:lnTo>
                <a:cubicBezTo>
                  <a:pt x="588" y="44011"/>
                  <a:pt x="2425" y="48797"/>
                  <a:pt x="5360" y="52918"/>
                </a:cubicBezTo>
                <a:lnTo>
                  <a:pt x="9329" y="58469"/>
                </a:lnTo>
                <a:cubicBezTo>
                  <a:pt x="10541" y="59694"/>
                  <a:pt x="10541" y="61672"/>
                  <a:pt x="9329" y="62897"/>
                </a:cubicBezTo>
                <a:lnTo>
                  <a:pt x="5360" y="68448"/>
                </a:lnTo>
                <a:cubicBezTo>
                  <a:pt x="2425" y="72557"/>
                  <a:pt x="588" y="77355"/>
                  <a:pt x="1" y="82370"/>
                </a:cubicBezTo>
                <a:lnTo>
                  <a:pt x="1" y="121366"/>
                </a:lnTo>
                <a:lnTo>
                  <a:pt x="68743" y="121366"/>
                </a:lnTo>
                <a:lnTo>
                  <a:pt x="68743" y="85815"/>
                </a:lnTo>
                <a:cubicBezTo>
                  <a:pt x="68743" y="79588"/>
                  <a:pt x="70682" y="73514"/>
                  <a:pt x="74293" y="68448"/>
                </a:cubicBezTo>
                <a:lnTo>
                  <a:pt x="78249" y="62897"/>
                </a:lnTo>
                <a:cubicBezTo>
                  <a:pt x="79474" y="61672"/>
                  <a:pt x="79474" y="59694"/>
                  <a:pt x="78249" y="58469"/>
                </a:cubicBezTo>
                <a:lnTo>
                  <a:pt x="74293" y="52918"/>
                </a:lnTo>
                <a:cubicBezTo>
                  <a:pt x="70669" y="47840"/>
                  <a:pt x="68730" y="41778"/>
                  <a:pt x="68730" y="35551"/>
                </a:cubicBezTo>
                <a:lnTo>
                  <a:pt x="68730" y="0"/>
                </a:lnTo>
                <a:close/>
              </a:path>
            </a:pathLst>
          </a:custGeom>
          <a:noFill/>
          <a:ln w="15875" cap="flat" cmpd="sng">
            <a:solidFill>
              <a:srgbClr val="C8C92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66700"/>
            <a:r>
              <a:rPr lang="bg-BG" dirty="0" smtClean="0"/>
              <a:t> </a:t>
            </a:r>
            <a:r>
              <a:rPr lang="ru-RU" sz="1600" dirty="0" smtClean="0">
                <a:solidFill>
                  <a:srgbClr val="003F7F"/>
                </a:solidFill>
              </a:rPr>
              <a:t>По-добра </a:t>
            </a:r>
            <a:r>
              <a:rPr lang="ru-RU" sz="1600" dirty="0">
                <a:solidFill>
                  <a:srgbClr val="003F7F"/>
                </a:solidFill>
              </a:rPr>
              <a:t>координация, </a:t>
            </a:r>
            <a:r>
              <a:rPr lang="ru-RU" sz="1600" dirty="0" smtClean="0">
                <a:solidFill>
                  <a:srgbClr val="003F7F"/>
                </a:solidFill>
              </a:rPr>
              <a:t>взаимодействие</a:t>
            </a:r>
            <a:endParaRPr lang="en-US" sz="1600" dirty="0" smtClean="0">
              <a:solidFill>
                <a:srgbClr val="003F7F"/>
              </a:solidFill>
            </a:endParaRPr>
          </a:p>
          <a:p>
            <a:pPr marL="266700"/>
            <a:r>
              <a:rPr lang="ru-RU" sz="1600" dirty="0" smtClean="0">
                <a:solidFill>
                  <a:srgbClr val="003F7F"/>
                </a:solidFill>
              </a:rPr>
              <a:t> </a:t>
            </a:r>
            <a:r>
              <a:rPr lang="ru-RU" sz="1600" dirty="0">
                <a:solidFill>
                  <a:srgbClr val="003F7F"/>
                </a:solidFill>
              </a:rPr>
              <a:t>и </a:t>
            </a:r>
            <a:r>
              <a:rPr lang="ru-RU" sz="1600" dirty="0" err="1">
                <a:solidFill>
                  <a:srgbClr val="003F7F"/>
                </a:solidFill>
              </a:rPr>
              <a:t>комуникация</a:t>
            </a:r>
            <a:r>
              <a:rPr lang="ru-RU" sz="1600" dirty="0">
                <a:solidFill>
                  <a:srgbClr val="003F7F"/>
                </a:solidFill>
              </a:rPr>
              <a:t>. </a:t>
            </a:r>
            <a:endParaRPr lang="en-US" sz="1600" dirty="0" smtClean="0">
              <a:solidFill>
                <a:srgbClr val="003F7F"/>
              </a:solidFill>
            </a:endParaRPr>
          </a:p>
          <a:p>
            <a:pPr marL="266700"/>
            <a:endParaRPr lang="en-US" sz="1600" dirty="0">
              <a:solidFill>
                <a:srgbClr val="003F7F"/>
              </a:solidFill>
            </a:endParaRPr>
          </a:p>
          <a:p>
            <a:pPr marL="266700"/>
            <a:endParaRPr lang="en-US" sz="1600" dirty="0" smtClean="0">
              <a:solidFill>
                <a:srgbClr val="003F7F"/>
              </a:solidFill>
            </a:endParaRPr>
          </a:p>
          <a:p>
            <a:pPr marL="266700"/>
            <a:endParaRPr lang="en-GB" sz="1600" dirty="0">
              <a:solidFill>
                <a:srgbClr val="003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32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87" y="319326"/>
            <a:ext cx="10423488" cy="820392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AE3D-F830-42D2-B571-CADDB2F13764}" type="datetime3">
              <a:rPr lang="es-ES" smtClean="0"/>
              <a:t>22.12.21</a:t>
            </a:fld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452E-9901-467E-9A5A-C971F043CECF}" type="slidenum">
              <a:rPr lang="es-ES" smtClean="0"/>
              <a:t>5</a:t>
            </a:fld>
            <a:endParaRPr lang="es-ES" dirty="0"/>
          </a:p>
        </p:txBody>
      </p:sp>
      <p:pic>
        <p:nvPicPr>
          <p:cNvPr id="17" name="Imagen 6">
            <a:extLst>
              <a:ext uri="{FF2B5EF4-FFF2-40B4-BE49-F238E27FC236}">
                <a16:creationId xmlns:a16="http://schemas.microsoft.com/office/drawing/2014/main" id="{427B6CED-4588-4B4F-B596-785AFEE6228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04"/>
          <a:stretch/>
        </p:blipFill>
        <p:spPr>
          <a:xfrm>
            <a:off x="1078856" y="1615206"/>
            <a:ext cx="2160214" cy="2132828"/>
          </a:xfrm>
          <a:prstGeom prst="rect">
            <a:avLst/>
          </a:prstGeom>
          <a:ln>
            <a:solidFill>
              <a:srgbClr val="003F7F"/>
            </a:solidFill>
          </a:ln>
        </p:spPr>
      </p:pic>
      <p:pic>
        <p:nvPicPr>
          <p:cNvPr id="19" name="Imagen 5">
            <a:extLst>
              <a:ext uri="{FF2B5EF4-FFF2-40B4-BE49-F238E27FC236}">
                <a16:creationId xmlns:a16="http://schemas.microsoft.com/office/drawing/2014/main" id="{C89715BE-66A6-4490-A12F-83E0DA34A6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279" t="4515"/>
          <a:stretch/>
        </p:blipFill>
        <p:spPr>
          <a:xfrm>
            <a:off x="6814269" y="1649751"/>
            <a:ext cx="2164486" cy="2173710"/>
          </a:xfrm>
          <a:prstGeom prst="rect">
            <a:avLst/>
          </a:prstGeom>
          <a:ln>
            <a:solidFill>
              <a:srgbClr val="003F7F"/>
            </a:solidFill>
          </a:ln>
        </p:spPr>
      </p:pic>
      <p:pic>
        <p:nvPicPr>
          <p:cNvPr id="20" name="Imagen 15">
            <a:extLst>
              <a:ext uri="{FF2B5EF4-FFF2-40B4-BE49-F238E27FC236}">
                <a16:creationId xmlns:a16="http://schemas.microsoft.com/office/drawing/2014/main" id="{1E5746D1-F97E-45F6-B641-E22F9A1DA4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7351" y="1632573"/>
            <a:ext cx="2126739" cy="2159019"/>
          </a:xfrm>
          <a:prstGeom prst="rect">
            <a:avLst/>
          </a:prstGeom>
          <a:ln>
            <a:solidFill>
              <a:srgbClr val="003F7F"/>
            </a:solidFill>
          </a:ln>
        </p:spPr>
      </p:pic>
      <p:pic>
        <p:nvPicPr>
          <p:cNvPr id="21" name="Imagen 16">
            <a:extLst>
              <a:ext uri="{FF2B5EF4-FFF2-40B4-BE49-F238E27FC236}">
                <a16:creationId xmlns:a16="http://schemas.microsoft.com/office/drawing/2014/main" id="{A8827C08-C8B9-4118-9CD2-39307BD3E1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856" y="4196601"/>
            <a:ext cx="2160214" cy="2184237"/>
          </a:xfrm>
          <a:prstGeom prst="rect">
            <a:avLst/>
          </a:prstGeom>
          <a:ln>
            <a:solidFill>
              <a:srgbClr val="003F7F"/>
            </a:solidFill>
          </a:ln>
        </p:spPr>
      </p:pic>
      <p:pic>
        <p:nvPicPr>
          <p:cNvPr id="22" name="Imagen 20">
            <a:extLst>
              <a:ext uri="{FF2B5EF4-FFF2-40B4-BE49-F238E27FC236}">
                <a16:creationId xmlns:a16="http://schemas.microsoft.com/office/drawing/2014/main" id="{409937E9-72B5-48BE-A834-3459363158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8191" y="4196602"/>
            <a:ext cx="2149244" cy="2184236"/>
          </a:xfrm>
          <a:prstGeom prst="rect">
            <a:avLst/>
          </a:prstGeom>
          <a:ln>
            <a:solidFill>
              <a:srgbClr val="003F7F"/>
            </a:solidFill>
          </a:ln>
        </p:spPr>
      </p:pic>
      <p:pic>
        <p:nvPicPr>
          <p:cNvPr id="23" name="Picture 22" descr="https://d33wubrfki0l68.cloudfront.net/7cea9954bed7978b95f3dd88c4890803449967a5/500b2/assets/graphics/content/mari-new-map.pn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75"/>
          <a:stretch/>
        </p:blipFill>
        <p:spPr bwMode="auto">
          <a:xfrm>
            <a:off x="3951682" y="1620537"/>
            <a:ext cx="2118491" cy="2183092"/>
          </a:xfrm>
          <a:prstGeom prst="rect">
            <a:avLst/>
          </a:prstGeom>
          <a:noFill/>
          <a:ln>
            <a:solidFill>
              <a:srgbClr val="003F7F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4" name="Google Shape;3031;p62"/>
          <p:cNvGrpSpPr/>
          <p:nvPr/>
        </p:nvGrpSpPr>
        <p:grpSpPr>
          <a:xfrm>
            <a:off x="1153873" y="1250701"/>
            <a:ext cx="1900408" cy="726340"/>
            <a:chOff x="6742064" y="3750480"/>
            <a:chExt cx="399315" cy="344560"/>
          </a:xfrm>
        </p:grpSpPr>
        <p:sp>
          <p:nvSpPr>
            <p:cNvPr id="25" name="Google Shape;3032;p62"/>
            <p:cNvSpPr/>
            <p:nvPr/>
          </p:nvSpPr>
          <p:spPr>
            <a:xfrm>
              <a:off x="6742064" y="3750480"/>
              <a:ext cx="399315" cy="344560"/>
            </a:xfrm>
            <a:custGeom>
              <a:avLst/>
              <a:gdLst/>
              <a:ahLst/>
              <a:cxnLst/>
              <a:rect l="l" t="t" r="r" b="b"/>
              <a:pathLst>
                <a:path w="43917" h="37895" extrusionOk="0">
                  <a:moveTo>
                    <a:pt x="37846" y="1"/>
                  </a:moveTo>
                  <a:lnTo>
                    <a:pt x="6071" y="1"/>
                  </a:lnTo>
                  <a:cubicBezTo>
                    <a:pt x="2729" y="1"/>
                    <a:pt x="0" y="2734"/>
                    <a:pt x="0" y="6071"/>
                  </a:cubicBezTo>
                  <a:lnTo>
                    <a:pt x="0" y="18212"/>
                  </a:lnTo>
                  <a:cubicBezTo>
                    <a:pt x="0" y="21550"/>
                    <a:pt x="2729" y="24278"/>
                    <a:pt x="6071" y="24278"/>
                  </a:cubicBezTo>
                  <a:lnTo>
                    <a:pt x="18927" y="24278"/>
                  </a:lnTo>
                  <a:cubicBezTo>
                    <a:pt x="19332" y="24278"/>
                    <a:pt x="19754" y="24705"/>
                    <a:pt x="19821" y="25105"/>
                  </a:cubicBezTo>
                  <a:lnTo>
                    <a:pt x="21958" y="37895"/>
                  </a:lnTo>
                  <a:lnTo>
                    <a:pt x="24096" y="25101"/>
                  </a:lnTo>
                  <a:cubicBezTo>
                    <a:pt x="24162" y="24687"/>
                    <a:pt x="24629" y="24278"/>
                    <a:pt x="25051" y="24278"/>
                  </a:cubicBezTo>
                  <a:lnTo>
                    <a:pt x="37846" y="24278"/>
                  </a:lnTo>
                  <a:cubicBezTo>
                    <a:pt x="41183" y="24278"/>
                    <a:pt x="43916" y="21550"/>
                    <a:pt x="43916" y="18212"/>
                  </a:cubicBezTo>
                  <a:lnTo>
                    <a:pt x="43916" y="6071"/>
                  </a:lnTo>
                  <a:cubicBezTo>
                    <a:pt x="43916" y="2734"/>
                    <a:pt x="41183" y="1"/>
                    <a:pt x="3784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3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033;p62"/>
            <p:cNvSpPr/>
            <p:nvPr/>
          </p:nvSpPr>
          <p:spPr>
            <a:xfrm>
              <a:off x="6768940" y="3776733"/>
              <a:ext cx="355108" cy="148800"/>
            </a:xfrm>
            <a:custGeom>
              <a:avLst/>
              <a:gdLst/>
              <a:ahLst/>
              <a:cxnLst/>
              <a:rect l="l" t="t" r="r" b="b"/>
              <a:pathLst>
                <a:path w="39055" h="19417" extrusionOk="0">
                  <a:moveTo>
                    <a:pt x="3755" y="1"/>
                  </a:moveTo>
                  <a:lnTo>
                    <a:pt x="35295" y="1"/>
                  </a:lnTo>
                  <a:cubicBezTo>
                    <a:pt x="37370" y="10"/>
                    <a:pt x="39045" y="1685"/>
                    <a:pt x="39054" y="3756"/>
                  </a:cubicBezTo>
                  <a:lnTo>
                    <a:pt x="39054" y="15666"/>
                  </a:lnTo>
                  <a:cubicBezTo>
                    <a:pt x="39045" y="17737"/>
                    <a:pt x="37370" y="19412"/>
                    <a:pt x="35295" y="19417"/>
                  </a:cubicBezTo>
                  <a:lnTo>
                    <a:pt x="3755" y="19417"/>
                  </a:lnTo>
                  <a:cubicBezTo>
                    <a:pt x="1680" y="19412"/>
                    <a:pt x="5" y="17737"/>
                    <a:pt x="0" y="15666"/>
                  </a:cubicBezTo>
                  <a:lnTo>
                    <a:pt x="0" y="3756"/>
                  </a:lnTo>
                  <a:cubicBezTo>
                    <a:pt x="5" y="1685"/>
                    <a:pt x="1680" y="10"/>
                    <a:pt x="375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2576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smtClean="0"/>
                <a:t>TERRE</a:t>
              </a:r>
              <a:endParaRPr dirty="0"/>
            </a:p>
          </p:txBody>
        </p:sp>
      </p:grpSp>
      <p:grpSp>
        <p:nvGrpSpPr>
          <p:cNvPr id="27" name="Google Shape;3031;p62"/>
          <p:cNvGrpSpPr/>
          <p:nvPr/>
        </p:nvGrpSpPr>
        <p:grpSpPr>
          <a:xfrm>
            <a:off x="4057288" y="3858463"/>
            <a:ext cx="1894426" cy="676275"/>
            <a:chOff x="6742064" y="3750480"/>
            <a:chExt cx="399315" cy="344560"/>
          </a:xfrm>
        </p:grpSpPr>
        <p:sp>
          <p:nvSpPr>
            <p:cNvPr id="28" name="Google Shape;3032;p62"/>
            <p:cNvSpPr/>
            <p:nvPr/>
          </p:nvSpPr>
          <p:spPr>
            <a:xfrm>
              <a:off x="6742064" y="3750480"/>
              <a:ext cx="399315" cy="344560"/>
            </a:xfrm>
            <a:custGeom>
              <a:avLst/>
              <a:gdLst/>
              <a:ahLst/>
              <a:cxnLst/>
              <a:rect l="l" t="t" r="r" b="b"/>
              <a:pathLst>
                <a:path w="43917" h="37895" extrusionOk="0">
                  <a:moveTo>
                    <a:pt x="37846" y="1"/>
                  </a:moveTo>
                  <a:lnTo>
                    <a:pt x="6071" y="1"/>
                  </a:lnTo>
                  <a:cubicBezTo>
                    <a:pt x="2729" y="1"/>
                    <a:pt x="0" y="2734"/>
                    <a:pt x="0" y="6071"/>
                  </a:cubicBezTo>
                  <a:lnTo>
                    <a:pt x="0" y="18212"/>
                  </a:lnTo>
                  <a:cubicBezTo>
                    <a:pt x="0" y="21550"/>
                    <a:pt x="2729" y="24278"/>
                    <a:pt x="6071" y="24278"/>
                  </a:cubicBezTo>
                  <a:lnTo>
                    <a:pt x="18927" y="24278"/>
                  </a:lnTo>
                  <a:cubicBezTo>
                    <a:pt x="19332" y="24278"/>
                    <a:pt x="19754" y="24705"/>
                    <a:pt x="19821" y="25105"/>
                  </a:cubicBezTo>
                  <a:lnTo>
                    <a:pt x="21958" y="37895"/>
                  </a:lnTo>
                  <a:lnTo>
                    <a:pt x="24096" y="25101"/>
                  </a:lnTo>
                  <a:cubicBezTo>
                    <a:pt x="24162" y="24687"/>
                    <a:pt x="24629" y="24278"/>
                    <a:pt x="25051" y="24278"/>
                  </a:cubicBezTo>
                  <a:lnTo>
                    <a:pt x="37846" y="24278"/>
                  </a:lnTo>
                  <a:cubicBezTo>
                    <a:pt x="41183" y="24278"/>
                    <a:pt x="43916" y="21550"/>
                    <a:pt x="43916" y="18212"/>
                  </a:cubicBezTo>
                  <a:lnTo>
                    <a:pt x="43916" y="6071"/>
                  </a:lnTo>
                  <a:cubicBezTo>
                    <a:pt x="43916" y="2734"/>
                    <a:pt x="41183" y="1"/>
                    <a:pt x="3784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3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033;p62"/>
            <p:cNvSpPr/>
            <p:nvPr/>
          </p:nvSpPr>
          <p:spPr>
            <a:xfrm>
              <a:off x="6764168" y="3772584"/>
              <a:ext cx="355108" cy="176549"/>
            </a:xfrm>
            <a:custGeom>
              <a:avLst/>
              <a:gdLst/>
              <a:ahLst/>
              <a:cxnLst/>
              <a:rect l="l" t="t" r="r" b="b"/>
              <a:pathLst>
                <a:path w="39055" h="19417" extrusionOk="0">
                  <a:moveTo>
                    <a:pt x="3755" y="1"/>
                  </a:moveTo>
                  <a:lnTo>
                    <a:pt x="35295" y="1"/>
                  </a:lnTo>
                  <a:cubicBezTo>
                    <a:pt x="37370" y="10"/>
                    <a:pt x="39045" y="1685"/>
                    <a:pt x="39054" y="3756"/>
                  </a:cubicBezTo>
                  <a:lnTo>
                    <a:pt x="39054" y="15666"/>
                  </a:lnTo>
                  <a:cubicBezTo>
                    <a:pt x="39045" y="17737"/>
                    <a:pt x="37370" y="19412"/>
                    <a:pt x="35295" y="19417"/>
                  </a:cubicBezTo>
                  <a:lnTo>
                    <a:pt x="3755" y="19417"/>
                  </a:lnTo>
                  <a:cubicBezTo>
                    <a:pt x="1680" y="19412"/>
                    <a:pt x="5" y="17737"/>
                    <a:pt x="0" y="15666"/>
                  </a:cubicBezTo>
                  <a:lnTo>
                    <a:pt x="0" y="3756"/>
                  </a:lnTo>
                  <a:cubicBezTo>
                    <a:pt x="5" y="1685"/>
                    <a:pt x="1680" y="10"/>
                    <a:pt x="375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2576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dirty="0"/>
                <a:t>SDAC</a:t>
              </a:r>
            </a:p>
          </p:txBody>
        </p:sp>
      </p:grpSp>
      <p:grpSp>
        <p:nvGrpSpPr>
          <p:cNvPr id="30" name="Google Shape;3031;p62"/>
          <p:cNvGrpSpPr/>
          <p:nvPr/>
        </p:nvGrpSpPr>
        <p:grpSpPr>
          <a:xfrm>
            <a:off x="6981962" y="1261526"/>
            <a:ext cx="1842459" cy="715515"/>
            <a:chOff x="6742064" y="3750480"/>
            <a:chExt cx="399315" cy="344560"/>
          </a:xfrm>
        </p:grpSpPr>
        <p:sp>
          <p:nvSpPr>
            <p:cNvPr id="31" name="Google Shape;3032;p62"/>
            <p:cNvSpPr/>
            <p:nvPr/>
          </p:nvSpPr>
          <p:spPr>
            <a:xfrm>
              <a:off x="6742064" y="3750480"/>
              <a:ext cx="399315" cy="344560"/>
            </a:xfrm>
            <a:custGeom>
              <a:avLst/>
              <a:gdLst/>
              <a:ahLst/>
              <a:cxnLst/>
              <a:rect l="l" t="t" r="r" b="b"/>
              <a:pathLst>
                <a:path w="43917" h="37895" extrusionOk="0">
                  <a:moveTo>
                    <a:pt x="37846" y="1"/>
                  </a:moveTo>
                  <a:lnTo>
                    <a:pt x="6071" y="1"/>
                  </a:lnTo>
                  <a:cubicBezTo>
                    <a:pt x="2729" y="1"/>
                    <a:pt x="0" y="2734"/>
                    <a:pt x="0" y="6071"/>
                  </a:cubicBezTo>
                  <a:lnTo>
                    <a:pt x="0" y="18212"/>
                  </a:lnTo>
                  <a:cubicBezTo>
                    <a:pt x="0" y="21550"/>
                    <a:pt x="2729" y="24278"/>
                    <a:pt x="6071" y="24278"/>
                  </a:cubicBezTo>
                  <a:lnTo>
                    <a:pt x="18927" y="24278"/>
                  </a:lnTo>
                  <a:cubicBezTo>
                    <a:pt x="19332" y="24278"/>
                    <a:pt x="19754" y="24705"/>
                    <a:pt x="19821" y="25105"/>
                  </a:cubicBezTo>
                  <a:lnTo>
                    <a:pt x="21958" y="37895"/>
                  </a:lnTo>
                  <a:lnTo>
                    <a:pt x="24096" y="25101"/>
                  </a:lnTo>
                  <a:cubicBezTo>
                    <a:pt x="24162" y="24687"/>
                    <a:pt x="24629" y="24278"/>
                    <a:pt x="25051" y="24278"/>
                  </a:cubicBezTo>
                  <a:lnTo>
                    <a:pt x="37846" y="24278"/>
                  </a:lnTo>
                  <a:cubicBezTo>
                    <a:pt x="41183" y="24278"/>
                    <a:pt x="43916" y="21550"/>
                    <a:pt x="43916" y="18212"/>
                  </a:cubicBezTo>
                  <a:lnTo>
                    <a:pt x="43916" y="6071"/>
                  </a:lnTo>
                  <a:cubicBezTo>
                    <a:pt x="43916" y="2734"/>
                    <a:pt x="41183" y="1"/>
                    <a:pt x="3784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3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033;p62"/>
            <p:cNvSpPr/>
            <p:nvPr/>
          </p:nvSpPr>
          <p:spPr>
            <a:xfrm>
              <a:off x="6764168" y="3772584"/>
              <a:ext cx="355108" cy="176549"/>
            </a:xfrm>
            <a:custGeom>
              <a:avLst/>
              <a:gdLst/>
              <a:ahLst/>
              <a:cxnLst/>
              <a:rect l="l" t="t" r="r" b="b"/>
              <a:pathLst>
                <a:path w="39055" h="19417" extrusionOk="0">
                  <a:moveTo>
                    <a:pt x="3755" y="1"/>
                  </a:moveTo>
                  <a:lnTo>
                    <a:pt x="35295" y="1"/>
                  </a:lnTo>
                  <a:cubicBezTo>
                    <a:pt x="37370" y="10"/>
                    <a:pt x="39045" y="1685"/>
                    <a:pt x="39054" y="3756"/>
                  </a:cubicBezTo>
                  <a:lnTo>
                    <a:pt x="39054" y="15666"/>
                  </a:lnTo>
                  <a:cubicBezTo>
                    <a:pt x="39045" y="17737"/>
                    <a:pt x="37370" y="19412"/>
                    <a:pt x="35295" y="19417"/>
                  </a:cubicBezTo>
                  <a:lnTo>
                    <a:pt x="3755" y="19417"/>
                  </a:lnTo>
                  <a:cubicBezTo>
                    <a:pt x="1680" y="19412"/>
                    <a:pt x="5" y="17737"/>
                    <a:pt x="0" y="15666"/>
                  </a:cubicBezTo>
                  <a:lnTo>
                    <a:pt x="0" y="3756"/>
                  </a:lnTo>
                  <a:cubicBezTo>
                    <a:pt x="5" y="1685"/>
                    <a:pt x="1680" y="10"/>
                    <a:pt x="375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2576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smtClean="0"/>
                <a:t>PICASSO</a:t>
              </a:r>
              <a:endParaRPr dirty="0"/>
            </a:p>
          </p:txBody>
        </p:sp>
      </p:grpSp>
      <p:grpSp>
        <p:nvGrpSpPr>
          <p:cNvPr id="33" name="Google Shape;3031;p62"/>
          <p:cNvGrpSpPr/>
          <p:nvPr/>
        </p:nvGrpSpPr>
        <p:grpSpPr>
          <a:xfrm>
            <a:off x="9841818" y="1283146"/>
            <a:ext cx="1894425" cy="676275"/>
            <a:chOff x="6742064" y="3750480"/>
            <a:chExt cx="399315" cy="344560"/>
          </a:xfrm>
        </p:grpSpPr>
        <p:sp>
          <p:nvSpPr>
            <p:cNvPr id="34" name="Google Shape;3032;p62"/>
            <p:cNvSpPr/>
            <p:nvPr/>
          </p:nvSpPr>
          <p:spPr>
            <a:xfrm>
              <a:off x="6742064" y="3750480"/>
              <a:ext cx="399315" cy="344560"/>
            </a:xfrm>
            <a:custGeom>
              <a:avLst/>
              <a:gdLst/>
              <a:ahLst/>
              <a:cxnLst/>
              <a:rect l="l" t="t" r="r" b="b"/>
              <a:pathLst>
                <a:path w="43917" h="37895" extrusionOk="0">
                  <a:moveTo>
                    <a:pt x="37846" y="1"/>
                  </a:moveTo>
                  <a:lnTo>
                    <a:pt x="6071" y="1"/>
                  </a:lnTo>
                  <a:cubicBezTo>
                    <a:pt x="2729" y="1"/>
                    <a:pt x="0" y="2734"/>
                    <a:pt x="0" y="6071"/>
                  </a:cubicBezTo>
                  <a:lnTo>
                    <a:pt x="0" y="18212"/>
                  </a:lnTo>
                  <a:cubicBezTo>
                    <a:pt x="0" y="21550"/>
                    <a:pt x="2729" y="24278"/>
                    <a:pt x="6071" y="24278"/>
                  </a:cubicBezTo>
                  <a:lnTo>
                    <a:pt x="18927" y="24278"/>
                  </a:lnTo>
                  <a:cubicBezTo>
                    <a:pt x="19332" y="24278"/>
                    <a:pt x="19754" y="24705"/>
                    <a:pt x="19821" y="25105"/>
                  </a:cubicBezTo>
                  <a:lnTo>
                    <a:pt x="21958" y="37895"/>
                  </a:lnTo>
                  <a:lnTo>
                    <a:pt x="24096" y="25101"/>
                  </a:lnTo>
                  <a:cubicBezTo>
                    <a:pt x="24162" y="24687"/>
                    <a:pt x="24629" y="24278"/>
                    <a:pt x="25051" y="24278"/>
                  </a:cubicBezTo>
                  <a:lnTo>
                    <a:pt x="37846" y="24278"/>
                  </a:lnTo>
                  <a:cubicBezTo>
                    <a:pt x="41183" y="24278"/>
                    <a:pt x="43916" y="21550"/>
                    <a:pt x="43916" y="18212"/>
                  </a:cubicBezTo>
                  <a:lnTo>
                    <a:pt x="43916" y="6071"/>
                  </a:lnTo>
                  <a:cubicBezTo>
                    <a:pt x="43916" y="2734"/>
                    <a:pt x="41183" y="1"/>
                    <a:pt x="3784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3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033;p62"/>
            <p:cNvSpPr/>
            <p:nvPr/>
          </p:nvSpPr>
          <p:spPr>
            <a:xfrm>
              <a:off x="6764168" y="3772584"/>
              <a:ext cx="355108" cy="176549"/>
            </a:xfrm>
            <a:custGeom>
              <a:avLst/>
              <a:gdLst/>
              <a:ahLst/>
              <a:cxnLst/>
              <a:rect l="l" t="t" r="r" b="b"/>
              <a:pathLst>
                <a:path w="39055" h="19417" extrusionOk="0">
                  <a:moveTo>
                    <a:pt x="3755" y="1"/>
                  </a:moveTo>
                  <a:lnTo>
                    <a:pt x="35295" y="1"/>
                  </a:lnTo>
                  <a:cubicBezTo>
                    <a:pt x="37370" y="10"/>
                    <a:pt x="39045" y="1685"/>
                    <a:pt x="39054" y="3756"/>
                  </a:cubicBezTo>
                  <a:lnTo>
                    <a:pt x="39054" y="15666"/>
                  </a:lnTo>
                  <a:cubicBezTo>
                    <a:pt x="39045" y="17737"/>
                    <a:pt x="37370" y="19412"/>
                    <a:pt x="35295" y="19417"/>
                  </a:cubicBezTo>
                  <a:lnTo>
                    <a:pt x="3755" y="19417"/>
                  </a:lnTo>
                  <a:cubicBezTo>
                    <a:pt x="1680" y="19412"/>
                    <a:pt x="5" y="17737"/>
                    <a:pt x="0" y="15666"/>
                  </a:cubicBezTo>
                  <a:lnTo>
                    <a:pt x="0" y="3756"/>
                  </a:lnTo>
                  <a:cubicBezTo>
                    <a:pt x="5" y="1685"/>
                    <a:pt x="1680" y="10"/>
                    <a:pt x="375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2576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smtClean="0"/>
                <a:t>IGCC</a:t>
              </a:r>
              <a:endParaRPr dirty="0"/>
            </a:p>
          </p:txBody>
        </p:sp>
      </p:grpSp>
      <p:grpSp>
        <p:nvGrpSpPr>
          <p:cNvPr id="49" name="Google Shape;3031;p62"/>
          <p:cNvGrpSpPr/>
          <p:nvPr/>
        </p:nvGrpSpPr>
        <p:grpSpPr>
          <a:xfrm>
            <a:off x="4057288" y="1279587"/>
            <a:ext cx="1907277" cy="716645"/>
            <a:chOff x="6742064" y="3750480"/>
            <a:chExt cx="399315" cy="344560"/>
          </a:xfrm>
        </p:grpSpPr>
        <p:sp>
          <p:nvSpPr>
            <p:cNvPr id="50" name="Google Shape;3032;p62"/>
            <p:cNvSpPr/>
            <p:nvPr/>
          </p:nvSpPr>
          <p:spPr>
            <a:xfrm>
              <a:off x="6742064" y="3750480"/>
              <a:ext cx="399315" cy="344560"/>
            </a:xfrm>
            <a:custGeom>
              <a:avLst/>
              <a:gdLst/>
              <a:ahLst/>
              <a:cxnLst/>
              <a:rect l="l" t="t" r="r" b="b"/>
              <a:pathLst>
                <a:path w="43917" h="37895" extrusionOk="0">
                  <a:moveTo>
                    <a:pt x="37846" y="1"/>
                  </a:moveTo>
                  <a:lnTo>
                    <a:pt x="6071" y="1"/>
                  </a:lnTo>
                  <a:cubicBezTo>
                    <a:pt x="2729" y="1"/>
                    <a:pt x="0" y="2734"/>
                    <a:pt x="0" y="6071"/>
                  </a:cubicBezTo>
                  <a:lnTo>
                    <a:pt x="0" y="18212"/>
                  </a:lnTo>
                  <a:cubicBezTo>
                    <a:pt x="0" y="21550"/>
                    <a:pt x="2729" y="24278"/>
                    <a:pt x="6071" y="24278"/>
                  </a:cubicBezTo>
                  <a:lnTo>
                    <a:pt x="18927" y="24278"/>
                  </a:lnTo>
                  <a:cubicBezTo>
                    <a:pt x="19332" y="24278"/>
                    <a:pt x="19754" y="24705"/>
                    <a:pt x="19821" y="25105"/>
                  </a:cubicBezTo>
                  <a:lnTo>
                    <a:pt x="21958" y="37895"/>
                  </a:lnTo>
                  <a:lnTo>
                    <a:pt x="24096" y="25101"/>
                  </a:lnTo>
                  <a:cubicBezTo>
                    <a:pt x="24162" y="24687"/>
                    <a:pt x="24629" y="24278"/>
                    <a:pt x="25051" y="24278"/>
                  </a:cubicBezTo>
                  <a:lnTo>
                    <a:pt x="37846" y="24278"/>
                  </a:lnTo>
                  <a:cubicBezTo>
                    <a:pt x="41183" y="24278"/>
                    <a:pt x="43916" y="21550"/>
                    <a:pt x="43916" y="18212"/>
                  </a:cubicBezTo>
                  <a:lnTo>
                    <a:pt x="43916" y="6071"/>
                  </a:lnTo>
                  <a:cubicBezTo>
                    <a:pt x="43916" y="2734"/>
                    <a:pt x="41183" y="1"/>
                    <a:pt x="3784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3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033;p62"/>
            <p:cNvSpPr/>
            <p:nvPr/>
          </p:nvSpPr>
          <p:spPr>
            <a:xfrm>
              <a:off x="6764168" y="3772584"/>
              <a:ext cx="355108" cy="176549"/>
            </a:xfrm>
            <a:custGeom>
              <a:avLst/>
              <a:gdLst/>
              <a:ahLst/>
              <a:cxnLst/>
              <a:rect l="l" t="t" r="r" b="b"/>
              <a:pathLst>
                <a:path w="39055" h="19417" extrusionOk="0">
                  <a:moveTo>
                    <a:pt x="3755" y="1"/>
                  </a:moveTo>
                  <a:lnTo>
                    <a:pt x="35295" y="1"/>
                  </a:lnTo>
                  <a:cubicBezTo>
                    <a:pt x="37370" y="10"/>
                    <a:pt x="39045" y="1685"/>
                    <a:pt x="39054" y="3756"/>
                  </a:cubicBezTo>
                  <a:lnTo>
                    <a:pt x="39054" y="15666"/>
                  </a:lnTo>
                  <a:cubicBezTo>
                    <a:pt x="39045" y="17737"/>
                    <a:pt x="37370" y="19412"/>
                    <a:pt x="35295" y="19417"/>
                  </a:cubicBezTo>
                  <a:lnTo>
                    <a:pt x="3755" y="19417"/>
                  </a:lnTo>
                  <a:cubicBezTo>
                    <a:pt x="1680" y="19412"/>
                    <a:pt x="5" y="17737"/>
                    <a:pt x="0" y="15666"/>
                  </a:cubicBezTo>
                  <a:lnTo>
                    <a:pt x="0" y="3756"/>
                  </a:lnTo>
                  <a:cubicBezTo>
                    <a:pt x="5" y="1685"/>
                    <a:pt x="1680" y="10"/>
                    <a:pt x="375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2576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smtClean="0"/>
                <a:t>MARI</a:t>
              </a:r>
              <a:endParaRPr dirty="0"/>
            </a:p>
          </p:txBody>
        </p:sp>
      </p:grpSp>
      <p:grpSp>
        <p:nvGrpSpPr>
          <p:cNvPr id="52" name="Google Shape;3031;p62"/>
          <p:cNvGrpSpPr/>
          <p:nvPr/>
        </p:nvGrpSpPr>
        <p:grpSpPr>
          <a:xfrm>
            <a:off x="1236715" y="3842057"/>
            <a:ext cx="1894426" cy="676275"/>
            <a:chOff x="6742064" y="3750480"/>
            <a:chExt cx="399315" cy="344560"/>
          </a:xfrm>
        </p:grpSpPr>
        <p:sp>
          <p:nvSpPr>
            <p:cNvPr id="53" name="Google Shape;3032;p62"/>
            <p:cNvSpPr/>
            <p:nvPr/>
          </p:nvSpPr>
          <p:spPr>
            <a:xfrm>
              <a:off x="6742064" y="3750480"/>
              <a:ext cx="399315" cy="344560"/>
            </a:xfrm>
            <a:custGeom>
              <a:avLst/>
              <a:gdLst/>
              <a:ahLst/>
              <a:cxnLst/>
              <a:rect l="l" t="t" r="r" b="b"/>
              <a:pathLst>
                <a:path w="43917" h="37895" extrusionOk="0">
                  <a:moveTo>
                    <a:pt x="37846" y="1"/>
                  </a:moveTo>
                  <a:lnTo>
                    <a:pt x="6071" y="1"/>
                  </a:lnTo>
                  <a:cubicBezTo>
                    <a:pt x="2729" y="1"/>
                    <a:pt x="0" y="2734"/>
                    <a:pt x="0" y="6071"/>
                  </a:cubicBezTo>
                  <a:lnTo>
                    <a:pt x="0" y="18212"/>
                  </a:lnTo>
                  <a:cubicBezTo>
                    <a:pt x="0" y="21550"/>
                    <a:pt x="2729" y="24278"/>
                    <a:pt x="6071" y="24278"/>
                  </a:cubicBezTo>
                  <a:lnTo>
                    <a:pt x="18927" y="24278"/>
                  </a:lnTo>
                  <a:cubicBezTo>
                    <a:pt x="19332" y="24278"/>
                    <a:pt x="19754" y="24705"/>
                    <a:pt x="19821" y="25105"/>
                  </a:cubicBezTo>
                  <a:lnTo>
                    <a:pt x="21958" y="37895"/>
                  </a:lnTo>
                  <a:lnTo>
                    <a:pt x="24096" y="25101"/>
                  </a:lnTo>
                  <a:cubicBezTo>
                    <a:pt x="24162" y="24687"/>
                    <a:pt x="24629" y="24278"/>
                    <a:pt x="25051" y="24278"/>
                  </a:cubicBezTo>
                  <a:lnTo>
                    <a:pt x="37846" y="24278"/>
                  </a:lnTo>
                  <a:cubicBezTo>
                    <a:pt x="41183" y="24278"/>
                    <a:pt x="43916" y="21550"/>
                    <a:pt x="43916" y="18212"/>
                  </a:cubicBezTo>
                  <a:lnTo>
                    <a:pt x="43916" y="6071"/>
                  </a:lnTo>
                  <a:cubicBezTo>
                    <a:pt x="43916" y="2734"/>
                    <a:pt x="41183" y="1"/>
                    <a:pt x="3784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3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033;p62"/>
            <p:cNvSpPr/>
            <p:nvPr/>
          </p:nvSpPr>
          <p:spPr>
            <a:xfrm>
              <a:off x="6764168" y="3772584"/>
              <a:ext cx="355108" cy="176549"/>
            </a:xfrm>
            <a:custGeom>
              <a:avLst/>
              <a:gdLst/>
              <a:ahLst/>
              <a:cxnLst/>
              <a:rect l="l" t="t" r="r" b="b"/>
              <a:pathLst>
                <a:path w="39055" h="19417" extrusionOk="0">
                  <a:moveTo>
                    <a:pt x="3755" y="1"/>
                  </a:moveTo>
                  <a:lnTo>
                    <a:pt x="35295" y="1"/>
                  </a:lnTo>
                  <a:cubicBezTo>
                    <a:pt x="37370" y="10"/>
                    <a:pt x="39045" y="1685"/>
                    <a:pt x="39054" y="3756"/>
                  </a:cubicBezTo>
                  <a:lnTo>
                    <a:pt x="39054" y="15666"/>
                  </a:lnTo>
                  <a:cubicBezTo>
                    <a:pt x="39045" y="17737"/>
                    <a:pt x="37370" y="19412"/>
                    <a:pt x="35295" y="19417"/>
                  </a:cubicBezTo>
                  <a:lnTo>
                    <a:pt x="3755" y="19417"/>
                  </a:lnTo>
                  <a:cubicBezTo>
                    <a:pt x="1680" y="19412"/>
                    <a:pt x="5" y="17737"/>
                    <a:pt x="0" y="15666"/>
                  </a:cubicBezTo>
                  <a:lnTo>
                    <a:pt x="0" y="3756"/>
                  </a:lnTo>
                  <a:cubicBezTo>
                    <a:pt x="5" y="1685"/>
                    <a:pt x="1680" y="10"/>
                    <a:pt x="375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2576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dirty="0"/>
                <a:t>SIDC</a:t>
              </a:r>
            </a:p>
          </p:txBody>
        </p:sp>
      </p:grpSp>
      <p:pic>
        <p:nvPicPr>
          <p:cNvPr id="36" name="Imagen 21">
            <a:extLst>
              <a:ext uri="{FF2B5EF4-FFF2-40B4-BE49-F238E27FC236}">
                <a16:creationId xmlns:a16="http://schemas.microsoft.com/office/drawing/2014/main" id="{FB470AC8-02C2-4449-9061-2D84F8EA48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2108" y="4248362"/>
            <a:ext cx="2172523" cy="2119622"/>
          </a:xfrm>
          <a:prstGeom prst="rect">
            <a:avLst/>
          </a:prstGeom>
          <a:ln>
            <a:solidFill>
              <a:srgbClr val="003F7F"/>
            </a:solidFill>
          </a:ln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EADEB44C-F261-4C1D-968E-75054FC5D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90240" y="4250877"/>
            <a:ext cx="2160960" cy="2114592"/>
          </a:xfrm>
          <a:prstGeom prst="rect">
            <a:avLst/>
          </a:prstGeom>
          <a:noFill/>
          <a:ln>
            <a:solidFill>
              <a:srgbClr val="003F7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oogle Shape;3031;p62"/>
          <p:cNvGrpSpPr/>
          <p:nvPr/>
        </p:nvGrpSpPr>
        <p:grpSpPr>
          <a:xfrm>
            <a:off x="9823507" y="3928825"/>
            <a:ext cx="1894426" cy="676275"/>
            <a:chOff x="6742064" y="3750480"/>
            <a:chExt cx="399315" cy="344560"/>
          </a:xfrm>
        </p:grpSpPr>
        <p:sp>
          <p:nvSpPr>
            <p:cNvPr id="44" name="Google Shape;3032;p62"/>
            <p:cNvSpPr/>
            <p:nvPr/>
          </p:nvSpPr>
          <p:spPr>
            <a:xfrm>
              <a:off x="6742064" y="3750480"/>
              <a:ext cx="399315" cy="344560"/>
            </a:xfrm>
            <a:custGeom>
              <a:avLst/>
              <a:gdLst/>
              <a:ahLst/>
              <a:cxnLst/>
              <a:rect l="l" t="t" r="r" b="b"/>
              <a:pathLst>
                <a:path w="43917" h="37895" extrusionOk="0">
                  <a:moveTo>
                    <a:pt x="37846" y="1"/>
                  </a:moveTo>
                  <a:lnTo>
                    <a:pt x="6071" y="1"/>
                  </a:lnTo>
                  <a:cubicBezTo>
                    <a:pt x="2729" y="1"/>
                    <a:pt x="0" y="2734"/>
                    <a:pt x="0" y="6071"/>
                  </a:cubicBezTo>
                  <a:lnTo>
                    <a:pt x="0" y="18212"/>
                  </a:lnTo>
                  <a:cubicBezTo>
                    <a:pt x="0" y="21550"/>
                    <a:pt x="2729" y="24278"/>
                    <a:pt x="6071" y="24278"/>
                  </a:cubicBezTo>
                  <a:lnTo>
                    <a:pt x="18927" y="24278"/>
                  </a:lnTo>
                  <a:cubicBezTo>
                    <a:pt x="19332" y="24278"/>
                    <a:pt x="19754" y="24705"/>
                    <a:pt x="19821" y="25105"/>
                  </a:cubicBezTo>
                  <a:lnTo>
                    <a:pt x="21958" y="37895"/>
                  </a:lnTo>
                  <a:lnTo>
                    <a:pt x="24096" y="25101"/>
                  </a:lnTo>
                  <a:cubicBezTo>
                    <a:pt x="24162" y="24687"/>
                    <a:pt x="24629" y="24278"/>
                    <a:pt x="25051" y="24278"/>
                  </a:cubicBezTo>
                  <a:lnTo>
                    <a:pt x="37846" y="24278"/>
                  </a:lnTo>
                  <a:cubicBezTo>
                    <a:pt x="41183" y="24278"/>
                    <a:pt x="43916" y="21550"/>
                    <a:pt x="43916" y="18212"/>
                  </a:cubicBezTo>
                  <a:lnTo>
                    <a:pt x="43916" y="6071"/>
                  </a:lnTo>
                  <a:cubicBezTo>
                    <a:pt x="43916" y="2734"/>
                    <a:pt x="41183" y="1"/>
                    <a:pt x="3784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3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033;p62"/>
            <p:cNvSpPr/>
            <p:nvPr/>
          </p:nvSpPr>
          <p:spPr>
            <a:xfrm>
              <a:off x="6764168" y="3772584"/>
              <a:ext cx="355108" cy="176549"/>
            </a:xfrm>
            <a:custGeom>
              <a:avLst/>
              <a:gdLst/>
              <a:ahLst/>
              <a:cxnLst/>
              <a:rect l="l" t="t" r="r" b="b"/>
              <a:pathLst>
                <a:path w="39055" h="19417" extrusionOk="0">
                  <a:moveTo>
                    <a:pt x="3755" y="1"/>
                  </a:moveTo>
                  <a:lnTo>
                    <a:pt x="35295" y="1"/>
                  </a:lnTo>
                  <a:cubicBezTo>
                    <a:pt x="37370" y="10"/>
                    <a:pt x="39045" y="1685"/>
                    <a:pt x="39054" y="3756"/>
                  </a:cubicBezTo>
                  <a:lnTo>
                    <a:pt x="39054" y="15666"/>
                  </a:lnTo>
                  <a:cubicBezTo>
                    <a:pt x="39045" y="17737"/>
                    <a:pt x="37370" y="19412"/>
                    <a:pt x="35295" y="19417"/>
                  </a:cubicBezTo>
                  <a:lnTo>
                    <a:pt x="3755" y="19417"/>
                  </a:lnTo>
                  <a:cubicBezTo>
                    <a:pt x="1680" y="19412"/>
                    <a:pt x="5" y="17737"/>
                    <a:pt x="0" y="15666"/>
                  </a:cubicBezTo>
                  <a:lnTo>
                    <a:pt x="0" y="3756"/>
                  </a:lnTo>
                  <a:cubicBezTo>
                    <a:pt x="5" y="1685"/>
                    <a:pt x="1680" y="10"/>
                    <a:pt x="375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2576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dirty="0" smtClean="0"/>
                <a:t>AIB</a:t>
              </a:r>
              <a:endParaRPr lang="en-US" dirty="0"/>
            </a:p>
          </p:txBody>
        </p:sp>
      </p:grpSp>
      <p:grpSp>
        <p:nvGrpSpPr>
          <p:cNvPr id="46" name="Google Shape;3031;p62"/>
          <p:cNvGrpSpPr/>
          <p:nvPr/>
        </p:nvGrpSpPr>
        <p:grpSpPr>
          <a:xfrm>
            <a:off x="6970037" y="3885441"/>
            <a:ext cx="1894426" cy="676275"/>
            <a:chOff x="6742064" y="3750480"/>
            <a:chExt cx="399315" cy="344560"/>
          </a:xfrm>
        </p:grpSpPr>
        <p:sp>
          <p:nvSpPr>
            <p:cNvPr id="47" name="Google Shape;3032;p62"/>
            <p:cNvSpPr/>
            <p:nvPr/>
          </p:nvSpPr>
          <p:spPr>
            <a:xfrm>
              <a:off x="6742064" y="3750480"/>
              <a:ext cx="399315" cy="344560"/>
            </a:xfrm>
            <a:custGeom>
              <a:avLst/>
              <a:gdLst/>
              <a:ahLst/>
              <a:cxnLst/>
              <a:rect l="l" t="t" r="r" b="b"/>
              <a:pathLst>
                <a:path w="43917" h="37895" extrusionOk="0">
                  <a:moveTo>
                    <a:pt x="37846" y="1"/>
                  </a:moveTo>
                  <a:lnTo>
                    <a:pt x="6071" y="1"/>
                  </a:lnTo>
                  <a:cubicBezTo>
                    <a:pt x="2729" y="1"/>
                    <a:pt x="0" y="2734"/>
                    <a:pt x="0" y="6071"/>
                  </a:cubicBezTo>
                  <a:lnTo>
                    <a:pt x="0" y="18212"/>
                  </a:lnTo>
                  <a:cubicBezTo>
                    <a:pt x="0" y="21550"/>
                    <a:pt x="2729" y="24278"/>
                    <a:pt x="6071" y="24278"/>
                  </a:cubicBezTo>
                  <a:lnTo>
                    <a:pt x="18927" y="24278"/>
                  </a:lnTo>
                  <a:cubicBezTo>
                    <a:pt x="19332" y="24278"/>
                    <a:pt x="19754" y="24705"/>
                    <a:pt x="19821" y="25105"/>
                  </a:cubicBezTo>
                  <a:lnTo>
                    <a:pt x="21958" y="37895"/>
                  </a:lnTo>
                  <a:lnTo>
                    <a:pt x="24096" y="25101"/>
                  </a:lnTo>
                  <a:cubicBezTo>
                    <a:pt x="24162" y="24687"/>
                    <a:pt x="24629" y="24278"/>
                    <a:pt x="25051" y="24278"/>
                  </a:cubicBezTo>
                  <a:lnTo>
                    <a:pt x="37846" y="24278"/>
                  </a:lnTo>
                  <a:cubicBezTo>
                    <a:pt x="41183" y="24278"/>
                    <a:pt x="43916" y="21550"/>
                    <a:pt x="43916" y="18212"/>
                  </a:cubicBezTo>
                  <a:lnTo>
                    <a:pt x="43916" y="6071"/>
                  </a:lnTo>
                  <a:cubicBezTo>
                    <a:pt x="43916" y="2734"/>
                    <a:pt x="41183" y="1"/>
                    <a:pt x="3784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3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033;p62"/>
            <p:cNvSpPr/>
            <p:nvPr/>
          </p:nvSpPr>
          <p:spPr>
            <a:xfrm>
              <a:off x="6764168" y="3772584"/>
              <a:ext cx="355108" cy="176549"/>
            </a:xfrm>
            <a:custGeom>
              <a:avLst/>
              <a:gdLst/>
              <a:ahLst/>
              <a:cxnLst/>
              <a:rect l="l" t="t" r="r" b="b"/>
              <a:pathLst>
                <a:path w="39055" h="19417" extrusionOk="0">
                  <a:moveTo>
                    <a:pt x="3755" y="1"/>
                  </a:moveTo>
                  <a:lnTo>
                    <a:pt x="35295" y="1"/>
                  </a:lnTo>
                  <a:cubicBezTo>
                    <a:pt x="37370" y="10"/>
                    <a:pt x="39045" y="1685"/>
                    <a:pt x="39054" y="3756"/>
                  </a:cubicBezTo>
                  <a:lnTo>
                    <a:pt x="39054" y="15666"/>
                  </a:lnTo>
                  <a:cubicBezTo>
                    <a:pt x="39045" y="17737"/>
                    <a:pt x="37370" y="19412"/>
                    <a:pt x="35295" y="19417"/>
                  </a:cubicBezTo>
                  <a:lnTo>
                    <a:pt x="3755" y="19417"/>
                  </a:lnTo>
                  <a:cubicBezTo>
                    <a:pt x="1680" y="19412"/>
                    <a:pt x="5" y="17737"/>
                    <a:pt x="0" y="15666"/>
                  </a:cubicBezTo>
                  <a:lnTo>
                    <a:pt x="0" y="3756"/>
                  </a:lnTo>
                  <a:cubicBezTo>
                    <a:pt x="5" y="1685"/>
                    <a:pt x="1680" y="10"/>
                    <a:pt x="375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2576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dirty="0" smtClean="0"/>
                <a:t>FCA</a:t>
              </a:r>
              <a:endParaRPr lang="en-US" dirty="0"/>
            </a:p>
          </p:txBody>
        </p:sp>
      </p:grpSp>
      <p:sp>
        <p:nvSpPr>
          <p:cNvPr id="56" name="Título 1"/>
          <p:cNvSpPr txBox="1">
            <a:spLocks/>
          </p:cNvSpPr>
          <p:nvPr/>
        </p:nvSpPr>
        <p:spPr>
          <a:xfrm>
            <a:off x="1038225" y="247649"/>
            <a:ext cx="9477374" cy="637813"/>
          </a:xfrm>
          <a:prstGeom prst="rect">
            <a:avLst/>
          </a:prstGeom>
        </p:spPr>
        <p:txBody>
          <a:bodyPr vert="horz" lIns="46800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baseline="0">
                <a:solidFill>
                  <a:srgbClr val="003F7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bg-BG" dirty="0"/>
              <a:t>ЗАЩО</a:t>
            </a:r>
            <a:r>
              <a:rPr lang="bg-BG" dirty="0" smtClean="0">
                <a:latin typeface="+mn-lt"/>
              </a:rPr>
              <a:t>?</a:t>
            </a:r>
            <a:endParaRPr lang="es-E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160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87" y="319326"/>
            <a:ext cx="10423488" cy="820392"/>
          </a:xfrm>
        </p:spPr>
        <p:txBody>
          <a:bodyPr>
            <a:noAutofit/>
          </a:bodyPr>
          <a:lstStyle/>
          <a:p>
            <a:r>
              <a:rPr lang="ru-RU" dirty="0"/>
              <a:t>EСО </a:t>
            </a:r>
            <a:r>
              <a:rPr lang="ru-RU" dirty="0" err="1"/>
              <a:t>участва</a:t>
            </a:r>
            <a:r>
              <a:rPr lang="ru-RU" dirty="0"/>
              <a:t> </a:t>
            </a:r>
            <a:r>
              <a:rPr lang="ru-RU" dirty="0" err="1"/>
              <a:t>във</a:t>
            </a:r>
            <a:r>
              <a:rPr lang="ru-RU" dirty="0"/>
              <a:t> </a:t>
            </a:r>
            <a:r>
              <a:rPr lang="ru-RU" dirty="0" err="1"/>
              <a:t>всички</a:t>
            </a:r>
            <a:r>
              <a:rPr lang="ru-RU" dirty="0"/>
              <a:t> </a:t>
            </a:r>
            <a:r>
              <a:rPr lang="ru-RU" dirty="0" err="1"/>
              <a:t>проекти</a:t>
            </a:r>
            <a:r>
              <a:rPr lang="ru-RU" dirty="0"/>
              <a:t> за </a:t>
            </a:r>
            <a:r>
              <a:rPr lang="ru-RU" dirty="0" err="1"/>
              <a:t>пазарна</a:t>
            </a:r>
            <a:r>
              <a:rPr lang="ru-RU" dirty="0"/>
              <a:t> интеграция в Европа, с </a:t>
            </a:r>
            <a:r>
              <a:rPr lang="ru-RU" dirty="0" err="1"/>
              <a:t>останалите</a:t>
            </a:r>
            <a:r>
              <a:rPr lang="ru-RU" dirty="0"/>
              <a:t> </a:t>
            </a:r>
            <a:r>
              <a:rPr lang="ru-RU" dirty="0" err="1"/>
              <a:t>страни</a:t>
            </a:r>
            <a:r>
              <a:rPr lang="ru-RU" dirty="0"/>
              <a:t> </a:t>
            </a:r>
            <a:r>
              <a:rPr lang="ru-RU" dirty="0" err="1"/>
              <a:t>членки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AE3D-F830-42D2-B571-CADDB2F13764}" type="datetime3">
              <a:rPr lang="es-ES" smtClean="0"/>
              <a:t>22.12.21</a:t>
            </a:fld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452E-9901-467E-9A5A-C971F043CECF}" type="slidenum">
              <a:rPr lang="es-ES" smtClean="0"/>
              <a:t>6</a:t>
            </a:fld>
            <a:endParaRPr lang="es-ES" dirty="0"/>
          </a:p>
        </p:txBody>
      </p:sp>
      <p:pic>
        <p:nvPicPr>
          <p:cNvPr id="17" name="Imagen 6">
            <a:extLst>
              <a:ext uri="{FF2B5EF4-FFF2-40B4-BE49-F238E27FC236}">
                <a16:creationId xmlns:a16="http://schemas.microsoft.com/office/drawing/2014/main" id="{427B6CED-4588-4B4F-B596-785AFEE6228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04"/>
          <a:stretch/>
        </p:blipFill>
        <p:spPr>
          <a:xfrm>
            <a:off x="1040108" y="1676166"/>
            <a:ext cx="1874977" cy="2132828"/>
          </a:xfrm>
          <a:prstGeom prst="rect">
            <a:avLst/>
          </a:prstGeom>
          <a:ln>
            <a:solidFill>
              <a:srgbClr val="003F7F"/>
            </a:solidFill>
          </a:ln>
        </p:spPr>
      </p:pic>
      <p:pic>
        <p:nvPicPr>
          <p:cNvPr id="19" name="Imagen 5">
            <a:extLst>
              <a:ext uri="{FF2B5EF4-FFF2-40B4-BE49-F238E27FC236}">
                <a16:creationId xmlns:a16="http://schemas.microsoft.com/office/drawing/2014/main" id="{C89715BE-66A6-4490-A12F-83E0DA34A6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279" t="4515"/>
          <a:stretch/>
        </p:blipFill>
        <p:spPr>
          <a:xfrm>
            <a:off x="1066564" y="4324366"/>
            <a:ext cx="1822067" cy="2173710"/>
          </a:xfrm>
          <a:prstGeom prst="rect">
            <a:avLst/>
          </a:prstGeom>
          <a:ln>
            <a:solidFill>
              <a:srgbClr val="003F7F"/>
            </a:solidFill>
          </a:ln>
        </p:spPr>
      </p:pic>
      <p:pic>
        <p:nvPicPr>
          <p:cNvPr id="20" name="Imagen 15">
            <a:extLst>
              <a:ext uri="{FF2B5EF4-FFF2-40B4-BE49-F238E27FC236}">
                <a16:creationId xmlns:a16="http://schemas.microsoft.com/office/drawing/2014/main" id="{1E5746D1-F97E-45F6-B641-E22F9A1DA4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2402" y="4343101"/>
            <a:ext cx="1839956" cy="2159019"/>
          </a:xfrm>
          <a:prstGeom prst="rect">
            <a:avLst/>
          </a:prstGeom>
          <a:ln>
            <a:solidFill>
              <a:srgbClr val="003F7F"/>
            </a:solidFill>
          </a:ln>
        </p:spPr>
      </p:pic>
      <p:pic>
        <p:nvPicPr>
          <p:cNvPr id="21" name="Imagen 16">
            <a:extLst>
              <a:ext uri="{FF2B5EF4-FFF2-40B4-BE49-F238E27FC236}">
                <a16:creationId xmlns:a16="http://schemas.microsoft.com/office/drawing/2014/main" id="{A8827C08-C8B9-4118-9CD2-39307BD3E1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4452" y="4333403"/>
            <a:ext cx="2174492" cy="2184237"/>
          </a:xfrm>
          <a:prstGeom prst="rect">
            <a:avLst/>
          </a:prstGeom>
          <a:ln>
            <a:solidFill>
              <a:srgbClr val="003F7F"/>
            </a:solidFill>
          </a:ln>
        </p:spPr>
      </p:pic>
      <p:pic>
        <p:nvPicPr>
          <p:cNvPr id="22" name="Imagen 20">
            <a:extLst>
              <a:ext uri="{FF2B5EF4-FFF2-40B4-BE49-F238E27FC236}">
                <a16:creationId xmlns:a16="http://schemas.microsoft.com/office/drawing/2014/main" id="{409937E9-72B5-48BE-A834-3459363158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7602" y="4354676"/>
            <a:ext cx="2234943" cy="2184236"/>
          </a:xfrm>
          <a:prstGeom prst="rect">
            <a:avLst/>
          </a:prstGeom>
          <a:ln>
            <a:solidFill>
              <a:srgbClr val="003F7F"/>
            </a:solidFill>
          </a:ln>
        </p:spPr>
      </p:pic>
      <p:pic>
        <p:nvPicPr>
          <p:cNvPr id="23" name="Picture 22" descr="https://d33wubrfki0l68.cloudfront.net/7cea9954bed7978b95f3dd88c4890803449967a5/500b2/assets/graphics/content/mari-new-map.pn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75"/>
          <a:stretch/>
        </p:blipFill>
        <p:spPr bwMode="auto">
          <a:xfrm>
            <a:off x="3495047" y="1655651"/>
            <a:ext cx="1894426" cy="2183092"/>
          </a:xfrm>
          <a:prstGeom prst="rect">
            <a:avLst/>
          </a:prstGeom>
          <a:noFill/>
          <a:ln>
            <a:solidFill>
              <a:srgbClr val="003F7F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4" name="Google Shape;3031;p62"/>
          <p:cNvGrpSpPr/>
          <p:nvPr/>
        </p:nvGrpSpPr>
        <p:grpSpPr>
          <a:xfrm>
            <a:off x="1017197" y="1183102"/>
            <a:ext cx="1900408" cy="647817"/>
            <a:chOff x="6742064" y="3750480"/>
            <a:chExt cx="399315" cy="344560"/>
          </a:xfrm>
        </p:grpSpPr>
        <p:sp>
          <p:nvSpPr>
            <p:cNvPr id="25" name="Google Shape;3032;p62"/>
            <p:cNvSpPr/>
            <p:nvPr/>
          </p:nvSpPr>
          <p:spPr>
            <a:xfrm>
              <a:off x="6742064" y="3750480"/>
              <a:ext cx="399315" cy="344560"/>
            </a:xfrm>
            <a:custGeom>
              <a:avLst/>
              <a:gdLst/>
              <a:ahLst/>
              <a:cxnLst/>
              <a:rect l="l" t="t" r="r" b="b"/>
              <a:pathLst>
                <a:path w="43917" h="37895" extrusionOk="0">
                  <a:moveTo>
                    <a:pt x="37846" y="1"/>
                  </a:moveTo>
                  <a:lnTo>
                    <a:pt x="6071" y="1"/>
                  </a:lnTo>
                  <a:cubicBezTo>
                    <a:pt x="2729" y="1"/>
                    <a:pt x="0" y="2734"/>
                    <a:pt x="0" y="6071"/>
                  </a:cubicBezTo>
                  <a:lnTo>
                    <a:pt x="0" y="18212"/>
                  </a:lnTo>
                  <a:cubicBezTo>
                    <a:pt x="0" y="21550"/>
                    <a:pt x="2729" y="24278"/>
                    <a:pt x="6071" y="24278"/>
                  </a:cubicBezTo>
                  <a:lnTo>
                    <a:pt x="18927" y="24278"/>
                  </a:lnTo>
                  <a:cubicBezTo>
                    <a:pt x="19332" y="24278"/>
                    <a:pt x="19754" y="24705"/>
                    <a:pt x="19821" y="25105"/>
                  </a:cubicBezTo>
                  <a:lnTo>
                    <a:pt x="21958" y="37895"/>
                  </a:lnTo>
                  <a:lnTo>
                    <a:pt x="24096" y="25101"/>
                  </a:lnTo>
                  <a:cubicBezTo>
                    <a:pt x="24162" y="24687"/>
                    <a:pt x="24629" y="24278"/>
                    <a:pt x="25051" y="24278"/>
                  </a:cubicBezTo>
                  <a:lnTo>
                    <a:pt x="37846" y="24278"/>
                  </a:lnTo>
                  <a:cubicBezTo>
                    <a:pt x="41183" y="24278"/>
                    <a:pt x="43916" y="21550"/>
                    <a:pt x="43916" y="18212"/>
                  </a:cubicBezTo>
                  <a:lnTo>
                    <a:pt x="43916" y="6071"/>
                  </a:lnTo>
                  <a:cubicBezTo>
                    <a:pt x="43916" y="2734"/>
                    <a:pt x="41183" y="1"/>
                    <a:pt x="3784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3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033;p62"/>
            <p:cNvSpPr/>
            <p:nvPr/>
          </p:nvSpPr>
          <p:spPr>
            <a:xfrm>
              <a:off x="6764168" y="3800332"/>
              <a:ext cx="355108" cy="148800"/>
            </a:xfrm>
            <a:custGeom>
              <a:avLst/>
              <a:gdLst/>
              <a:ahLst/>
              <a:cxnLst/>
              <a:rect l="l" t="t" r="r" b="b"/>
              <a:pathLst>
                <a:path w="39055" h="19417" extrusionOk="0">
                  <a:moveTo>
                    <a:pt x="3755" y="1"/>
                  </a:moveTo>
                  <a:lnTo>
                    <a:pt x="35295" y="1"/>
                  </a:lnTo>
                  <a:cubicBezTo>
                    <a:pt x="37370" y="10"/>
                    <a:pt x="39045" y="1685"/>
                    <a:pt x="39054" y="3756"/>
                  </a:cubicBezTo>
                  <a:lnTo>
                    <a:pt x="39054" y="15666"/>
                  </a:lnTo>
                  <a:cubicBezTo>
                    <a:pt x="39045" y="17737"/>
                    <a:pt x="37370" y="19412"/>
                    <a:pt x="35295" y="19417"/>
                  </a:cubicBezTo>
                  <a:lnTo>
                    <a:pt x="3755" y="19417"/>
                  </a:lnTo>
                  <a:cubicBezTo>
                    <a:pt x="1680" y="19412"/>
                    <a:pt x="5" y="17737"/>
                    <a:pt x="0" y="15666"/>
                  </a:cubicBezTo>
                  <a:lnTo>
                    <a:pt x="0" y="3756"/>
                  </a:lnTo>
                  <a:cubicBezTo>
                    <a:pt x="5" y="1685"/>
                    <a:pt x="1680" y="10"/>
                    <a:pt x="375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2576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smtClean="0"/>
                <a:t>TERRE</a:t>
              </a:r>
              <a:endParaRPr dirty="0"/>
            </a:p>
          </p:txBody>
        </p:sp>
      </p:grpSp>
      <p:grpSp>
        <p:nvGrpSpPr>
          <p:cNvPr id="27" name="Google Shape;3031;p62"/>
          <p:cNvGrpSpPr/>
          <p:nvPr/>
        </p:nvGrpSpPr>
        <p:grpSpPr>
          <a:xfrm>
            <a:off x="9048047" y="3578665"/>
            <a:ext cx="1894426" cy="676275"/>
            <a:chOff x="6742064" y="3750480"/>
            <a:chExt cx="399315" cy="344560"/>
          </a:xfrm>
        </p:grpSpPr>
        <p:sp>
          <p:nvSpPr>
            <p:cNvPr id="28" name="Google Shape;3032;p62"/>
            <p:cNvSpPr/>
            <p:nvPr/>
          </p:nvSpPr>
          <p:spPr>
            <a:xfrm>
              <a:off x="6742064" y="3750480"/>
              <a:ext cx="399315" cy="344560"/>
            </a:xfrm>
            <a:custGeom>
              <a:avLst/>
              <a:gdLst/>
              <a:ahLst/>
              <a:cxnLst/>
              <a:rect l="l" t="t" r="r" b="b"/>
              <a:pathLst>
                <a:path w="43917" h="37895" extrusionOk="0">
                  <a:moveTo>
                    <a:pt x="37846" y="1"/>
                  </a:moveTo>
                  <a:lnTo>
                    <a:pt x="6071" y="1"/>
                  </a:lnTo>
                  <a:cubicBezTo>
                    <a:pt x="2729" y="1"/>
                    <a:pt x="0" y="2734"/>
                    <a:pt x="0" y="6071"/>
                  </a:cubicBezTo>
                  <a:lnTo>
                    <a:pt x="0" y="18212"/>
                  </a:lnTo>
                  <a:cubicBezTo>
                    <a:pt x="0" y="21550"/>
                    <a:pt x="2729" y="24278"/>
                    <a:pt x="6071" y="24278"/>
                  </a:cubicBezTo>
                  <a:lnTo>
                    <a:pt x="18927" y="24278"/>
                  </a:lnTo>
                  <a:cubicBezTo>
                    <a:pt x="19332" y="24278"/>
                    <a:pt x="19754" y="24705"/>
                    <a:pt x="19821" y="25105"/>
                  </a:cubicBezTo>
                  <a:lnTo>
                    <a:pt x="21958" y="37895"/>
                  </a:lnTo>
                  <a:lnTo>
                    <a:pt x="24096" y="25101"/>
                  </a:lnTo>
                  <a:cubicBezTo>
                    <a:pt x="24162" y="24687"/>
                    <a:pt x="24629" y="24278"/>
                    <a:pt x="25051" y="24278"/>
                  </a:cubicBezTo>
                  <a:lnTo>
                    <a:pt x="37846" y="24278"/>
                  </a:lnTo>
                  <a:cubicBezTo>
                    <a:pt x="41183" y="24278"/>
                    <a:pt x="43916" y="21550"/>
                    <a:pt x="43916" y="18212"/>
                  </a:cubicBezTo>
                  <a:lnTo>
                    <a:pt x="43916" y="6071"/>
                  </a:lnTo>
                  <a:cubicBezTo>
                    <a:pt x="43916" y="2734"/>
                    <a:pt x="41183" y="1"/>
                    <a:pt x="3784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3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033;p62"/>
            <p:cNvSpPr/>
            <p:nvPr/>
          </p:nvSpPr>
          <p:spPr>
            <a:xfrm>
              <a:off x="6764168" y="3772584"/>
              <a:ext cx="355108" cy="176549"/>
            </a:xfrm>
            <a:custGeom>
              <a:avLst/>
              <a:gdLst/>
              <a:ahLst/>
              <a:cxnLst/>
              <a:rect l="l" t="t" r="r" b="b"/>
              <a:pathLst>
                <a:path w="39055" h="19417" extrusionOk="0">
                  <a:moveTo>
                    <a:pt x="3755" y="1"/>
                  </a:moveTo>
                  <a:lnTo>
                    <a:pt x="35295" y="1"/>
                  </a:lnTo>
                  <a:cubicBezTo>
                    <a:pt x="37370" y="10"/>
                    <a:pt x="39045" y="1685"/>
                    <a:pt x="39054" y="3756"/>
                  </a:cubicBezTo>
                  <a:lnTo>
                    <a:pt x="39054" y="15666"/>
                  </a:lnTo>
                  <a:cubicBezTo>
                    <a:pt x="39045" y="17737"/>
                    <a:pt x="37370" y="19412"/>
                    <a:pt x="35295" y="19417"/>
                  </a:cubicBezTo>
                  <a:lnTo>
                    <a:pt x="3755" y="19417"/>
                  </a:lnTo>
                  <a:cubicBezTo>
                    <a:pt x="1680" y="19412"/>
                    <a:pt x="5" y="17737"/>
                    <a:pt x="0" y="15666"/>
                  </a:cubicBezTo>
                  <a:lnTo>
                    <a:pt x="0" y="3756"/>
                  </a:lnTo>
                  <a:cubicBezTo>
                    <a:pt x="5" y="1685"/>
                    <a:pt x="1680" y="10"/>
                    <a:pt x="375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2576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dirty="0"/>
                <a:t>SDAC</a:t>
              </a:r>
            </a:p>
          </p:txBody>
        </p:sp>
      </p:grpSp>
      <p:grpSp>
        <p:nvGrpSpPr>
          <p:cNvPr id="30" name="Google Shape;3031;p62"/>
          <p:cNvGrpSpPr/>
          <p:nvPr/>
        </p:nvGrpSpPr>
        <p:grpSpPr>
          <a:xfrm>
            <a:off x="1046172" y="3875312"/>
            <a:ext cx="1842459" cy="679152"/>
            <a:chOff x="6742064" y="3750480"/>
            <a:chExt cx="399315" cy="344560"/>
          </a:xfrm>
        </p:grpSpPr>
        <p:sp>
          <p:nvSpPr>
            <p:cNvPr id="31" name="Google Shape;3032;p62"/>
            <p:cNvSpPr/>
            <p:nvPr/>
          </p:nvSpPr>
          <p:spPr>
            <a:xfrm>
              <a:off x="6742064" y="3750480"/>
              <a:ext cx="399315" cy="344560"/>
            </a:xfrm>
            <a:custGeom>
              <a:avLst/>
              <a:gdLst/>
              <a:ahLst/>
              <a:cxnLst/>
              <a:rect l="l" t="t" r="r" b="b"/>
              <a:pathLst>
                <a:path w="43917" h="37895" extrusionOk="0">
                  <a:moveTo>
                    <a:pt x="37846" y="1"/>
                  </a:moveTo>
                  <a:lnTo>
                    <a:pt x="6071" y="1"/>
                  </a:lnTo>
                  <a:cubicBezTo>
                    <a:pt x="2729" y="1"/>
                    <a:pt x="0" y="2734"/>
                    <a:pt x="0" y="6071"/>
                  </a:cubicBezTo>
                  <a:lnTo>
                    <a:pt x="0" y="18212"/>
                  </a:lnTo>
                  <a:cubicBezTo>
                    <a:pt x="0" y="21550"/>
                    <a:pt x="2729" y="24278"/>
                    <a:pt x="6071" y="24278"/>
                  </a:cubicBezTo>
                  <a:lnTo>
                    <a:pt x="18927" y="24278"/>
                  </a:lnTo>
                  <a:cubicBezTo>
                    <a:pt x="19332" y="24278"/>
                    <a:pt x="19754" y="24705"/>
                    <a:pt x="19821" y="25105"/>
                  </a:cubicBezTo>
                  <a:lnTo>
                    <a:pt x="21958" y="37895"/>
                  </a:lnTo>
                  <a:lnTo>
                    <a:pt x="24096" y="25101"/>
                  </a:lnTo>
                  <a:cubicBezTo>
                    <a:pt x="24162" y="24687"/>
                    <a:pt x="24629" y="24278"/>
                    <a:pt x="25051" y="24278"/>
                  </a:cubicBezTo>
                  <a:lnTo>
                    <a:pt x="37846" y="24278"/>
                  </a:lnTo>
                  <a:cubicBezTo>
                    <a:pt x="41183" y="24278"/>
                    <a:pt x="43916" y="21550"/>
                    <a:pt x="43916" y="18212"/>
                  </a:cubicBezTo>
                  <a:lnTo>
                    <a:pt x="43916" y="6071"/>
                  </a:lnTo>
                  <a:cubicBezTo>
                    <a:pt x="43916" y="2734"/>
                    <a:pt x="41183" y="1"/>
                    <a:pt x="3784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3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033;p62"/>
            <p:cNvSpPr/>
            <p:nvPr/>
          </p:nvSpPr>
          <p:spPr>
            <a:xfrm>
              <a:off x="6764168" y="3772584"/>
              <a:ext cx="355108" cy="176549"/>
            </a:xfrm>
            <a:custGeom>
              <a:avLst/>
              <a:gdLst/>
              <a:ahLst/>
              <a:cxnLst/>
              <a:rect l="l" t="t" r="r" b="b"/>
              <a:pathLst>
                <a:path w="39055" h="19417" extrusionOk="0">
                  <a:moveTo>
                    <a:pt x="3755" y="1"/>
                  </a:moveTo>
                  <a:lnTo>
                    <a:pt x="35295" y="1"/>
                  </a:lnTo>
                  <a:cubicBezTo>
                    <a:pt x="37370" y="10"/>
                    <a:pt x="39045" y="1685"/>
                    <a:pt x="39054" y="3756"/>
                  </a:cubicBezTo>
                  <a:lnTo>
                    <a:pt x="39054" y="15666"/>
                  </a:lnTo>
                  <a:cubicBezTo>
                    <a:pt x="39045" y="17737"/>
                    <a:pt x="37370" y="19412"/>
                    <a:pt x="35295" y="19417"/>
                  </a:cubicBezTo>
                  <a:lnTo>
                    <a:pt x="3755" y="19417"/>
                  </a:lnTo>
                  <a:cubicBezTo>
                    <a:pt x="1680" y="19412"/>
                    <a:pt x="5" y="17737"/>
                    <a:pt x="0" y="15666"/>
                  </a:cubicBezTo>
                  <a:lnTo>
                    <a:pt x="0" y="3756"/>
                  </a:lnTo>
                  <a:cubicBezTo>
                    <a:pt x="5" y="1685"/>
                    <a:pt x="1680" y="10"/>
                    <a:pt x="375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2576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smtClean="0"/>
                <a:t>PICASSO</a:t>
              </a:r>
              <a:endParaRPr dirty="0"/>
            </a:p>
          </p:txBody>
        </p:sp>
      </p:grpSp>
      <p:grpSp>
        <p:nvGrpSpPr>
          <p:cNvPr id="33" name="Google Shape;3031;p62"/>
          <p:cNvGrpSpPr/>
          <p:nvPr/>
        </p:nvGrpSpPr>
        <p:grpSpPr>
          <a:xfrm>
            <a:off x="3495047" y="3904307"/>
            <a:ext cx="1894425" cy="676275"/>
            <a:chOff x="6742064" y="3750480"/>
            <a:chExt cx="399315" cy="344560"/>
          </a:xfrm>
        </p:grpSpPr>
        <p:sp>
          <p:nvSpPr>
            <p:cNvPr id="34" name="Google Shape;3032;p62"/>
            <p:cNvSpPr/>
            <p:nvPr/>
          </p:nvSpPr>
          <p:spPr>
            <a:xfrm>
              <a:off x="6742064" y="3750480"/>
              <a:ext cx="399315" cy="344560"/>
            </a:xfrm>
            <a:custGeom>
              <a:avLst/>
              <a:gdLst/>
              <a:ahLst/>
              <a:cxnLst/>
              <a:rect l="l" t="t" r="r" b="b"/>
              <a:pathLst>
                <a:path w="43917" h="37895" extrusionOk="0">
                  <a:moveTo>
                    <a:pt x="37846" y="1"/>
                  </a:moveTo>
                  <a:lnTo>
                    <a:pt x="6071" y="1"/>
                  </a:lnTo>
                  <a:cubicBezTo>
                    <a:pt x="2729" y="1"/>
                    <a:pt x="0" y="2734"/>
                    <a:pt x="0" y="6071"/>
                  </a:cubicBezTo>
                  <a:lnTo>
                    <a:pt x="0" y="18212"/>
                  </a:lnTo>
                  <a:cubicBezTo>
                    <a:pt x="0" y="21550"/>
                    <a:pt x="2729" y="24278"/>
                    <a:pt x="6071" y="24278"/>
                  </a:cubicBezTo>
                  <a:lnTo>
                    <a:pt x="18927" y="24278"/>
                  </a:lnTo>
                  <a:cubicBezTo>
                    <a:pt x="19332" y="24278"/>
                    <a:pt x="19754" y="24705"/>
                    <a:pt x="19821" y="25105"/>
                  </a:cubicBezTo>
                  <a:lnTo>
                    <a:pt x="21958" y="37895"/>
                  </a:lnTo>
                  <a:lnTo>
                    <a:pt x="24096" y="25101"/>
                  </a:lnTo>
                  <a:cubicBezTo>
                    <a:pt x="24162" y="24687"/>
                    <a:pt x="24629" y="24278"/>
                    <a:pt x="25051" y="24278"/>
                  </a:cubicBezTo>
                  <a:lnTo>
                    <a:pt x="37846" y="24278"/>
                  </a:lnTo>
                  <a:cubicBezTo>
                    <a:pt x="41183" y="24278"/>
                    <a:pt x="43916" y="21550"/>
                    <a:pt x="43916" y="18212"/>
                  </a:cubicBezTo>
                  <a:lnTo>
                    <a:pt x="43916" y="6071"/>
                  </a:lnTo>
                  <a:cubicBezTo>
                    <a:pt x="43916" y="2734"/>
                    <a:pt x="41183" y="1"/>
                    <a:pt x="3784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3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033;p62"/>
            <p:cNvSpPr/>
            <p:nvPr/>
          </p:nvSpPr>
          <p:spPr>
            <a:xfrm>
              <a:off x="6764168" y="3772584"/>
              <a:ext cx="355108" cy="176549"/>
            </a:xfrm>
            <a:custGeom>
              <a:avLst/>
              <a:gdLst/>
              <a:ahLst/>
              <a:cxnLst/>
              <a:rect l="l" t="t" r="r" b="b"/>
              <a:pathLst>
                <a:path w="39055" h="19417" extrusionOk="0">
                  <a:moveTo>
                    <a:pt x="3755" y="1"/>
                  </a:moveTo>
                  <a:lnTo>
                    <a:pt x="35295" y="1"/>
                  </a:lnTo>
                  <a:cubicBezTo>
                    <a:pt x="37370" y="10"/>
                    <a:pt x="39045" y="1685"/>
                    <a:pt x="39054" y="3756"/>
                  </a:cubicBezTo>
                  <a:lnTo>
                    <a:pt x="39054" y="15666"/>
                  </a:lnTo>
                  <a:cubicBezTo>
                    <a:pt x="39045" y="17737"/>
                    <a:pt x="37370" y="19412"/>
                    <a:pt x="35295" y="19417"/>
                  </a:cubicBezTo>
                  <a:lnTo>
                    <a:pt x="3755" y="19417"/>
                  </a:lnTo>
                  <a:cubicBezTo>
                    <a:pt x="1680" y="19412"/>
                    <a:pt x="5" y="17737"/>
                    <a:pt x="0" y="15666"/>
                  </a:cubicBezTo>
                  <a:lnTo>
                    <a:pt x="0" y="3756"/>
                  </a:lnTo>
                  <a:cubicBezTo>
                    <a:pt x="5" y="1685"/>
                    <a:pt x="1680" y="10"/>
                    <a:pt x="375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2576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smtClean="0"/>
                <a:t>IGCC</a:t>
              </a:r>
              <a:endParaRPr dirty="0"/>
            </a:p>
          </p:txBody>
        </p:sp>
      </p:grpSp>
      <p:sp>
        <p:nvSpPr>
          <p:cNvPr id="37" name="Oval 36"/>
          <p:cNvSpPr/>
          <p:nvPr/>
        </p:nvSpPr>
        <p:spPr>
          <a:xfrm>
            <a:off x="10638826" y="5879145"/>
            <a:ext cx="457200" cy="552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grpSp>
        <p:nvGrpSpPr>
          <p:cNvPr id="38" name="Google Shape;3041;p62"/>
          <p:cNvGrpSpPr/>
          <p:nvPr/>
        </p:nvGrpSpPr>
        <p:grpSpPr>
          <a:xfrm>
            <a:off x="10763682" y="5702557"/>
            <a:ext cx="730501" cy="453767"/>
            <a:chOff x="8304647" y="3726985"/>
            <a:chExt cx="312006" cy="332658"/>
          </a:xfrm>
        </p:grpSpPr>
        <p:sp>
          <p:nvSpPr>
            <p:cNvPr id="39" name="Google Shape;3042;p62"/>
            <p:cNvSpPr/>
            <p:nvPr/>
          </p:nvSpPr>
          <p:spPr>
            <a:xfrm>
              <a:off x="8341164" y="3738692"/>
              <a:ext cx="2209" cy="309245"/>
            </a:xfrm>
            <a:custGeom>
              <a:avLst/>
              <a:gdLst/>
              <a:ahLst/>
              <a:cxnLst/>
              <a:rect l="l" t="t" r="r" b="b"/>
              <a:pathLst>
                <a:path w="1347" h="34011" extrusionOk="0">
                  <a:moveTo>
                    <a:pt x="0" y="0"/>
                  </a:moveTo>
                  <a:lnTo>
                    <a:pt x="0" y="34010"/>
                  </a:lnTo>
                  <a:lnTo>
                    <a:pt x="1347" y="34010"/>
                  </a:lnTo>
                  <a:lnTo>
                    <a:pt x="134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043;p62"/>
            <p:cNvSpPr/>
            <p:nvPr/>
          </p:nvSpPr>
          <p:spPr>
            <a:xfrm>
              <a:off x="8337942" y="3726985"/>
              <a:ext cx="278711" cy="97852"/>
            </a:xfrm>
            <a:custGeom>
              <a:avLst/>
              <a:gdLst/>
              <a:ahLst/>
              <a:cxnLst/>
              <a:rect l="l" t="t" r="r" b="b"/>
              <a:pathLst>
                <a:path w="21092" h="9475" extrusionOk="0">
                  <a:moveTo>
                    <a:pt x="1" y="0"/>
                  </a:moveTo>
                  <a:lnTo>
                    <a:pt x="432" y="9475"/>
                  </a:lnTo>
                  <a:lnTo>
                    <a:pt x="21092" y="9475"/>
                  </a:lnTo>
                  <a:lnTo>
                    <a:pt x="17648" y="4524"/>
                  </a:lnTo>
                  <a:lnTo>
                    <a:pt x="2109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800" dirty="0" smtClean="0"/>
                <a:t>01.05.2021</a:t>
              </a:r>
              <a:endParaRPr sz="800" dirty="0"/>
            </a:p>
          </p:txBody>
        </p:sp>
        <p:sp>
          <p:nvSpPr>
            <p:cNvPr id="41" name="Google Shape;3044;p62"/>
            <p:cNvSpPr/>
            <p:nvPr/>
          </p:nvSpPr>
          <p:spPr>
            <a:xfrm>
              <a:off x="8304647" y="4044004"/>
              <a:ext cx="76341" cy="15639"/>
            </a:xfrm>
            <a:custGeom>
              <a:avLst/>
              <a:gdLst/>
              <a:ahLst/>
              <a:cxnLst/>
              <a:rect l="l" t="t" r="r" b="b"/>
              <a:pathLst>
                <a:path w="8396" h="1720" extrusionOk="0">
                  <a:moveTo>
                    <a:pt x="4200" y="0"/>
                  </a:moveTo>
                  <a:cubicBezTo>
                    <a:pt x="1881" y="0"/>
                    <a:pt x="1" y="382"/>
                    <a:pt x="1" y="862"/>
                  </a:cubicBezTo>
                  <a:cubicBezTo>
                    <a:pt x="1" y="1338"/>
                    <a:pt x="1881" y="1720"/>
                    <a:pt x="4200" y="1720"/>
                  </a:cubicBezTo>
                  <a:cubicBezTo>
                    <a:pt x="6516" y="1720"/>
                    <a:pt x="8395" y="1338"/>
                    <a:pt x="8395" y="862"/>
                  </a:cubicBezTo>
                  <a:cubicBezTo>
                    <a:pt x="8395" y="382"/>
                    <a:pt x="6516" y="0"/>
                    <a:pt x="420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3033;p62"/>
          <p:cNvSpPr/>
          <p:nvPr/>
        </p:nvSpPr>
        <p:spPr>
          <a:xfrm>
            <a:off x="6089716" y="1676166"/>
            <a:ext cx="5533534" cy="1192870"/>
          </a:xfrm>
          <a:custGeom>
            <a:avLst/>
            <a:gdLst/>
            <a:ahLst/>
            <a:cxnLst/>
            <a:rect l="l" t="t" r="r" b="b"/>
            <a:pathLst>
              <a:path w="39055" h="19417" extrusionOk="0">
                <a:moveTo>
                  <a:pt x="3755" y="1"/>
                </a:moveTo>
                <a:lnTo>
                  <a:pt x="35295" y="1"/>
                </a:lnTo>
                <a:cubicBezTo>
                  <a:pt x="37370" y="10"/>
                  <a:pt x="39045" y="1685"/>
                  <a:pt x="39054" y="3756"/>
                </a:cubicBezTo>
                <a:lnTo>
                  <a:pt x="39054" y="15666"/>
                </a:lnTo>
                <a:cubicBezTo>
                  <a:pt x="39045" y="17737"/>
                  <a:pt x="37370" y="19412"/>
                  <a:pt x="35295" y="19417"/>
                </a:cubicBezTo>
                <a:lnTo>
                  <a:pt x="3755" y="19417"/>
                </a:lnTo>
                <a:cubicBezTo>
                  <a:pt x="1680" y="19412"/>
                  <a:pt x="5" y="17737"/>
                  <a:pt x="0" y="15666"/>
                </a:cubicBezTo>
                <a:lnTo>
                  <a:pt x="0" y="3756"/>
                </a:lnTo>
                <a:cubicBezTo>
                  <a:pt x="5" y="1685"/>
                  <a:pt x="1680" y="10"/>
                  <a:pt x="3755" y="1"/>
                </a:cubicBezTo>
                <a:close/>
              </a:path>
            </a:pathLst>
          </a:custGeom>
          <a:noFill/>
          <a:ln w="9525" cap="flat" cmpd="sng">
            <a:solidFill>
              <a:srgbClr val="2576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dirty="0">
                <a:solidFill>
                  <a:srgbClr val="003F7F"/>
                </a:solidFill>
              </a:rPr>
              <a:t>Чрез проекта TRINITY ЕСО </a:t>
            </a:r>
            <a:r>
              <a:rPr lang="ru-RU" dirty="0" err="1">
                <a:solidFill>
                  <a:srgbClr val="003F7F"/>
                </a:solidFill>
              </a:rPr>
              <a:t>подпомага</a:t>
            </a:r>
            <a:r>
              <a:rPr lang="ru-RU" dirty="0">
                <a:solidFill>
                  <a:srgbClr val="003F7F"/>
                </a:solidFill>
              </a:rPr>
              <a:t> </a:t>
            </a:r>
            <a:r>
              <a:rPr lang="ru-RU" dirty="0" err="1">
                <a:solidFill>
                  <a:srgbClr val="003F7F"/>
                </a:solidFill>
              </a:rPr>
              <a:t>изграждането</a:t>
            </a:r>
            <a:endParaRPr lang="ru-RU" dirty="0">
              <a:solidFill>
                <a:srgbClr val="003F7F"/>
              </a:solidFill>
            </a:endParaRPr>
          </a:p>
          <a:p>
            <a:pPr lvl="0" algn="ctr"/>
            <a:r>
              <a:rPr lang="ru-RU" dirty="0">
                <a:solidFill>
                  <a:srgbClr val="003F7F"/>
                </a:solidFill>
              </a:rPr>
              <a:t> на нови </a:t>
            </a:r>
            <a:r>
              <a:rPr lang="ru-RU" dirty="0" err="1">
                <a:solidFill>
                  <a:srgbClr val="003F7F"/>
                </a:solidFill>
              </a:rPr>
              <a:t>иновативни</a:t>
            </a:r>
            <a:r>
              <a:rPr lang="ru-RU" dirty="0">
                <a:solidFill>
                  <a:srgbClr val="003F7F"/>
                </a:solidFill>
              </a:rPr>
              <a:t> решения в ЮИЕ, за </a:t>
            </a:r>
            <a:r>
              <a:rPr lang="ru-RU" dirty="0" err="1">
                <a:solidFill>
                  <a:srgbClr val="003F7F"/>
                </a:solidFill>
              </a:rPr>
              <a:t>ускоряване</a:t>
            </a:r>
            <a:endParaRPr lang="ru-RU" dirty="0">
              <a:solidFill>
                <a:srgbClr val="003F7F"/>
              </a:solidFill>
            </a:endParaRPr>
          </a:p>
          <a:p>
            <a:pPr lvl="0" algn="ctr"/>
            <a:r>
              <a:rPr lang="ru-RU" dirty="0">
                <a:solidFill>
                  <a:srgbClr val="003F7F"/>
                </a:solidFill>
              </a:rPr>
              <a:t> на </a:t>
            </a:r>
            <a:r>
              <a:rPr lang="ru-RU" dirty="0" err="1">
                <a:solidFill>
                  <a:srgbClr val="003F7F"/>
                </a:solidFill>
              </a:rPr>
              <a:t>процесите</a:t>
            </a:r>
            <a:r>
              <a:rPr lang="ru-RU" dirty="0">
                <a:solidFill>
                  <a:srgbClr val="003F7F"/>
                </a:solidFill>
              </a:rPr>
              <a:t> на </a:t>
            </a:r>
            <a:r>
              <a:rPr lang="ru-RU" dirty="0" err="1">
                <a:solidFill>
                  <a:srgbClr val="003F7F"/>
                </a:solidFill>
              </a:rPr>
              <a:t>пазарна</a:t>
            </a:r>
            <a:r>
              <a:rPr lang="ru-RU" dirty="0">
                <a:solidFill>
                  <a:srgbClr val="003F7F"/>
                </a:solidFill>
              </a:rPr>
              <a:t> интеграция, </a:t>
            </a:r>
            <a:r>
              <a:rPr lang="ru-RU" dirty="0" err="1">
                <a:solidFill>
                  <a:srgbClr val="003F7F"/>
                </a:solidFill>
              </a:rPr>
              <a:t>включително</a:t>
            </a:r>
            <a:endParaRPr lang="ru-RU" dirty="0">
              <a:solidFill>
                <a:srgbClr val="003F7F"/>
              </a:solidFill>
            </a:endParaRPr>
          </a:p>
          <a:p>
            <a:pPr lvl="0" algn="ctr"/>
            <a:r>
              <a:rPr lang="ru-RU" dirty="0">
                <a:solidFill>
                  <a:srgbClr val="003F7F"/>
                </a:solidFill>
              </a:rPr>
              <a:t> и със </a:t>
            </a:r>
            <a:r>
              <a:rPr lang="ru-RU" dirty="0" err="1">
                <a:solidFill>
                  <a:srgbClr val="003F7F"/>
                </a:solidFill>
              </a:rPr>
              <a:t>страни</a:t>
            </a:r>
            <a:r>
              <a:rPr lang="ru-RU" dirty="0">
                <a:solidFill>
                  <a:srgbClr val="003F7F"/>
                </a:solidFill>
              </a:rPr>
              <a:t>, </a:t>
            </a:r>
            <a:r>
              <a:rPr lang="ru-RU" dirty="0" err="1">
                <a:solidFill>
                  <a:srgbClr val="003F7F"/>
                </a:solidFill>
              </a:rPr>
              <a:t>които</a:t>
            </a:r>
            <a:r>
              <a:rPr lang="ru-RU" dirty="0">
                <a:solidFill>
                  <a:srgbClr val="003F7F"/>
                </a:solidFill>
              </a:rPr>
              <a:t> не </a:t>
            </a:r>
            <a:r>
              <a:rPr lang="ru-RU" dirty="0" err="1">
                <a:solidFill>
                  <a:srgbClr val="003F7F"/>
                </a:solidFill>
              </a:rPr>
              <a:t>са</a:t>
            </a:r>
            <a:r>
              <a:rPr lang="ru-RU" dirty="0">
                <a:solidFill>
                  <a:srgbClr val="003F7F"/>
                </a:solidFill>
              </a:rPr>
              <a:t> </a:t>
            </a:r>
            <a:r>
              <a:rPr lang="ru-RU" dirty="0" err="1">
                <a:solidFill>
                  <a:srgbClr val="003F7F"/>
                </a:solidFill>
              </a:rPr>
              <a:t>членки</a:t>
            </a:r>
            <a:r>
              <a:rPr lang="ru-RU" dirty="0">
                <a:solidFill>
                  <a:srgbClr val="003F7F"/>
                </a:solidFill>
              </a:rPr>
              <a:t> на ЕС </a:t>
            </a:r>
            <a:endParaRPr lang="ru-RU" dirty="0"/>
          </a:p>
        </p:txBody>
      </p:sp>
      <p:grpSp>
        <p:nvGrpSpPr>
          <p:cNvPr id="49" name="Google Shape;3031;p62"/>
          <p:cNvGrpSpPr/>
          <p:nvPr/>
        </p:nvGrpSpPr>
        <p:grpSpPr>
          <a:xfrm>
            <a:off x="3482195" y="1183102"/>
            <a:ext cx="1907277" cy="676275"/>
            <a:chOff x="6742064" y="3750480"/>
            <a:chExt cx="399315" cy="344560"/>
          </a:xfrm>
        </p:grpSpPr>
        <p:sp>
          <p:nvSpPr>
            <p:cNvPr id="50" name="Google Shape;3032;p62"/>
            <p:cNvSpPr/>
            <p:nvPr/>
          </p:nvSpPr>
          <p:spPr>
            <a:xfrm>
              <a:off x="6742064" y="3750480"/>
              <a:ext cx="399315" cy="344560"/>
            </a:xfrm>
            <a:custGeom>
              <a:avLst/>
              <a:gdLst/>
              <a:ahLst/>
              <a:cxnLst/>
              <a:rect l="l" t="t" r="r" b="b"/>
              <a:pathLst>
                <a:path w="43917" h="37895" extrusionOk="0">
                  <a:moveTo>
                    <a:pt x="37846" y="1"/>
                  </a:moveTo>
                  <a:lnTo>
                    <a:pt x="6071" y="1"/>
                  </a:lnTo>
                  <a:cubicBezTo>
                    <a:pt x="2729" y="1"/>
                    <a:pt x="0" y="2734"/>
                    <a:pt x="0" y="6071"/>
                  </a:cubicBezTo>
                  <a:lnTo>
                    <a:pt x="0" y="18212"/>
                  </a:lnTo>
                  <a:cubicBezTo>
                    <a:pt x="0" y="21550"/>
                    <a:pt x="2729" y="24278"/>
                    <a:pt x="6071" y="24278"/>
                  </a:cubicBezTo>
                  <a:lnTo>
                    <a:pt x="18927" y="24278"/>
                  </a:lnTo>
                  <a:cubicBezTo>
                    <a:pt x="19332" y="24278"/>
                    <a:pt x="19754" y="24705"/>
                    <a:pt x="19821" y="25105"/>
                  </a:cubicBezTo>
                  <a:lnTo>
                    <a:pt x="21958" y="37895"/>
                  </a:lnTo>
                  <a:lnTo>
                    <a:pt x="24096" y="25101"/>
                  </a:lnTo>
                  <a:cubicBezTo>
                    <a:pt x="24162" y="24687"/>
                    <a:pt x="24629" y="24278"/>
                    <a:pt x="25051" y="24278"/>
                  </a:cubicBezTo>
                  <a:lnTo>
                    <a:pt x="37846" y="24278"/>
                  </a:lnTo>
                  <a:cubicBezTo>
                    <a:pt x="41183" y="24278"/>
                    <a:pt x="43916" y="21550"/>
                    <a:pt x="43916" y="18212"/>
                  </a:cubicBezTo>
                  <a:lnTo>
                    <a:pt x="43916" y="6071"/>
                  </a:lnTo>
                  <a:cubicBezTo>
                    <a:pt x="43916" y="2734"/>
                    <a:pt x="41183" y="1"/>
                    <a:pt x="3784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3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033;p62"/>
            <p:cNvSpPr/>
            <p:nvPr/>
          </p:nvSpPr>
          <p:spPr>
            <a:xfrm>
              <a:off x="6764168" y="3772584"/>
              <a:ext cx="355108" cy="176549"/>
            </a:xfrm>
            <a:custGeom>
              <a:avLst/>
              <a:gdLst/>
              <a:ahLst/>
              <a:cxnLst/>
              <a:rect l="l" t="t" r="r" b="b"/>
              <a:pathLst>
                <a:path w="39055" h="19417" extrusionOk="0">
                  <a:moveTo>
                    <a:pt x="3755" y="1"/>
                  </a:moveTo>
                  <a:lnTo>
                    <a:pt x="35295" y="1"/>
                  </a:lnTo>
                  <a:cubicBezTo>
                    <a:pt x="37370" y="10"/>
                    <a:pt x="39045" y="1685"/>
                    <a:pt x="39054" y="3756"/>
                  </a:cubicBezTo>
                  <a:lnTo>
                    <a:pt x="39054" y="15666"/>
                  </a:lnTo>
                  <a:cubicBezTo>
                    <a:pt x="39045" y="17737"/>
                    <a:pt x="37370" y="19412"/>
                    <a:pt x="35295" y="19417"/>
                  </a:cubicBezTo>
                  <a:lnTo>
                    <a:pt x="3755" y="19417"/>
                  </a:lnTo>
                  <a:cubicBezTo>
                    <a:pt x="1680" y="19412"/>
                    <a:pt x="5" y="17737"/>
                    <a:pt x="0" y="15666"/>
                  </a:cubicBezTo>
                  <a:lnTo>
                    <a:pt x="0" y="3756"/>
                  </a:lnTo>
                  <a:cubicBezTo>
                    <a:pt x="5" y="1685"/>
                    <a:pt x="1680" y="10"/>
                    <a:pt x="375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2576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smtClean="0"/>
                <a:t>MARI</a:t>
              </a:r>
              <a:endParaRPr dirty="0"/>
            </a:p>
          </p:txBody>
        </p:sp>
      </p:grpSp>
      <p:grpSp>
        <p:nvGrpSpPr>
          <p:cNvPr id="52" name="Google Shape;3031;p62"/>
          <p:cNvGrpSpPr/>
          <p:nvPr/>
        </p:nvGrpSpPr>
        <p:grpSpPr>
          <a:xfrm>
            <a:off x="6616274" y="3565484"/>
            <a:ext cx="1894426" cy="676275"/>
            <a:chOff x="6742064" y="3750480"/>
            <a:chExt cx="399315" cy="344560"/>
          </a:xfrm>
        </p:grpSpPr>
        <p:sp>
          <p:nvSpPr>
            <p:cNvPr id="53" name="Google Shape;3032;p62"/>
            <p:cNvSpPr/>
            <p:nvPr/>
          </p:nvSpPr>
          <p:spPr>
            <a:xfrm>
              <a:off x="6742064" y="3750480"/>
              <a:ext cx="399315" cy="344560"/>
            </a:xfrm>
            <a:custGeom>
              <a:avLst/>
              <a:gdLst/>
              <a:ahLst/>
              <a:cxnLst/>
              <a:rect l="l" t="t" r="r" b="b"/>
              <a:pathLst>
                <a:path w="43917" h="37895" extrusionOk="0">
                  <a:moveTo>
                    <a:pt x="37846" y="1"/>
                  </a:moveTo>
                  <a:lnTo>
                    <a:pt x="6071" y="1"/>
                  </a:lnTo>
                  <a:cubicBezTo>
                    <a:pt x="2729" y="1"/>
                    <a:pt x="0" y="2734"/>
                    <a:pt x="0" y="6071"/>
                  </a:cubicBezTo>
                  <a:lnTo>
                    <a:pt x="0" y="18212"/>
                  </a:lnTo>
                  <a:cubicBezTo>
                    <a:pt x="0" y="21550"/>
                    <a:pt x="2729" y="24278"/>
                    <a:pt x="6071" y="24278"/>
                  </a:cubicBezTo>
                  <a:lnTo>
                    <a:pt x="18927" y="24278"/>
                  </a:lnTo>
                  <a:cubicBezTo>
                    <a:pt x="19332" y="24278"/>
                    <a:pt x="19754" y="24705"/>
                    <a:pt x="19821" y="25105"/>
                  </a:cubicBezTo>
                  <a:lnTo>
                    <a:pt x="21958" y="37895"/>
                  </a:lnTo>
                  <a:lnTo>
                    <a:pt x="24096" y="25101"/>
                  </a:lnTo>
                  <a:cubicBezTo>
                    <a:pt x="24162" y="24687"/>
                    <a:pt x="24629" y="24278"/>
                    <a:pt x="25051" y="24278"/>
                  </a:cubicBezTo>
                  <a:lnTo>
                    <a:pt x="37846" y="24278"/>
                  </a:lnTo>
                  <a:cubicBezTo>
                    <a:pt x="41183" y="24278"/>
                    <a:pt x="43916" y="21550"/>
                    <a:pt x="43916" y="18212"/>
                  </a:cubicBezTo>
                  <a:lnTo>
                    <a:pt x="43916" y="6071"/>
                  </a:lnTo>
                  <a:cubicBezTo>
                    <a:pt x="43916" y="2734"/>
                    <a:pt x="41183" y="1"/>
                    <a:pt x="3784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3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033;p62"/>
            <p:cNvSpPr/>
            <p:nvPr/>
          </p:nvSpPr>
          <p:spPr>
            <a:xfrm>
              <a:off x="6764168" y="3772584"/>
              <a:ext cx="355108" cy="176549"/>
            </a:xfrm>
            <a:custGeom>
              <a:avLst/>
              <a:gdLst/>
              <a:ahLst/>
              <a:cxnLst/>
              <a:rect l="l" t="t" r="r" b="b"/>
              <a:pathLst>
                <a:path w="39055" h="19417" extrusionOk="0">
                  <a:moveTo>
                    <a:pt x="3755" y="1"/>
                  </a:moveTo>
                  <a:lnTo>
                    <a:pt x="35295" y="1"/>
                  </a:lnTo>
                  <a:cubicBezTo>
                    <a:pt x="37370" y="10"/>
                    <a:pt x="39045" y="1685"/>
                    <a:pt x="39054" y="3756"/>
                  </a:cubicBezTo>
                  <a:lnTo>
                    <a:pt x="39054" y="15666"/>
                  </a:lnTo>
                  <a:cubicBezTo>
                    <a:pt x="39045" y="17737"/>
                    <a:pt x="37370" y="19412"/>
                    <a:pt x="35295" y="19417"/>
                  </a:cubicBezTo>
                  <a:lnTo>
                    <a:pt x="3755" y="19417"/>
                  </a:lnTo>
                  <a:cubicBezTo>
                    <a:pt x="1680" y="19412"/>
                    <a:pt x="5" y="17737"/>
                    <a:pt x="0" y="15666"/>
                  </a:cubicBezTo>
                  <a:lnTo>
                    <a:pt x="0" y="3756"/>
                  </a:lnTo>
                  <a:cubicBezTo>
                    <a:pt x="5" y="1685"/>
                    <a:pt x="1680" y="10"/>
                    <a:pt x="375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2576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dirty="0"/>
                <a:t>SIDC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225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452E-9901-467E-9A5A-C971F043CECF}" type="slidenum">
              <a:rPr lang="es-ES" smtClean="0"/>
              <a:t>7</a:t>
            </a:fld>
            <a:endParaRPr lang="es-E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38225" y="397237"/>
            <a:ext cx="9477374" cy="637813"/>
          </a:xfrm>
        </p:spPr>
        <p:txBody>
          <a:bodyPr>
            <a:noAutofit/>
          </a:bodyPr>
          <a:lstStyle/>
          <a:p>
            <a:r>
              <a:rPr lang="bg-BG" sz="2500" dirty="0" smtClean="0"/>
              <a:t>КАК</a:t>
            </a:r>
            <a:r>
              <a:rPr lang="bg-BG" sz="2500" dirty="0" smtClean="0">
                <a:latin typeface="+mn-lt"/>
              </a:rPr>
              <a:t>?</a:t>
            </a:r>
            <a:endParaRPr lang="bg-BG" sz="2500" dirty="0">
              <a:latin typeface="+mn-lt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08733" y="2419714"/>
            <a:ext cx="515983" cy="3135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bg-BG" dirty="0"/>
          </a:p>
        </p:txBody>
      </p:sp>
      <p:grpSp>
        <p:nvGrpSpPr>
          <p:cNvPr id="7" name="Group 6"/>
          <p:cNvGrpSpPr/>
          <p:nvPr/>
        </p:nvGrpSpPr>
        <p:grpSpPr>
          <a:xfrm>
            <a:off x="724716" y="1277030"/>
            <a:ext cx="10652216" cy="4827813"/>
            <a:chOff x="0" y="0"/>
            <a:chExt cx="6134100" cy="3116580"/>
          </a:xfrm>
        </p:grpSpPr>
        <p:sp>
          <p:nvSpPr>
            <p:cNvPr id="8" name="Right Arrow 7"/>
            <p:cNvSpPr/>
            <p:nvPr/>
          </p:nvSpPr>
          <p:spPr>
            <a:xfrm>
              <a:off x="5143500" y="1440180"/>
              <a:ext cx="243840" cy="281940"/>
            </a:xfrm>
            <a:prstGeom prst="right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bg-BG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0" y="0"/>
              <a:ext cx="6134100" cy="3116580"/>
              <a:chOff x="0" y="0"/>
              <a:chExt cx="6134100" cy="3116580"/>
            </a:xfrm>
          </p:grpSpPr>
          <p:sp>
            <p:nvSpPr>
              <p:cNvPr id="10" name="Rectangle 9"/>
              <p:cNvSpPr/>
              <p:nvPr/>
            </p:nvSpPr>
            <p:spPr>
              <a:xfrm rot="16200000">
                <a:off x="3828100" y="1338262"/>
                <a:ext cx="1962149" cy="481966"/>
              </a:xfrm>
              <a:prstGeom prst="rect">
                <a:avLst/>
              </a:prstGeom>
              <a:solidFill>
                <a:srgbClr val="DFDEB0"/>
              </a:solidFill>
              <a:ln w="12700" cap="flat" cmpd="sng" algn="ctr">
                <a:solidFill>
                  <a:srgbClr val="DFDEB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bg-BG" sz="16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РП 7:</a:t>
                </a:r>
                <a:r>
                  <a:rPr lang="bg-BG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g-BG" sz="1600" i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Интеграционни и демонстрационни дейности</a:t>
                </a:r>
                <a:endParaRPr lang="bg-BG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0" y="0"/>
                <a:ext cx="6134100" cy="3116580"/>
                <a:chOff x="0" y="0"/>
                <a:chExt cx="6134100" cy="3116580"/>
              </a:xfrm>
            </p:grpSpPr>
            <p:sp>
              <p:nvSpPr>
                <p:cNvPr id="14" name="Rectangle 13"/>
                <p:cNvSpPr/>
                <p:nvPr/>
              </p:nvSpPr>
              <p:spPr>
                <a:xfrm rot="16200000">
                  <a:off x="2640715" y="1165862"/>
                  <a:ext cx="1950720" cy="815336"/>
                </a:xfrm>
                <a:prstGeom prst="rect">
                  <a:avLst/>
                </a:prstGeom>
                <a:solidFill>
                  <a:srgbClr val="D3C6D8"/>
                </a:solidFill>
                <a:ln w="12700" cap="flat" cmpd="sng" algn="ctr">
                  <a:solidFill>
                    <a:srgbClr val="D3C6D8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bg-BG" sz="1600" b="1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РП 6:</a:t>
                  </a:r>
                  <a:r>
                    <a:rPr lang="bg-BG" sz="16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600" i="1" dirty="0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IT </a:t>
                  </a:r>
                  <a:r>
                    <a:rPr lang="bg-BG" sz="1600" i="1" dirty="0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платформа за координиране и обмен на данни между КЦС, системните оператори и производителите </a:t>
                  </a:r>
                  <a:r>
                    <a:rPr lang="bg-BG" sz="900" dirty="0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от ВЕИ</a:t>
                  </a:r>
                  <a:endParaRPr lang="bg-BG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 rot="16200000">
                  <a:off x="4766310" y="1283970"/>
                  <a:ext cx="1965960" cy="586740"/>
                </a:xfrm>
                <a:prstGeom prst="rect">
                  <a:avLst/>
                </a:prstGeom>
                <a:solidFill>
                  <a:srgbClr val="FCDCEA"/>
                </a:solidFill>
                <a:ln w="12700" cap="flat" cmpd="sng" algn="ctr">
                  <a:solidFill>
                    <a:srgbClr val="FCDCE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bg-BG" sz="1600" b="1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РП 8:</a:t>
                  </a:r>
                  <a:r>
                    <a:rPr lang="bg-BG" sz="16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bg-BG" sz="1600" i="1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Оценка на въздействието и прилагане в </a:t>
                  </a:r>
                  <a:r>
                    <a:rPr lang="bg-BG" sz="1000" i="1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практиката</a:t>
                  </a:r>
                  <a:endParaRPr lang="bg-BG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6" name="Rounded Rectangle 15"/>
                <p:cNvSpPr/>
                <p:nvPr/>
              </p:nvSpPr>
              <p:spPr>
                <a:xfrm>
                  <a:off x="0" y="0"/>
                  <a:ext cx="6126480" cy="297180"/>
                </a:xfrm>
                <a:prstGeom prst="roundRect">
                  <a:avLst/>
                </a:prstGeom>
                <a:solidFill>
                  <a:srgbClr val="D5C7BD"/>
                </a:solidFill>
                <a:ln w="12700" cap="flat" cmpd="sng" algn="ctr">
                  <a:solidFill>
                    <a:srgbClr val="D5C7BD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bg-BG" sz="1400" b="1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РП 1: Управление и координация</a:t>
                  </a:r>
                  <a:endParaRPr lang="bg-BG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998220" y="573404"/>
                  <a:ext cx="2099310" cy="592456"/>
                </a:xfrm>
                <a:prstGeom prst="rect">
                  <a:avLst/>
                </a:prstGeom>
                <a:solidFill>
                  <a:srgbClr val="D8F0DA"/>
                </a:solidFill>
                <a:ln w="12700" cap="flat" cmpd="sng" algn="ctr">
                  <a:solidFill>
                    <a:srgbClr val="D8F0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bg-BG" b="1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РП 3:</a:t>
                  </a:r>
                  <a:r>
                    <a:rPr lang="bg-BG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bg-BG" i="1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Платформа “</a:t>
                  </a:r>
                  <a:r>
                    <a:rPr lang="en-US" i="1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SEE Cross-Border Market Coupling Framework”</a:t>
                  </a:r>
                  <a:endParaRPr lang="bg-BG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998220" y="1257300"/>
                  <a:ext cx="2099310" cy="592456"/>
                </a:xfrm>
                <a:prstGeom prst="rect">
                  <a:avLst/>
                </a:prstGeom>
                <a:solidFill>
                  <a:srgbClr val="4472C4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5B9BD5">
                      <a:lumMod val="40000"/>
                      <a:lumOff val="6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bg-BG" sz="1600" b="1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РП 4:</a:t>
                  </a:r>
                  <a:r>
                    <a:rPr lang="bg-BG" sz="16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bg-BG" sz="1600" i="1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Платформа “</a:t>
                  </a:r>
                  <a:r>
                    <a:rPr lang="en-US" sz="1600" i="1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Power system security and reliability SENTINEL toolset”</a:t>
                  </a:r>
                  <a:endParaRPr lang="bg-BG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1013460" y="1927860"/>
                  <a:ext cx="2099310" cy="592456"/>
                </a:xfrm>
                <a:prstGeom prst="rect">
                  <a:avLst/>
                </a:prstGeom>
                <a:solidFill>
                  <a:srgbClr val="F9D3B9"/>
                </a:solidFill>
                <a:ln w="12700" cap="flat" cmpd="sng" algn="ctr">
                  <a:solidFill>
                    <a:srgbClr val="F9D3B9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bg-BG" b="1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РП 5:</a:t>
                  </a:r>
                  <a:r>
                    <a:rPr lang="bg-BG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i="1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RES and flexibility regional control center</a:t>
                  </a:r>
                  <a:endParaRPr lang="bg-BG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20" name="Rounded Rectangle 19"/>
                <p:cNvSpPr/>
                <p:nvPr/>
              </p:nvSpPr>
              <p:spPr>
                <a:xfrm>
                  <a:off x="815340" y="403860"/>
                  <a:ext cx="3406140" cy="2301240"/>
                </a:xfrm>
                <a:prstGeom prst="roundRect">
                  <a:avLst/>
                </a:prstGeom>
                <a:noFill/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dash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bg-BG" dirty="0"/>
                </a:p>
              </p:txBody>
            </p:sp>
            <p:sp>
              <p:nvSpPr>
                <p:cNvPr id="21" name="Right Arrow 20"/>
                <p:cNvSpPr/>
                <p:nvPr/>
              </p:nvSpPr>
              <p:spPr>
                <a:xfrm>
                  <a:off x="533400" y="1394460"/>
                  <a:ext cx="243840" cy="281940"/>
                </a:xfrm>
                <a:prstGeom prst="rightArrow">
                  <a:avLst/>
                </a:prstGeom>
                <a:solidFill>
                  <a:srgbClr val="5B9BD5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bg-BG" dirty="0"/>
                </a:p>
              </p:txBody>
            </p:sp>
            <p:sp>
              <p:nvSpPr>
                <p:cNvPr id="22" name="Right Arrow 21"/>
                <p:cNvSpPr/>
                <p:nvPr/>
              </p:nvSpPr>
              <p:spPr>
                <a:xfrm>
                  <a:off x="4305300" y="1432560"/>
                  <a:ext cx="243840" cy="281940"/>
                </a:xfrm>
                <a:prstGeom prst="rightArrow">
                  <a:avLst/>
                </a:prstGeom>
                <a:solidFill>
                  <a:srgbClr val="5B9BD5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bg-BG" dirty="0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 rot="16200000">
                  <a:off x="-737235" y="1331594"/>
                  <a:ext cx="1985010" cy="449580"/>
                </a:xfrm>
                <a:prstGeom prst="rect">
                  <a:avLst/>
                </a:prstGeom>
                <a:solidFill>
                  <a:srgbClr val="4472C4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4472C4">
                      <a:lumMod val="60000"/>
                      <a:lumOff val="4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bg-BG" sz="2000" b="1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РП 2:</a:t>
                  </a:r>
                  <a:r>
                    <a:rPr lang="bg-BG" sz="20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bg-BG" sz="2000" i="1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Основи на проекта</a:t>
                  </a:r>
                  <a:endParaRPr lang="bg-BG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53340" y="2819400"/>
                  <a:ext cx="6080760" cy="297180"/>
                </a:xfrm>
                <a:prstGeom prst="roundRect">
                  <a:avLst/>
                </a:prstGeom>
                <a:solidFill>
                  <a:srgbClr val="FFFFCC"/>
                </a:solidFill>
                <a:ln w="12700" cap="flat" cmpd="sng" algn="ctr">
                  <a:solidFill>
                    <a:srgbClr val="FFFFCC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bg-BG" sz="1600" b="1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РП 9: Комуникации и разпространение на резултатите</a:t>
                  </a:r>
                  <a:endParaRPr lang="bg-BG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pic>
              <p:nvPicPr>
                <p:cNvPr id="25" name="Picture 24" descr="Consortium | SIMON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03520" y="38101"/>
                  <a:ext cx="594359" cy="21824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" name="Picture 25" descr="Consortium | SIMON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19700" y="2834640"/>
                  <a:ext cx="594359" cy="21824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7" name="Picture 26" descr="Consortium | SIMON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4120" y="2270760"/>
                  <a:ext cx="594359" cy="21824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8" name="Picture 27" descr="SEEPEX A.D. (@SEEPEX_AD) | Twitter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21280" y="929640"/>
                  <a:ext cx="480060" cy="2971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" name="Picture 28" descr="Security Coordination Centre SCC Ltd. Belgrade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86300" y="2484120"/>
                  <a:ext cx="426719" cy="21524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" name="Picture 29" descr="Réseau de Transport d'Électricité - Wikipedia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99560" y="2346960"/>
                  <a:ext cx="312420" cy="3124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" name="Picture 30" descr="ЕСО приключи деветмесечието с 16.65 млн. лева печалба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480" y="303329"/>
                  <a:ext cx="449580" cy="36777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" name="Picture 31" descr="http://www.ekc-ltd.com/sites/all/themes/tema/images/logo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14600" y="1668779"/>
                  <a:ext cx="563880" cy="22859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3" name="Picture 12" descr="Consortium – CROSSBOW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4576" y="2377440"/>
                <a:ext cx="625224" cy="350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46311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460C3B84-5AAB-4A15-A309-48C9B3D28E9D}"/>
              </a:ext>
            </a:extLst>
          </p:cNvPr>
          <p:cNvGrpSpPr/>
          <p:nvPr/>
        </p:nvGrpSpPr>
        <p:grpSpPr>
          <a:xfrm>
            <a:off x="7649431" y="1202543"/>
            <a:ext cx="4459361" cy="2693992"/>
            <a:chOff x="7649431" y="1202543"/>
            <a:chExt cx="4459361" cy="2693992"/>
          </a:xfrm>
        </p:grpSpPr>
        <p:pic>
          <p:nvPicPr>
            <p:cNvPr id="16" name="Picture 15" descr="Map&#10;&#10;Description automatically generated">
              <a:extLst>
                <a:ext uri="{FF2B5EF4-FFF2-40B4-BE49-F238E27FC236}">
                  <a16:creationId xmlns:a16="http://schemas.microsoft.com/office/drawing/2014/main" id="{753485E1-2511-4748-A0E0-C743A395A0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9431" y="1202543"/>
              <a:ext cx="4459361" cy="269399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8F2E0433-2E82-4D72-9F12-BF8A116ED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60643" y="2141621"/>
              <a:ext cx="1481871" cy="432616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КЪДЕ</a:t>
            </a:r>
            <a:r>
              <a:rPr lang="bg-BG" dirty="0" smtClean="0">
                <a:latin typeface="+mn-lt"/>
              </a:rPr>
              <a:t>?</a:t>
            </a:r>
            <a:endParaRPr lang="es-ES" dirty="0">
              <a:latin typeface="+mn-lt"/>
            </a:endParaRP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3AE3D-F830-42D2-B571-CADDB2F13764}" type="datetime3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22.12.21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3" name="Picture 22" descr="Map&#10;&#10;Description automatically generated">
            <a:extLst>
              <a:ext uri="{FF2B5EF4-FFF2-40B4-BE49-F238E27FC236}">
                <a16:creationId xmlns:a16="http://schemas.microsoft.com/office/drawing/2014/main" id="{871B76BA-8E51-4991-99F6-648D613A0FE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2448"/>
            <a:ext cx="6269380" cy="3767029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E452E-9901-467E-9A5A-C971F043CECF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Consortium - Trinity">
            <a:extLst>
              <a:ext uri="{FF2B5EF4-FFF2-40B4-BE49-F238E27FC236}">
                <a16:creationId xmlns:a16="http://schemas.microsoft.com/office/drawing/2014/main" id="{316E1816-9827-46AF-8FA7-35E598FAD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591" y="417163"/>
            <a:ext cx="1124834" cy="29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Map&#10;&#10;Description automatically generated">
            <a:extLst>
              <a:ext uri="{FF2B5EF4-FFF2-40B4-BE49-F238E27FC236}">
                <a16:creationId xmlns:a16="http://schemas.microsoft.com/office/drawing/2014/main" id="{A1DF6F87-D07D-4B28-992B-AE1CE553FF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710" y="2608018"/>
            <a:ext cx="4617785" cy="28398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 descr="Map&#10;&#10;Description automatically generated">
            <a:extLst>
              <a:ext uri="{FF2B5EF4-FFF2-40B4-BE49-F238E27FC236}">
                <a16:creationId xmlns:a16="http://schemas.microsoft.com/office/drawing/2014/main" id="{06A6BC02-C96A-4DD0-AC26-8FB97282C9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874" y="4112342"/>
            <a:ext cx="4802729" cy="26710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1494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650" y="238124"/>
            <a:ext cx="9477374" cy="637813"/>
          </a:xfrm>
        </p:spPr>
        <p:txBody>
          <a:bodyPr>
            <a:normAutofit/>
          </a:bodyPr>
          <a:lstStyle/>
          <a:p>
            <a:r>
              <a:rPr lang="bg-BG" dirty="0" smtClean="0"/>
              <a:t>УЧАСТНИЦИ В КОНСОРЦИУМА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AE3D-F830-42D2-B571-CADDB2F13764}" type="datetime3">
              <a:rPr lang="es-ES" smtClean="0"/>
              <a:t>22.12.21</a:t>
            </a:fld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452E-9901-467E-9A5A-C971F043CECF}" type="slidenum">
              <a:rPr lang="es-ES" smtClean="0"/>
              <a:t>9</a:t>
            </a:fld>
            <a:endParaRPr lang="es-E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03678" y="1473060"/>
            <a:ext cx="5642217" cy="4774668"/>
          </a:xfrm>
          <a:prstGeom prst="rect">
            <a:avLst/>
          </a:prstGeom>
          <a:ln w="28575">
            <a:solidFill>
              <a:srgbClr val="003F7F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654" y="1483889"/>
            <a:ext cx="4867831" cy="4774668"/>
          </a:xfrm>
          <a:prstGeom prst="rect">
            <a:avLst/>
          </a:prstGeom>
          <a:ln w="22225">
            <a:solidFill>
              <a:srgbClr val="2576BD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6154479" y="1462231"/>
            <a:ext cx="398721" cy="4796326"/>
          </a:xfrm>
          <a:prstGeom prst="rect">
            <a:avLst/>
          </a:prstGeom>
          <a:noFill/>
          <a:ln w="31750">
            <a:solidFill>
              <a:srgbClr val="C8C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13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NITY_template_03" id="{963E944B-18FF-43EA-B6EF-A13D0F0A0C15}" vid="{CB441ADE-CF7E-4A25-A189-1263E534AB2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TRINITY_Virtual Plenary Meeting_Template</Template>
  <TotalTime>22374</TotalTime>
  <Words>3205</Words>
  <Application>Microsoft Office PowerPoint</Application>
  <PresentationFormat>Widescreen</PresentationFormat>
  <Paragraphs>678</Paragraphs>
  <Slides>36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Arial Unicode MS</vt:lpstr>
      <vt:lpstr>Calibri</vt:lpstr>
      <vt:lpstr>Calibri Light</vt:lpstr>
      <vt:lpstr>Century Gothic</vt:lpstr>
      <vt:lpstr>Tahoma</vt:lpstr>
      <vt:lpstr>Times New Roman</vt:lpstr>
      <vt:lpstr>Tw Cen MT</vt:lpstr>
      <vt:lpstr>Wingdings</vt:lpstr>
      <vt:lpstr>Tema de Office</vt:lpstr>
      <vt:lpstr>PowerPoint Presentation</vt:lpstr>
      <vt:lpstr>PowerPoint Presentation</vt:lpstr>
      <vt:lpstr>ОБЩА ИНФОРМАЦИЯ ЗА ПРОЕКТА</vt:lpstr>
      <vt:lpstr>ЦЕЛИ НА ПРОЕКТА</vt:lpstr>
      <vt:lpstr> </vt:lpstr>
      <vt:lpstr>EСО участва във всички проекти за пазарна интеграция в Европа, с останалите страни членки </vt:lpstr>
      <vt:lpstr>КАК?</vt:lpstr>
      <vt:lpstr>КЪДЕ?</vt:lpstr>
      <vt:lpstr>УЧАСТНИЦИ В КОНСОРЦИУМА</vt:lpstr>
      <vt:lpstr>План-график за реализация на проекта</vt:lpstr>
      <vt:lpstr>Основите за успешното реализиране на проекта са заложени в РП 2, с лидер ЕСО</vt:lpstr>
      <vt:lpstr> РАЗРАБОТВАНЕ НА ЧЕТИРИ НЕЗАВИСИМИ ПРОДУКТИ </vt:lpstr>
      <vt:lpstr>T-MARKET COUPLING FRAMEWORK - 1</vt:lpstr>
      <vt:lpstr>   T-MARKET COUPLING FRAMEWORK – 2 Разработването на платформите се базира на предварително съгласувани сценарии –(UC)   </vt:lpstr>
      <vt:lpstr>T-MARKET COUPLING FRAMEWORK - 3 Четири основни модула на платформата  </vt:lpstr>
      <vt:lpstr> T-SENTINEL TOOLSET - 1 </vt:lpstr>
      <vt:lpstr>   T-SENTINEL TOOLSET  – 2 Задачи на платформата:  </vt:lpstr>
      <vt:lpstr>T-SENTINEL TOOLSET  – 2  Пет основни модула на платформата  </vt:lpstr>
      <vt:lpstr>  T-RES CONTROL CENTER - 1   </vt:lpstr>
      <vt:lpstr>   T-RES CONTROL CENTER – 2 Задачи на платформата:  </vt:lpstr>
      <vt:lpstr>T-RES CONTROL CENTER - 3 Четири основни модула на платформата  </vt:lpstr>
      <vt:lpstr> T-RES CONTROL CENTER - 4 Модул „Наблюдение и контрол“  </vt:lpstr>
      <vt:lpstr>  T-RES CONTROL CENTER - 5 Модул „Динамична карта“   </vt:lpstr>
      <vt:lpstr>  T-RES CONTROL CENTER - 6 Модул „Пазар и търговски  участници“   </vt:lpstr>
      <vt:lpstr>PowerPoint Presentation</vt:lpstr>
      <vt:lpstr>  T-COORDINATION PLATFORM - 1   </vt:lpstr>
      <vt:lpstr>   T-COORDINATION PLATFORM  – 2 Задачи на платформата:  </vt:lpstr>
      <vt:lpstr>  T-COORDINATION PLATFORM  – 3 Връзка с другите платформи   </vt:lpstr>
      <vt:lpstr>Функционалностите са разработени с „отворен код“  </vt:lpstr>
      <vt:lpstr>PowerPoint Presentation</vt:lpstr>
      <vt:lpstr> Допълнителни T-модули  </vt:lpstr>
      <vt:lpstr>СЛЕДВАЩИ СТЪПКИ</vt:lpstr>
      <vt:lpstr>Интеграционни и демонстрационни дейности – пакет 7  </vt:lpstr>
      <vt:lpstr> Оценка на въздействието и прилагане на практика – пакет 8 </vt:lpstr>
      <vt:lpstr>Първа среща с Европейската комисия относно преглед на техническите и финансови показатели за изпълнението на проекта TRINITY – 09 юни 2021</vt:lpstr>
      <vt:lpstr>Viktoria Popovska  viktoria.Popovska@eso.bg  Irena Gyurovska                           i.gyurovska@eso.bg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Álvaro Nofuentes Prieto</dc:creator>
  <cp:lastModifiedBy>Ирена Гюровска</cp:lastModifiedBy>
  <cp:revision>360</cp:revision>
  <dcterms:created xsi:type="dcterms:W3CDTF">2020-09-08T14:02:24Z</dcterms:created>
  <dcterms:modified xsi:type="dcterms:W3CDTF">2021-12-22T12:18:55Z</dcterms:modified>
</cp:coreProperties>
</file>